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83" r:id="rId3"/>
    <p:sldId id="276" r:id="rId4"/>
    <p:sldId id="280" r:id="rId5"/>
    <p:sldId id="282" r:id="rId6"/>
    <p:sldId id="281" r:id="rId7"/>
    <p:sldId id="284" r:id="rId8"/>
    <p:sldId id="285" r:id="rId9"/>
    <p:sldId id="286" r:id="rId10"/>
    <p:sldId id="287" r:id="rId11"/>
    <p:sldId id="270" r:id="rId12"/>
    <p:sldId id="273" r:id="rId13"/>
    <p:sldId id="274" r:id="rId14"/>
    <p:sldId id="263" r:id="rId15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DE09D-1645-454C-A11E-9937AA81A9B8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0C3100-8BBF-4ABC-B1D8-9AEC741EE37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9314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youtube.com/watch?v=xu_5Xvy-S9s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v=5A09HhxXht4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youtube.com/watch?v=3hId5MPv5Vw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asiasociety.org/global-cities-education-network/shanghai-worlds-best-school-system" TargetMode="External"/><Relationship Id="rId2" Type="http://schemas.openxmlformats.org/officeDocument/2006/relationships/hyperlink" Target="http://www.theguardian.com/news/2013/dec/03/pisa-methodology-education-oecd-student-performan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elegraph.co.uk/education/leaguetables/10488555/OECD-education-report-subject-results-in-full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4000" dirty="0" err="1" smtClean="0"/>
              <a:t>Pynciau</a:t>
            </a:r>
            <a:r>
              <a:rPr lang="en-GB" sz="4000" dirty="0" smtClean="0"/>
              <a:t> </a:t>
            </a:r>
            <a:r>
              <a:rPr lang="en-GB" sz="4000" dirty="0" err="1" smtClean="0"/>
              <a:t>Llosg</a:t>
            </a:r>
            <a:r>
              <a:rPr lang="en-GB" sz="4000" dirty="0" smtClean="0"/>
              <a:t>/ </a:t>
            </a:r>
            <a:br>
              <a:rPr lang="en-GB" sz="4000" dirty="0" smtClean="0"/>
            </a:br>
            <a:r>
              <a:rPr lang="en-GB" sz="4000" i="1" dirty="0" smtClean="0"/>
              <a:t>Around the Water Cooler</a:t>
            </a:r>
            <a:endParaRPr lang="cy-GB" sz="40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ECES6006/C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Sesiwn</a:t>
            </a:r>
            <a:r>
              <a:rPr lang="en-GB" dirty="0" smtClean="0">
                <a:solidFill>
                  <a:schemeClr val="tx1"/>
                </a:solidFill>
              </a:rPr>
              <a:t> 7 / Session 7</a:t>
            </a:r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509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Gorolwg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Overview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rhyngwladol</a:t>
            </a:r>
            <a:endParaRPr lang="en-GB" dirty="0" smtClean="0"/>
          </a:p>
          <a:p>
            <a:r>
              <a:rPr lang="en-GB" dirty="0" smtClean="0"/>
              <a:t>PISA- </a:t>
            </a:r>
            <a:r>
              <a:rPr lang="en-GB" dirty="0" err="1" smtClean="0"/>
              <a:t>beth</a:t>
            </a:r>
            <a:r>
              <a:rPr lang="en-GB" dirty="0" smtClean="0"/>
              <a:t> a </a:t>
            </a:r>
            <a:r>
              <a:rPr lang="en-GB" dirty="0" err="1" smtClean="0"/>
              <a:t>pham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Engreifftiau</a:t>
            </a:r>
            <a:r>
              <a:rPr lang="en-GB" dirty="0" smtClean="0"/>
              <a:t> o </a:t>
            </a:r>
            <a:r>
              <a:rPr lang="en-GB" dirty="0" err="1" smtClean="0"/>
              <a:t>systemau</a:t>
            </a:r>
            <a:r>
              <a:rPr lang="en-GB" dirty="0" smtClean="0"/>
              <a:t> a </a:t>
            </a:r>
            <a:r>
              <a:rPr lang="en-GB" dirty="0" err="1" smtClean="0"/>
              <a:t>gwerthoedd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endParaRPr lang="en-GB" dirty="0" smtClean="0"/>
          </a:p>
          <a:p>
            <a:r>
              <a:rPr lang="en-GB" dirty="0" err="1" smtClean="0"/>
              <a:t>Gwerth</a:t>
            </a:r>
            <a:r>
              <a:rPr lang="en-GB" dirty="0" smtClean="0"/>
              <a:t> </a:t>
            </a:r>
            <a:r>
              <a:rPr lang="en-GB" dirty="0" err="1" smtClean="0"/>
              <a:t>cymharu</a:t>
            </a:r>
            <a:r>
              <a:rPr lang="en-GB" dirty="0" smtClean="0"/>
              <a:t>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Education internationally</a:t>
            </a:r>
          </a:p>
          <a:p>
            <a:r>
              <a:rPr lang="en-GB" i="1" dirty="0" smtClean="0"/>
              <a:t>PISA- what and why?</a:t>
            </a:r>
          </a:p>
          <a:p>
            <a:r>
              <a:rPr lang="en-GB" i="1" dirty="0" smtClean="0"/>
              <a:t>Examples of education systems and values</a:t>
            </a:r>
          </a:p>
          <a:p>
            <a:r>
              <a:rPr lang="en-GB" i="1" dirty="0" smtClean="0"/>
              <a:t>Value of comparison?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908849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i="1" dirty="0" smtClean="0"/>
              <a:t>Why PISA?</a:t>
            </a:r>
            <a:br>
              <a:rPr lang="en-GB" i="1" dirty="0" smtClean="0"/>
            </a:br>
            <a:r>
              <a:rPr lang="en-GB" dirty="0" smtClean="0"/>
              <a:t>Pam PISA?2013 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Asesiad</a:t>
            </a:r>
            <a:r>
              <a:rPr lang="en-GB" dirty="0" smtClean="0"/>
              <a:t> </a:t>
            </a:r>
            <a:r>
              <a:rPr lang="en-GB" dirty="0" err="1" smtClean="0"/>
              <a:t>byd-eang</a:t>
            </a:r>
            <a:r>
              <a:rPr lang="en-GB" dirty="0" smtClean="0"/>
              <a:t> bob 3 </a:t>
            </a:r>
            <a:r>
              <a:rPr lang="en-GB" dirty="0" err="1" smtClean="0"/>
              <a:t>mlynedd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 </a:t>
            </a:r>
            <a:r>
              <a:rPr lang="en-GB" dirty="0" err="1" smtClean="0"/>
              <a:t>perfformiad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15 </a:t>
            </a:r>
            <a:r>
              <a:rPr lang="en-GB" dirty="0" err="1" smtClean="0"/>
              <a:t>oed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ardaloedd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</a:p>
          <a:p>
            <a:r>
              <a:rPr lang="en-GB" dirty="0" smtClean="0"/>
              <a:t>PISA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ymdrin</a:t>
            </a:r>
            <a:r>
              <a:rPr lang="en-GB" dirty="0" smtClean="0"/>
              <a:t> â 90% o </a:t>
            </a:r>
            <a:r>
              <a:rPr lang="en-GB" dirty="0" err="1" smtClean="0"/>
              <a:t>economi’r</a:t>
            </a:r>
            <a:r>
              <a:rPr lang="en-GB" dirty="0" smtClean="0"/>
              <a:t> </a:t>
            </a:r>
            <a:r>
              <a:rPr lang="en-GB" dirty="0" err="1" smtClean="0"/>
              <a:t>byd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US" i="1" dirty="0"/>
              <a:t>A three-yearly global assessment </a:t>
            </a:r>
            <a:r>
              <a:rPr lang="en-US" i="1" dirty="0" smtClean="0"/>
              <a:t>that examines </a:t>
            </a:r>
            <a:r>
              <a:rPr lang="en-US" i="1" dirty="0"/>
              <a:t>the performance of 15-year-olds in key subject </a:t>
            </a:r>
            <a:r>
              <a:rPr lang="en-US" i="1" dirty="0" smtClean="0"/>
              <a:t>areas</a:t>
            </a:r>
          </a:p>
          <a:p>
            <a:r>
              <a:rPr lang="en-US" i="1" dirty="0"/>
              <a:t>PISA covers roughly 90% of the world economy  </a:t>
            </a:r>
          </a:p>
          <a:p>
            <a:endParaRPr lang="cy-GB" dirty="0"/>
          </a:p>
        </p:txBody>
      </p:sp>
      <p:pic>
        <p:nvPicPr>
          <p:cNvPr id="2050" name="Picture 2" descr="C:\Program Files\Microsoft Office\MEDIA\CAGCAT10\j03351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08720"/>
            <a:ext cx="895198" cy="89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866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i="1" dirty="0" smtClean="0"/>
              <a:t>Some PISA 2013 results</a:t>
            </a:r>
            <a:br>
              <a:rPr lang="en-GB" i="1" dirty="0" smtClean="0"/>
            </a:b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canlyniadau</a:t>
            </a:r>
            <a:r>
              <a:rPr lang="en-GB" dirty="0" smtClean="0"/>
              <a:t> PISA 2013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>
          <a:xfrm>
            <a:off x="1298448" y="1700808"/>
            <a:ext cx="3200400" cy="432048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y-GB" dirty="0"/>
          </a:p>
          <a:p>
            <a:endParaRPr lang="cy-GB" dirty="0"/>
          </a:p>
          <a:p>
            <a:r>
              <a:rPr lang="cy-GB" dirty="0"/>
              <a:t>1 Shanghai-China </a:t>
            </a:r>
            <a:r>
              <a:rPr lang="cy-GB" dirty="0" smtClean="0"/>
              <a:t>613* </a:t>
            </a:r>
            <a:endParaRPr lang="cy-GB" dirty="0"/>
          </a:p>
          <a:p>
            <a:r>
              <a:rPr lang="cy-GB" dirty="0"/>
              <a:t>2 Singapore 573 </a:t>
            </a:r>
          </a:p>
          <a:p>
            <a:r>
              <a:rPr lang="cy-GB" dirty="0"/>
              <a:t>3 </a:t>
            </a:r>
            <a:r>
              <a:rPr lang="cy-GB" dirty="0" err="1"/>
              <a:t>Hong</a:t>
            </a:r>
            <a:r>
              <a:rPr lang="cy-GB" dirty="0"/>
              <a:t> Kong-China 561 </a:t>
            </a:r>
          </a:p>
          <a:p>
            <a:r>
              <a:rPr lang="cy-GB" dirty="0"/>
              <a:t>4 </a:t>
            </a:r>
            <a:r>
              <a:rPr lang="cy-GB" dirty="0" err="1"/>
              <a:t>Chinese</a:t>
            </a:r>
            <a:r>
              <a:rPr lang="cy-GB" dirty="0"/>
              <a:t> Taipei 560 </a:t>
            </a:r>
          </a:p>
          <a:p>
            <a:r>
              <a:rPr lang="cy-GB" dirty="0"/>
              <a:t>5 Korea 554 </a:t>
            </a:r>
          </a:p>
          <a:p>
            <a:r>
              <a:rPr lang="cy-GB" dirty="0"/>
              <a:t>6 </a:t>
            </a:r>
            <a:r>
              <a:rPr lang="cy-GB" dirty="0" err="1"/>
              <a:t>Macao</a:t>
            </a:r>
            <a:r>
              <a:rPr lang="cy-GB" dirty="0"/>
              <a:t>-China 538 </a:t>
            </a:r>
          </a:p>
          <a:p>
            <a:r>
              <a:rPr lang="cy-GB" dirty="0"/>
              <a:t>7 Japan 536 </a:t>
            </a:r>
          </a:p>
          <a:p>
            <a:r>
              <a:rPr lang="cy-GB" dirty="0"/>
              <a:t>8 </a:t>
            </a:r>
            <a:r>
              <a:rPr lang="cy-GB" dirty="0" err="1"/>
              <a:t>Liechtenstein</a:t>
            </a:r>
            <a:r>
              <a:rPr lang="cy-GB" dirty="0"/>
              <a:t> 535 </a:t>
            </a:r>
          </a:p>
          <a:p>
            <a:r>
              <a:rPr lang="cy-GB" dirty="0"/>
              <a:t>9 </a:t>
            </a:r>
            <a:r>
              <a:rPr lang="cy-GB" dirty="0" err="1"/>
              <a:t>Switzerland</a:t>
            </a:r>
            <a:r>
              <a:rPr lang="cy-GB" dirty="0"/>
              <a:t> 531 </a:t>
            </a:r>
          </a:p>
          <a:p>
            <a:r>
              <a:rPr lang="cy-GB" dirty="0"/>
              <a:t>10 </a:t>
            </a:r>
            <a:r>
              <a:rPr lang="cy-GB" dirty="0" err="1"/>
              <a:t>Netherlands</a:t>
            </a:r>
            <a:r>
              <a:rPr lang="cy-GB" dirty="0"/>
              <a:t>  523 </a:t>
            </a:r>
          </a:p>
          <a:p>
            <a:r>
              <a:rPr lang="cy-GB" dirty="0"/>
              <a:t>11 Estonia 521 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63440" y="2276871"/>
            <a:ext cx="3200400" cy="3672409"/>
          </a:xfrm>
        </p:spPr>
        <p:txBody>
          <a:bodyPr>
            <a:normAutofit fontScale="85000" lnSpcReduction="20000"/>
          </a:bodyPr>
          <a:lstStyle/>
          <a:p>
            <a:r>
              <a:rPr lang="cy-GB" dirty="0"/>
              <a:t>12 </a:t>
            </a:r>
            <a:r>
              <a:rPr lang="cy-GB" dirty="0" err="1"/>
              <a:t>Finland</a:t>
            </a:r>
            <a:r>
              <a:rPr lang="cy-GB" dirty="0"/>
              <a:t>  519 </a:t>
            </a:r>
          </a:p>
          <a:p>
            <a:r>
              <a:rPr lang="cy-GB" dirty="0"/>
              <a:t>13 Canada 518 </a:t>
            </a:r>
          </a:p>
          <a:p>
            <a:r>
              <a:rPr lang="cy-GB" dirty="0"/>
              <a:t>14 </a:t>
            </a:r>
            <a:r>
              <a:rPr lang="cy-GB" dirty="0" err="1"/>
              <a:t>Poland</a:t>
            </a:r>
            <a:r>
              <a:rPr lang="cy-GB" dirty="0"/>
              <a:t> 518 </a:t>
            </a:r>
          </a:p>
          <a:p>
            <a:r>
              <a:rPr lang="cy-GB" dirty="0"/>
              <a:t>15 </a:t>
            </a:r>
            <a:r>
              <a:rPr lang="cy-GB" dirty="0" err="1"/>
              <a:t>Belgium</a:t>
            </a:r>
            <a:r>
              <a:rPr lang="cy-GB" dirty="0"/>
              <a:t> 515 </a:t>
            </a:r>
          </a:p>
          <a:p>
            <a:r>
              <a:rPr lang="cy-GB" dirty="0"/>
              <a:t>16 </a:t>
            </a:r>
            <a:r>
              <a:rPr lang="cy-GB" dirty="0" err="1"/>
              <a:t>Germany</a:t>
            </a:r>
            <a:r>
              <a:rPr lang="cy-GB" dirty="0"/>
              <a:t> 514 </a:t>
            </a:r>
          </a:p>
          <a:p>
            <a:r>
              <a:rPr lang="cy-GB" dirty="0"/>
              <a:t>17 </a:t>
            </a:r>
            <a:r>
              <a:rPr lang="cy-GB" dirty="0" err="1"/>
              <a:t>Vietnam</a:t>
            </a:r>
            <a:r>
              <a:rPr lang="cy-GB" dirty="0"/>
              <a:t> 511 </a:t>
            </a:r>
          </a:p>
          <a:p>
            <a:r>
              <a:rPr lang="cy-GB" dirty="0"/>
              <a:t>18 </a:t>
            </a:r>
            <a:r>
              <a:rPr lang="cy-GB" dirty="0" err="1"/>
              <a:t>Austria</a:t>
            </a:r>
            <a:r>
              <a:rPr lang="cy-GB" dirty="0"/>
              <a:t>  506 </a:t>
            </a:r>
          </a:p>
          <a:p>
            <a:r>
              <a:rPr lang="cy-GB" dirty="0"/>
              <a:t>19 </a:t>
            </a:r>
            <a:r>
              <a:rPr lang="cy-GB" dirty="0" err="1"/>
              <a:t>Australia</a:t>
            </a:r>
            <a:r>
              <a:rPr lang="cy-GB" dirty="0"/>
              <a:t> 504 </a:t>
            </a:r>
          </a:p>
          <a:p>
            <a:r>
              <a:rPr lang="cy-GB" dirty="0"/>
              <a:t>20 </a:t>
            </a:r>
            <a:r>
              <a:rPr lang="cy-GB" dirty="0" err="1"/>
              <a:t>Ireland</a:t>
            </a:r>
            <a:r>
              <a:rPr lang="cy-GB" dirty="0"/>
              <a:t> 501 </a:t>
            </a:r>
            <a:endParaRPr lang="cy-GB" dirty="0" smtClean="0"/>
          </a:p>
          <a:p>
            <a:pPr marL="0" indent="0">
              <a:buNone/>
            </a:pPr>
            <a:endParaRPr lang="cy-GB" dirty="0" smtClean="0"/>
          </a:p>
          <a:p>
            <a:r>
              <a:rPr lang="en-GB" dirty="0" smtClean="0"/>
              <a:t>* Mean score</a:t>
            </a:r>
            <a:endParaRPr lang="cy-GB" dirty="0"/>
          </a:p>
        </p:txBody>
      </p:sp>
      <p:sp>
        <p:nvSpPr>
          <p:cNvPr id="12" name="TextBox 11"/>
          <p:cNvSpPr txBox="1"/>
          <p:nvPr/>
        </p:nvSpPr>
        <p:spPr>
          <a:xfrm>
            <a:off x="4860032" y="5949280"/>
            <a:ext cx="23817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(Telegraph Education 2013)</a:t>
            </a:r>
            <a:endParaRPr lang="cy-GB" sz="1400" dirty="0"/>
          </a:p>
        </p:txBody>
      </p:sp>
      <p:pic>
        <p:nvPicPr>
          <p:cNvPr id="1029" name="Picture 5" descr="C:\Program Files\Microsoft Office\MEDIA\CAGCAT10\j03351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704"/>
            <a:ext cx="895198" cy="89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076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98448" y="2204864"/>
            <a:ext cx="3200400" cy="3816423"/>
          </a:xfrm>
        </p:spPr>
        <p:txBody>
          <a:bodyPr>
            <a:normAutofit fontScale="85000" lnSpcReduction="10000"/>
          </a:bodyPr>
          <a:lstStyle/>
          <a:p>
            <a:r>
              <a:rPr lang="cy-GB" dirty="0"/>
              <a:t>21 </a:t>
            </a:r>
            <a:r>
              <a:rPr lang="cy-GB" dirty="0" err="1"/>
              <a:t>Slovenia</a:t>
            </a:r>
            <a:r>
              <a:rPr lang="cy-GB" dirty="0"/>
              <a:t> 501 </a:t>
            </a:r>
          </a:p>
          <a:p>
            <a:r>
              <a:rPr lang="cy-GB" dirty="0"/>
              <a:t>22 </a:t>
            </a:r>
            <a:r>
              <a:rPr lang="cy-GB" dirty="0" err="1"/>
              <a:t>Denmark</a:t>
            </a:r>
            <a:r>
              <a:rPr lang="cy-GB" dirty="0"/>
              <a:t>  500 </a:t>
            </a:r>
          </a:p>
          <a:p>
            <a:r>
              <a:rPr lang="cy-GB" dirty="0"/>
              <a:t>23 New </a:t>
            </a:r>
            <a:r>
              <a:rPr lang="cy-GB" dirty="0" err="1"/>
              <a:t>Zealand</a:t>
            </a:r>
            <a:r>
              <a:rPr lang="cy-GB" dirty="0"/>
              <a:t> 500 </a:t>
            </a:r>
          </a:p>
          <a:p>
            <a:r>
              <a:rPr lang="cy-GB" dirty="0"/>
              <a:t>24 </a:t>
            </a:r>
            <a:r>
              <a:rPr lang="cy-GB" dirty="0" err="1"/>
              <a:t>Czech</a:t>
            </a:r>
            <a:r>
              <a:rPr lang="cy-GB" dirty="0"/>
              <a:t> </a:t>
            </a:r>
            <a:r>
              <a:rPr lang="cy-GB" dirty="0" err="1"/>
              <a:t>Republic</a:t>
            </a:r>
            <a:r>
              <a:rPr lang="cy-GB" dirty="0"/>
              <a:t> 499 </a:t>
            </a:r>
          </a:p>
          <a:p>
            <a:r>
              <a:rPr lang="cy-GB" dirty="0"/>
              <a:t>25 </a:t>
            </a:r>
            <a:r>
              <a:rPr lang="cy-GB" dirty="0" err="1"/>
              <a:t>France</a:t>
            </a:r>
            <a:r>
              <a:rPr lang="cy-GB" dirty="0"/>
              <a:t> 495 </a:t>
            </a:r>
          </a:p>
          <a:p>
            <a:r>
              <a:rPr lang="cy-GB" dirty="0">
                <a:solidFill>
                  <a:srgbClr val="FF0000"/>
                </a:solidFill>
              </a:rPr>
              <a:t>26 </a:t>
            </a:r>
            <a:r>
              <a:rPr lang="cy-GB" dirty="0" err="1">
                <a:solidFill>
                  <a:srgbClr val="FF0000"/>
                </a:solidFill>
              </a:rPr>
              <a:t>United</a:t>
            </a:r>
            <a:r>
              <a:rPr lang="cy-GB" dirty="0">
                <a:solidFill>
                  <a:srgbClr val="FF0000"/>
                </a:solidFill>
              </a:rPr>
              <a:t> </a:t>
            </a:r>
            <a:r>
              <a:rPr lang="cy-GB" dirty="0" err="1">
                <a:solidFill>
                  <a:srgbClr val="FF0000"/>
                </a:solidFill>
              </a:rPr>
              <a:t>Kingdom</a:t>
            </a:r>
            <a:r>
              <a:rPr lang="cy-GB" dirty="0">
                <a:solidFill>
                  <a:srgbClr val="FF0000"/>
                </a:solidFill>
              </a:rPr>
              <a:t>  494 </a:t>
            </a:r>
          </a:p>
          <a:p>
            <a:r>
              <a:rPr lang="cy-GB" dirty="0"/>
              <a:t>27 Iceland 493 </a:t>
            </a:r>
          </a:p>
          <a:p>
            <a:r>
              <a:rPr lang="cy-GB" dirty="0"/>
              <a:t>28 Latvia 491 </a:t>
            </a:r>
          </a:p>
          <a:p>
            <a:r>
              <a:rPr lang="cy-GB" dirty="0"/>
              <a:t>29 Luxembourg 490 </a:t>
            </a:r>
          </a:p>
          <a:p>
            <a:r>
              <a:rPr lang="cy-GB" dirty="0"/>
              <a:t>30 </a:t>
            </a:r>
            <a:r>
              <a:rPr lang="cy-GB" dirty="0" err="1"/>
              <a:t>Norway</a:t>
            </a:r>
            <a:r>
              <a:rPr lang="cy-GB" dirty="0"/>
              <a:t> 489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63440" y="2119312"/>
            <a:ext cx="3200400" cy="4045991"/>
          </a:xfrm>
        </p:spPr>
        <p:txBody>
          <a:bodyPr>
            <a:normAutofit fontScale="85000" lnSpcReduction="10000"/>
          </a:bodyPr>
          <a:lstStyle/>
          <a:p>
            <a:r>
              <a:rPr lang="cy-GB" dirty="0"/>
              <a:t>31 </a:t>
            </a:r>
            <a:r>
              <a:rPr lang="cy-GB" dirty="0" err="1"/>
              <a:t>Portugal</a:t>
            </a:r>
            <a:r>
              <a:rPr lang="cy-GB" dirty="0"/>
              <a:t> 487 </a:t>
            </a:r>
          </a:p>
          <a:p>
            <a:r>
              <a:rPr lang="cy-GB" dirty="0"/>
              <a:t>32 </a:t>
            </a:r>
            <a:r>
              <a:rPr lang="cy-GB" dirty="0" err="1"/>
              <a:t>Italy</a:t>
            </a:r>
            <a:r>
              <a:rPr lang="cy-GB" dirty="0"/>
              <a:t> 485 </a:t>
            </a:r>
          </a:p>
          <a:p>
            <a:r>
              <a:rPr lang="cy-GB" dirty="0"/>
              <a:t>33 </a:t>
            </a:r>
            <a:r>
              <a:rPr lang="cy-GB" dirty="0" err="1"/>
              <a:t>Spain</a:t>
            </a:r>
            <a:r>
              <a:rPr lang="cy-GB" dirty="0"/>
              <a:t> 484 </a:t>
            </a:r>
          </a:p>
          <a:p>
            <a:r>
              <a:rPr lang="cy-GB" dirty="0"/>
              <a:t>34 </a:t>
            </a:r>
            <a:r>
              <a:rPr lang="cy-GB" dirty="0" err="1"/>
              <a:t>Russian</a:t>
            </a:r>
            <a:r>
              <a:rPr lang="cy-GB" dirty="0"/>
              <a:t> </a:t>
            </a:r>
            <a:r>
              <a:rPr lang="cy-GB" dirty="0" err="1"/>
              <a:t>Federation</a:t>
            </a:r>
            <a:r>
              <a:rPr lang="cy-GB" dirty="0"/>
              <a:t> 482 </a:t>
            </a:r>
          </a:p>
          <a:p>
            <a:r>
              <a:rPr lang="cy-GB" dirty="0"/>
              <a:t>35 </a:t>
            </a:r>
            <a:r>
              <a:rPr lang="cy-GB" dirty="0" err="1"/>
              <a:t>Slovak</a:t>
            </a:r>
            <a:r>
              <a:rPr lang="cy-GB" dirty="0"/>
              <a:t> </a:t>
            </a:r>
            <a:r>
              <a:rPr lang="cy-GB" dirty="0" err="1"/>
              <a:t>Republic</a:t>
            </a:r>
            <a:r>
              <a:rPr lang="cy-GB" dirty="0"/>
              <a:t> 482 </a:t>
            </a:r>
          </a:p>
          <a:p>
            <a:r>
              <a:rPr lang="cy-GB" dirty="0"/>
              <a:t>36 </a:t>
            </a:r>
            <a:r>
              <a:rPr lang="cy-GB" dirty="0" err="1"/>
              <a:t>United</a:t>
            </a:r>
            <a:r>
              <a:rPr lang="cy-GB" dirty="0"/>
              <a:t> </a:t>
            </a:r>
            <a:r>
              <a:rPr lang="cy-GB" dirty="0" err="1"/>
              <a:t>States</a:t>
            </a:r>
            <a:r>
              <a:rPr lang="cy-GB" dirty="0"/>
              <a:t> 481 </a:t>
            </a:r>
          </a:p>
          <a:p>
            <a:r>
              <a:rPr lang="cy-GB" dirty="0"/>
              <a:t>37 Lithuania 479 </a:t>
            </a:r>
          </a:p>
          <a:p>
            <a:r>
              <a:rPr lang="cy-GB" dirty="0"/>
              <a:t>38 Sweden  478 </a:t>
            </a:r>
          </a:p>
          <a:p>
            <a:r>
              <a:rPr lang="cy-GB" dirty="0"/>
              <a:t>39 </a:t>
            </a:r>
            <a:r>
              <a:rPr lang="cy-GB" dirty="0" err="1"/>
              <a:t>Hungary</a:t>
            </a:r>
            <a:r>
              <a:rPr lang="cy-GB" dirty="0"/>
              <a:t> 477 </a:t>
            </a:r>
          </a:p>
          <a:p>
            <a:r>
              <a:rPr lang="cy-GB" dirty="0"/>
              <a:t>40 Croatia 471 </a:t>
            </a:r>
            <a:r>
              <a:rPr lang="cy-GB" dirty="0" smtClean="0"/>
              <a:t>...........</a:t>
            </a:r>
            <a:endParaRPr lang="cy-GB" dirty="0"/>
          </a:p>
          <a:p>
            <a:r>
              <a:rPr lang="en-GB" dirty="0" smtClean="0"/>
              <a:t>65</a:t>
            </a:r>
            <a:endParaRPr lang="cy-GB" dirty="0"/>
          </a:p>
        </p:txBody>
      </p:sp>
      <p:sp>
        <p:nvSpPr>
          <p:cNvPr id="5" name="TextBox 4"/>
          <p:cNvSpPr txBox="1"/>
          <p:nvPr/>
        </p:nvSpPr>
        <p:spPr>
          <a:xfrm>
            <a:off x="1403648" y="6021288"/>
            <a:ext cx="27603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(Telegraph Education, 2013)</a:t>
            </a:r>
            <a:endParaRPr lang="cy-GB" sz="1600" dirty="0"/>
          </a:p>
        </p:txBody>
      </p:sp>
      <p:pic>
        <p:nvPicPr>
          <p:cNvPr id="3074" name="Picture 2" descr="C:\Program Files\Microsoft Office\MEDIA\CAGCAT10\j03351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049" y="764704"/>
            <a:ext cx="895198" cy="89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891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PISA??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Amheuaeth</a:t>
            </a:r>
            <a:endParaRPr lang="en-GB" dirty="0" smtClean="0"/>
          </a:p>
          <a:p>
            <a:r>
              <a:rPr lang="en-GB" dirty="0" err="1" smtClean="0"/>
              <a:t>Beirniadaeth</a:t>
            </a:r>
            <a:endParaRPr lang="en-GB" dirty="0" smtClean="0"/>
          </a:p>
          <a:p>
            <a:r>
              <a:rPr lang="en-GB" dirty="0" err="1" smtClean="0"/>
              <a:t>Dehongliad</a:t>
            </a:r>
            <a:endParaRPr lang="en-GB" dirty="0" smtClean="0"/>
          </a:p>
          <a:p>
            <a:r>
              <a:rPr lang="en-GB" dirty="0" err="1" smtClean="0"/>
              <a:t>Dadansoddiad</a:t>
            </a:r>
            <a:endParaRPr lang="en-GB" dirty="0" smtClean="0"/>
          </a:p>
          <a:p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ieithoedd</a:t>
            </a:r>
            <a:endParaRPr lang="en-GB" dirty="0" smtClean="0"/>
          </a:p>
          <a:p>
            <a:r>
              <a:rPr lang="en-GB" dirty="0" err="1" smtClean="0"/>
              <a:t>Cymylu’r</a:t>
            </a:r>
            <a:r>
              <a:rPr lang="en-GB" dirty="0" smtClean="0"/>
              <a:t> </a:t>
            </a:r>
            <a:r>
              <a:rPr lang="en-GB" dirty="0" err="1" smtClean="0"/>
              <a:t>gwahaniaethau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</a:t>
            </a:r>
            <a:r>
              <a:rPr lang="en-GB" dirty="0" err="1" smtClean="0"/>
              <a:t>ardaloedd</a:t>
            </a:r>
            <a:r>
              <a:rPr lang="en-GB" dirty="0"/>
              <a:t> </a:t>
            </a:r>
            <a:r>
              <a:rPr lang="en-GB" dirty="0" smtClean="0"/>
              <a:t>/  </a:t>
            </a:r>
            <a:r>
              <a:rPr lang="en-GB" dirty="0" err="1" smtClean="0"/>
              <a:t>gwledydd</a:t>
            </a:r>
            <a:endParaRPr lang="en-GB" dirty="0" smtClean="0"/>
          </a:p>
          <a:p>
            <a:r>
              <a:rPr lang="en-GB" dirty="0" smtClean="0"/>
              <a:t>Impact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wleidyddiaeth</a:t>
            </a:r>
            <a:r>
              <a:rPr lang="en-GB" dirty="0" smtClean="0"/>
              <a:t>/ </a:t>
            </a:r>
            <a:r>
              <a:rPr lang="en-GB" dirty="0" err="1" smtClean="0"/>
              <a:t>gwleidyddion</a:t>
            </a:r>
            <a:endParaRPr lang="en-GB" dirty="0" smtClean="0"/>
          </a:p>
          <a:p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63440" y="2119312"/>
            <a:ext cx="3200400" cy="3901975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 smtClean="0"/>
              <a:t>Scepticism</a:t>
            </a:r>
          </a:p>
          <a:p>
            <a:r>
              <a:rPr lang="en-GB" i="1" dirty="0" smtClean="0"/>
              <a:t>Criticism</a:t>
            </a:r>
          </a:p>
          <a:p>
            <a:r>
              <a:rPr lang="en-GB" i="1" dirty="0" smtClean="0"/>
              <a:t>Interpretation</a:t>
            </a:r>
          </a:p>
          <a:p>
            <a:r>
              <a:rPr lang="en-GB" i="1" dirty="0" smtClean="0"/>
              <a:t>Analysis</a:t>
            </a:r>
          </a:p>
          <a:p>
            <a:r>
              <a:rPr lang="en-GB" i="1" dirty="0" smtClean="0"/>
              <a:t>Different languages</a:t>
            </a:r>
          </a:p>
          <a:p>
            <a:r>
              <a:rPr lang="en-GB" i="1" dirty="0" smtClean="0"/>
              <a:t>Obscuring of differences between regions/ countries</a:t>
            </a:r>
          </a:p>
          <a:p>
            <a:r>
              <a:rPr lang="en-GB" i="1" dirty="0" smtClean="0"/>
              <a:t>Impact on politics/ politicians</a:t>
            </a:r>
          </a:p>
          <a:p>
            <a:pPr marL="0" indent="0">
              <a:buNone/>
            </a:pPr>
            <a:r>
              <a:rPr lang="en-GB" sz="1600" dirty="0" smtClean="0"/>
              <a:t>(</a:t>
            </a:r>
            <a:r>
              <a:rPr lang="en-GB" sz="1600" dirty="0" err="1" smtClean="0"/>
              <a:t>Chalabi</a:t>
            </a:r>
            <a:r>
              <a:rPr lang="en-GB" sz="1600" dirty="0" smtClean="0"/>
              <a:t> 2013)</a:t>
            </a:r>
            <a:endParaRPr lang="cy-GB" sz="1600" dirty="0"/>
          </a:p>
        </p:txBody>
      </p:sp>
      <p:pic>
        <p:nvPicPr>
          <p:cNvPr id="4098" name="Picture 2" descr="C:\Program Files\Microsoft Office\MEDIA\CAGCAT10\j03351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36712"/>
            <a:ext cx="895198" cy="89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2767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Ffindir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Finland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dechrau’r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7 </a:t>
            </a:r>
            <a:r>
              <a:rPr lang="en-GB" dirty="0" err="1" smtClean="0"/>
              <a:t>oed</a:t>
            </a:r>
            <a:endParaRPr lang="en-GB" dirty="0" smtClean="0"/>
          </a:p>
          <a:p>
            <a:r>
              <a:rPr lang="en-GB" dirty="0" err="1" smtClean="0"/>
              <a:t>Gwerthoedd</a:t>
            </a:r>
            <a:r>
              <a:rPr lang="en-GB" dirty="0" smtClean="0"/>
              <a:t>- </a:t>
            </a:r>
            <a:r>
              <a:rPr lang="en-GB" dirty="0" err="1"/>
              <a:t>p</a:t>
            </a:r>
            <a:r>
              <a:rPr lang="en-GB" dirty="0" err="1" smtClean="0"/>
              <a:t>wyslais</a:t>
            </a:r>
            <a:r>
              <a:rPr lang="en-GB" dirty="0" smtClean="0"/>
              <a:t> </a:t>
            </a:r>
            <a:r>
              <a:rPr lang="en-GB" dirty="0" err="1" smtClean="0"/>
              <a:t>cryf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fagwraeth</a:t>
            </a:r>
            <a:r>
              <a:rPr lang="en-GB" dirty="0" smtClean="0"/>
              <a:t> a </a:t>
            </a:r>
            <a:r>
              <a:rPr lang="en-GB" dirty="0" err="1" smtClean="0"/>
              <a:t>chefnogi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endParaRPr lang="en-GB" dirty="0" smtClean="0"/>
          </a:p>
          <a:p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Piaget, Dewey a Vygotsky</a:t>
            </a:r>
          </a:p>
          <a:p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10% </a:t>
            </a:r>
            <a:r>
              <a:rPr lang="en-GB" dirty="0" err="1" smtClean="0"/>
              <a:t>uchaf</a:t>
            </a:r>
            <a:r>
              <a:rPr lang="en-GB" dirty="0" smtClean="0"/>
              <a:t> o </a:t>
            </a:r>
            <a:r>
              <a:rPr lang="en-GB" dirty="0" err="1" smtClean="0"/>
              <a:t>raddedigion</a:t>
            </a:r>
            <a:endParaRPr lang="en-GB" dirty="0" smtClean="0"/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 smtClean="0">
                <a:hlinkClick r:id="rId2"/>
              </a:rPr>
              <a:t>Finland</a:t>
            </a:r>
            <a:endParaRPr lang="en-GB" i="1" dirty="0" smtClean="0"/>
          </a:p>
          <a:p>
            <a:r>
              <a:rPr lang="en-GB" i="1" dirty="0" smtClean="0"/>
              <a:t>Children start school at 7 years old</a:t>
            </a:r>
          </a:p>
          <a:p>
            <a:r>
              <a:rPr lang="en-GB" i="1" dirty="0" smtClean="0"/>
              <a:t>Values- a strong emphasis on nurture and supporting parents</a:t>
            </a:r>
          </a:p>
          <a:p>
            <a:r>
              <a:rPr lang="en-GB" i="1" dirty="0" smtClean="0"/>
              <a:t>A clear focus on Piaget, Dewey and Vygotsky</a:t>
            </a:r>
          </a:p>
          <a:p>
            <a:r>
              <a:rPr lang="en-GB" i="1" dirty="0" smtClean="0"/>
              <a:t>Teachers are top 10% of graduates</a:t>
            </a:r>
          </a:p>
          <a:p>
            <a:r>
              <a:rPr lang="en-GB" sz="1900" i="1" dirty="0" smtClean="0"/>
              <a:t>( Brown and White, 2014)</a:t>
            </a:r>
          </a:p>
          <a:p>
            <a:r>
              <a:rPr lang="en-GB" i="1" dirty="0" smtClean="0"/>
              <a:t>Discuss</a:t>
            </a:r>
            <a:endParaRPr lang="en-US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0949" y="634008"/>
            <a:ext cx="2212816" cy="1386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302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Siapan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Japan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smtClean="0">
                <a:hlinkClick r:id="rId2"/>
              </a:rPr>
              <a:t>Japan</a:t>
            </a:r>
            <a:endParaRPr lang="en-GB" i="1" dirty="0" smtClean="0"/>
          </a:p>
          <a:p>
            <a:r>
              <a:rPr lang="en-GB" i="1" dirty="0" smtClean="0"/>
              <a:t>Values- emphasis on harmony</a:t>
            </a:r>
          </a:p>
          <a:p>
            <a:r>
              <a:rPr lang="en-GB" i="1" dirty="0" smtClean="0"/>
              <a:t>Values- sense of responsibility and community</a:t>
            </a:r>
          </a:p>
          <a:p>
            <a:r>
              <a:rPr lang="en-GB" i="1" dirty="0" smtClean="0"/>
              <a:t>Lack of qualified teachers</a:t>
            </a:r>
          </a:p>
          <a:p>
            <a:r>
              <a:rPr lang="en-GB" sz="1700" i="1" dirty="0" smtClean="0"/>
              <a:t>( Brown &amp; White, 2014)</a:t>
            </a:r>
          </a:p>
          <a:p>
            <a:r>
              <a:rPr lang="en-GB" i="1" dirty="0" smtClean="0"/>
              <a:t>Discuss</a:t>
            </a:r>
            <a:endParaRPr lang="en-US" i="1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Gwerthoedd</a:t>
            </a:r>
            <a:r>
              <a:rPr lang="en-GB" dirty="0" smtClean="0"/>
              <a:t>- </a:t>
            </a:r>
            <a:r>
              <a:rPr lang="en-GB" dirty="0" err="1"/>
              <a:t>p</a:t>
            </a:r>
            <a:r>
              <a:rPr lang="en-GB" dirty="0" err="1" smtClean="0"/>
              <a:t>wyslais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harmoni</a:t>
            </a:r>
            <a:endParaRPr lang="en-GB" dirty="0" smtClean="0"/>
          </a:p>
          <a:p>
            <a:r>
              <a:rPr lang="en-GB" dirty="0" err="1" smtClean="0"/>
              <a:t>Gwerthoedd</a:t>
            </a:r>
            <a:r>
              <a:rPr lang="en-GB" dirty="0" smtClean="0"/>
              <a:t>- </a:t>
            </a:r>
            <a:r>
              <a:rPr lang="en-GB" dirty="0" err="1"/>
              <a:t>s</a:t>
            </a:r>
            <a:r>
              <a:rPr lang="en-GB" dirty="0" err="1" smtClean="0"/>
              <a:t>ynnwyr</a:t>
            </a:r>
            <a:r>
              <a:rPr lang="en-GB" dirty="0" smtClean="0"/>
              <a:t> o </a:t>
            </a:r>
            <a:r>
              <a:rPr lang="en-GB" dirty="0" err="1" smtClean="0"/>
              <a:t>gyfrifoldeb</a:t>
            </a:r>
            <a:r>
              <a:rPr lang="en-GB" dirty="0" smtClean="0"/>
              <a:t> a </a:t>
            </a:r>
            <a:r>
              <a:rPr lang="en-GB" dirty="0" err="1" smtClean="0"/>
              <a:t>chymuned</a:t>
            </a:r>
            <a:endParaRPr lang="en-GB" dirty="0" smtClean="0"/>
          </a:p>
          <a:p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cymwys</a:t>
            </a:r>
            <a:endParaRPr lang="en-GB" dirty="0" smtClean="0"/>
          </a:p>
          <a:p>
            <a:r>
              <a:rPr lang="en-GB" dirty="0" err="1" smtClean="0"/>
              <a:t>Trafodwch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3276" y="817582"/>
            <a:ext cx="2520280" cy="1202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20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Shanghai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Gwerthoedd</a:t>
            </a:r>
            <a:r>
              <a:rPr lang="en-GB" dirty="0" smtClean="0"/>
              <a:t>- </a:t>
            </a:r>
            <a:r>
              <a:rPr lang="en-GB" dirty="0" err="1" smtClean="0"/>
              <a:t>llawer</a:t>
            </a:r>
            <a:r>
              <a:rPr lang="en-GB" dirty="0" smtClean="0"/>
              <a:t> o </a:t>
            </a:r>
            <a:r>
              <a:rPr lang="en-GB" dirty="0" err="1" smtClean="0"/>
              <a:t>barch</a:t>
            </a:r>
            <a:r>
              <a:rPr lang="en-GB" dirty="0" smtClean="0"/>
              <a:t> at </a:t>
            </a:r>
            <a:r>
              <a:rPr lang="en-GB" dirty="0" err="1" smtClean="0"/>
              <a:t>addysg</a:t>
            </a:r>
            <a:endParaRPr lang="en-GB" dirty="0" smtClean="0"/>
          </a:p>
          <a:p>
            <a:r>
              <a:rPr lang="en-GB" dirty="0" err="1" smtClean="0"/>
              <a:t>Gwerthoedd</a:t>
            </a:r>
            <a:r>
              <a:rPr lang="en-GB" dirty="0" smtClean="0"/>
              <a:t>- </a:t>
            </a:r>
            <a:r>
              <a:rPr lang="en-GB" dirty="0" err="1"/>
              <a:t>p</a:t>
            </a:r>
            <a:r>
              <a:rPr lang="en-GB" dirty="0" err="1" smtClean="0"/>
              <a:t>wysau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a </a:t>
            </a:r>
            <a:r>
              <a:rPr lang="en-GB" dirty="0" err="1" smtClean="0"/>
              <a:t>theuluol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endParaRPr lang="en-GB" dirty="0" smtClean="0"/>
          </a:p>
          <a:p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arholiadau</a:t>
            </a:r>
            <a:endParaRPr lang="en-GB" dirty="0" smtClean="0"/>
          </a:p>
          <a:p>
            <a:r>
              <a:rPr lang="en-GB" dirty="0" smtClean="0"/>
              <a:t>48 </a:t>
            </a:r>
            <a:r>
              <a:rPr lang="en-GB" dirty="0" err="1" smtClean="0"/>
              <a:t>awr</a:t>
            </a:r>
            <a:r>
              <a:rPr lang="en-GB" dirty="0" smtClean="0"/>
              <a:t> o DPP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y </a:t>
            </a:r>
            <a:r>
              <a:rPr lang="en-GB" dirty="0" err="1" smtClean="0"/>
              <a:t>flwyddyn</a:t>
            </a:r>
            <a:endParaRPr lang="en-GB" dirty="0" smtClean="0"/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smtClean="0"/>
              <a:t> </a:t>
            </a:r>
            <a:r>
              <a:rPr lang="en-GB" i="1" dirty="0" smtClean="0">
                <a:hlinkClick r:id="rId2"/>
              </a:rPr>
              <a:t>Shanghai</a:t>
            </a:r>
            <a:endParaRPr lang="en-GB" i="1" dirty="0" smtClean="0"/>
          </a:p>
          <a:p>
            <a:r>
              <a:rPr lang="en-GB" i="1" dirty="0" smtClean="0"/>
              <a:t>Values- a lot of respect for education</a:t>
            </a:r>
          </a:p>
          <a:p>
            <a:r>
              <a:rPr lang="en-GB" i="1" dirty="0" smtClean="0"/>
              <a:t>Values- </a:t>
            </a:r>
            <a:r>
              <a:rPr lang="en-GB" i="1" dirty="0"/>
              <a:t>s</a:t>
            </a:r>
            <a:r>
              <a:rPr lang="en-GB" i="1" dirty="0" smtClean="0"/>
              <a:t>ocietal and family pressure to do well </a:t>
            </a:r>
          </a:p>
          <a:p>
            <a:r>
              <a:rPr lang="en-GB" i="1" dirty="0" smtClean="0"/>
              <a:t>Exam based system</a:t>
            </a:r>
          </a:p>
          <a:p>
            <a:r>
              <a:rPr lang="en-GB" i="1" dirty="0" smtClean="0"/>
              <a:t>48 hours of teacher CPD per year</a:t>
            </a:r>
          </a:p>
          <a:p>
            <a:r>
              <a:rPr lang="en-GB" i="1" dirty="0" smtClean="0"/>
              <a:t>( Singmaster 2010)</a:t>
            </a:r>
          </a:p>
          <a:p>
            <a:r>
              <a:rPr lang="en-GB" i="1" dirty="0" smtClean="0"/>
              <a:t>Discuss</a:t>
            </a:r>
            <a:endParaRPr lang="en-US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3640" y="716242"/>
            <a:ext cx="2016224" cy="110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82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werth</a:t>
            </a:r>
            <a:r>
              <a:rPr lang="en-GB" dirty="0"/>
              <a:t> </a:t>
            </a:r>
            <a:r>
              <a:rPr lang="en-GB" dirty="0" err="1"/>
              <a:t>cymharu</a:t>
            </a:r>
            <a:r>
              <a:rPr lang="en-GB" dirty="0"/>
              <a:t>  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/>
              <a:t>Discuss the value of  comparison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741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Trafodaeth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trafodwch</a:t>
            </a:r>
            <a:r>
              <a:rPr lang="en-GB" dirty="0" smtClean="0"/>
              <a:t> pa </a:t>
            </a:r>
            <a:r>
              <a:rPr lang="en-GB" dirty="0" err="1" smtClean="0"/>
              <a:t>bolisiau</a:t>
            </a:r>
            <a:r>
              <a:rPr lang="en-GB" dirty="0" smtClean="0"/>
              <a:t>/ </a:t>
            </a:r>
            <a:r>
              <a:rPr lang="en-GB" dirty="0" err="1" smtClean="0"/>
              <a:t>erthyglau</a:t>
            </a:r>
            <a:r>
              <a:rPr lang="en-GB" dirty="0" smtClean="0"/>
              <a:t>/ </a:t>
            </a:r>
            <a:r>
              <a:rPr lang="en-GB" dirty="0" err="1" smtClean="0"/>
              <a:t>adroddiadau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gennych</a:t>
            </a:r>
            <a:r>
              <a:rPr lang="en-GB" dirty="0" smtClean="0"/>
              <a:t> am </a:t>
            </a:r>
            <a:r>
              <a:rPr lang="en-GB" dirty="0" err="1" smtClean="0"/>
              <a:t>systemau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endParaRPr lang="en-GB" dirty="0" smtClean="0"/>
          </a:p>
          <a:p>
            <a:r>
              <a:rPr lang="en-GB" dirty="0" smtClean="0"/>
              <a:t>Pa </a:t>
            </a:r>
            <a:r>
              <a:rPr lang="en-GB" dirty="0" err="1" smtClean="0"/>
              <a:t>werthoedd</a:t>
            </a:r>
            <a:r>
              <a:rPr lang="en-GB" dirty="0" smtClean="0"/>
              <a:t> a </a:t>
            </a:r>
            <a:r>
              <a:rPr lang="en-GB" dirty="0" err="1" smtClean="0"/>
              <a:t>drafodir</a:t>
            </a:r>
            <a:r>
              <a:rPr lang="en-GB" dirty="0" smtClean="0"/>
              <a:t> / </a:t>
            </a:r>
            <a:r>
              <a:rPr lang="en-GB" dirty="0" err="1" smtClean="0"/>
              <a:t>amlygir</a:t>
            </a:r>
            <a:r>
              <a:rPr lang="en-GB" dirty="0" smtClean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In your groups discuss what policies/ articles/reports you have found regarding education systems </a:t>
            </a:r>
          </a:p>
          <a:p>
            <a:r>
              <a:rPr lang="en-GB" i="1" dirty="0" smtClean="0"/>
              <a:t>Which values are discussed / promoted?</a:t>
            </a:r>
          </a:p>
          <a:p>
            <a:endParaRPr lang="en-GB" i="1" dirty="0" smtClean="0"/>
          </a:p>
        </p:txBody>
      </p:sp>
      <p:pic>
        <p:nvPicPr>
          <p:cNvPr id="1026" name="Picture 2" descr="C:\Users\l.roberts\AppData\Local\Microsoft\Windows\Temporary Internet Files\Content.IE5\S9T0P2O1\group-discus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435"/>
            <a:ext cx="3785616" cy="1672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98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Aseiniadau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Assignments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/ </a:t>
            </a:r>
            <a:r>
              <a:rPr lang="en-GB" dirty="0" err="1" smtClean="0"/>
              <a:t>gwerthoedd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smtClean="0"/>
              <a:t>aseiniad</a:t>
            </a:r>
            <a:endParaRPr lang="en-GB" dirty="0" smtClean="0"/>
          </a:p>
          <a:p>
            <a:r>
              <a:rPr lang="en-GB" dirty="0" err="1" smtClean="0"/>
              <a:t>Materion</a:t>
            </a:r>
            <a:endParaRPr lang="en-GB" dirty="0" smtClean="0"/>
          </a:p>
          <a:p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Consider whether curriculum issues and values in schools could be the focus for your </a:t>
            </a:r>
            <a:r>
              <a:rPr lang="en-GB" i="1" dirty="0" smtClean="0"/>
              <a:t>assignment</a:t>
            </a:r>
            <a:endParaRPr lang="en-GB" i="1" dirty="0" smtClean="0"/>
          </a:p>
          <a:p>
            <a:r>
              <a:rPr lang="en-GB" i="1" dirty="0" smtClean="0"/>
              <a:t>Issues</a:t>
            </a:r>
          </a:p>
          <a:p>
            <a:r>
              <a:rPr lang="en-GB" i="1" dirty="0" smtClean="0"/>
              <a:t>Next steps</a:t>
            </a:r>
            <a:endParaRPr lang="cy-GB" i="1" dirty="0"/>
          </a:p>
        </p:txBody>
      </p:sp>
      <p:pic>
        <p:nvPicPr>
          <p:cNvPr id="7177" name="Picture 9" descr="C:\Users\l.roberts\AppData\Local\Microsoft\Windows\Temporary Internet Files\Content.IE5\5KQJEYQZ\sticky-not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157984" cy="164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6621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Sesiwn</a:t>
            </a:r>
            <a:r>
              <a:rPr lang="en-GB" dirty="0" smtClean="0"/>
              <a:t> 8</a:t>
            </a:r>
            <a:br>
              <a:rPr lang="en-GB" dirty="0" smtClean="0"/>
            </a:br>
            <a:r>
              <a:rPr lang="en-GB" dirty="0" smtClean="0"/>
              <a:t>Session 8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Edrychwch</a:t>
            </a:r>
            <a:r>
              <a:rPr lang="en-GB" dirty="0" smtClean="0"/>
              <a:t> am </a:t>
            </a:r>
            <a:r>
              <a:rPr lang="en-GB" dirty="0" err="1" smtClean="0"/>
              <a:t>drafodaeth</a:t>
            </a:r>
            <a:r>
              <a:rPr lang="en-GB" dirty="0" smtClean="0"/>
              <a:t> </a:t>
            </a:r>
            <a:r>
              <a:rPr lang="en-GB" dirty="0" err="1" smtClean="0"/>
              <a:t>gyfredol</a:t>
            </a:r>
            <a:r>
              <a:rPr lang="en-GB" dirty="0" smtClean="0"/>
              <a:t> am </a:t>
            </a:r>
            <a:r>
              <a:rPr lang="en-GB" dirty="0" err="1" smtClean="0"/>
              <a:t>faterion</a:t>
            </a:r>
            <a:r>
              <a:rPr lang="en-GB" smtClean="0"/>
              <a:t> Amlddiwylliannedd</a:t>
            </a:r>
            <a:endParaRPr lang="en-GB" dirty="0" smtClean="0"/>
          </a:p>
          <a:p>
            <a:r>
              <a:rPr lang="en-GB" dirty="0" err="1" smtClean="0"/>
              <a:t>Dewch</a:t>
            </a:r>
            <a:r>
              <a:rPr lang="en-GB" dirty="0" smtClean="0"/>
              <a:t> â </a:t>
            </a:r>
            <a:r>
              <a:rPr lang="en-GB" dirty="0" err="1" smtClean="0"/>
              <a:t>thystiolaeth</a:t>
            </a:r>
            <a:endParaRPr lang="en-GB" dirty="0" smtClean="0"/>
          </a:p>
          <a:p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drin</a:t>
            </a:r>
            <a:r>
              <a:rPr lang="en-GB" dirty="0" smtClean="0"/>
              <a:t> a </a:t>
            </a:r>
            <a:r>
              <a:rPr lang="en-GB" dirty="0" err="1" smtClean="0"/>
              <a:t>thrafod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Look for current debate around Multicultural issues</a:t>
            </a:r>
          </a:p>
          <a:p>
            <a:r>
              <a:rPr lang="en-GB" i="1" dirty="0" smtClean="0"/>
              <a:t>Bring </a:t>
            </a:r>
            <a:r>
              <a:rPr lang="en-GB" i="1" dirty="0"/>
              <a:t>evidence</a:t>
            </a:r>
          </a:p>
          <a:p>
            <a:r>
              <a:rPr lang="en-GB" i="1" dirty="0"/>
              <a:t>Be prepared to discuss and debate</a:t>
            </a:r>
            <a:endParaRPr lang="cy-GB" i="1" dirty="0"/>
          </a:p>
          <a:p>
            <a:endParaRPr lang="cy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75636"/>
            <a:ext cx="2304488" cy="181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523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1600" dirty="0" smtClean="0"/>
              <a:t>Brown, M.A. &amp; White, J. ( </a:t>
            </a:r>
            <a:r>
              <a:rPr lang="en-GB" sz="1600" dirty="0" err="1" smtClean="0"/>
              <a:t>eds</a:t>
            </a:r>
            <a:r>
              <a:rPr lang="en-GB" sz="1600" dirty="0" smtClean="0"/>
              <a:t>) ( 2014) </a:t>
            </a:r>
            <a:r>
              <a:rPr lang="en-GB" sz="1600" i="1" dirty="0" smtClean="0"/>
              <a:t>Exploring Childhood in a Comparative Context</a:t>
            </a:r>
            <a:r>
              <a:rPr lang="en-GB" sz="1600" dirty="0" smtClean="0"/>
              <a:t>. Routledge: Oxon</a:t>
            </a:r>
          </a:p>
          <a:p>
            <a:r>
              <a:rPr lang="en-GB" sz="1600" dirty="0" smtClean="0"/>
              <a:t>Chalabi, M. ( 2013) </a:t>
            </a:r>
            <a:r>
              <a:rPr lang="en-US" sz="1600" i="1" dirty="0"/>
              <a:t>The Pisa methodology: do its education claims stack </a:t>
            </a:r>
            <a:r>
              <a:rPr lang="en-US" sz="1600" i="1" dirty="0" smtClean="0"/>
              <a:t>up? </a:t>
            </a:r>
            <a:r>
              <a:rPr lang="en-US" sz="1600" dirty="0"/>
              <a:t>Available at </a:t>
            </a:r>
            <a:r>
              <a:rPr lang="en-US" sz="1600" dirty="0">
                <a:hlinkClick r:id="rId2"/>
              </a:rPr>
              <a:t>http://</a:t>
            </a:r>
            <a:r>
              <a:rPr lang="en-US" sz="1600" dirty="0" smtClean="0">
                <a:hlinkClick r:id="rId2"/>
              </a:rPr>
              <a:t>www.theguardian.com/news/2013/dec/03/pisa-methodology-education-oecd-student-performance</a:t>
            </a:r>
            <a:r>
              <a:rPr lang="en-US" sz="1600" dirty="0" smtClean="0"/>
              <a:t> ( Accessed 07.10.15)</a:t>
            </a:r>
            <a:endParaRPr lang="en-US" sz="1600" dirty="0"/>
          </a:p>
          <a:p>
            <a:r>
              <a:rPr lang="en-GB" sz="1600" dirty="0" smtClean="0"/>
              <a:t>Singmaster, H. ( 2010) </a:t>
            </a:r>
            <a:r>
              <a:rPr lang="en-US" sz="1600" i="1" dirty="0"/>
              <a:t>Shanghai: The World's Best School </a:t>
            </a:r>
            <a:r>
              <a:rPr lang="en-US" sz="1600" i="1" dirty="0" smtClean="0"/>
              <a:t>System.</a:t>
            </a:r>
            <a:r>
              <a:rPr lang="en-US" sz="1600" dirty="0" smtClean="0"/>
              <a:t> Available </a:t>
            </a:r>
            <a:r>
              <a:rPr lang="en-US" sz="1600" dirty="0"/>
              <a:t>at </a:t>
            </a:r>
            <a:r>
              <a:rPr lang="en-US" sz="1600" dirty="0">
                <a:hlinkClick r:id="rId3"/>
              </a:rPr>
              <a:t>http://</a:t>
            </a:r>
            <a:r>
              <a:rPr lang="en-US" sz="1600" dirty="0" smtClean="0">
                <a:hlinkClick r:id="rId3"/>
              </a:rPr>
              <a:t>asiasociety.org/global-cities-education-network/shanghai-worlds-best-school-system</a:t>
            </a:r>
            <a:r>
              <a:rPr lang="en-US" sz="1600" dirty="0" smtClean="0"/>
              <a:t> ( Accessed 26.07.17)</a:t>
            </a:r>
          </a:p>
          <a:p>
            <a:r>
              <a:rPr lang="en-US" sz="1600" dirty="0" smtClean="0"/>
              <a:t>The Telegraph ( 2013) </a:t>
            </a:r>
            <a:r>
              <a:rPr lang="en-US" sz="1600" i="1" dirty="0"/>
              <a:t>OECD education report: subject results in </a:t>
            </a:r>
            <a:r>
              <a:rPr lang="en-US" sz="1600" i="1" dirty="0" smtClean="0"/>
              <a:t>full. </a:t>
            </a:r>
            <a:r>
              <a:rPr lang="en-US" sz="1600" dirty="0"/>
              <a:t>Available at </a:t>
            </a:r>
            <a:r>
              <a:rPr lang="en-US" sz="1600" dirty="0">
                <a:hlinkClick r:id="rId4"/>
              </a:rPr>
              <a:t>http://</a:t>
            </a:r>
            <a:r>
              <a:rPr lang="en-US" sz="1600" dirty="0" smtClean="0">
                <a:hlinkClick r:id="rId4"/>
              </a:rPr>
              <a:t>www.telegraph.co.uk/education/leaguetables/10488555/OECD-education-report-subject-results-in-full.html</a:t>
            </a:r>
            <a:r>
              <a:rPr lang="en-US" sz="1600" dirty="0" smtClean="0"/>
              <a:t> ( Accessed 07.10.15)</a:t>
            </a:r>
          </a:p>
          <a:p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39583912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387</TotalTime>
  <Words>674</Words>
  <Application>Microsoft Office PowerPoint</Application>
  <PresentationFormat>On-screen Show (4:3)</PresentationFormat>
  <Paragraphs>144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Brush Script MT</vt:lpstr>
      <vt:lpstr>Calibri</vt:lpstr>
      <vt:lpstr>Rage Italic</vt:lpstr>
      <vt:lpstr>Pushpin</vt:lpstr>
      <vt:lpstr>Pynciau Llosg/  Around the Water Cooler</vt:lpstr>
      <vt:lpstr>Gorolwg  Overview</vt:lpstr>
      <vt:lpstr>Why PISA? Pam PISA?2013 </vt:lpstr>
      <vt:lpstr>Some PISA 2013 results Rhai canlyniadau PISA 2013</vt:lpstr>
      <vt:lpstr>PowerPoint Presentation</vt:lpstr>
      <vt:lpstr>PISA??</vt:lpstr>
      <vt:lpstr>Y Ffindir Finland</vt:lpstr>
      <vt:lpstr>Siapan  Japan</vt:lpstr>
      <vt:lpstr>Shanghai</vt:lpstr>
      <vt:lpstr>PowerPoint Presentation</vt:lpstr>
      <vt:lpstr>Trafodaeth Discussion</vt:lpstr>
      <vt:lpstr>Aseiniadau Assignments</vt:lpstr>
      <vt:lpstr>Sesiwn 8 Session 8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Amgylch yr Oerydd Dwr Around the Water Cooler</dc:title>
  <dc:creator>Administrator</dc:creator>
  <cp:lastModifiedBy>Lynwen Roberts</cp:lastModifiedBy>
  <cp:revision>46</cp:revision>
  <dcterms:created xsi:type="dcterms:W3CDTF">2015-09-16T08:41:31Z</dcterms:created>
  <dcterms:modified xsi:type="dcterms:W3CDTF">2019-07-16T13:34:25Z</dcterms:modified>
</cp:coreProperties>
</file>