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ppt/theme/themeOverride1.xml" ContentType="application/vnd.openxmlformats-officedocument.themeOverride+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40" r:id="rId2"/>
    <p:sldMasterId id="2147483936" r:id="rId3"/>
  </p:sldMasterIdLst>
  <p:notesMasterIdLst>
    <p:notesMasterId r:id="rId13"/>
  </p:notesMasterIdLst>
  <p:handoutMasterIdLst>
    <p:handoutMasterId r:id="rId14"/>
  </p:handoutMasterIdLst>
  <p:sldIdLst>
    <p:sldId id="256" r:id="rId4"/>
    <p:sldId id="258" r:id="rId5"/>
    <p:sldId id="259" r:id="rId6"/>
    <p:sldId id="257" r:id="rId7"/>
    <p:sldId id="260" r:id="rId8"/>
    <p:sldId id="261" r:id="rId9"/>
    <p:sldId id="262" r:id="rId10"/>
    <p:sldId id="263" r:id="rId11"/>
    <p:sldId id="264" r:id="rId1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 uri="{2D200454-40CA-4A62-9FC3-DE9A4176ACB9}">
      <p15:notes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99CCFF"/>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983" autoAdjust="0"/>
    <p:restoredTop sz="79655" autoAdjust="0"/>
  </p:normalViewPr>
  <p:slideViewPr>
    <p:cSldViewPr snapToGrid="0">
      <p:cViewPr varScale="1">
        <p:scale>
          <a:sx n="92" d="100"/>
          <a:sy n="92" d="100"/>
        </p:scale>
        <p:origin x="-1230" y="-96"/>
      </p:cViewPr>
      <p:guideLst>
        <p:guide orient="horz" pos="2160"/>
        <p:guide pos="3840"/>
      </p:guideLst>
    </p:cSldViewPr>
  </p:slideViewPr>
  <p:outlineViewPr>
    <p:cViewPr>
      <p:scale>
        <a:sx n="33" d="100"/>
        <a:sy n="33" d="100"/>
      </p:scale>
      <p:origin x="0" y="4710"/>
    </p:cViewPr>
  </p:outlineViewPr>
  <p:notesTextViewPr>
    <p:cViewPr>
      <p:scale>
        <a:sx n="1" d="1"/>
        <a:sy n="1" d="1"/>
      </p:scale>
      <p:origin x="0" y="0"/>
    </p:cViewPr>
  </p:notesTextViewPr>
  <p:sorterViewPr>
    <p:cViewPr>
      <p:scale>
        <a:sx n="66" d="100"/>
        <a:sy n="66" d="100"/>
      </p:scale>
      <p:origin x="0" y="0"/>
    </p:cViewPr>
  </p:sorterViewPr>
  <p:notesViewPr>
    <p:cSldViewPr snapToGrid="0">
      <p:cViewPr varScale="1">
        <p:scale>
          <a:sx n="82" d="100"/>
          <a:sy n="82" d="100"/>
        </p:scale>
        <p:origin x="-3996" y="-102"/>
      </p:cViewPr>
      <p:guideLst>
        <p:guide orient="horz" pos="3072"/>
        <p:guide pos="210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Master" Target="slideMasters/slideMaster2.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heme" Target="theme/theme1.xml"/><Relationship Id="rId2" Type="http://schemas.openxmlformats.org/officeDocument/2006/relationships/slideMaster" Target="slideMasters/slideMaster1.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presProps" Target="presProp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EC3CF0-D881-41CE-B92C-467DB5C9E557}"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8335C54C-859B-4A7B-9BD2-B502323DC3F3}">
      <dgm:prSet phldrT="[Text]"/>
      <dgm:spPr/>
      <dgm:t>
        <a:bodyPr/>
        <a:lstStyle/>
        <a:p>
          <a:r>
            <a:rPr lang="en-GB" dirty="0"/>
            <a:t>ASDA</a:t>
          </a:r>
        </a:p>
      </dgm:t>
    </dgm:pt>
    <dgm:pt modelId="{10EA7446-BC27-4610-A5FE-D517B0EE8461}" type="parTrans" cxnId="{E01DB5F0-DCB3-4F72-B3FF-39A835D342CB}">
      <dgm:prSet/>
      <dgm:spPr/>
      <dgm:t>
        <a:bodyPr/>
        <a:lstStyle/>
        <a:p>
          <a:endParaRPr lang="en-GB"/>
        </a:p>
      </dgm:t>
    </dgm:pt>
    <dgm:pt modelId="{47FFECBB-1FAB-4C5B-8451-41970ABF8DAF}" type="sibTrans" cxnId="{E01DB5F0-DCB3-4F72-B3FF-39A835D342CB}">
      <dgm:prSet/>
      <dgm:spPr/>
      <dgm:t>
        <a:bodyPr/>
        <a:lstStyle/>
        <a:p>
          <a:endParaRPr lang="en-GB"/>
        </a:p>
      </dgm:t>
    </dgm:pt>
    <dgm:pt modelId="{7C6542F8-C0C8-444D-ABA2-121FB2ADC547}">
      <dgm:prSet phldrT="[Text]" custT="1"/>
      <dgm:spPr/>
      <dgm:t>
        <a:bodyPr anchor="t"/>
        <a:lstStyle/>
        <a:p>
          <a:pPr algn="ctr">
            <a:lnSpc>
              <a:spcPct val="90000"/>
            </a:lnSpc>
          </a:pPr>
          <a:r>
            <a:rPr lang="en-GB" sz="2400" b="1" u="sng" dirty="0" smtClean="0">
              <a:solidFill>
                <a:schemeClr val="tx1"/>
              </a:solidFill>
            </a:rPr>
            <a:t>Strengths</a:t>
          </a:r>
          <a:endParaRPr lang="en-GB" sz="2400" b="1" u="sng" dirty="0">
            <a:solidFill>
              <a:schemeClr val="tx1"/>
            </a:solidFill>
          </a:endParaRPr>
        </a:p>
        <a:p>
          <a:pPr algn="l">
            <a:lnSpc>
              <a:spcPct val="100000"/>
            </a:lnSpc>
          </a:pPr>
          <a:r>
            <a:rPr lang="en-GB" sz="1200" b="0" u="none" dirty="0" smtClean="0">
              <a:solidFill>
                <a:schemeClr val="tx1"/>
              </a:solidFill>
            </a:rPr>
            <a:t>	</a:t>
          </a:r>
          <a:r>
            <a:rPr lang="en-GB" sz="1400" b="0" u="none" dirty="0" smtClean="0">
              <a:solidFill>
                <a:schemeClr val="tx1"/>
              </a:solidFill>
            </a:rPr>
            <a:t>- A huge range of </a:t>
          </a:r>
          <a:r>
            <a:rPr lang="en-GB" sz="1400" b="0" u="none" dirty="0" smtClean="0">
              <a:solidFill>
                <a:schemeClr val="tx1"/>
              </a:solidFill>
            </a:rPr>
            <a:t>products.</a:t>
          </a:r>
          <a:endParaRPr lang="en-GB" sz="1400" b="0" u="none" dirty="0" smtClean="0">
            <a:solidFill>
              <a:schemeClr val="tx1"/>
            </a:solidFill>
          </a:endParaRPr>
        </a:p>
        <a:p>
          <a:pPr algn="l">
            <a:lnSpc>
              <a:spcPct val="100000"/>
            </a:lnSpc>
          </a:pPr>
          <a:r>
            <a:rPr lang="en-GB" sz="1400" b="0" u="none" dirty="0" smtClean="0">
              <a:solidFill>
                <a:schemeClr val="tx1"/>
              </a:solidFill>
            </a:rPr>
            <a:t>	- Loyal customers for many </a:t>
          </a:r>
          <a:r>
            <a:rPr lang="en-GB" sz="1400" b="0" u="none" dirty="0" smtClean="0">
              <a:solidFill>
                <a:schemeClr val="tx1"/>
              </a:solidFill>
            </a:rPr>
            <a:t>years.</a:t>
          </a:r>
          <a:r>
            <a:rPr lang="en-GB" sz="1400" b="0" u="none" dirty="0" smtClean="0">
              <a:solidFill>
                <a:schemeClr val="tx1"/>
              </a:solidFill>
            </a:rPr>
            <a:t>	</a:t>
          </a:r>
          <a:endParaRPr lang="en-GB" sz="1400" b="0" u="none" dirty="0">
            <a:solidFill>
              <a:schemeClr val="tx1"/>
            </a:solidFill>
          </a:endParaRPr>
        </a:p>
        <a:p>
          <a:pPr algn="l">
            <a:lnSpc>
              <a:spcPct val="100000"/>
            </a:lnSpc>
          </a:pPr>
          <a:r>
            <a:rPr lang="en-GB" sz="1400" b="0" u="none" dirty="0" smtClean="0">
              <a:solidFill>
                <a:schemeClr val="tx1"/>
              </a:solidFill>
            </a:rPr>
            <a:t>	- Strong brand </a:t>
          </a:r>
          <a:r>
            <a:rPr lang="en-GB" sz="1400" b="0" u="none" dirty="0" smtClean="0">
              <a:solidFill>
                <a:schemeClr val="tx1"/>
              </a:solidFill>
            </a:rPr>
            <a:t>portfolio.</a:t>
          </a:r>
          <a:endParaRPr lang="en-GB" sz="1400" b="0" u="none" dirty="0">
            <a:solidFill>
              <a:schemeClr val="tx1"/>
            </a:solidFill>
          </a:endParaRPr>
        </a:p>
        <a:p>
          <a:pPr algn="l">
            <a:lnSpc>
              <a:spcPct val="90000"/>
            </a:lnSpc>
          </a:pPr>
          <a:endParaRPr lang="en-GB" sz="2400" b="0" u="none" dirty="0">
            <a:solidFill>
              <a:schemeClr val="tx1"/>
            </a:solidFill>
          </a:endParaRPr>
        </a:p>
      </dgm:t>
    </dgm:pt>
    <dgm:pt modelId="{46CF4776-0568-4396-83DF-A7A6944EC793}" type="parTrans" cxnId="{32D6213F-E7FB-43FB-AA26-63CA65AF1E15}">
      <dgm:prSet/>
      <dgm:spPr/>
      <dgm:t>
        <a:bodyPr/>
        <a:lstStyle/>
        <a:p>
          <a:endParaRPr lang="en-GB"/>
        </a:p>
      </dgm:t>
    </dgm:pt>
    <dgm:pt modelId="{27B4C31F-BBD7-4352-9494-67742CC03717}" type="sibTrans" cxnId="{32D6213F-E7FB-43FB-AA26-63CA65AF1E15}">
      <dgm:prSet/>
      <dgm:spPr/>
      <dgm:t>
        <a:bodyPr/>
        <a:lstStyle/>
        <a:p>
          <a:endParaRPr lang="en-GB"/>
        </a:p>
      </dgm:t>
    </dgm:pt>
    <dgm:pt modelId="{3594D4E8-2336-422B-A2EF-05B82EA64EE1}">
      <dgm:prSet phldrT="[Text]" custT="1"/>
      <dgm:spPr/>
      <dgm:t>
        <a:bodyPr anchor="t"/>
        <a:lstStyle/>
        <a:p>
          <a:pPr algn="ctr">
            <a:lnSpc>
              <a:spcPct val="90000"/>
            </a:lnSpc>
          </a:pPr>
          <a:r>
            <a:rPr lang="en-GB" sz="2400" b="1" u="sng" dirty="0" smtClean="0">
              <a:solidFill>
                <a:schemeClr val="tx1"/>
              </a:solidFill>
            </a:rPr>
            <a:t>Weaknesses</a:t>
          </a:r>
        </a:p>
        <a:p>
          <a:pPr algn="l">
            <a:lnSpc>
              <a:spcPct val="90000"/>
            </a:lnSpc>
          </a:pPr>
          <a:r>
            <a:rPr lang="en-GB" sz="1400" b="0" u="none" dirty="0" smtClean="0">
              <a:solidFill>
                <a:schemeClr val="tx1"/>
              </a:solidFill>
            </a:rPr>
            <a:t>	- Recently poor leadership </a:t>
          </a:r>
        </a:p>
        <a:p>
          <a:pPr algn="l">
            <a:lnSpc>
              <a:spcPct val="90000"/>
            </a:lnSpc>
          </a:pPr>
          <a:r>
            <a:rPr lang="en-GB" sz="1400" b="0" u="none" dirty="0" smtClean="0">
              <a:solidFill>
                <a:schemeClr val="tx1"/>
              </a:solidFill>
            </a:rPr>
            <a:t>	- No workplace culture, employees not 	   	  </a:t>
          </a:r>
          <a:r>
            <a:rPr lang="en-GB" sz="1400" b="0" u="none" dirty="0" smtClean="0">
              <a:solidFill>
                <a:schemeClr val="tx1"/>
              </a:solidFill>
            </a:rPr>
            <a:t>communicating together.</a:t>
          </a:r>
          <a:endParaRPr lang="en-GB" sz="1400" b="0" u="none" dirty="0" smtClean="0">
            <a:solidFill>
              <a:schemeClr val="tx1"/>
            </a:solidFill>
          </a:endParaRPr>
        </a:p>
        <a:p>
          <a:pPr algn="l">
            <a:lnSpc>
              <a:spcPct val="90000"/>
            </a:lnSpc>
          </a:pPr>
          <a:r>
            <a:rPr lang="en-GB" sz="1400" b="0" u="none" dirty="0" smtClean="0">
              <a:solidFill>
                <a:schemeClr val="tx1"/>
              </a:solidFill>
            </a:rPr>
            <a:t>	- Lack of trust in </a:t>
          </a:r>
          <a:r>
            <a:rPr lang="en-GB" sz="1400" b="0" u="none" dirty="0" smtClean="0">
              <a:solidFill>
                <a:schemeClr val="tx1"/>
              </a:solidFill>
            </a:rPr>
            <a:t>customers.</a:t>
          </a:r>
          <a:r>
            <a:rPr lang="en-GB" sz="1400" b="0" u="none" dirty="0" smtClean="0">
              <a:solidFill>
                <a:schemeClr val="tx1"/>
              </a:solidFill>
            </a:rPr>
            <a:t>		</a:t>
          </a:r>
        </a:p>
        <a:p>
          <a:pPr algn="ctr">
            <a:lnSpc>
              <a:spcPct val="90000"/>
            </a:lnSpc>
          </a:pPr>
          <a:r>
            <a:rPr lang="en-GB" sz="1400" b="0" u="none" dirty="0" smtClean="0">
              <a:solidFill>
                <a:schemeClr val="tx1"/>
              </a:solidFill>
            </a:rPr>
            <a:t>	</a:t>
          </a:r>
        </a:p>
        <a:p>
          <a:pPr algn="l">
            <a:lnSpc>
              <a:spcPct val="90000"/>
            </a:lnSpc>
          </a:pPr>
          <a:endParaRPr lang="en-GB" sz="1400" b="1" u="sng" dirty="0">
            <a:solidFill>
              <a:schemeClr val="tx1"/>
            </a:solidFill>
          </a:endParaRPr>
        </a:p>
      </dgm:t>
    </dgm:pt>
    <dgm:pt modelId="{28EF3B0D-E8DD-487B-8D35-25CBABD4C0EA}" type="parTrans" cxnId="{24A4118E-78DA-4BA7-913A-E137ACBA1D6D}">
      <dgm:prSet/>
      <dgm:spPr/>
      <dgm:t>
        <a:bodyPr/>
        <a:lstStyle/>
        <a:p>
          <a:endParaRPr lang="en-GB"/>
        </a:p>
      </dgm:t>
    </dgm:pt>
    <dgm:pt modelId="{8B358276-6352-4532-8BBA-1D2C7EF825D7}" type="sibTrans" cxnId="{24A4118E-78DA-4BA7-913A-E137ACBA1D6D}">
      <dgm:prSet/>
      <dgm:spPr/>
      <dgm:t>
        <a:bodyPr/>
        <a:lstStyle/>
        <a:p>
          <a:endParaRPr lang="en-GB"/>
        </a:p>
      </dgm:t>
    </dgm:pt>
    <dgm:pt modelId="{EF72E877-733F-47D2-8AD3-2E0A0DA32787}">
      <dgm:prSet phldrT="[Text]" custT="1"/>
      <dgm:spPr/>
      <dgm:t>
        <a:bodyPr anchor="t"/>
        <a:lstStyle/>
        <a:p>
          <a:pPr algn="ctr">
            <a:lnSpc>
              <a:spcPct val="100000"/>
            </a:lnSpc>
          </a:pPr>
          <a:r>
            <a:rPr lang="en-GB" sz="2400" b="1" u="sng" dirty="0" smtClean="0">
              <a:solidFill>
                <a:schemeClr val="tx1"/>
              </a:solidFill>
            </a:rPr>
            <a:t> Opportunity</a:t>
          </a:r>
        </a:p>
        <a:p>
          <a:pPr algn="ctr">
            <a:lnSpc>
              <a:spcPct val="100000"/>
            </a:lnSpc>
          </a:pPr>
          <a:r>
            <a:rPr lang="en-GB" sz="1400" b="0" u="none" dirty="0" smtClean="0">
              <a:solidFill>
                <a:schemeClr val="tx1"/>
              </a:solidFill>
            </a:rPr>
            <a:t>          </a:t>
          </a:r>
          <a:r>
            <a:rPr lang="en-GB" sz="1100" b="0" u="none" dirty="0" smtClean="0">
              <a:solidFill>
                <a:schemeClr val="tx1"/>
              </a:solidFill>
            </a:rPr>
            <a:t>- CRM can </a:t>
          </a:r>
          <a:r>
            <a:rPr lang="en-GB" sz="1100" b="0" u="none" dirty="0" smtClean="0">
              <a:solidFill>
                <a:schemeClr val="tx1"/>
              </a:solidFill>
            </a:rPr>
            <a:t>help gain </a:t>
          </a:r>
          <a:r>
            <a:rPr lang="en-GB" sz="1100" b="0" u="none" dirty="0" smtClean="0">
              <a:solidFill>
                <a:schemeClr val="tx1"/>
              </a:solidFill>
            </a:rPr>
            <a:t>better knowledge about </a:t>
          </a:r>
          <a:r>
            <a:rPr lang="en-GB" sz="1100" b="0" u="none" dirty="0" smtClean="0">
              <a:solidFill>
                <a:schemeClr val="tx1"/>
              </a:solidFill>
            </a:rPr>
            <a:t>customer </a:t>
          </a:r>
          <a:r>
            <a:rPr lang="en-GB" sz="1100" b="0" u="none" dirty="0" smtClean="0">
              <a:solidFill>
                <a:schemeClr val="tx1"/>
              </a:solidFill>
            </a:rPr>
            <a:t>needs </a:t>
          </a:r>
          <a:r>
            <a:rPr lang="en-GB" sz="1100" b="0" u="none" dirty="0" smtClean="0">
              <a:solidFill>
                <a:schemeClr val="tx1"/>
              </a:solidFill>
            </a:rPr>
            <a:t>using ASDA </a:t>
          </a:r>
          <a:r>
            <a:rPr lang="en-GB" sz="1100" b="0" u="none" dirty="0" smtClean="0">
              <a:solidFill>
                <a:schemeClr val="tx1"/>
              </a:solidFill>
            </a:rPr>
            <a:t>products in store and online shopping.</a:t>
          </a:r>
        </a:p>
        <a:p>
          <a:pPr algn="ctr">
            <a:lnSpc>
              <a:spcPct val="100000"/>
            </a:lnSpc>
          </a:pPr>
          <a:r>
            <a:rPr lang="en-GB" sz="1100" b="0" u="none" dirty="0" smtClean="0">
              <a:solidFill>
                <a:schemeClr val="tx1"/>
              </a:solidFill>
            </a:rPr>
            <a:t>               This will cut the costs </a:t>
          </a:r>
          <a:r>
            <a:rPr lang="en-GB" sz="1100" b="0" u="none" dirty="0" smtClean="0">
              <a:solidFill>
                <a:schemeClr val="tx1"/>
              </a:solidFill>
            </a:rPr>
            <a:t>of </a:t>
          </a:r>
          <a:r>
            <a:rPr lang="en-GB" sz="1100" b="0" u="none" dirty="0" smtClean="0">
              <a:solidFill>
                <a:schemeClr val="tx1"/>
              </a:solidFill>
            </a:rPr>
            <a:t>unwanted products on the shelves</a:t>
          </a:r>
        </a:p>
        <a:p>
          <a:pPr algn="ctr">
            <a:lnSpc>
              <a:spcPct val="100000"/>
            </a:lnSpc>
          </a:pPr>
          <a:r>
            <a:rPr lang="en-GB" sz="1100" b="0" u="none" dirty="0" smtClean="0">
              <a:solidFill>
                <a:schemeClr val="tx1"/>
              </a:solidFill>
            </a:rPr>
            <a:t>-  </a:t>
          </a:r>
          <a:r>
            <a:rPr lang="en-GB" sz="1100" b="0" u="none" dirty="0" smtClean="0">
              <a:solidFill>
                <a:schemeClr val="tx1"/>
              </a:solidFill>
            </a:rPr>
            <a:t>Building a </a:t>
          </a:r>
          <a:r>
            <a:rPr lang="en-GB" sz="1100" b="0" u="none" dirty="0" smtClean="0">
              <a:solidFill>
                <a:schemeClr val="tx1"/>
              </a:solidFill>
            </a:rPr>
            <a:t>strong leadership workplace </a:t>
          </a:r>
          <a:r>
            <a:rPr lang="en-GB" sz="1100" b="0" u="none" dirty="0" smtClean="0">
              <a:solidFill>
                <a:schemeClr val="tx1"/>
              </a:solidFill>
            </a:rPr>
            <a:t>culture improves employee </a:t>
          </a:r>
          <a:r>
            <a:rPr lang="en-GB" sz="1100" b="0" u="none" dirty="0" smtClean="0">
              <a:solidFill>
                <a:schemeClr val="tx1"/>
              </a:solidFill>
            </a:rPr>
            <a:t>job satisfaction, motivation and </a:t>
          </a:r>
          <a:r>
            <a:rPr lang="en-GB" sz="1100" b="0" u="none" dirty="0" smtClean="0">
              <a:solidFill>
                <a:schemeClr val="tx1"/>
              </a:solidFill>
            </a:rPr>
            <a:t>happiness.</a:t>
          </a:r>
          <a:endParaRPr lang="en-GB" sz="1100" b="0" u="none" dirty="0" smtClean="0">
            <a:solidFill>
              <a:schemeClr val="tx1"/>
            </a:solidFill>
          </a:endParaRPr>
        </a:p>
        <a:p>
          <a:pPr algn="ctr">
            <a:lnSpc>
              <a:spcPct val="100000"/>
            </a:lnSpc>
          </a:pPr>
          <a:endParaRPr lang="en-GB" sz="1400" b="0" u="none" dirty="0" smtClean="0">
            <a:solidFill>
              <a:schemeClr val="tx1"/>
            </a:solidFill>
          </a:endParaRPr>
        </a:p>
      </dgm:t>
    </dgm:pt>
    <dgm:pt modelId="{3441745C-B694-43D0-93CC-2AC1D4923251}" type="parTrans" cxnId="{95710AFC-0FD2-44C4-AFE7-F6356651DE15}">
      <dgm:prSet/>
      <dgm:spPr/>
      <dgm:t>
        <a:bodyPr/>
        <a:lstStyle/>
        <a:p>
          <a:endParaRPr lang="en-GB"/>
        </a:p>
      </dgm:t>
    </dgm:pt>
    <dgm:pt modelId="{77038605-7E41-4B28-A88A-B3E5894357C3}" type="sibTrans" cxnId="{95710AFC-0FD2-44C4-AFE7-F6356651DE15}">
      <dgm:prSet/>
      <dgm:spPr/>
      <dgm:t>
        <a:bodyPr/>
        <a:lstStyle/>
        <a:p>
          <a:endParaRPr lang="en-GB"/>
        </a:p>
      </dgm:t>
    </dgm:pt>
    <dgm:pt modelId="{3ECEE733-918D-46A3-9D25-007685619755}">
      <dgm:prSet phldrT="[Text]" custT="1"/>
      <dgm:spPr/>
      <dgm:t>
        <a:bodyPr anchor="t" anchorCtr="0"/>
        <a:lstStyle/>
        <a:p>
          <a:pPr algn="ctr"/>
          <a:r>
            <a:rPr lang="en-GB" sz="2400" b="1" u="sng" dirty="0" smtClean="0">
              <a:solidFill>
                <a:schemeClr val="tx1"/>
              </a:solidFill>
            </a:rPr>
            <a:t>Threats</a:t>
          </a:r>
        </a:p>
        <a:p>
          <a:pPr algn="ctr"/>
          <a:r>
            <a:rPr lang="en-GB" sz="1400" b="0" u="none" dirty="0" smtClean="0">
              <a:solidFill>
                <a:schemeClr val="tx1"/>
              </a:solidFill>
            </a:rPr>
            <a:t>- Poor workplace culture indicated unhappy employees, poor customer service and this can cause complaints and </a:t>
          </a:r>
          <a:r>
            <a:rPr lang="en-GB" sz="1400" b="0" u="none" dirty="0" smtClean="0">
              <a:solidFill>
                <a:schemeClr val="tx1"/>
              </a:solidFill>
            </a:rPr>
            <a:t>dissatisfaction.</a:t>
          </a:r>
          <a:endParaRPr lang="en-GB" sz="1400" b="0" u="none" dirty="0" smtClean="0">
            <a:solidFill>
              <a:schemeClr val="tx1"/>
            </a:solidFill>
          </a:endParaRPr>
        </a:p>
        <a:p>
          <a:pPr algn="ctr"/>
          <a:r>
            <a:rPr lang="en-GB" sz="1400" b="0" u="none" dirty="0" smtClean="0">
              <a:solidFill>
                <a:schemeClr val="tx1"/>
              </a:solidFill>
            </a:rPr>
            <a:t>-  Finally, </a:t>
          </a:r>
          <a:r>
            <a:rPr lang="en-GB" sz="1400" b="0" u="none" dirty="0" smtClean="0">
              <a:solidFill>
                <a:schemeClr val="tx1"/>
              </a:solidFill>
            </a:rPr>
            <a:t>losing </a:t>
          </a:r>
          <a:r>
            <a:rPr lang="en-GB" sz="1400" b="0" u="none" dirty="0" smtClean="0">
              <a:solidFill>
                <a:schemeClr val="tx1"/>
              </a:solidFill>
            </a:rPr>
            <a:t>loyal customers </a:t>
          </a:r>
          <a:r>
            <a:rPr lang="en-GB" sz="1400" b="0" u="none" dirty="0" smtClean="0">
              <a:solidFill>
                <a:schemeClr val="tx1"/>
              </a:solidFill>
            </a:rPr>
            <a:t>forever.</a:t>
          </a:r>
          <a:endParaRPr lang="en-GB" sz="1400" b="0" u="none" dirty="0" smtClean="0">
            <a:solidFill>
              <a:schemeClr val="tx1"/>
            </a:solidFill>
          </a:endParaRPr>
        </a:p>
        <a:p>
          <a:pPr algn="ctr"/>
          <a:endParaRPr lang="en-GB" sz="1400" b="0" u="none" dirty="0" smtClean="0">
            <a:solidFill>
              <a:schemeClr val="tx1"/>
            </a:solidFill>
          </a:endParaRPr>
        </a:p>
        <a:p>
          <a:pPr algn="l"/>
          <a:r>
            <a:rPr lang="en-GB" sz="1400" b="0" u="none" dirty="0" smtClean="0">
              <a:solidFill>
                <a:schemeClr val="tx1"/>
              </a:solidFill>
            </a:rPr>
            <a:t>- </a:t>
          </a:r>
        </a:p>
        <a:p>
          <a:pPr algn="ctr"/>
          <a:endParaRPr lang="en-GB" sz="1400" b="1" u="sng" dirty="0">
            <a:solidFill>
              <a:schemeClr val="tx1"/>
            </a:solidFill>
          </a:endParaRPr>
        </a:p>
      </dgm:t>
    </dgm:pt>
    <dgm:pt modelId="{24598A47-427A-48DF-B63C-F0842F3CD972}" type="parTrans" cxnId="{96A288BB-D8EF-4F5C-811C-982ED8DF22E8}">
      <dgm:prSet/>
      <dgm:spPr/>
      <dgm:t>
        <a:bodyPr/>
        <a:lstStyle/>
        <a:p>
          <a:endParaRPr lang="en-GB"/>
        </a:p>
      </dgm:t>
    </dgm:pt>
    <dgm:pt modelId="{966A5DE3-2708-4DB7-B207-A857F265701A}" type="sibTrans" cxnId="{96A288BB-D8EF-4F5C-811C-982ED8DF22E8}">
      <dgm:prSet/>
      <dgm:spPr/>
      <dgm:t>
        <a:bodyPr/>
        <a:lstStyle/>
        <a:p>
          <a:endParaRPr lang="en-GB"/>
        </a:p>
      </dgm:t>
    </dgm:pt>
    <dgm:pt modelId="{2E8D9A10-C2C4-4CC8-B7A9-9BB7F242F55C}" type="pres">
      <dgm:prSet presAssocID="{1BEC3CF0-D881-41CE-B92C-467DB5C9E557}" presName="diagram" presStyleCnt="0">
        <dgm:presLayoutVars>
          <dgm:chMax val="1"/>
          <dgm:dir/>
          <dgm:animLvl val="ctr"/>
          <dgm:resizeHandles val="exact"/>
        </dgm:presLayoutVars>
      </dgm:prSet>
      <dgm:spPr/>
      <dgm:t>
        <a:bodyPr/>
        <a:lstStyle/>
        <a:p>
          <a:endParaRPr lang="en-GB"/>
        </a:p>
      </dgm:t>
    </dgm:pt>
    <dgm:pt modelId="{3BE62A16-564C-45DC-83E8-F82B9873B703}" type="pres">
      <dgm:prSet presAssocID="{1BEC3CF0-D881-41CE-B92C-467DB5C9E557}" presName="matrix" presStyleCnt="0"/>
      <dgm:spPr/>
    </dgm:pt>
    <dgm:pt modelId="{127BC810-122C-42C7-849A-AE91B0D97319}" type="pres">
      <dgm:prSet presAssocID="{1BEC3CF0-D881-41CE-B92C-467DB5C9E557}" presName="tile1" presStyleLbl="node1" presStyleIdx="0" presStyleCnt="4" custLinFactNeighborX="2505" custLinFactNeighborY="-2558"/>
      <dgm:spPr/>
      <dgm:t>
        <a:bodyPr/>
        <a:lstStyle/>
        <a:p>
          <a:endParaRPr lang="en-GB"/>
        </a:p>
      </dgm:t>
    </dgm:pt>
    <dgm:pt modelId="{B965C223-B164-4D51-9628-7D8884BD484A}" type="pres">
      <dgm:prSet presAssocID="{1BEC3CF0-D881-41CE-B92C-467DB5C9E557}" presName="tile1text" presStyleLbl="node1" presStyleIdx="0" presStyleCnt="4">
        <dgm:presLayoutVars>
          <dgm:chMax val="0"/>
          <dgm:chPref val="0"/>
          <dgm:bulletEnabled val="1"/>
        </dgm:presLayoutVars>
      </dgm:prSet>
      <dgm:spPr/>
      <dgm:t>
        <a:bodyPr/>
        <a:lstStyle/>
        <a:p>
          <a:endParaRPr lang="en-GB"/>
        </a:p>
      </dgm:t>
    </dgm:pt>
    <dgm:pt modelId="{8873B187-DAE9-4667-A9C4-CEAAE38BA5E0}" type="pres">
      <dgm:prSet presAssocID="{1BEC3CF0-D881-41CE-B92C-467DB5C9E557}" presName="tile2" presStyleLbl="node1" presStyleIdx="1" presStyleCnt="4" custLinFactNeighborX="1044" custLinFactNeighborY="-1096"/>
      <dgm:spPr/>
      <dgm:t>
        <a:bodyPr/>
        <a:lstStyle/>
        <a:p>
          <a:endParaRPr lang="en-GB"/>
        </a:p>
      </dgm:t>
    </dgm:pt>
    <dgm:pt modelId="{F3EE0D39-B6D2-45C0-85BD-0E0210D5DC28}" type="pres">
      <dgm:prSet presAssocID="{1BEC3CF0-D881-41CE-B92C-467DB5C9E557}" presName="tile2text" presStyleLbl="node1" presStyleIdx="1" presStyleCnt="4">
        <dgm:presLayoutVars>
          <dgm:chMax val="0"/>
          <dgm:chPref val="0"/>
          <dgm:bulletEnabled val="1"/>
        </dgm:presLayoutVars>
      </dgm:prSet>
      <dgm:spPr/>
      <dgm:t>
        <a:bodyPr/>
        <a:lstStyle/>
        <a:p>
          <a:endParaRPr lang="en-GB"/>
        </a:p>
      </dgm:t>
    </dgm:pt>
    <dgm:pt modelId="{ED4ECAD5-8D6E-40B9-BA88-D16073A2D4B5}" type="pres">
      <dgm:prSet presAssocID="{1BEC3CF0-D881-41CE-B92C-467DB5C9E557}" presName="tile3" presStyleLbl="node1" presStyleIdx="2" presStyleCnt="4" custLinFactNeighborX="3778" custLinFactNeighborY="-1289"/>
      <dgm:spPr/>
      <dgm:t>
        <a:bodyPr/>
        <a:lstStyle/>
        <a:p>
          <a:endParaRPr lang="en-GB"/>
        </a:p>
      </dgm:t>
    </dgm:pt>
    <dgm:pt modelId="{2B3D1E24-156B-4966-B99A-B6B04C71C50F}" type="pres">
      <dgm:prSet presAssocID="{1BEC3CF0-D881-41CE-B92C-467DB5C9E557}" presName="tile3text" presStyleLbl="node1" presStyleIdx="2" presStyleCnt="4">
        <dgm:presLayoutVars>
          <dgm:chMax val="0"/>
          <dgm:chPref val="0"/>
          <dgm:bulletEnabled val="1"/>
        </dgm:presLayoutVars>
      </dgm:prSet>
      <dgm:spPr/>
      <dgm:t>
        <a:bodyPr/>
        <a:lstStyle/>
        <a:p>
          <a:endParaRPr lang="en-GB"/>
        </a:p>
      </dgm:t>
    </dgm:pt>
    <dgm:pt modelId="{09F9FA22-9242-4B61-98DD-ABDE82616F29}" type="pres">
      <dgm:prSet presAssocID="{1BEC3CF0-D881-41CE-B92C-467DB5C9E557}" presName="tile4" presStyleLbl="node1" presStyleIdx="3" presStyleCnt="4" custLinFactNeighborX="-626" custLinFactNeighborY="1279"/>
      <dgm:spPr/>
      <dgm:t>
        <a:bodyPr/>
        <a:lstStyle/>
        <a:p>
          <a:endParaRPr lang="en-GB"/>
        </a:p>
      </dgm:t>
    </dgm:pt>
    <dgm:pt modelId="{05DB9227-5E32-4168-9DA7-C5EFE4C7BB43}" type="pres">
      <dgm:prSet presAssocID="{1BEC3CF0-D881-41CE-B92C-467DB5C9E557}" presName="tile4text" presStyleLbl="node1" presStyleIdx="3" presStyleCnt="4">
        <dgm:presLayoutVars>
          <dgm:chMax val="0"/>
          <dgm:chPref val="0"/>
          <dgm:bulletEnabled val="1"/>
        </dgm:presLayoutVars>
      </dgm:prSet>
      <dgm:spPr/>
      <dgm:t>
        <a:bodyPr/>
        <a:lstStyle/>
        <a:p>
          <a:endParaRPr lang="en-GB"/>
        </a:p>
      </dgm:t>
    </dgm:pt>
    <dgm:pt modelId="{FE13ABC5-BC76-4C3A-BDE3-A64794BD09A0}" type="pres">
      <dgm:prSet presAssocID="{1BEC3CF0-D881-41CE-B92C-467DB5C9E557}" presName="centerTile" presStyleLbl="fgShp" presStyleIdx="0" presStyleCnt="1">
        <dgm:presLayoutVars>
          <dgm:chMax val="0"/>
          <dgm:chPref val="0"/>
        </dgm:presLayoutVars>
      </dgm:prSet>
      <dgm:spPr/>
      <dgm:t>
        <a:bodyPr/>
        <a:lstStyle/>
        <a:p>
          <a:endParaRPr lang="en-GB"/>
        </a:p>
      </dgm:t>
    </dgm:pt>
  </dgm:ptLst>
  <dgm:cxnLst>
    <dgm:cxn modelId="{A05FCD7A-F287-449C-9ACD-74321B115A2B}" type="presOf" srcId="{8335C54C-859B-4A7B-9BD2-B502323DC3F3}" destId="{FE13ABC5-BC76-4C3A-BDE3-A64794BD09A0}" srcOrd="0" destOrd="0" presId="urn:microsoft.com/office/officeart/2005/8/layout/matrix1"/>
    <dgm:cxn modelId="{F036FFD0-6803-485D-99AB-88DD53A6A951}" type="presOf" srcId="{3594D4E8-2336-422B-A2EF-05B82EA64EE1}" destId="{F3EE0D39-B6D2-45C0-85BD-0E0210D5DC28}" srcOrd="1" destOrd="0" presId="urn:microsoft.com/office/officeart/2005/8/layout/matrix1"/>
    <dgm:cxn modelId="{2176257D-A478-469A-861B-B8203F84A5AE}" type="presOf" srcId="{3594D4E8-2336-422B-A2EF-05B82EA64EE1}" destId="{8873B187-DAE9-4667-A9C4-CEAAE38BA5E0}" srcOrd="0" destOrd="0" presId="urn:microsoft.com/office/officeart/2005/8/layout/matrix1"/>
    <dgm:cxn modelId="{2DAF9FBC-4B9B-47EB-A601-7A43A7530D4C}" type="presOf" srcId="{EF72E877-733F-47D2-8AD3-2E0A0DA32787}" destId="{ED4ECAD5-8D6E-40B9-BA88-D16073A2D4B5}" srcOrd="0" destOrd="0" presId="urn:microsoft.com/office/officeart/2005/8/layout/matrix1"/>
    <dgm:cxn modelId="{E01DB5F0-DCB3-4F72-B3FF-39A835D342CB}" srcId="{1BEC3CF0-D881-41CE-B92C-467DB5C9E557}" destId="{8335C54C-859B-4A7B-9BD2-B502323DC3F3}" srcOrd="0" destOrd="0" parTransId="{10EA7446-BC27-4610-A5FE-D517B0EE8461}" sibTransId="{47FFECBB-1FAB-4C5B-8451-41970ABF8DAF}"/>
    <dgm:cxn modelId="{96A288BB-D8EF-4F5C-811C-982ED8DF22E8}" srcId="{8335C54C-859B-4A7B-9BD2-B502323DC3F3}" destId="{3ECEE733-918D-46A3-9D25-007685619755}" srcOrd="3" destOrd="0" parTransId="{24598A47-427A-48DF-B63C-F0842F3CD972}" sibTransId="{966A5DE3-2708-4DB7-B207-A857F265701A}"/>
    <dgm:cxn modelId="{95710AFC-0FD2-44C4-AFE7-F6356651DE15}" srcId="{8335C54C-859B-4A7B-9BD2-B502323DC3F3}" destId="{EF72E877-733F-47D2-8AD3-2E0A0DA32787}" srcOrd="2" destOrd="0" parTransId="{3441745C-B694-43D0-93CC-2AC1D4923251}" sibTransId="{77038605-7E41-4B28-A88A-B3E5894357C3}"/>
    <dgm:cxn modelId="{B09AAEFA-BDF7-47DA-AAF1-91FD3496A2D9}" type="presOf" srcId="{7C6542F8-C0C8-444D-ABA2-121FB2ADC547}" destId="{B965C223-B164-4D51-9628-7D8884BD484A}" srcOrd="1" destOrd="0" presId="urn:microsoft.com/office/officeart/2005/8/layout/matrix1"/>
    <dgm:cxn modelId="{32D6213F-E7FB-43FB-AA26-63CA65AF1E15}" srcId="{8335C54C-859B-4A7B-9BD2-B502323DC3F3}" destId="{7C6542F8-C0C8-444D-ABA2-121FB2ADC547}" srcOrd="0" destOrd="0" parTransId="{46CF4776-0568-4396-83DF-A7A6944EC793}" sibTransId="{27B4C31F-BBD7-4352-9494-67742CC03717}"/>
    <dgm:cxn modelId="{861CDDAA-A56C-466E-96EA-E0BD1E5C7322}" type="presOf" srcId="{7C6542F8-C0C8-444D-ABA2-121FB2ADC547}" destId="{127BC810-122C-42C7-849A-AE91B0D97319}" srcOrd="0" destOrd="0" presId="urn:microsoft.com/office/officeart/2005/8/layout/matrix1"/>
    <dgm:cxn modelId="{CA905FE3-0200-4FFF-BEBC-88C87009D5CF}" type="presOf" srcId="{3ECEE733-918D-46A3-9D25-007685619755}" destId="{09F9FA22-9242-4B61-98DD-ABDE82616F29}" srcOrd="0" destOrd="0" presId="urn:microsoft.com/office/officeart/2005/8/layout/matrix1"/>
    <dgm:cxn modelId="{036AC09B-774C-4A0B-948C-90464DD75D53}" type="presOf" srcId="{EF72E877-733F-47D2-8AD3-2E0A0DA32787}" destId="{2B3D1E24-156B-4966-B99A-B6B04C71C50F}" srcOrd="1" destOrd="0" presId="urn:microsoft.com/office/officeart/2005/8/layout/matrix1"/>
    <dgm:cxn modelId="{24A4118E-78DA-4BA7-913A-E137ACBA1D6D}" srcId="{8335C54C-859B-4A7B-9BD2-B502323DC3F3}" destId="{3594D4E8-2336-422B-A2EF-05B82EA64EE1}" srcOrd="1" destOrd="0" parTransId="{28EF3B0D-E8DD-487B-8D35-25CBABD4C0EA}" sibTransId="{8B358276-6352-4532-8BBA-1D2C7EF825D7}"/>
    <dgm:cxn modelId="{18530A9E-1B4D-4247-B17F-72D3F2C4F6FC}" type="presOf" srcId="{3ECEE733-918D-46A3-9D25-007685619755}" destId="{05DB9227-5E32-4168-9DA7-C5EFE4C7BB43}" srcOrd="1" destOrd="0" presId="urn:microsoft.com/office/officeart/2005/8/layout/matrix1"/>
    <dgm:cxn modelId="{8FC7B4C9-6D78-4F6D-BBA4-BD26E9D4F0C4}" type="presOf" srcId="{1BEC3CF0-D881-41CE-B92C-467DB5C9E557}" destId="{2E8D9A10-C2C4-4CC8-B7A9-9BB7F242F55C}" srcOrd="0" destOrd="0" presId="urn:microsoft.com/office/officeart/2005/8/layout/matrix1"/>
    <dgm:cxn modelId="{D926E0A3-7D1F-4BD6-A6C4-81CB247C4B6F}" type="presParOf" srcId="{2E8D9A10-C2C4-4CC8-B7A9-9BB7F242F55C}" destId="{3BE62A16-564C-45DC-83E8-F82B9873B703}" srcOrd="0" destOrd="0" presId="urn:microsoft.com/office/officeart/2005/8/layout/matrix1"/>
    <dgm:cxn modelId="{FB627522-EF1F-4C03-A0D4-EDF127E46FBB}" type="presParOf" srcId="{3BE62A16-564C-45DC-83E8-F82B9873B703}" destId="{127BC810-122C-42C7-849A-AE91B0D97319}" srcOrd="0" destOrd="0" presId="urn:microsoft.com/office/officeart/2005/8/layout/matrix1"/>
    <dgm:cxn modelId="{A761318B-B8AC-411E-8901-1466AB9E6911}" type="presParOf" srcId="{3BE62A16-564C-45DC-83E8-F82B9873B703}" destId="{B965C223-B164-4D51-9628-7D8884BD484A}" srcOrd="1" destOrd="0" presId="urn:microsoft.com/office/officeart/2005/8/layout/matrix1"/>
    <dgm:cxn modelId="{9C48A59E-3A7E-4EB7-9DCF-B254D9F3751B}" type="presParOf" srcId="{3BE62A16-564C-45DC-83E8-F82B9873B703}" destId="{8873B187-DAE9-4667-A9C4-CEAAE38BA5E0}" srcOrd="2" destOrd="0" presId="urn:microsoft.com/office/officeart/2005/8/layout/matrix1"/>
    <dgm:cxn modelId="{F713947D-0112-4FAA-82AF-3417FEC392D5}" type="presParOf" srcId="{3BE62A16-564C-45DC-83E8-F82B9873B703}" destId="{F3EE0D39-B6D2-45C0-85BD-0E0210D5DC28}" srcOrd="3" destOrd="0" presId="urn:microsoft.com/office/officeart/2005/8/layout/matrix1"/>
    <dgm:cxn modelId="{87C94C9C-64C1-4FC7-926B-E8F0062CAD53}" type="presParOf" srcId="{3BE62A16-564C-45DC-83E8-F82B9873B703}" destId="{ED4ECAD5-8D6E-40B9-BA88-D16073A2D4B5}" srcOrd="4" destOrd="0" presId="urn:microsoft.com/office/officeart/2005/8/layout/matrix1"/>
    <dgm:cxn modelId="{42040E81-7072-4BBE-8E3B-907E30BEE8C0}" type="presParOf" srcId="{3BE62A16-564C-45DC-83E8-F82B9873B703}" destId="{2B3D1E24-156B-4966-B99A-B6B04C71C50F}" srcOrd="5" destOrd="0" presId="urn:microsoft.com/office/officeart/2005/8/layout/matrix1"/>
    <dgm:cxn modelId="{89D42E8E-6785-49C8-BFA3-DE2D413AD94B}" type="presParOf" srcId="{3BE62A16-564C-45DC-83E8-F82B9873B703}" destId="{09F9FA22-9242-4B61-98DD-ABDE82616F29}" srcOrd="6" destOrd="0" presId="urn:microsoft.com/office/officeart/2005/8/layout/matrix1"/>
    <dgm:cxn modelId="{C78D8BB2-9664-49BB-AE5F-CD26CCA7CD4C}" type="presParOf" srcId="{3BE62A16-564C-45DC-83E8-F82B9873B703}" destId="{05DB9227-5E32-4168-9DA7-C5EFE4C7BB43}" srcOrd="7" destOrd="0" presId="urn:microsoft.com/office/officeart/2005/8/layout/matrix1"/>
    <dgm:cxn modelId="{F8740B5C-CA2B-48DD-8A64-3CC9FEBF82EB}" type="presParOf" srcId="{2E8D9A10-C2C4-4CC8-B7A9-9BB7F242F55C}" destId="{FE13ABC5-BC76-4C3A-BDE3-A64794BD09A0}" srcOrd="1" destOrd="0" presId="urn:microsoft.com/office/officeart/2005/8/layout/matrix1"/>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7BC810-122C-42C7-849A-AE91B0D97319}">
      <dsp:nvSpPr>
        <dsp:cNvPr id="0" name=""/>
        <dsp:cNvSpPr/>
      </dsp:nvSpPr>
      <dsp:spPr>
        <a:xfrm rot="16200000">
          <a:off x="1270793" y="-1270793"/>
          <a:ext cx="2436812" cy="49784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Strength</a:t>
          </a:r>
        </a:p>
        <a:p>
          <a:pPr marL="0" lvl="0" indent="0" algn="l" defTabSz="1066800">
            <a:lnSpc>
              <a:spcPct val="90000"/>
            </a:lnSpc>
            <a:spcBef>
              <a:spcPct val="0"/>
            </a:spcBef>
            <a:spcAft>
              <a:spcPct val="35000"/>
            </a:spcAft>
            <a:buNone/>
          </a:pPr>
          <a:r>
            <a:rPr lang="en-GB" sz="1200" b="0" u="none" kern="1200" dirty="0">
              <a:solidFill>
                <a:schemeClr val="tx1"/>
              </a:solidFill>
            </a:rPr>
            <a:t>-</a:t>
          </a:r>
          <a:r>
            <a:rPr lang="en-GB" sz="2400" b="0" u="none" kern="1200" dirty="0">
              <a:solidFill>
                <a:schemeClr val="tx1"/>
              </a:solidFill>
            </a:rPr>
            <a:t> </a:t>
          </a:r>
          <a:r>
            <a:rPr lang="en-GB" sz="1400" b="0" u="none" kern="1200" dirty="0">
              <a:solidFill>
                <a:schemeClr val="tx1"/>
              </a:solidFill>
            </a:rPr>
            <a:t>Third the largest supermarket in Britain</a:t>
          </a:r>
        </a:p>
        <a:p>
          <a:pPr marL="0" lvl="0" indent="0" algn="l" defTabSz="1066800">
            <a:lnSpc>
              <a:spcPct val="90000"/>
            </a:lnSpc>
            <a:spcBef>
              <a:spcPct val="0"/>
            </a:spcBef>
            <a:spcAft>
              <a:spcPct val="35000"/>
            </a:spcAft>
            <a:buNone/>
          </a:pPr>
          <a:r>
            <a:rPr lang="en-GB" sz="1400" b="0" u="none" kern="1200" dirty="0">
              <a:solidFill>
                <a:schemeClr val="tx1"/>
              </a:solidFill>
            </a:rPr>
            <a:t>-</a:t>
          </a:r>
        </a:p>
        <a:p>
          <a:pPr marL="0" lvl="0" indent="0" algn="l" defTabSz="1066800">
            <a:lnSpc>
              <a:spcPct val="90000"/>
            </a:lnSpc>
            <a:spcBef>
              <a:spcPct val="0"/>
            </a:spcBef>
            <a:spcAft>
              <a:spcPct val="35000"/>
            </a:spcAft>
            <a:buNone/>
          </a:pPr>
          <a:endParaRPr lang="en-GB" sz="2400" b="0" u="none" kern="1200" dirty="0">
            <a:solidFill>
              <a:schemeClr val="tx1"/>
            </a:solidFill>
          </a:endParaRPr>
        </a:p>
      </dsp:txBody>
      <dsp:txXfrm rot="5400000">
        <a:off x="0" y="0"/>
        <a:ext cx="4978400" cy="1827609"/>
      </dsp:txXfrm>
    </dsp:sp>
    <dsp:sp modelId="{8873B187-DAE9-4667-A9C4-CEAAE38BA5E0}">
      <dsp:nvSpPr>
        <dsp:cNvPr id="0" name=""/>
        <dsp:cNvSpPr/>
      </dsp:nvSpPr>
      <dsp:spPr>
        <a:xfrm>
          <a:off x="4978400" y="35626"/>
          <a:ext cx="4978400" cy="2436812"/>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Weaknesses</a:t>
          </a:r>
        </a:p>
      </dsp:txBody>
      <dsp:txXfrm>
        <a:off x="4978400" y="35626"/>
        <a:ext cx="4978400" cy="1827609"/>
      </dsp:txXfrm>
    </dsp:sp>
    <dsp:sp modelId="{ED4ECAD5-8D6E-40B9-BA88-D16073A2D4B5}">
      <dsp:nvSpPr>
        <dsp:cNvPr id="0" name=""/>
        <dsp:cNvSpPr/>
      </dsp:nvSpPr>
      <dsp:spPr>
        <a:xfrm rot="10800000">
          <a:off x="94589" y="2415782"/>
          <a:ext cx="4978400" cy="2436812"/>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Opportunity</a:t>
          </a:r>
        </a:p>
      </dsp:txBody>
      <dsp:txXfrm rot="10800000">
        <a:off x="94589" y="3024985"/>
        <a:ext cx="4978400" cy="1827609"/>
      </dsp:txXfrm>
    </dsp:sp>
    <dsp:sp modelId="{09F9FA22-9242-4B61-98DD-ABDE82616F29}">
      <dsp:nvSpPr>
        <dsp:cNvPr id="0" name=""/>
        <dsp:cNvSpPr/>
      </dsp:nvSpPr>
      <dsp:spPr>
        <a:xfrm rot="5400000">
          <a:off x="6249193" y="1166018"/>
          <a:ext cx="2436812" cy="49784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Threats</a:t>
          </a:r>
        </a:p>
      </dsp:txBody>
      <dsp:txXfrm rot="-5400000">
        <a:off x="4978400" y="3046015"/>
        <a:ext cx="4978400" cy="1827609"/>
      </dsp:txXfrm>
    </dsp:sp>
    <dsp:sp modelId="{FE13ABC5-BC76-4C3A-BDE3-A64794BD09A0}">
      <dsp:nvSpPr>
        <dsp:cNvPr id="0" name=""/>
        <dsp:cNvSpPr/>
      </dsp:nvSpPr>
      <dsp:spPr>
        <a:xfrm>
          <a:off x="3484880" y="1827609"/>
          <a:ext cx="2987040" cy="1218406"/>
        </a:xfrm>
        <a:prstGeom prst="roundRect">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GB" sz="5100" kern="1200" dirty="0"/>
            <a:t>ASDA</a:t>
          </a:r>
        </a:p>
      </dsp:txBody>
      <dsp:txXfrm>
        <a:off x="3544358" y="1887087"/>
        <a:ext cx="2868084" cy="1099450"/>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C973C2AE-EF56-47BF-8FFD-7FC0EC594EBF}" type="datetimeFigureOut">
              <a:rPr lang="en-US"/>
              <a:pPr/>
              <a:t>3/17/2020</a:t>
            </a:fld>
            <a:endParaRPr/>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8D4DDF3-5947-418E-82AF-4800BD82200C}" type="slidenum">
              <a:rPr/>
              <a:pPr/>
              <a:t>‹#›</a:t>
            </a:fld>
            <a:endParaRPr/>
          </a:p>
        </p:txBody>
      </p:sp>
    </p:spTree>
    <p:extLst>
      <p:ext uri="{BB962C8B-B14F-4D97-AF65-F5344CB8AC3E}">
        <p14:creationId xmlns="" xmlns:p14="http://schemas.microsoft.com/office/powerpoint/2010/main" val="12900214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99F0E23-F7ED-4F2A-A714-D2035184D6FA}" type="datetimeFigureOut">
              <a:rPr lang="en-US"/>
              <a:pPr/>
              <a:t>3/17/2020</a:t>
            </a:fld>
            <a:endParaRPr/>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66909" y="4693920"/>
            <a:ext cx="5335270" cy="329184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3E0A9B3-DD19-4190-8ACC-FE558568DD7B}" type="slidenum">
              <a:rPr/>
              <a:pPr/>
              <a:t>‹#›</a:t>
            </a:fld>
            <a:endParaRPr/>
          </a:p>
        </p:txBody>
      </p:sp>
    </p:spTree>
    <p:extLst>
      <p:ext uri="{BB962C8B-B14F-4D97-AF65-F5344CB8AC3E}">
        <p14:creationId xmlns="" xmlns:p14="http://schemas.microsoft.com/office/powerpoint/2010/main" val="1679752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corporate.asda.com/our-story/our-history"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blog.s4rb.com/the-history-of-asda-pocket-tapping-for-52-years"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cityam.com/weak-asda-sales-drive-down-walmarts-international-income/"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www.independent.co.uk/news/uk/home-news/asda-job-contract-walmart-gmb-union-dispute-pay-breaks-a9165491.html" TargetMode="External"/><Relationship Id="rId5" Type="http://schemas.openxmlformats.org/officeDocument/2006/relationships/hyperlink" Target="https://www.retailgazette.co.uk/blog/2020/02/waitrose-rated-best-grocer-asda-worst/" TargetMode="External"/><Relationship Id="rId4" Type="http://schemas.openxmlformats.org/officeDocument/2006/relationships/hyperlink" Target="https://www.theguardian.com/business/2003/dec/01/supermarket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forbes.com/sites/forbesagencycouncil/2017/10/24/why-is-customer-relationship-management-so-important/"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nibusinessinfo.co.uk/content/potential-drawbacks-crm-system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project-management.com/5-advantages-to-having-a-crm-syste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theguardian.com/business/2019/nov/10/asda-faces-backlash-enforces-new-contracts"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www.superoffice.com/blog/what-is-crm/" TargetMode="External"/><Relationship Id="rId5" Type="http://schemas.openxmlformats.org/officeDocument/2006/relationships/hyperlink" Target="https://www.telegraph.co.uk/finance/2869460/People-power-drives-Asdas-push-for-top.html" TargetMode="External"/><Relationship Id="rId4" Type="http://schemas.openxmlformats.org/officeDocument/2006/relationships/hyperlink" Target="https://www.mirror.co.uk/money/asda-shoppers-threaten-boycott-over-20830480"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insightly.com/?utm_source=google_nonbrand&amp;utm_medium=cpc&amp;utm_term=%2Bemployee%20%2Bcrm&amp;utm_creative=296238404826&amp;utm_campaign=829709000&amp;matchtype=b&amp;adgroup=59860477856&amp;utm_network=g&amp;target=kwd-385299476132&amp;device=c&amp;placement=&amp;adposition=&amp;gclid=Cj0KCQjw6sHzBRCbARIsAF8FMpXkBsEoG3WZ4vid-_cyt79KkuOsKiLBjFOZ1M1Ci6lva5163PYNwQUaAkIEEALw_wcB"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3E0A9B3-DD19-4190-8ACC-FE558568DD7B}"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hlinkClick r:id="rId3"/>
              </a:rPr>
              <a:t>https://</a:t>
            </a:r>
            <a:r>
              <a:rPr lang="en-GB" dirty="0" smtClean="0">
                <a:hlinkClick r:id="rId3"/>
              </a:rPr>
              <a:t>corporate.asda.com/our-story/our-history</a:t>
            </a:r>
            <a:r>
              <a:rPr lang="en-GB" dirty="0" smtClean="0"/>
              <a:t> access at 28/02/2020 </a:t>
            </a:r>
            <a:endParaRPr lang="en-GB" dirty="0"/>
          </a:p>
          <a:p>
            <a:r>
              <a:rPr lang="en-GB" dirty="0">
                <a:hlinkClick r:id="rId4"/>
              </a:rPr>
              <a:t>https://</a:t>
            </a:r>
            <a:r>
              <a:rPr lang="en-GB" dirty="0" smtClean="0">
                <a:hlinkClick r:id="rId4"/>
              </a:rPr>
              <a:t>blog.s4rb.com/the-history-of-asda-pocket-tapping-for-52-years</a:t>
            </a:r>
            <a:r>
              <a:rPr lang="en-GB" dirty="0" smtClean="0"/>
              <a:t> access at 28/02/2020</a:t>
            </a:r>
            <a:endParaRPr lang="en-GB" dirty="0"/>
          </a:p>
        </p:txBody>
      </p:sp>
      <p:sp>
        <p:nvSpPr>
          <p:cNvPr id="4" name="Slide Number Placeholder 3"/>
          <p:cNvSpPr>
            <a:spLocks noGrp="1"/>
          </p:cNvSpPr>
          <p:nvPr>
            <p:ph type="sldNum" sz="quarter" idx="10"/>
          </p:nvPr>
        </p:nvSpPr>
        <p:spPr/>
        <p:txBody>
          <a:bodyPr/>
          <a:lstStyle/>
          <a:p>
            <a:fld id="{E3E0A9B3-DD19-4190-8ACC-FE558568DD7B}"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hlinkClick r:id="rId3"/>
              </a:rPr>
              <a:t>https://www.cityam.com/weak-asda-sales-drive-down-walmarts-international-income</a:t>
            </a:r>
            <a:r>
              <a:rPr lang="en-GB" dirty="0" smtClean="0">
                <a:hlinkClick r:id="rId3"/>
              </a:rPr>
              <a:t>/</a:t>
            </a:r>
            <a:r>
              <a:rPr lang="en-GB" dirty="0" smtClean="0"/>
              <a:t> access at 28/02/2020 at 17:05</a:t>
            </a:r>
            <a:endParaRPr lang="en-GB" dirty="0" smtClean="0"/>
          </a:p>
          <a:p>
            <a:r>
              <a:rPr lang="en-GB" dirty="0" smtClean="0">
                <a:hlinkClick r:id="rId4"/>
              </a:rPr>
              <a:t>https://</a:t>
            </a:r>
            <a:r>
              <a:rPr lang="en-GB" dirty="0" smtClean="0">
                <a:hlinkClick r:id="rId4"/>
              </a:rPr>
              <a:t>www.theguardian.com/business/2003/dec/01/supermarkets</a:t>
            </a:r>
            <a:r>
              <a:rPr lang="en-GB" dirty="0" smtClean="0"/>
              <a:t> access at 02/03/2020 at 19:01</a:t>
            </a:r>
            <a:endParaRPr lang="en-GB" dirty="0" smtClean="0"/>
          </a:p>
          <a:p>
            <a:r>
              <a:rPr lang="en-GB" dirty="0" smtClean="0">
                <a:hlinkClick r:id="rId5"/>
              </a:rPr>
              <a:t>https://www.retailgazette.co.uk/blog/2020/02/waitrose-rated-best-grocer-asda-worst</a:t>
            </a:r>
            <a:r>
              <a:rPr lang="en-GB" dirty="0" smtClean="0">
                <a:hlinkClick r:id="rId5"/>
              </a:rPr>
              <a:t>/</a:t>
            </a:r>
            <a:r>
              <a:rPr lang="en-GB" dirty="0" smtClean="0"/>
              <a:t> access at 02/03/2020 at 19:04</a:t>
            </a:r>
            <a:endParaRPr lang="en-GB" dirty="0" smtClean="0"/>
          </a:p>
          <a:p>
            <a:r>
              <a:rPr lang="en-GB" dirty="0" smtClean="0">
                <a:hlinkClick r:id="rId6"/>
              </a:rPr>
              <a:t>https://</a:t>
            </a:r>
            <a:r>
              <a:rPr lang="en-GB" dirty="0" smtClean="0">
                <a:hlinkClick r:id="rId6"/>
              </a:rPr>
              <a:t>www.independent.co.uk/news/uk/home-news/asda-job-contract-walmart-gmb-union-dispute-pay-breaks-a9165491.html</a:t>
            </a:r>
            <a:r>
              <a:rPr lang="en-GB" dirty="0" smtClean="0"/>
              <a:t> access at 28/02/2020 at 18:04</a:t>
            </a:r>
            <a:endParaRPr lang="en-GB" dirty="0"/>
          </a:p>
        </p:txBody>
      </p:sp>
      <p:sp>
        <p:nvSpPr>
          <p:cNvPr id="4" name="Slide Number Placeholder 3"/>
          <p:cNvSpPr>
            <a:spLocks noGrp="1"/>
          </p:cNvSpPr>
          <p:nvPr>
            <p:ph type="sldNum" sz="quarter" idx="10"/>
          </p:nvPr>
        </p:nvSpPr>
        <p:spPr/>
        <p:txBody>
          <a:bodyPr/>
          <a:lstStyle/>
          <a:p>
            <a:fld id="{E3E0A9B3-DD19-4190-8ACC-FE558568DD7B}"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3E0A9B3-DD19-4190-8ACC-FE558568DD7B}"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hlinkClick r:id="rId3"/>
              </a:rPr>
              <a:t>https://www.forbes.com/sites/forbesagencycouncil/2017/10/24/why-is-customer-relationship-management-so-important/#</a:t>
            </a:r>
            <a:r>
              <a:rPr lang="en-GB" dirty="0" smtClean="0">
                <a:hlinkClick r:id="rId3"/>
              </a:rPr>
              <a:t>3b2c1ae97dac</a:t>
            </a:r>
            <a:r>
              <a:rPr lang="en-GB" dirty="0" smtClean="0"/>
              <a:t> access at 14/03/2020 at 19:07</a:t>
            </a:r>
            <a:endParaRPr lang="en-GB" dirty="0"/>
          </a:p>
        </p:txBody>
      </p:sp>
      <p:sp>
        <p:nvSpPr>
          <p:cNvPr id="4" name="Slide Number Placeholder 3"/>
          <p:cNvSpPr>
            <a:spLocks noGrp="1"/>
          </p:cNvSpPr>
          <p:nvPr>
            <p:ph type="sldNum" sz="quarter" idx="10"/>
          </p:nvPr>
        </p:nvSpPr>
        <p:spPr/>
        <p:txBody>
          <a:bodyPr/>
          <a:lstStyle/>
          <a:p>
            <a:fld id="{E3E0A9B3-DD19-4190-8ACC-FE558568DD7B}"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hlinkClick r:id="rId3"/>
              </a:rPr>
              <a:t>https://</a:t>
            </a:r>
            <a:r>
              <a:rPr lang="en-GB" dirty="0" smtClean="0">
                <a:hlinkClick r:id="rId3"/>
              </a:rPr>
              <a:t>www.nibusinessinfo.co.uk/content/potential-drawbacks-crm-systems</a:t>
            </a:r>
            <a:r>
              <a:rPr lang="en-GB" dirty="0" smtClean="0"/>
              <a:t> access at 14/03/2020 at 11:05</a:t>
            </a:r>
            <a:endParaRPr lang="en-GB" dirty="0"/>
          </a:p>
        </p:txBody>
      </p:sp>
      <p:sp>
        <p:nvSpPr>
          <p:cNvPr id="4" name="Slide Number Placeholder 3"/>
          <p:cNvSpPr>
            <a:spLocks noGrp="1"/>
          </p:cNvSpPr>
          <p:nvPr>
            <p:ph type="sldNum" sz="quarter" idx="10"/>
          </p:nvPr>
        </p:nvSpPr>
        <p:spPr/>
        <p:txBody>
          <a:bodyPr/>
          <a:lstStyle/>
          <a:p>
            <a:fld id="{E3E0A9B3-DD19-4190-8ACC-FE558568DD7B}"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hlinkClick r:id="rId3"/>
              </a:rPr>
              <a:t>https://project-management.com/5-advantages-to-having-a-crm-system</a:t>
            </a:r>
            <a:r>
              <a:rPr lang="en-GB" dirty="0" smtClean="0">
                <a:hlinkClick r:id="rId3"/>
              </a:rPr>
              <a:t>/</a:t>
            </a:r>
            <a:r>
              <a:rPr lang="en-GB" dirty="0" smtClean="0"/>
              <a:t> access at 14/03/2020</a:t>
            </a:r>
            <a:r>
              <a:rPr lang="en-GB" baseline="0" dirty="0" smtClean="0"/>
              <a:t> at 08:25</a:t>
            </a:r>
            <a:endParaRPr lang="en-GB" dirty="0"/>
          </a:p>
        </p:txBody>
      </p:sp>
      <p:sp>
        <p:nvSpPr>
          <p:cNvPr id="4" name="Slide Number Placeholder 3"/>
          <p:cNvSpPr>
            <a:spLocks noGrp="1"/>
          </p:cNvSpPr>
          <p:nvPr>
            <p:ph type="sldNum" sz="quarter" idx="10"/>
          </p:nvPr>
        </p:nvSpPr>
        <p:spPr/>
        <p:txBody>
          <a:bodyPr/>
          <a:lstStyle/>
          <a:p>
            <a:fld id="{E3E0A9B3-DD19-4190-8ACC-FE558568DD7B}"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hlinkClick r:id="rId3"/>
              </a:rPr>
              <a:t>https://www.theguardian.com/business/2019/nov/10/asda-faces-backlash-enforces-new-contracts</a:t>
            </a:r>
            <a:r>
              <a:rPr lang="en-GB" dirty="0" smtClean="0"/>
              <a:t> access at 07/03/2020 at 11:05</a:t>
            </a:r>
          </a:p>
          <a:p>
            <a:r>
              <a:rPr lang="en-GB" dirty="0" smtClean="0">
                <a:hlinkClick r:id="rId4"/>
              </a:rPr>
              <a:t>https://www.mirror.co.uk/money/asda-shoppers-threaten-boycott-over-20830480</a:t>
            </a:r>
            <a:r>
              <a:rPr lang="en-GB" dirty="0" smtClean="0"/>
              <a:t> </a:t>
            </a:r>
            <a:r>
              <a:rPr lang="en-GB" dirty="0" smtClean="0"/>
              <a:t>access at 07/03/2020 at 12:10</a:t>
            </a:r>
            <a:endParaRPr lang="en-GB" dirty="0" smtClean="0"/>
          </a:p>
          <a:p>
            <a:r>
              <a:rPr lang="en-GB" dirty="0" smtClean="0">
                <a:hlinkClick r:id="rId5"/>
              </a:rPr>
              <a:t>https://www.telegraph.co.uk/finance/2869460/People-power-drives-Asdas-push-for-top.html</a:t>
            </a:r>
            <a:r>
              <a:rPr lang="en-GB" dirty="0" smtClean="0"/>
              <a:t> </a:t>
            </a:r>
            <a:r>
              <a:rPr lang="en-GB" dirty="0" smtClean="0"/>
              <a:t>access at 07/03/2020 at 17:04</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6"/>
              </a:rPr>
              <a:t>https://www.superoffice.com/blog/what-is-crm/</a:t>
            </a:r>
            <a:r>
              <a:rPr lang="en-GB" dirty="0" smtClean="0"/>
              <a:t> access at 15/03/2020 at 21:07</a:t>
            </a:r>
          </a:p>
          <a:p>
            <a:endParaRPr lang="en-GB" dirty="0"/>
          </a:p>
        </p:txBody>
      </p:sp>
      <p:sp>
        <p:nvSpPr>
          <p:cNvPr id="4" name="Slide Number Placeholder 3"/>
          <p:cNvSpPr>
            <a:spLocks noGrp="1"/>
          </p:cNvSpPr>
          <p:nvPr>
            <p:ph type="sldNum" sz="quarter" idx="10"/>
          </p:nvPr>
        </p:nvSpPr>
        <p:spPr/>
        <p:txBody>
          <a:bodyPr/>
          <a:lstStyle/>
          <a:p>
            <a:fld id="{E3E0A9B3-DD19-4190-8ACC-FE558568DD7B}"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hlinkClick r:id="rId3"/>
              </a:rPr>
              <a:t>https://www.insightly.com/?utm_source=google_nonbrand&amp;utm_medium=cpc&amp;utm_term=%2Bemployee%20%2Bcrm&amp;utm_creative=296238404826&amp;utm_campaign=829709000&amp;matchtype=b&amp;adgroup=59860477856&amp;utm_network=g&amp;target=kwd-385299476132&amp;device=c&amp;placement=&amp;adposition=&amp;gclid=Cj0KCQjw6sHzBRCbARIsAF8FMpXkBsEoG3WZ4vid-_cyt79KkuOsKiLBjFOZ1M1Ci6lva5163PYNwQUaAkIEEALw_wcB</a:t>
            </a:r>
            <a:r>
              <a:rPr lang="en-GB" dirty="0" smtClean="0"/>
              <a:t> </a:t>
            </a:r>
            <a:r>
              <a:rPr lang="en-GB" dirty="0" smtClean="0"/>
              <a:t>access at 17/03/2020 at </a:t>
            </a:r>
            <a:r>
              <a:rPr lang="en-GB" baseline="0" dirty="0" smtClean="0"/>
              <a:t> 23:33</a:t>
            </a:r>
            <a:endParaRPr lang="en-GB" dirty="0"/>
          </a:p>
        </p:txBody>
      </p:sp>
      <p:sp>
        <p:nvSpPr>
          <p:cNvPr id="4" name="Slide Number Placeholder 3"/>
          <p:cNvSpPr>
            <a:spLocks noGrp="1"/>
          </p:cNvSpPr>
          <p:nvPr>
            <p:ph type="sldNum" sz="quarter" idx="10"/>
          </p:nvPr>
        </p:nvSpPr>
        <p:spPr/>
        <p:txBody>
          <a:bodyPr/>
          <a:lstStyle/>
          <a:p>
            <a:fld id="{E3E0A9B3-DD19-4190-8ACC-FE558568DD7B}"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4530"/>
            <a:ext cx="9144000" cy="2387600"/>
          </a:xfrm>
        </p:spPr>
        <p:txBody>
          <a:bodyPr anchor="b">
            <a:normAutofit/>
          </a:bodyPr>
          <a:lstStyle>
            <a:lvl1pPr algn="ctr">
              <a:defRPr sz="6000"/>
            </a:lvl1pPr>
          </a:lstStyle>
          <a:p>
            <a:r>
              <a:rPr lang="en-US"/>
              <a:t>Click to edit Master title style</a:t>
            </a:r>
            <a:endParaRPr/>
          </a:p>
        </p:txBody>
      </p:sp>
      <p:sp>
        <p:nvSpPr>
          <p:cNvPr id="3" name="Subtitle 2"/>
          <p:cNvSpPr>
            <a:spLocks noGrp="1"/>
          </p:cNvSpPr>
          <p:nvPr>
            <p:ph type="subTitle" idx="1"/>
          </p:nvPr>
        </p:nvSpPr>
        <p:spPr>
          <a:xfrm>
            <a:off x="1524000" y="3602038"/>
            <a:ext cx="9144000" cy="1655762"/>
          </a:xfrm>
        </p:spPr>
        <p:txBody>
          <a:bodyPr>
            <a:normAutofit/>
          </a:bodyPr>
          <a:lstStyle>
            <a:lvl1pPr marL="0" indent="0" algn="ctr">
              <a:buNone/>
              <a:defRPr sz="2400">
                <a:solidFill>
                  <a:schemeClr val="tx1">
                    <a:lumMod val="75000"/>
                    <a:lumOff val="2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
        <p:nvSpPr>
          <p:cNvPr id="4" name="Date Placeholder 3"/>
          <p:cNvSpPr>
            <a:spLocks noGrp="1"/>
          </p:cNvSpPr>
          <p:nvPr>
            <p:ph type="dt" sz="half" idx="10"/>
          </p:nvPr>
        </p:nvSpPr>
        <p:spPr/>
        <p:txBody>
          <a:bodyPr/>
          <a:lstStyle/>
          <a:p>
            <a:fld id="{A8224893-DBDA-4BFA-9CE1-4BFE7CD0F8CF}" type="datetime1">
              <a:rPr lang="en-US"/>
              <a:pPr/>
              <a:t>3/17/2020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4FAB73BC-B049-4115-A692-8D63A059BFB8}" type="slidenum">
              <a:rPr/>
              <a:pPr/>
              <a:t>‹#›</a:t>
            </a:fld>
            <a:endParaRPr/>
          </a:p>
        </p:txBody>
      </p:sp>
    </p:spTree>
    <p:extLst>
      <p:ext uri="{BB962C8B-B14F-4D97-AF65-F5344CB8AC3E}">
        <p14:creationId xmlns=""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B2D3E9E-A95C-48F2-B4BF-A71542E0BE9A}" type="datetime1">
              <a:rPr lang="en-US"/>
              <a:pPr/>
              <a:t>3/17/2020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4FAB73BC-B049-4115-A692-8D63A059BFB8}" type="slidenum">
              <a:rPr/>
              <a:pPr/>
              <a:t>‹#›</a:t>
            </a:fld>
            <a:endParaRPr/>
          </a:p>
        </p:txBody>
      </p:sp>
    </p:spTree>
    <p:extLst>
      <p:ext uri="{BB962C8B-B14F-4D97-AF65-F5344CB8AC3E}">
        <p14:creationId xmlns=""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12423"/>
            <a:ext cx="10515600" cy="2851208"/>
          </a:xfrm>
        </p:spPr>
        <p:txBody>
          <a:bodyPr anchor="b">
            <a:normAutofit/>
          </a:bodyPr>
          <a:lstStyle>
            <a:lvl1pPr>
              <a:defRPr sz="6000" b="0"/>
            </a:lvl1pPr>
          </a:lstStyle>
          <a:p>
            <a:r>
              <a:rPr lang="en-US"/>
              <a:t>Click to edit Master title style</a:t>
            </a:r>
            <a:endParaRPr/>
          </a:p>
        </p:txBody>
      </p:sp>
      <p:sp>
        <p:nvSpPr>
          <p:cNvPr id="3" name="Text Placeholder 2"/>
          <p:cNvSpPr>
            <a:spLocks noGrp="1"/>
          </p:cNvSpPr>
          <p:nvPr>
            <p:ph type="body" idx="1"/>
          </p:nvPr>
        </p:nvSpPr>
        <p:spPr>
          <a:xfrm>
            <a:off x="831850" y="4552633"/>
            <a:ext cx="10515600" cy="1500187"/>
          </a:xfrm>
        </p:spPr>
        <p:txBody>
          <a:bodyPr anchor="t">
            <a:normAutofit/>
          </a:bodyPr>
          <a:lstStyle>
            <a:lvl1pPr marL="0" indent="0">
              <a:buNone/>
              <a:defRPr sz="24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50F84E2-2D7A-43CF-AC90-352A289A783A}" type="datetime1">
              <a:rPr lang="en-US"/>
              <a:pPr/>
              <a:t>3/17/2020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4FAB73BC-B049-4115-A692-8D63A059BFB8}" type="slidenum">
              <a:rPr/>
              <a:pPr/>
              <a:t>‹#›</a:t>
            </a:fld>
            <a:endParaRPr/>
          </a:p>
        </p:txBody>
      </p:sp>
    </p:spTree>
    <p:extLst>
      <p:ext uri="{BB962C8B-B14F-4D97-AF65-F5344CB8AC3E}">
        <p14:creationId xmlns=""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838200" y="1828800"/>
            <a:ext cx="5181600" cy="4351337"/>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828800"/>
            <a:ext cx="5181600" cy="4351337"/>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F12952B5-7A2F-4CC8-B7CE-9234E21C2837}" type="datetime1">
              <a:rPr lang="en-US"/>
              <a:pPr/>
              <a:t>3/17/2020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4FAB73BC-B049-4115-A692-8D63A059BFB8}" type="slidenum">
              <a:rPr/>
              <a:pPr/>
              <a:t>‹#›</a:t>
            </a:fld>
            <a:endParaRPr/>
          </a:p>
        </p:txBody>
      </p:sp>
    </p:spTree>
    <p:extLst>
      <p:ext uri="{BB962C8B-B14F-4D97-AF65-F5344CB8AC3E}">
        <p14:creationId xmlns=""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41248" y="1681851"/>
            <a:ext cx="5156200" cy="731520"/>
          </a:xfrm>
        </p:spPr>
        <p:txBody>
          <a:bodyPr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1248" y="2507550"/>
            <a:ext cx="5156200" cy="372825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15064" y="1681851"/>
            <a:ext cx="5157787" cy="73152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5064" y="2507550"/>
            <a:ext cx="5157787" cy="372825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CE1DA07A-9201-4B4B-BAF2-015AFA30F520}" type="datetime1">
              <a:rPr lang="en-US"/>
              <a:pPr/>
              <a:t>3/17/2020</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4FAB73BC-B049-4115-A692-8D63A059BFB8}" type="slidenum">
              <a:rPr/>
              <a:pPr/>
              <a:t>‹#›</a:t>
            </a:fld>
            <a:endParaRPr/>
          </a:p>
        </p:txBody>
      </p:sp>
      <p:sp>
        <p:nvSpPr>
          <p:cNvPr id="10" name="Title 9"/>
          <p:cNvSpPr>
            <a:spLocks noGrp="1"/>
          </p:cNvSpPr>
          <p:nvPr>
            <p:ph type="title"/>
          </p:nvPr>
        </p:nvSpPr>
        <p:spPr/>
        <p:txBody>
          <a:bodyPr/>
          <a:lstStyle/>
          <a:p>
            <a:r>
              <a:rPr lang="en-US"/>
              <a:t>Click to edit Master title style</a:t>
            </a:r>
            <a:endParaRPr/>
          </a:p>
        </p:txBody>
      </p:sp>
    </p:spTree>
    <p:extLst>
      <p:ext uri="{BB962C8B-B14F-4D97-AF65-F5344CB8AC3E}">
        <p14:creationId xmlns=""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73D7E00A-486F-4252-8B1D-E32645521F49}" type="datetime1">
              <a:rPr lang="en-US"/>
              <a:pPr/>
              <a:t>3/17/2020</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4FAB73BC-B049-4115-A692-8D63A059BFB8}" type="slidenum">
              <a:rPr/>
              <a:pPr/>
              <a:t>‹#›</a:t>
            </a:fld>
            <a:endParaRPr/>
          </a:p>
        </p:txBody>
      </p:sp>
      <p:sp>
        <p:nvSpPr>
          <p:cNvPr id="6" name="Title 5"/>
          <p:cNvSpPr>
            <a:spLocks noGrp="1"/>
          </p:cNvSpPr>
          <p:nvPr>
            <p:ph type="title"/>
          </p:nvPr>
        </p:nvSpPr>
        <p:spPr/>
        <p:txBody>
          <a:bodyPr/>
          <a:lstStyle/>
          <a:p>
            <a:r>
              <a:rPr lang="en-US"/>
              <a:t>Click to edit Master title style</a:t>
            </a:r>
            <a:endParaRPr/>
          </a:p>
        </p:txBody>
      </p:sp>
    </p:spTree>
    <p:extLst>
      <p:ext uri="{BB962C8B-B14F-4D97-AF65-F5344CB8AC3E}">
        <p14:creationId xmlns=""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1">
              <a:rPr lang="en-US"/>
              <a:pPr/>
              <a:t>3/17/2020</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4FAB73BC-B049-4115-A692-8D63A059BFB8}" type="slidenum">
              <a:rPr/>
              <a:pPr/>
              <a:t>‹#›</a:t>
            </a:fld>
            <a:endParaRPr/>
          </a:p>
        </p:txBody>
      </p:sp>
    </p:spTree>
    <p:extLst>
      <p:ext uri="{BB962C8B-B14F-4D97-AF65-F5344CB8AC3E}">
        <p14:creationId xmlns=""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931920" cy="1600197"/>
          </a:xfrm>
        </p:spPr>
        <p:txBody>
          <a:bodyPr anchor="b">
            <a:normAutofit/>
          </a:bodyPr>
          <a:lstStyle>
            <a:lvl1pPr>
              <a:defRPr sz="3200" b="0"/>
            </a:lvl1pPr>
          </a:lstStyle>
          <a:p>
            <a:r>
              <a:rPr lang="en-US"/>
              <a:t>Click to edit Master title style</a:t>
            </a:r>
            <a:endParaRPr/>
          </a:p>
        </p:txBody>
      </p:sp>
      <p:sp>
        <p:nvSpPr>
          <p:cNvPr id="3" name="Content Placeholder 2"/>
          <p:cNvSpPr>
            <a:spLocks noGrp="1"/>
          </p:cNvSpPr>
          <p:nvPr>
            <p:ph idx="1"/>
          </p:nvPr>
        </p:nvSpPr>
        <p:spPr>
          <a:xfrm>
            <a:off x="5181600" y="990600"/>
            <a:ext cx="6039484" cy="4876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41248" y="2057399"/>
            <a:ext cx="3931920" cy="3810001"/>
          </a:xfrm>
        </p:spPr>
        <p:txBody>
          <a:bodyPr>
            <a:normAutofit/>
          </a:bodyPr>
          <a:lstStyle>
            <a:lvl1pPr marL="0" indent="0">
              <a:lnSpc>
                <a:spcPct val="100000"/>
              </a:lnSpc>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F6E2C9B-5FA2-460D-9BE7-B0812FC2A6FF}" type="datetime1">
              <a:rPr lang="en-US"/>
              <a:pPr/>
              <a:t>3/17/2020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4FAB73BC-B049-4115-A692-8D63A059BFB8}" type="slidenum">
              <a:rPr/>
              <a:pPr/>
              <a:t>‹#›</a:t>
            </a:fld>
            <a:endParaRPr/>
          </a:p>
        </p:txBody>
      </p:sp>
    </p:spTree>
    <p:extLst>
      <p:ext uri="{BB962C8B-B14F-4D97-AF65-F5344CB8AC3E}">
        <p14:creationId xmlns=""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931920" cy="1600200"/>
          </a:xfrm>
        </p:spPr>
        <p:txBody>
          <a:bodyPr anchor="b">
            <a:normAutofit/>
          </a:bodyPr>
          <a:lstStyle>
            <a:lvl1pPr>
              <a:defRPr sz="3200" b="0"/>
            </a:lvl1pPr>
          </a:lstStyle>
          <a:p>
            <a:r>
              <a:rPr lang="en-US"/>
              <a:t>Click to edit Master title style</a:t>
            </a:r>
            <a:endParaRPr/>
          </a:p>
        </p:txBody>
      </p:sp>
      <p:sp>
        <p:nvSpPr>
          <p:cNvPr id="3" name="Picture Placeholder 2"/>
          <p:cNvSpPr>
            <a:spLocks noGrp="1"/>
          </p:cNvSpPr>
          <p:nvPr>
            <p:ph type="pic" idx="1"/>
          </p:nvPr>
        </p:nvSpPr>
        <p:spPr>
          <a:xfrm>
            <a:off x="5181600" y="990600"/>
            <a:ext cx="6041136" cy="4876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41248" y="2057400"/>
            <a:ext cx="3931920" cy="3810000"/>
          </a:xfrm>
        </p:spPr>
        <p:txBody>
          <a:bodyPr>
            <a:normAutofit/>
          </a:bodyPr>
          <a:lstStyle>
            <a:lvl1pPr marL="0" indent="0">
              <a:lnSpc>
                <a:spcPct val="100000"/>
              </a:lnSpc>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D374940-A916-4C8B-9648-02A2D3898F9E}" type="datetime1">
              <a:rPr lang="en-US"/>
              <a:pPr/>
              <a:t>3/17/2020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4FAB73BC-B049-4115-A692-8D63A059BFB8}" type="slidenum">
              <a:rPr/>
              <a:pPr/>
              <a:t>‹#›</a:t>
            </a:fld>
            <a:endParaRPr/>
          </a:p>
        </p:txBody>
      </p:sp>
    </p:spTree>
    <p:extLst>
      <p:ext uri="{BB962C8B-B14F-4D97-AF65-F5344CB8AC3E}">
        <p14:creationId xmlns=""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5F4E5243-F52A-4D37-9694-EB26C6C31910}" type="datetime1">
              <a:rPr lang="en-US"/>
              <a:pPr/>
              <a:t>3/17/2020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4FAB73BC-B049-4115-A692-8D63A059BFB8}" type="slidenum">
              <a:rPr/>
              <a:pPr/>
              <a:t>‹#›</a:t>
            </a:fld>
            <a:endParaRPr/>
          </a:p>
        </p:txBody>
      </p:sp>
    </p:spTree>
    <p:extLst>
      <p:ext uri="{BB962C8B-B14F-4D97-AF65-F5344CB8AC3E}">
        <p14:creationId xmlns=""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3A77B6E1-634A-48DC-9E8B-D894023267EF}" type="datetime1">
              <a:rPr lang="en-US"/>
              <a:pPr/>
              <a:t>3/17/2020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4FAB73BC-B049-4115-A692-8D63A059BFB8}" type="slidenum">
              <a:rPr/>
              <a:pPr/>
              <a:t>‹#›</a:t>
            </a:fld>
            <a:endParaRPr/>
          </a:p>
        </p:txBody>
      </p:sp>
    </p:spTree>
    <p:extLst>
      <p:ext uri="{BB962C8B-B14F-4D97-AF65-F5344CB8AC3E}">
        <p14:creationId xmlns="" xmlns:p14="http://schemas.microsoft.com/office/powerpoint/2010/main" val="1358651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3048000" y="3124200"/>
            <a:ext cx="82296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3048000" y="5003322"/>
            <a:ext cx="82296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10733828" y="1110597"/>
            <a:ext cx="2286000" cy="508000"/>
          </a:xfrm>
        </p:spPr>
        <p:txBody>
          <a:bodyPr/>
          <a:lstStyle/>
          <a:p>
            <a:fld id="{A8224893-DBDA-4BFA-9CE1-4BFE7CD0F8CF}" type="datetime1">
              <a:rPr lang="en-US" smtClean="0"/>
              <a:pPr/>
              <a:t>3/17/2020</a:t>
            </a:fld>
            <a:endParaRPr lang="en-US"/>
          </a:p>
        </p:txBody>
      </p:sp>
      <p:sp>
        <p:nvSpPr>
          <p:cNvPr id="17" name="Footer Placeholder 16"/>
          <p:cNvSpPr>
            <a:spLocks noGrp="1"/>
          </p:cNvSpPr>
          <p:nvPr>
            <p:ph type="ftr" sz="quarter" idx="11"/>
          </p:nvPr>
        </p:nvSpPr>
        <p:spPr bwMode="auto">
          <a:xfrm rot="5400000">
            <a:off x="10045959" y="4117661"/>
            <a:ext cx="3657600" cy="512064"/>
          </a:xfrm>
        </p:spPr>
        <p:txBody>
          <a:bodyPr/>
          <a:lstStyle/>
          <a:p>
            <a:endParaRPr lang="en-GB"/>
          </a:p>
        </p:txBody>
      </p:sp>
      <p:sp>
        <p:nvSpPr>
          <p:cNvPr id="10" name="Rectangle 9"/>
          <p:cNvSpPr/>
          <p:nvPr/>
        </p:nvSpPr>
        <p:spPr bwMode="auto">
          <a:xfrm>
            <a:off x="508000" y="0"/>
            <a:ext cx="8128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368448" y="0"/>
            <a:ext cx="139552"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1320800" y="0"/>
            <a:ext cx="242496"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521760" y="0"/>
            <a:ext cx="30704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41792"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12192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1138816"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2302187"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4224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1215180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625600" y="0"/>
            <a:ext cx="1016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812800" y="3429000"/>
            <a:ext cx="17272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746176" y="4866752"/>
            <a:ext cx="855232"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454773" y="5500632"/>
            <a:ext cx="18288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2218944" y="5788152"/>
            <a:ext cx="36576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2540000" y="4495800"/>
            <a:ext cx="48768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767392" y="4928702"/>
            <a:ext cx="812800" cy="517524"/>
          </a:xfrm>
        </p:spPr>
        <p:txBody>
          <a:bodyPr/>
          <a:lstStyle/>
          <a:p>
            <a:fld id="{4FAB73BC-B049-4115-A692-8D63A059BFB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609600" y="1600200"/>
            <a:ext cx="99568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7B2D3E9E-A95C-48F2-B4BF-A71542E0BE9A}" type="datetime1">
              <a:rPr lang="en-US" smtClean="0"/>
              <a:pPr/>
              <a:t>3/17/2020</a:t>
            </a:fld>
            <a:endParaRPr lang="en-US"/>
          </a:p>
        </p:txBody>
      </p:sp>
      <p:sp>
        <p:nvSpPr>
          <p:cNvPr id="9" name="Slide Number Placeholder 8"/>
          <p:cNvSpPr>
            <a:spLocks noGrp="1"/>
          </p:cNvSpPr>
          <p:nvPr>
            <p:ph type="sldNum" sz="quarter" idx="15"/>
          </p:nvPr>
        </p:nvSpPr>
        <p:spPr/>
        <p:txBody>
          <a:bodyPr rtlCol="0"/>
          <a:lstStyle/>
          <a:p>
            <a:fld id="{4FAB73BC-B049-4115-A692-8D63A059BFB8}"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48000" y="2895600"/>
            <a:ext cx="82296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3048000" y="5010150"/>
            <a:ext cx="82296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10732008" y="1106932"/>
            <a:ext cx="2286000" cy="508000"/>
          </a:xfrm>
        </p:spPr>
        <p:txBody>
          <a:bodyPr/>
          <a:lstStyle/>
          <a:p>
            <a:fld id="{A50F84E2-2D7A-43CF-AC90-352A289A783A}" type="datetime1">
              <a:rPr lang="en-US" smtClean="0"/>
              <a:pPr/>
              <a:t>3/17/2020</a:t>
            </a:fld>
            <a:endParaRPr lang="en-US"/>
          </a:p>
        </p:txBody>
      </p:sp>
      <p:sp>
        <p:nvSpPr>
          <p:cNvPr id="5" name="Footer Placeholder 4"/>
          <p:cNvSpPr>
            <a:spLocks noGrp="1"/>
          </p:cNvSpPr>
          <p:nvPr>
            <p:ph type="ftr" sz="quarter" idx="11"/>
          </p:nvPr>
        </p:nvSpPr>
        <p:spPr bwMode="auto">
          <a:xfrm rot="5400000">
            <a:off x="10046208" y="4114800"/>
            <a:ext cx="3657600" cy="512064"/>
          </a:xfrm>
        </p:spPr>
        <p:txBody>
          <a:bodyPr/>
          <a:lstStyle/>
          <a:p>
            <a:endParaRPr lang="en-GB"/>
          </a:p>
        </p:txBody>
      </p:sp>
      <p:sp>
        <p:nvSpPr>
          <p:cNvPr id="9" name="Rectangle 8"/>
          <p:cNvSpPr/>
          <p:nvPr/>
        </p:nvSpPr>
        <p:spPr bwMode="auto">
          <a:xfrm>
            <a:off x="508000" y="0"/>
            <a:ext cx="8128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368448" y="0"/>
            <a:ext cx="139552"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1320800" y="0"/>
            <a:ext cx="242496"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521760" y="0"/>
            <a:ext cx="30704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41792"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12192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138816"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2302187"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4224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625600" y="0"/>
            <a:ext cx="1016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812800" y="3429000"/>
            <a:ext cx="17272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766272" y="4866752"/>
            <a:ext cx="855232"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454773" y="5500632"/>
            <a:ext cx="18288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2218944" y="5791200"/>
            <a:ext cx="36576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2505387" y="4479888"/>
            <a:ext cx="48768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12130592"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787488" y="4928702"/>
            <a:ext cx="812800" cy="517524"/>
          </a:xfrm>
        </p:spPr>
        <p:txBody>
          <a:bodyPr/>
          <a:lstStyle/>
          <a:p>
            <a:fld id="{4FAB73BC-B049-4115-A692-8D63A059BFB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F12952B5-7A2F-4CC8-B7CE-9234E21C2837}" type="datetime1">
              <a:rPr lang="en-US" smtClean="0"/>
              <a:pPr/>
              <a:t>3/17/2020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AB73BC-B049-4115-A692-8D63A059BFB8}" type="slidenum">
              <a:rPr lang="en-GB" smtClean="0"/>
              <a:pPr/>
              <a:t>‹#›</a:t>
            </a:fld>
            <a:endParaRPr lang="en-GB"/>
          </a:p>
        </p:txBody>
      </p:sp>
      <p:sp>
        <p:nvSpPr>
          <p:cNvPr id="9" name="Content Placeholder 8"/>
          <p:cNvSpPr>
            <a:spLocks noGrp="1"/>
          </p:cNvSpPr>
          <p:nvPr>
            <p:ph sz="quarter" idx="1"/>
          </p:nvPr>
        </p:nvSpPr>
        <p:spPr>
          <a:xfrm>
            <a:off x="609600" y="1600200"/>
            <a:ext cx="48768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5693664" y="1600200"/>
            <a:ext cx="48768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0584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CE1DA07A-9201-4B4B-BAF2-015AFA30F520}" type="datetime1">
              <a:rPr lang="en-US" smtClean="0"/>
              <a:pPr/>
              <a:t>3/17/2020</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AB73BC-B049-4115-A692-8D63A059BFB8}" type="slidenum">
              <a:rPr lang="en-GB" smtClean="0"/>
              <a:pPr/>
              <a:t>‹#›</a:t>
            </a:fld>
            <a:endParaRPr lang="en-GB"/>
          </a:p>
        </p:txBody>
      </p:sp>
      <p:sp>
        <p:nvSpPr>
          <p:cNvPr id="11" name="Content Placeholder 10"/>
          <p:cNvSpPr>
            <a:spLocks noGrp="1"/>
          </p:cNvSpPr>
          <p:nvPr>
            <p:ph sz="quarter" idx="2"/>
          </p:nvPr>
        </p:nvSpPr>
        <p:spPr>
          <a:xfrm>
            <a:off x="609600" y="2362200"/>
            <a:ext cx="48768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5829300" y="2362200"/>
            <a:ext cx="48768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609600" y="1569720"/>
            <a:ext cx="48768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5791200" y="1569720"/>
            <a:ext cx="48768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73D7E00A-486F-4252-8B1D-E32645521F49}" type="datetime1">
              <a:rPr lang="en-US" smtClean="0"/>
              <a:pPr/>
              <a:t>3/17/2020</a:t>
            </a:fld>
            <a:endParaRPr lang="en-US"/>
          </a:p>
        </p:txBody>
      </p:sp>
      <p:sp>
        <p:nvSpPr>
          <p:cNvPr id="7" name="Slide Number Placeholder 6"/>
          <p:cNvSpPr>
            <a:spLocks noGrp="1"/>
          </p:cNvSpPr>
          <p:nvPr>
            <p:ph type="sldNum" sz="quarter" idx="11"/>
          </p:nvPr>
        </p:nvSpPr>
        <p:spPr/>
        <p:txBody>
          <a:bodyPr rtlCol="0"/>
          <a:lstStyle/>
          <a:p>
            <a:fld id="{4FAB73BC-B049-4115-A692-8D63A059BFB8}"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1">
              <a:rPr lang="en-US" smtClean="0"/>
              <a:pPr/>
              <a:t>3/17/2020</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AB73BC-B049-4115-A692-8D63A059BFB8}" type="slidenum">
              <a:rPr lang="en-GB" smtClean="0"/>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11684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5547360" y="3124200"/>
            <a:ext cx="6309360" cy="6096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9083040" y="274320"/>
            <a:ext cx="2036064"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83312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8256395"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119888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11785600" y="0"/>
            <a:ext cx="4064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406400" y="274320"/>
            <a:ext cx="75184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AF6E2C9B-5FA2-460D-9BE7-B0812FC2A6FF}" type="datetime1">
              <a:rPr lang="en-US" smtClean="0"/>
              <a:pPr/>
              <a:t>3/17/2020</a:t>
            </a:fld>
            <a:endParaRPr lang="en-US"/>
          </a:p>
        </p:txBody>
      </p:sp>
      <p:sp>
        <p:nvSpPr>
          <p:cNvPr id="22" name="Slide Number Placeholder 21"/>
          <p:cNvSpPr>
            <a:spLocks noGrp="1"/>
          </p:cNvSpPr>
          <p:nvPr>
            <p:ph type="sldNum" sz="quarter" idx="15"/>
          </p:nvPr>
        </p:nvSpPr>
        <p:spPr/>
        <p:txBody>
          <a:bodyPr rtlCol="0"/>
          <a:lstStyle/>
          <a:p>
            <a:fld id="{4FAB73BC-B049-4115-A692-8D63A059BFB8}"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11684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5518404" y="3124200"/>
            <a:ext cx="6309360" cy="6096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82296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9021064" y="264795"/>
            <a:ext cx="2032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119888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11785600" y="0"/>
            <a:ext cx="4064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83312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8256395"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D374940-A916-4C8B-9648-02A2D3898F9E}" type="datetime1">
              <a:rPr lang="en-US" smtClean="0"/>
              <a:pPr/>
              <a:t>3/17/2020</a:t>
            </a:fld>
            <a:endParaRPr lang="en-US"/>
          </a:p>
        </p:txBody>
      </p:sp>
      <p:sp>
        <p:nvSpPr>
          <p:cNvPr id="18" name="Slide Number Placeholder 17"/>
          <p:cNvSpPr>
            <a:spLocks noGrp="1"/>
          </p:cNvSpPr>
          <p:nvPr>
            <p:ph type="sldNum" sz="quarter" idx="11"/>
          </p:nvPr>
        </p:nvSpPr>
        <p:spPr/>
        <p:txBody>
          <a:bodyPr rtlCol="0"/>
          <a:lstStyle/>
          <a:p>
            <a:fld id="{4FAB73BC-B049-4115-A692-8D63A059BFB8}"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F4E5243-F52A-4D37-9694-EB26C6C31910}" type="datetime1">
              <a:rPr lang="en-US" smtClean="0"/>
              <a:pPr/>
              <a:t>3/17/2020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AB73BC-B049-4115-A692-8D63A059BFB8}" type="slidenum">
              <a:rPr lang="en-GB" smtClean="0"/>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235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A77B6E1-634A-48DC-9E8B-D894023267EF}" type="datetime1">
              <a:rPr lang="en-US" smtClean="0"/>
              <a:pPr/>
              <a:t>3/17/2020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AB73BC-B049-4115-A692-8D63A059BFB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99CCFF">
            <a:alpha val="12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45127" y="365760"/>
            <a:ext cx="10515600" cy="1325562"/>
          </a:xfrm>
          <a:prstGeom prst="rect">
            <a:avLst/>
          </a:prstGeom>
        </p:spPr>
        <p:txBody>
          <a:bodyPr vert="horz" lIns="91440" tIns="45720" rIns="91440" bIns="45720" rtlCol="0" anchor="ctr">
            <a:normAutofit/>
          </a:bodyPr>
          <a:lstStyle/>
          <a:p>
            <a:r>
              <a:rPr lang="en-US"/>
              <a:t>Click to edit Master title style</a:t>
            </a:r>
            <a:endParaRPr/>
          </a:p>
        </p:txBody>
      </p:sp>
      <p:sp>
        <p:nvSpPr>
          <p:cNvPr id="3" name="Text Placeholder 2"/>
          <p:cNvSpPr>
            <a:spLocks noGrp="1"/>
          </p:cNvSpPr>
          <p:nvPr>
            <p:ph type="body" idx="1"/>
          </p:nvPr>
        </p:nvSpPr>
        <p:spPr>
          <a:xfrm>
            <a:off x="845127" y="1828800"/>
            <a:ext cx="10515600" cy="435133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a:solidFill>
                  <a:schemeClr val="tx1">
                    <a:lumMod val="65000"/>
                    <a:lumOff val="35000"/>
                  </a:schemeClr>
                </a:solidFill>
              </a:defRPr>
            </a:lvl1pPr>
          </a:lstStyle>
          <a:p>
            <a:fld id="{5586B75A-687E-405C-8A0B-8D00578BA2C3}" type="datetime1">
              <a:rPr lang="en-US"/>
              <a:pPr/>
              <a:t>3/17/2020</a:t>
            </a:fld>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a:solidFill>
                  <a:schemeClr val="tx1">
                    <a:lumMod val="65000"/>
                    <a:lumOff val="35000"/>
                  </a:schemeClr>
                </a:solidFill>
              </a:defRPr>
            </a:lvl1pPr>
          </a:lstStyle>
          <a:p>
            <a:endParaRPr/>
          </a:p>
        </p:txBody>
      </p:sp>
      <p:sp>
        <p:nvSpPr>
          <p:cNvPr id="6" name="Slide Number Placeholder 5"/>
          <p:cNvSpPr>
            <a:spLocks noGrp="1"/>
          </p:cNvSpPr>
          <p:nvPr>
            <p:ph type="sldNum" sz="quarter" idx="4"/>
          </p:nvPr>
        </p:nvSpPr>
        <p:spPr>
          <a:xfrm>
            <a:off x="8617527" y="6356350"/>
            <a:ext cx="2743200"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4FAB73BC-B049-4115-A692-8D63A059BFB8}" type="slidenum">
              <a:rPr/>
              <a:pPr/>
              <a:t>‹#›</a:t>
            </a:fld>
            <a:endParaRPr/>
          </a:p>
        </p:txBody>
      </p:sp>
    </p:spTree>
    <p:extLst>
      <p:ext uri="{BB962C8B-B14F-4D97-AF65-F5344CB8AC3E}">
        <p14:creationId xmlns="" xmlns:p14="http://schemas.microsoft.com/office/powerpoint/2010/main" val="3877551537"/>
      </p:ext>
    </p:extLst>
  </p:cSld>
  <p:clrMap bg1="dk1" tx1="lt1" bg2="dk2" tx2="lt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SzPct val="80000"/>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SzPct val="80000"/>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SzPct val="80000"/>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SzPct val="80000"/>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SzPct val="80000"/>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 xmlns:p15="http://schemas.microsoft.com/office/powerpoint/2012/main">
        <p15:guide id="1" orient="horz" pos="2160" userDrawn="1">
          <p15:clr>
            <a:srgbClr val="F26B43"/>
          </p15:clr>
        </p15:guide>
        <p15:guide id="2" pos="384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11684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609600" y="274638"/>
            <a:ext cx="99568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609600" y="1600200"/>
            <a:ext cx="99568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10454640" y="1017843"/>
            <a:ext cx="2011680" cy="512064"/>
          </a:xfrm>
          <a:prstGeom prst="rect">
            <a:avLst/>
          </a:prstGeom>
        </p:spPr>
        <p:txBody>
          <a:bodyPr vert="horz" anchor="ctr" anchorCtr="0"/>
          <a:lstStyle>
            <a:lvl1pPr algn="r" eaLnBrk="1" latinLnBrk="0" hangingPunct="1">
              <a:defRPr kumimoji="0" sz="1200">
                <a:solidFill>
                  <a:schemeClr val="tx2"/>
                </a:solidFill>
              </a:defRPr>
            </a:lvl1pPr>
          </a:lstStyle>
          <a:p>
            <a:fld id="{5586B75A-687E-405C-8A0B-8D00578BA2C3}" type="datetime1">
              <a:rPr lang="en-US" smtClean="0"/>
              <a:pPr/>
              <a:t>3/17/2020</a:t>
            </a:fld>
            <a:endParaRPr lang="en-US"/>
          </a:p>
        </p:txBody>
      </p:sp>
      <p:sp>
        <p:nvSpPr>
          <p:cNvPr id="3" name="Footer Placeholder 2"/>
          <p:cNvSpPr>
            <a:spLocks noGrp="1"/>
          </p:cNvSpPr>
          <p:nvPr>
            <p:ph type="ftr" sz="quarter" idx="3"/>
          </p:nvPr>
        </p:nvSpPr>
        <p:spPr>
          <a:xfrm rot="5400000">
            <a:off x="9853648" y="3676280"/>
            <a:ext cx="3200400" cy="48768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1016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119888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11785600" y="0"/>
            <a:ext cx="4064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10838688" y="5734050"/>
            <a:ext cx="812800" cy="521208"/>
          </a:xfrm>
          <a:prstGeom prst="rect">
            <a:avLst/>
          </a:prstGeom>
        </p:spPr>
        <p:txBody>
          <a:bodyPr vert="horz" anchor="ctr"/>
          <a:lstStyle>
            <a:lvl1pPr algn="ctr" eaLnBrk="1" latinLnBrk="0" hangingPunct="1">
              <a:defRPr kumimoji="0" sz="1400" b="1">
                <a:solidFill>
                  <a:srgbClr val="FFFFFF"/>
                </a:solidFill>
              </a:defRPr>
            </a:lvl1pPr>
          </a:lstStyle>
          <a:p>
            <a:fld id="{4FAB73BC-B049-4115-A692-8D63A059BFB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hf sldNum="0" hdr="0" ftr="0" dt="0"/>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hyperlink" Target="http://www.searchcustomerexperience.techtarget.com/" TargetMode="External"/><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402080" y="1929934"/>
            <a:ext cx="10363200" cy="1179026"/>
          </a:xfrm>
        </p:spPr>
        <p:txBody>
          <a:bodyPr/>
          <a:lstStyle/>
          <a:p>
            <a:pPr algn="ctr"/>
            <a:r>
              <a:rPr lang="en-GB" dirty="0">
                <a:solidFill>
                  <a:srgbClr val="92D050"/>
                </a:solidFill>
                <a:effectLst>
                  <a:outerShdw blurRad="38100" dist="38100" dir="2700000" algn="tl">
                    <a:srgbClr val="000000">
                      <a:alpha val="43137"/>
                    </a:srgbClr>
                  </a:outerShdw>
                </a:effectLst>
              </a:rPr>
              <a:t>ASDA Stores Limited</a:t>
            </a:r>
          </a:p>
        </p:txBody>
      </p:sp>
      <p:sp>
        <p:nvSpPr>
          <p:cNvPr id="3" name="Subtitle 2"/>
          <p:cNvSpPr>
            <a:spLocks noGrp="1"/>
          </p:cNvSpPr>
          <p:nvPr>
            <p:ph type="subTitle" idx="1"/>
          </p:nvPr>
        </p:nvSpPr>
        <p:spPr>
          <a:xfrm>
            <a:off x="2340864" y="3218688"/>
            <a:ext cx="8936736" cy="1389888"/>
          </a:xfrm>
        </p:spPr>
        <p:txBody>
          <a:bodyPr>
            <a:normAutofit/>
          </a:bodyPr>
          <a:lstStyle/>
          <a:p>
            <a:pPr algn="ctr"/>
            <a:r>
              <a:rPr lang="en-GB" sz="3200" b="1" dirty="0">
                <a:effectLst>
                  <a:outerShdw blurRad="38100" dist="38100" dir="2700000" algn="tl">
                    <a:srgbClr val="000000">
                      <a:alpha val="43137"/>
                    </a:srgbClr>
                  </a:outerShdw>
                </a:effectLst>
              </a:rPr>
              <a:t>Customer Relationship Management</a:t>
            </a:r>
          </a:p>
          <a:p>
            <a:pPr algn="ctr"/>
            <a:r>
              <a:rPr lang="en-GB" sz="1800" b="1" dirty="0">
                <a:effectLst>
                  <a:outerShdw blurRad="38100" dist="38100" dir="2700000" algn="tl">
                    <a:srgbClr val="000000">
                      <a:alpha val="43137"/>
                    </a:srgbClr>
                  </a:outerShdw>
                </a:effectLst>
              </a:rPr>
              <a:t>Prepared by </a:t>
            </a:r>
            <a:r>
              <a:rPr lang="en-GB" sz="1800" b="1" dirty="0" err="1">
                <a:effectLst>
                  <a:outerShdw blurRad="38100" dist="38100" dir="2700000" algn="tl">
                    <a:srgbClr val="000000">
                      <a:alpha val="43137"/>
                    </a:srgbClr>
                  </a:outerShdw>
                </a:effectLst>
              </a:rPr>
              <a:t>Beata</a:t>
            </a:r>
            <a:r>
              <a:rPr lang="en-GB" sz="1800" b="1" dirty="0">
                <a:effectLst>
                  <a:outerShdw blurRad="38100" dist="38100" dir="2700000" algn="tl">
                    <a:srgbClr val="000000">
                      <a:alpha val="43137"/>
                    </a:srgbClr>
                  </a:outerShdw>
                </a:effectLst>
              </a:rPr>
              <a:t> Beck</a:t>
            </a:r>
          </a:p>
        </p:txBody>
      </p:sp>
    </p:spTree>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effectLst>
                  <a:outerShdw blurRad="38100" dist="38100" dir="2700000" algn="tl">
                    <a:srgbClr val="000000">
                      <a:alpha val="43137"/>
                    </a:srgbClr>
                  </a:outerShdw>
                </a:effectLst>
              </a:rPr>
              <a:t>History of ASDA</a:t>
            </a:r>
          </a:p>
        </p:txBody>
      </p:sp>
      <p:sp>
        <p:nvSpPr>
          <p:cNvPr id="3" name="Content Placeholder 2"/>
          <p:cNvSpPr>
            <a:spLocks noGrp="1"/>
          </p:cNvSpPr>
          <p:nvPr>
            <p:ph sz="quarter" idx="1"/>
          </p:nvPr>
        </p:nvSpPr>
        <p:spPr/>
        <p:txBody>
          <a:bodyPr>
            <a:normAutofit fontScale="92500"/>
          </a:bodyPr>
          <a:lstStyle/>
          <a:p>
            <a:r>
              <a:rPr lang="en-GB" dirty="0" smtClean="0"/>
              <a:t>1949 – Associated Dairies and Farm Stores Ltd was founded with Arthur Stockdale as Managing Director</a:t>
            </a:r>
            <a:endParaRPr lang="en-GB" dirty="0"/>
          </a:p>
          <a:p>
            <a:r>
              <a:rPr lang="en-GB" dirty="0"/>
              <a:t>1963 UK’s first self –service store with discounted products and late Friday shopping. </a:t>
            </a:r>
          </a:p>
          <a:p>
            <a:r>
              <a:rPr lang="en-GB" dirty="0"/>
              <a:t>5 of May 1965 ASDA was born </a:t>
            </a:r>
            <a:r>
              <a:rPr lang="en-GB" dirty="0" err="1"/>
              <a:t>ASquith</a:t>
            </a:r>
            <a:r>
              <a:rPr lang="en-GB" dirty="0"/>
              <a:t> + </a:t>
            </a:r>
            <a:r>
              <a:rPr lang="en-GB" dirty="0" err="1"/>
              <a:t>DAiries</a:t>
            </a:r>
            <a:r>
              <a:rPr lang="en-GB" dirty="0"/>
              <a:t> = the birth of ASDA</a:t>
            </a:r>
          </a:p>
          <a:p>
            <a:r>
              <a:rPr lang="en-GB" dirty="0"/>
              <a:t>1970 – 1990 ASDA’s </a:t>
            </a:r>
            <a:r>
              <a:rPr lang="en-GB" dirty="0" smtClean="0"/>
              <a:t>portfolio</a:t>
            </a:r>
            <a:endParaRPr lang="en-GB" dirty="0"/>
          </a:p>
          <a:p>
            <a:pPr lvl="1"/>
            <a:r>
              <a:rPr lang="en-GB" dirty="0" smtClean="0"/>
              <a:t>ASDA introduced their own brand of </a:t>
            </a:r>
            <a:r>
              <a:rPr lang="en-GB" dirty="0"/>
              <a:t>products – high quality and </a:t>
            </a:r>
            <a:r>
              <a:rPr lang="en-GB" dirty="0" smtClean="0"/>
              <a:t>affordable</a:t>
            </a:r>
          </a:p>
          <a:p>
            <a:pPr lvl="1"/>
            <a:r>
              <a:rPr lang="en-GB" dirty="0" smtClean="0"/>
              <a:t>Petrol stations</a:t>
            </a:r>
          </a:p>
          <a:p>
            <a:pPr lvl="1"/>
            <a:r>
              <a:rPr lang="en-GB" dirty="0" smtClean="0"/>
              <a:t>Pharmacy</a:t>
            </a:r>
          </a:p>
          <a:p>
            <a:pPr lvl="1"/>
            <a:r>
              <a:rPr lang="en-GB" dirty="0" smtClean="0"/>
              <a:t>Tickled pink campaign – against breast cancer</a:t>
            </a:r>
          </a:p>
          <a:p>
            <a:pPr lvl="1"/>
            <a:r>
              <a:rPr lang="en-GB" dirty="0" smtClean="0"/>
              <a:t>Home delivery</a:t>
            </a:r>
          </a:p>
          <a:p>
            <a:pPr lvl="1"/>
            <a:r>
              <a:rPr lang="en-GB" dirty="0" smtClean="0"/>
              <a:t>A new </a:t>
            </a:r>
            <a:r>
              <a:rPr lang="en-GB" dirty="0" smtClean="0"/>
              <a:t>clothing brand called George</a:t>
            </a:r>
          </a:p>
          <a:p>
            <a:pPr lvl="1"/>
            <a:endParaRPr lang="en-GB" dirty="0"/>
          </a:p>
          <a:p>
            <a:pPr lvl="1">
              <a:buNone/>
            </a:pPr>
            <a:endParaRPr lang="en-GB" dirty="0"/>
          </a:p>
          <a:p>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History of ASDA continued</a:t>
            </a:r>
            <a:endParaRPr lang="en-GB" dirty="0"/>
          </a:p>
        </p:txBody>
      </p:sp>
      <p:sp>
        <p:nvSpPr>
          <p:cNvPr id="3" name="Content Placeholder 2"/>
          <p:cNvSpPr>
            <a:spLocks noGrp="1"/>
          </p:cNvSpPr>
          <p:nvPr>
            <p:ph sz="quarter" idx="1"/>
          </p:nvPr>
        </p:nvSpPr>
        <p:spPr/>
        <p:txBody>
          <a:bodyPr>
            <a:normAutofit/>
          </a:bodyPr>
          <a:lstStyle/>
          <a:p>
            <a:r>
              <a:rPr lang="en-GB" dirty="0" smtClean="0"/>
              <a:t>From 1999 </a:t>
            </a:r>
          </a:p>
          <a:p>
            <a:pPr lvl="1"/>
            <a:r>
              <a:rPr lang="en-GB" dirty="0" err="1" smtClean="0"/>
              <a:t>Asda</a:t>
            </a:r>
            <a:r>
              <a:rPr lang="en-GB" dirty="0" smtClean="0"/>
              <a:t> </a:t>
            </a:r>
            <a:r>
              <a:rPr lang="en-GB" dirty="0" smtClean="0"/>
              <a:t>was bought </a:t>
            </a:r>
            <a:r>
              <a:rPr lang="en-GB" dirty="0" smtClean="0"/>
              <a:t>by </a:t>
            </a:r>
            <a:r>
              <a:rPr lang="en-GB" dirty="0" err="1" smtClean="0"/>
              <a:t>Walmart</a:t>
            </a:r>
            <a:r>
              <a:rPr lang="en-GB" dirty="0" smtClean="0"/>
              <a:t> – the world’s largest retailer</a:t>
            </a:r>
          </a:p>
          <a:p>
            <a:pPr lvl="1"/>
            <a:r>
              <a:rPr lang="en-GB" dirty="0" smtClean="0"/>
              <a:t>Price cut = match price</a:t>
            </a:r>
          </a:p>
          <a:p>
            <a:pPr lvl="1">
              <a:buNone/>
            </a:pPr>
            <a:endParaRPr lang="en-GB" dirty="0" smtClean="0"/>
          </a:p>
          <a:p>
            <a:r>
              <a:rPr lang="en-GB" dirty="0" smtClean="0"/>
              <a:t>Current situation</a:t>
            </a:r>
          </a:p>
          <a:p>
            <a:pPr lvl="1"/>
            <a:r>
              <a:rPr lang="en-GB" dirty="0" smtClean="0"/>
              <a:t>According to retailgazette.co.uk </a:t>
            </a:r>
            <a:r>
              <a:rPr lang="en-GB" dirty="0" err="1" smtClean="0"/>
              <a:t>Asda</a:t>
            </a:r>
            <a:r>
              <a:rPr lang="en-GB" dirty="0" smtClean="0"/>
              <a:t> ranked as the worst supermarket for in store and online shopping </a:t>
            </a:r>
          </a:p>
          <a:p>
            <a:pPr lvl="1"/>
            <a:r>
              <a:rPr lang="en-GB" dirty="0" smtClean="0"/>
              <a:t>Profits are </a:t>
            </a:r>
            <a:r>
              <a:rPr lang="en-GB" dirty="0" smtClean="0"/>
              <a:t>very low due to </a:t>
            </a:r>
            <a:r>
              <a:rPr lang="en-GB" dirty="0" err="1" smtClean="0"/>
              <a:t>Aldi</a:t>
            </a:r>
            <a:r>
              <a:rPr lang="en-GB" dirty="0" smtClean="0"/>
              <a:t> and </a:t>
            </a:r>
            <a:r>
              <a:rPr lang="en-GB" dirty="0" err="1" smtClean="0"/>
              <a:t>Lidl</a:t>
            </a:r>
            <a:r>
              <a:rPr lang="en-GB" dirty="0" smtClean="0"/>
              <a:t> supermarkets</a:t>
            </a:r>
          </a:p>
          <a:p>
            <a:pPr lvl="1"/>
            <a:r>
              <a:rPr lang="en-GB" dirty="0" smtClean="0"/>
              <a:t>Unethical employee </a:t>
            </a:r>
            <a:r>
              <a:rPr lang="en-GB" dirty="0" smtClean="0"/>
              <a:t>treatment</a:t>
            </a:r>
          </a:p>
          <a:p>
            <a:pPr lvl="1"/>
            <a:endParaRPr lang="en-GB" dirty="0" smtClean="0"/>
          </a:p>
          <a:p>
            <a:pPr lvl="1"/>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Customer relationship management</a:t>
            </a:r>
          </a:p>
        </p:txBody>
      </p:sp>
      <p:sp>
        <p:nvSpPr>
          <p:cNvPr id="3" name="Content Placeholder 2"/>
          <p:cNvSpPr>
            <a:spLocks noGrp="1"/>
          </p:cNvSpPr>
          <p:nvPr>
            <p:ph sz="quarter" idx="1"/>
          </p:nvPr>
        </p:nvSpPr>
        <p:spPr/>
        <p:txBody>
          <a:bodyPr>
            <a:normAutofit fontScale="92500" lnSpcReduction="10000"/>
          </a:bodyPr>
          <a:lstStyle/>
          <a:p>
            <a:pPr>
              <a:buNone/>
            </a:pPr>
            <a:r>
              <a:rPr lang="en-GB" u="sng" dirty="0"/>
              <a:t>Definition</a:t>
            </a:r>
          </a:p>
          <a:p>
            <a:pPr>
              <a:buNone/>
            </a:pPr>
            <a:endParaRPr lang="en-GB" u="sng" dirty="0"/>
          </a:p>
          <a:p>
            <a:pPr>
              <a:buNone/>
            </a:pPr>
            <a:r>
              <a:rPr lang="en-GB" dirty="0"/>
              <a:t>	CRM - is the combination of practices, strategies and technologies that companies use to manage and analyse customer interactions and data throughout the customer lifecycle with the goal of improving customer service relationships and 	assisting in customer retention and driving sales growth. </a:t>
            </a:r>
          </a:p>
          <a:p>
            <a:pPr>
              <a:buNone/>
            </a:pPr>
            <a:endParaRPr lang="en-GB" dirty="0"/>
          </a:p>
          <a:p>
            <a:pPr>
              <a:buNone/>
            </a:pPr>
            <a:r>
              <a:rPr lang="en-GB" dirty="0"/>
              <a:t>	CRM systems compile customer data across different channels, or points of contact between the customer and the company, which could include the company's website, telephone, live chat, direct mail, marketing materials or social media. (</a:t>
            </a:r>
            <a:r>
              <a:rPr lang="en-GB" dirty="0">
                <a:hlinkClick r:id="rId3"/>
              </a:rPr>
              <a:t>www.searchcustomerexperience.techtarget.com</a:t>
            </a:r>
            <a:r>
              <a:rPr lang="en-GB" dirty="0"/>
              <a:t> access 28/02/2020)</a:t>
            </a:r>
          </a:p>
          <a:p>
            <a:pPr>
              <a:buNone/>
            </a:pPr>
            <a:r>
              <a:rPr lang="en-GB" dirty="0"/>
              <a:t>	</a:t>
            </a:r>
            <a:endParaRPr lang="en-GB" u="sng"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CRM </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Helpful tool in communicating with customers</a:t>
            </a:r>
          </a:p>
          <a:p>
            <a:r>
              <a:rPr lang="en-GB" dirty="0" smtClean="0"/>
              <a:t>The main areas for CRM cover sales and marketing</a:t>
            </a:r>
          </a:p>
          <a:p>
            <a:r>
              <a:rPr lang="en-GB" dirty="0" smtClean="0"/>
              <a:t>This tool helps to measure customers needs, preferences and interests. </a:t>
            </a:r>
          </a:p>
          <a:p>
            <a:r>
              <a:rPr lang="en-GB" dirty="0" smtClean="0"/>
              <a:t>Can be implemented in a very different way:</a:t>
            </a:r>
          </a:p>
          <a:p>
            <a:pPr lvl="1"/>
            <a:r>
              <a:rPr lang="en-GB" dirty="0" smtClean="0"/>
              <a:t>websites, social media, telephone calls, chat, mail, email and various marketing materials</a:t>
            </a:r>
          </a:p>
          <a:p>
            <a:endParaRPr lang="en-GB" dirty="0"/>
          </a:p>
        </p:txBody>
      </p:sp>
      <p:sp>
        <p:nvSpPr>
          <p:cNvPr id="4" name="Content Placeholder 3"/>
          <p:cNvSpPr>
            <a:spLocks noGrp="1"/>
          </p:cNvSpPr>
          <p:nvPr>
            <p:ph sz="quarter" idx="2"/>
          </p:nvPr>
        </p:nvSpPr>
        <p:spPr/>
        <p:txBody>
          <a:bodyPr>
            <a:normAutofit lnSpcReduction="10000"/>
          </a:bodyPr>
          <a:lstStyle/>
          <a:p>
            <a:r>
              <a:rPr lang="en-GB" dirty="0" smtClean="0"/>
              <a:t>CRM system depends on people. This system can’t work on it’s own. Correct implementation is a very important key to a successful outcome.</a:t>
            </a:r>
          </a:p>
          <a:p>
            <a:r>
              <a:rPr lang="en-GB" dirty="0" smtClean="0"/>
              <a:t>Employees play a very important role while CRM is introduced to the company. </a:t>
            </a:r>
          </a:p>
          <a:p>
            <a:pPr>
              <a:buNone/>
            </a:pPr>
            <a:endParaRPr lang="en-GB" dirty="0" smtClean="0"/>
          </a:p>
          <a:p>
            <a:endParaRPr lang="en-GB" dirty="0"/>
          </a:p>
          <a:p>
            <a:pPr>
              <a:buNone/>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CRM </a:t>
            </a:r>
          </a:p>
        </p:txBody>
      </p:sp>
      <p:sp>
        <p:nvSpPr>
          <p:cNvPr id="7" name="Content Placeholder 6"/>
          <p:cNvSpPr>
            <a:spLocks noGrp="1"/>
          </p:cNvSpPr>
          <p:nvPr>
            <p:ph sz="quarter" idx="2"/>
          </p:nvPr>
        </p:nvSpPr>
        <p:spPr/>
        <p:txBody>
          <a:bodyPr>
            <a:normAutofit lnSpcReduction="10000"/>
          </a:bodyPr>
          <a:lstStyle/>
          <a:p>
            <a:r>
              <a:rPr lang="en-GB" dirty="0"/>
              <a:t>Effective customer service after </a:t>
            </a:r>
            <a:r>
              <a:rPr lang="en-GB" dirty="0" smtClean="0"/>
              <a:t>sales.</a:t>
            </a:r>
            <a:endParaRPr lang="en-GB" dirty="0"/>
          </a:p>
          <a:p>
            <a:r>
              <a:rPr lang="en-GB" dirty="0"/>
              <a:t>Increase in company </a:t>
            </a:r>
            <a:r>
              <a:rPr lang="en-GB" dirty="0" smtClean="0"/>
              <a:t>profit.</a:t>
            </a:r>
            <a:endParaRPr lang="en-GB" dirty="0"/>
          </a:p>
          <a:p>
            <a:r>
              <a:rPr lang="en-GB" dirty="0"/>
              <a:t>Encouragement for new customers </a:t>
            </a:r>
            <a:r>
              <a:rPr lang="en-GB" dirty="0" smtClean="0"/>
              <a:t>.</a:t>
            </a:r>
            <a:endParaRPr lang="en-GB" dirty="0"/>
          </a:p>
          <a:p>
            <a:r>
              <a:rPr lang="en-GB" dirty="0"/>
              <a:t>Enhances customer </a:t>
            </a:r>
            <a:r>
              <a:rPr lang="en-GB" dirty="0" smtClean="0"/>
              <a:t>loyalty.</a:t>
            </a:r>
            <a:endParaRPr lang="en-GB" dirty="0"/>
          </a:p>
          <a:p>
            <a:r>
              <a:rPr lang="en-GB" dirty="0"/>
              <a:t>Can improve internal communication in the </a:t>
            </a:r>
            <a:r>
              <a:rPr lang="en-GB" dirty="0" smtClean="0"/>
              <a:t>company.</a:t>
            </a:r>
            <a:endParaRPr lang="en-GB" dirty="0"/>
          </a:p>
          <a:p>
            <a:r>
              <a:rPr lang="en-GB" dirty="0"/>
              <a:t>More efficient call </a:t>
            </a:r>
            <a:r>
              <a:rPr lang="en-GB" dirty="0" smtClean="0"/>
              <a:t>centres.</a:t>
            </a:r>
            <a:endParaRPr lang="en-GB" dirty="0"/>
          </a:p>
        </p:txBody>
      </p:sp>
      <p:sp>
        <p:nvSpPr>
          <p:cNvPr id="9" name="Content Placeholder 8"/>
          <p:cNvSpPr>
            <a:spLocks noGrp="1"/>
          </p:cNvSpPr>
          <p:nvPr>
            <p:ph sz="quarter" idx="4"/>
          </p:nvPr>
        </p:nvSpPr>
        <p:spPr/>
        <p:txBody>
          <a:bodyPr/>
          <a:lstStyle/>
          <a:p>
            <a:r>
              <a:rPr lang="en-GB" dirty="0"/>
              <a:t>High </a:t>
            </a:r>
            <a:r>
              <a:rPr lang="en-GB" dirty="0" smtClean="0"/>
              <a:t>costs.</a:t>
            </a:r>
            <a:endParaRPr lang="en-GB" dirty="0"/>
          </a:p>
          <a:p>
            <a:r>
              <a:rPr lang="en-GB" dirty="0"/>
              <a:t>If people are not willing to communicate effectively, CRM won’t work </a:t>
            </a:r>
            <a:r>
              <a:rPr lang="en-GB" dirty="0" smtClean="0"/>
              <a:t>correctly.</a:t>
            </a:r>
            <a:endParaRPr lang="en-GB" dirty="0"/>
          </a:p>
          <a:p>
            <a:r>
              <a:rPr lang="en-GB" dirty="0"/>
              <a:t>Poor </a:t>
            </a:r>
            <a:r>
              <a:rPr lang="en-GB" dirty="0" smtClean="0"/>
              <a:t>communication.</a:t>
            </a:r>
            <a:endParaRPr lang="en-GB" dirty="0"/>
          </a:p>
          <a:p>
            <a:r>
              <a:rPr lang="en-GB" dirty="0"/>
              <a:t>Poor </a:t>
            </a:r>
            <a:r>
              <a:rPr lang="en-GB" dirty="0" smtClean="0"/>
              <a:t>leadership.</a:t>
            </a:r>
            <a:endParaRPr lang="en-GB" dirty="0"/>
          </a:p>
          <a:p>
            <a:r>
              <a:rPr lang="en-GB" dirty="0"/>
              <a:t>Volume of data needs to be stored and secured.</a:t>
            </a:r>
          </a:p>
        </p:txBody>
      </p:sp>
      <p:sp>
        <p:nvSpPr>
          <p:cNvPr id="6" name="Text Placeholder 5"/>
          <p:cNvSpPr>
            <a:spLocks noGrp="1"/>
          </p:cNvSpPr>
          <p:nvPr>
            <p:ph type="body" sz="quarter" idx="1"/>
          </p:nvPr>
        </p:nvSpPr>
        <p:spPr/>
        <p:txBody>
          <a:bodyPr/>
          <a:lstStyle/>
          <a:p>
            <a:pPr algn="ctr"/>
            <a:r>
              <a:rPr lang="en-GB" dirty="0"/>
              <a:t>Advantages</a:t>
            </a:r>
          </a:p>
        </p:txBody>
      </p:sp>
      <p:sp>
        <p:nvSpPr>
          <p:cNvPr id="8" name="Text Placeholder 7"/>
          <p:cNvSpPr>
            <a:spLocks noGrp="1"/>
          </p:cNvSpPr>
          <p:nvPr>
            <p:ph type="body" sz="quarter" idx="3"/>
          </p:nvPr>
        </p:nvSpPr>
        <p:spPr/>
        <p:txBody>
          <a:bodyPr/>
          <a:lstStyle/>
          <a:p>
            <a:pPr algn="ctr"/>
            <a:r>
              <a:rPr lang="en-GB" dirty="0"/>
              <a:t>Disadvantages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CRM - ASDA</a:t>
            </a:r>
          </a:p>
        </p:txBody>
      </p:sp>
      <p:sp>
        <p:nvSpPr>
          <p:cNvPr id="8" name="Content Placeholder 7"/>
          <p:cNvSpPr>
            <a:spLocks noGrp="1"/>
          </p:cNvSpPr>
          <p:nvPr>
            <p:ph sz="quarter" idx="2"/>
          </p:nvPr>
        </p:nvSpPr>
        <p:spPr/>
        <p:txBody>
          <a:bodyPr>
            <a:normAutofit fontScale="92500" lnSpcReduction="10000"/>
          </a:bodyPr>
          <a:lstStyle/>
          <a:p>
            <a:r>
              <a:rPr lang="en-GB" b="1" u="sng" dirty="0"/>
              <a:t>Customers</a:t>
            </a:r>
          </a:p>
          <a:p>
            <a:pPr lvl="1"/>
            <a:r>
              <a:rPr lang="en-GB" dirty="0" smtClean="0"/>
              <a:t>Better </a:t>
            </a:r>
            <a:r>
              <a:rPr lang="en-GB" dirty="0"/>
              <a:t>knowledge </a:t>
            </a:r>
            <a:r>
              <a:rPr lang="en-GB" dirty="0" smtClean="0"/>
              <a:t>and </a:t>
            </a:r>
            <a:r>
              <a:rPr lang="en-GB" dirty="0" smtClean="0"/>
              <a:t>understanding of </a:t>
            </a:r>
            <a:r>
              <a:rPr lang="en-GB" dirty="0" smtClean="0"/>
              <a:t>existing </a:t>
            </a:r>
            <a:r>
              <a:rPr lang="en-GB" dirty="0" smtClean="0"/>
              <a:t>customer needs.</a:t>
            </a:r>
            <a:endParaRPr lang="en-GB" dirty="0"/>
          </a:p>
          <a:p>
            <a:pPr lvl="1">
              <a:buNone/>
            </a:pPr>
            <a:endParaRPr lang="en-GB" dirty="0"/>
          </a:p>
          <a:p>
            <a:r>
              <a:rPr lang="en-GB" b="1" u="sng" dirty="0"/>
              <a:t>Suppliers</a:t>
            </a:r>
          </a:p>
          <a:p>
            <a:pPr lvl="1"/>
            <a:r>
              <a:rPr lang="en-GB" dirty="0" smtClean="0"/>
              <a:t>Improves </a:t>
            </a:r>
            <a:r>
              <a:rPr lang="en-GB" dirty="0"/>
              <a:t>managing data and reporting in regards to ordered </a:t>
            </a:r>
            <a:r>
              <a:rPr lang="en-GB" dirty="0" smtClean="0"/>
              <a:t>products.</a:t>
            </a:r>
            <a:endParaRPr lang="en-GB" dirty="0"/>
          </a:p>
          <a:p>
            <a:pPr lvl="1"/>
            <a:endParaRPr lang="en-GB" dirty="0"/>
          </a:p>
          <a:p>
            <a:r>
              <a:rPr lang="en-GB" b="1" u="sng" dirty="0"/>
              <a:t>Managers</a:t>
            </a:r>
          </a:p>
          <a:p>
            <a:pPr lvl="1"/>
            <a:r>
              <a:rPr lang="en-GB" dirty="0" smtClean="0"/>
              <a:t>Increase in business </a:t>
            </a:r>
            <a:r>
              <a:rPr lang="en-GB" dirty="0" smtClean="0"/>
              <a:t>culture.</a:t>
            </a:r>
            <a:endParaRPr lang="en-GB" dirty="0"/>
          </a:p>
        </p:txBody>
      </p:sp>
      <p:sp>
        <p:nvSpPr>
          <p:cNvPr id="10" name="Content Placeholder 9"/>
          <p:cNvSpPr>
            <a:spLocks noGrp="1"/>
          </p:cNvSpPr>
          <p:nvPr>
            <p:ph sz="quarter" idx="4"/>
          </p:nvPr>
        </p:nvSpPr>
        <p:spPr>
          <a:xfrm>
            <a:off x="5881851" y="2498835"/>
            <a:ext cx="4876800" cy="3886200"/>
          </a:xfrm>
        </p:spPr>
        <p:txBody>
          <a:bodyPr>
            <a:normAutofit/>
          </a:bodyPr>
          <a:lstStyle/>
          <a:p>
            <a:r>
              <a:rPr lang="en-GB" sz="2100" b="1" u="sng" dirty="0"/>
              <a:t>Customers</a:t>
            </a:r>
          </a:p>
          <a:p>
            <a:pPr lvl="1"/>
            <a:r>
              <a:rPr lang="en-GB" sz="1900" dirty="0" smtClean="0"/>
              <a:t>Complaints</a:t>
            </a:r>
            <a:r>
              <a:rPr lang="en-GB" sz="1900" dirty="0"/>
              <a:t> </a:t>
            </a:r>
            <a:r>
              <a:rPr lang="en-GB" sz="1900" dirty="0" smtClean="0"/>
              <a:t>and </a:t>
            </a:r>
            <a:r>
              <a:rPr lang="en-GB" sz="1900" dirty="0" smtClean="0"/>
              <a:t>dissatisfaction.</a:t>
            </a:r>
            <a:endParaRPr lang="en-GB" sz="1900" dirty="0"/>
          </a:p>
          <a:p>
            <a:pPr lvl="1">
              <a:buNone/>
            </a:pPr>
            <a:endParaRPr lang="en-GB" dirty="0"/>
          </a:p>
          <a:p>
            <a:r>
              <a:rPr lang="en-GB" sz="2100" b="1" u="sng" dirty="0"/>
              <a:t>Suppliers</a:t>
            </a:r>
          </a:p>
          <a:p>
            <a:pPr lvl="1"/>
            <a:r>
              <a:rPr lang="en-GB" dirty="0" smtClean="0"/>
              <a:t>Poor </a:t>
            </a:r>
            <a:r>
              <a:rPr lang="en-GB" dirty="0" smtClean="0"/>
              <a:t>product </a:t>
            </a:r>
            <a:r>
              <a:rPr lang="en-GB" dirty="0" smtClean="0"/>
              <a:t>quality and late </a:t>
            </a:r>
            <a:r>
              <a:rPr lang="en-GB" dirty="0"/>
              <a:t>deliveries </a:t>
            </a:r>
            <a:r>
              <a:rPr lang="en-GB" dirty="0" smtClean="0"/>
              <a:t>.</a:t>
            </a:r>
            <a:endParaRPr lang="en-GB" dirty="0"/>
          </a:p>
          <a:p>
            <a:pPr marL="365760" lvl="1" indent="0">
              <a:buNone/>
            </a:pPr>
            <a:endParaRPr lang="en-GB" dirty="0"/>
          </a:p>
          <a:p>
            <a:r>
              <a:rPr lang="en-GB" sz="2100" b="1" u="sng" dirty="0"/>
              <a:t>Managers</a:t>
            </a:r>
          </a:p>
          <a:p>
            <a:pPr lvl="1"/>
            <a:r>
              <a:rPr lang="en-GB" dirty="0" smtClean="0"/>
              <a:t>Lack of </a:t>
            </a:r>
            <a:r>
              <a:rPr lang="en-GB" dirty="0" smtClean="0"/>
              <a:t>leadership.</a:t>
            </a:r>
            <a:endParaRPr lang="en-GB" dirty="0"/>
          </a:p>
        </p:txBody>
      </p:sp>
      <p:sp>
        <p:nvSpPr>
          <p:cNvPr id="7" name="Text Placeholder 6"/>
          <p:cNvSpPr>
            <a:spLocks noGrp="1"/>
          </p:cNvSpPr>
          <p:nvPr>
            <p:ph type="body" sz="quarter" idx="1"/>
          </p:nvPr>
        </p:nvSpPr>
        <p:spPr/>
        <p:txBody>
          <a:bodyPr/>
          <a:lstStyle/>
          <a:p>
            <a:pPr algn="ctr"/>
            <a:r>
              <a:rPr lang="en-GB" dirty="0"/>
              <a:t>Benefits to the company in </a:t>
            </a:r>
          </a:p>
          <a:p>
            <a:pPr algn="ctr"/>
            <a:r>
              <a:rPr lang="en-GB" dirty="0"/>
              <a:t>terms of:</a:t>
            </a:r>
          </a:p>
        </p:txBody>
      </p:sp>
      <p:sp>
        <p:nvSpPr>
          <p:cNvPr id="9" name="Text Placeholder 8"/>
          <p:cNvSpPr>
            <a:spLocks noGrp="1"/>
          </p:cNvSpPr>
          <p:nvPr>
            <p:ph type="body" sz="quarter" idx="3"/>
          </p:nvPr>
        </p:nvSpPr>
        <p:spPr/>
        <p:txBody>
          <a:bodyPr/>
          <a:lstStyle/>
          <a:p>
            <a:pPr algn="ctr"/>
            <a:r>
              <a:rPr lang="en-GB" dirty="0"/>
              <a:t>Potential drawbacks to the company in terms of:</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ASDA </a:t>
            </a:r>
            <a:r>
              <a:rPr lang="en-GB"/>
              <a:t>– CRM SWOT analysis</a:t>
            </a:r>
            <a:endParaRPr lang="en-GB" dirty="0"/>
          </a:p>
        </p:txBody>
      </p:sp>
      <p:graphicFrame>
        <p:nvGraphicFramePr>
          <p:cNvPr id="9" name="Content Placeholder 8"/>
          <p:cNvGraphicFramePr>
            <a:graphicFrameLocks noGrp="1"/>
          </p:cNvGraphicFramePr>
          <p:nvPr>
            <p:ph sz="quarter" idx="1"/>
            <p:extLst>
              <p:ext uri="{D42A27DB-BD31-4B8C-83A1-F6EECF244321}">
                <p14:modId xmlns="" xmlns:p14="http://schemas.microsoft.com/office/powerpoint/2010/main" val="521151201"/>
              </p:ext>
            </p:extLst>
          </p:nvPr>
        </p:nvGraphicFramePr>
        <p:xfrm>
          <a:off x="609600" y="1600200"/>
          <a:ext cx="99568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Implementing a CRM system helps to build up valuable </a:t>
            </a:r>
            <a:r>
              <a:rPr lang="en-GB" dirty="0" smtClean="0"/>
              <a:t>data about the </a:t>
            </a:r>
            <a:r>
              <a:rPr lang="en-GB" dirty="0" smtClean="0"/>
              <a:t>customers </a:t>
            </a:r>
            <a:r>
              <a:rPr lang="en-GB" dirty="0" smtClean="0"/>
              <a:t>needs and habits. </a:t>
            </a:r>
            <a:r>
              <a:rPr lang="en-GB" dirty="0" smtClean="0"/>
              <a:t>This system can provide information about individuals and groups. For example. Through website shopping the system can track the most wanted products for the customers and when the customer shops online again and they don't remember what was bought before, the system can smartly suggest and show direction where to get the wanted good.</a:t>
            </a:r>
          </a:p>
          <a:p>
            <a:r>
              <a:rPr lang="en-GB" dirty="0" smtClean="0"/>
              <a:t>A good customer relationship produces customer recommendations, thanks to this, the </a:t>
            </a:r>
            <a:r>
              <a:rPr lang="en-GB" dirty="0" smtClean="0"/>
              <a:t>company </a:t>
            </a:r>
            <a:r>
              <a:rPr lang="en-GB" dirty="0" smtClean="0"/>
              <a:t>can gain </a:t>
            </a:r>
            <a:r>
              <a:rPr lang="en-GB" dirty="0" smtClean="0"/>
              <a:t>a new </a:t>
            </a:r>
            <a:r>
              <a:rPr lang="en-GB" dirty="0" smtClean="0"/>
              <a:t>customer portfolio. For example, product reviews. All these measurements can potentially increase </a:t>
            </a:r>
            <a:r>
              <a:rPr lang="en-GB" dirty="0" smtClean="0"/>
              <a:t>sales and post sales </a:t>
            </a:r>
            <a:r>
              <a:rPr lang="en-GB" dirty="0" smtClean="0"/>
              <a:t>processes, such as, dealing </a:t>
            </a:r>
            <a:r>
              <a:rPr lang="en-GB" dirty="0" smtClean="0"/>
              <a:t>with </a:t>
            </a:r>
            <a:r>
              <a:rPr lang="en-GB" dirty="0" smtClean="0"/>
              <a:t>complaints and </a:t>
            </a:r>
            <a:r>
              <a:rPr lang="en-GB" dirty="0" smtClean="0"/>
              <a:t>customer </a:t>
            </a:r>
            <a:r>
              <a:rPr lang="en-GB" dirty="0" smtClean="0"/>
              <a:t>dissatisfaction.</a:t>
            </a:r>
          </a:p>
          <a:p>
            <a:pPr>
              <a:buNone/>
            </a:pPr>
            <a:endParaRPr lang="en-GB" dirty="0" smtClean="0"/>
          </a:p>
          <a:p>
            <a:r>
              <a:rPr lang="en-GB" dirty="0" smtClean="0"/>
              <a:t>Correctly implementing a </a:t>
            </a:r>
            <a:r>
              <a:rPr lang="en-GB" dirty="0" smtClean="0"/>
              <a:t>CRM system </a:t>
            </a:r>
            <a:r>
              <a:rPr lang="en-GB" dirty="0" smtClean="0"/>
              <a:t>can help managers </a:t>
            </a:r>
            <a:r>
              <a:rPr lang="en-GB" dirty="0" smtClean="0"/>
              <a:t>develop incredible strong workplace culture with happy, motivated </a:t>
            </a:r>
            <a:r>
              <a:rPr lang="en-GB" dirty="0" smtClean="0"/>
              <a:t>and </a:t>
            </a:r>
            <a:r>
              <a:rPr lang="en-GB" dirty="0" smtClean="0"/>
              <a:t>very enthusiastic employees. Improving </a:t>
            </a:r>
            <a:r>
              <a:rPr lang="en-GB" dirty="0" smtClean="0"/>
              <a:t>employee </a:t>
            </a:r>
            <a:r>
              <a:rPr lang="en-GB" dirty="0" smtClean="0"/>
              <a:t>satisfaction and workplace culture builds trust and loyalty in employees but also it develops </a:t>
            </a:r>
            <a:r>
              <a:rPr lang="en-GB" dirty="0" smtClean="0"/>
              <a:t>customer </a:t>
            </a:r>
            <a:r>
              <a:rPr lang="en-GB" dirty="0" smtClean="0"/>
              <a:t>interactions because </a:t>
            </a:r>
            <a:r>
              <a:rPr lang="en-GB" dirty="0" smtClean="0"/>
              <a:t>today, </a:t>
            </a:r>
            <a:r>
              <a:rPr lang="en-GB" dirty="0" smtClean="0"/>
              <a:t>customers want relationships, not only transactions. If customers feel poorly treated, they will leave and go where they are treated better. </a:t>
            </a:r>
            <a:endParaRPr lang="en-GB" dirty="0" smtClean="0"/>
          </a:p>
          <a:p>
            <a:endParaRPr lang="en-GB" dirty="0" smtClean="0"/>
          </a:p>
          <a:p>
            <a:endParaRPr lang="en-GB" dirty="0"/>
          </a:p>
        </p:txBody>
      </p:sp>
    </p:spTree>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ocess 15 16x9">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Franklin Gothic">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riel">
  <a:themeElements>
    <a:clrScheme name="Custom 3">
      <a:dk1>
        <a:sysClr val="windowText" lastClr="000000"/>
      </a:dk1>
      <a:lt1>
        <a:sysClr val="window" lastClr="FFFFFF"/>
      </a:lt1>
      <a:dk2>
        <a:srgbClr val="5A6378"/>
      </a:dk2>
      <a:lt2>
        <a:srgbClr val="D4D4D6"/>
      </a:lt2>
      <a:accent1>
        <a:srgbClr val="92D050"/>
      </a:accent1>
      <a:accent2>
        <a:srgbClr val="00B050"/>
      </a:accent2>
      <a:accent3>
        <a:srgbClr val="A6D3A7"/>
      </a:accent3>
      <a:accent4>
        <a:srgbClr val="E1F0E1"/>
      </a:accent4>
      <a:accent5>
        <a:srgbClr val="2F6130"/>
      </a:accent5>
      <a:accent6>
        <a:srgbClr val="D8D8D8"/>
      </a:accent6>
      <a:hlink>
        <a:srgbClr val="A5A5A5"/>
      </a:hlink>
      <a:folHlink>
        <a:srgbClr val="DCDFE5"/>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3.xml><?xml version="1.0" encoding="utf-8"?>
<a:theme xmlns:a="http://schemas.openxmlformats.org/drawingml/2006/main" name="Office Them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Franklin Gothic">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Office Them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Franklin Gothic">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Override1.xml><?xml version="1.0" encoding="utf-8"?>
<a:themeOverride xmlns:a="http://schemas.openxmlformats.org/drawingml/2006/main">
  <a:clrScheme name="Custom 3">
    <a:dk1>
      <a:sysClr val="windowText" lastClr="000000"/>
    </a:dk1>
    <a:lt1>
      <a:sysClr val="window" lastClr="FFFFFF"/>
    </a:lt1>
    <a:dk2>
      <a:srgbClr val="5A6378"/>
    </a:dk2>
    <a:lt2>
      <a:srgbClr val="D4D4D6"/>
    </a:lt2>
    <a:accent1>
      <a:srgbClr val="92D050"/>
    </a:accent1>
    <a:accent2>
      <a:srgbClr val="00B050"/>
    </a:accent2>
    <a:accent3>
      <a:srgbClr val="A6D3A7"/>
    </a:accent3>
    <a:accent4>
      <a:srgbClr val="E1F0E1"/>
    </a:accent4>
    <a:accent5>
      <a:srgbClr val="2F6130"/>
    </a:accent5>
    <a:accent6>
      <a:srgbClr val="D8D8D8"/>
    </a:accent6>
    <a:hlink>
      <a:srgbClr val="A5A5A5"/>
    </a:hlink>
    <a:folHlink>
      <a:srgbClr val="DCDFE5"/>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3382EF93-0C2C-4D32-840C-268BF9E96F3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791</Words>
  <Application>Microsoft Office PowerPoint</Application>
  <PresentationFormat>Custom</PresentationFormat>
  <Paragraphs>123</Paragraphs>
  <Slides>9</Slides>
  <Notes>9</Notes>
  <HiddenSlides>0</HiddenSlides>
  <MMClips>0</MMClips>
  <ScaleCrop>false</ScaleCrop>
  <HeadingPairs>
    <vt:vector size="4" baseType="variant">
      <vt:variant>
        <vt:lpstr>Theme</vt:lpstr>
      </vt:variant>
      <vt:variant>
        <vt:i4>2</vt:i4>
      </vt:variant>
      <vt:variant>
        <vt:lpstr>Slide Titles</vt:lpstr>
      </vt:variant>
      <vt:variant>
        <vt:i4>9</vt:i4>
      </vt:variant>
    </vt:vector>
  </HeadingPairs>
  <TitlesOfParts>
    <vt:vector size="11" baseType="lpstr">
      <vt:lpstr>Process 15 16x9</vt:lpstr>
      <vt:lpstr>Oriel</vt:lpstr>
      <vt:lpstr>ASDA Stores Limited</vt:lpstr>
      <vt:lpstr>History of ASDA</vt:lpstr>
      <vt:lpstr>History of ASDA continued</vt:lpstr>
      <vt:lpstr>Customer relationship management</vt:lpstr>
      <vt:lpstr>CRM </vt:lpstr>
      <vt:lpstr>CRM </vt:lpstr>
      <vt:lpstr>CRM - ASDA</vt:lpstr>
      <vt:lpstr>ASDA – CRM SWOT analysis</vt:lpstr>
      <vt:lpstr>Recommendations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2020-02-15T11:42:46Z</dcterms:created>
  <dcterms:modified xsi:type="dcterms:W3CDTF">2020-03-17T23:36:41Z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TC028883319991</vt:lpwstr>
  </property>
</Properties>
</file>