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8" r:id="rId6"/>
    <p:sldId id="257" r:id="rId7"/>
    <p:sldId id="262" r:id="rId8"/>
    <p:sldId id="259" r:id="rId9"/>
    <p:sldId id="260" r:id="rId10"/>
    <p:sldId id="26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72" d="100"/>
          <a:sy n="72" d="100"/>
        </p:scale>
        <p:origin x="65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D6EA6-7634-4293-B0B6-3C96BBC0B2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3976C4-F76C-467E-9C0C-80332EFE1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C8097F-C92C-40DB-A8E4-72EEA5D7A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D16B-E28B-4611-8C7D-D1593B957A04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256F57-146C-4333-8760-D11E5E2A06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A79D1-E00A-4E62-9122-28CC017539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D866A-1E3D-4654-A4A2-3FF153905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6271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F652D-637D-4491-9866-8059F536BF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E8A3C-90FC-4145-8F81-CD6BB947A3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801142-E91F-4061-82CD-4DF3985B99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D16B-E28B-4611-8C7D-D1593B957A04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35F9ED-592D-4503-9B3C-4F5FE94A92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596E43-3AB4-47AF-AE01-6425BBDDAF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D866A-1E3D-4654-A4A2-3FF153905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486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B6047-19AD-42D6-AF9C-D48BCE0C7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0767AF-2D01-4C43-9D00-CB286FB532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7A6CF4-CE37-4122-A7BE-DE951A1726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D16B-E28B-4611-8C7D-D1593B957A04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F6936A-127D-4DD1-B5F9-206A7CAB94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6E328F-27D1-4ADD-8051-DD38594F80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D866A-1E3D-4654-A4A2-3FF153905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029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41E94-3F9F-409D-B3E9-FF1D20FD14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95F85-069B-4072-B194-7294D3CAFB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E92C89-5FBC-4EAE-B9E4-99AC80B9B7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16BD60-B627-4BFC-B568-AE0D977014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D16B-E28B-4611-8C7D-D1593B957A04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6D9D1D-85BF-439E-8AE6-25698DA69E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AFC2F6-0DDB-4B13-A448-5594DF943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D866A-1E3D-4654-A4A2-3FF153905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345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2817D-F4FA-4B3E-8E64-6B1CEE061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90B45F-E53C-4C71-92C7-09AF6D4B64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11ADC2-2F37-4503-87C3-E94FE9CFEB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2C55A9-901E-4655-8155-8126826E49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CA67BB-3240-42D5-BBD8-6EE0159699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7B5869-EB97-429A-AB42-9ACF91D80A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D16B-E28B-4611-8C7D-D1593B957A04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B08C3E-0071-475C-8D04-932B867B22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36FE2D-AA59-42A9-A08C-6C3C6D377D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D866A-1E3D-4654-A4A2-3FF153905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891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D94B7-EED5-4648-B067-9EC6305C8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92D578-E67F-48A2-9DC9-65AE19C40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D16B-E28B-4611-8C7D-D1593B957A04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CAC9E7-B3CC-4D89-BC1E-26FCCCC6B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2727A4-EE21-40A3-968D-081C7D7BB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D866A-1E3D-4654-A4A2-3FF153905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68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309B27-054A-4CBE-B93E-690B31B0A4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D16B-E28B-4611-8C7D-D1593B957A04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158F34-614A-436A-B8AF-F7E4645A12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CD0F3E-5259-4EB8-B537-17E4D405A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D866A-1E3D-4654-A4A2-3FF153905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8247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985D7-5CA1-47A9-8078-12DD6E84F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81913A-F183-4EFD-BDDE-5E3654F2F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3C56BD-7318-4B71-A8DC-9D419C0385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847561-A9A5-4DEB-9F03-F4D437B4E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D16B-E28B-4611-8C7D-D1593B957A04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B833A-8F7E-41D5-AC77-4FFE91163D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6ACBCD-AF71-4309-87E8-6C8997D67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D866A-1E3D-4654-A4A2-3FF153905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7871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CF843-FB00-45C0-B220-36D2D7778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7EFE83-0EB2-4467-AE15-1E2FFE04EB8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9D220D-F837-49DF-8E3D-CC4CBAE293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F4CCA8-ECB4-431F-A964-5033FF513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D16B-E28B-4611-8C7D-D1593B957A04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2E0926-8743-421B-AB6C-27F64A712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202594-A033-4A9E-94D7-48B30502A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D866A-1E3D-4654-A4A2-3FF153905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291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DA89A-2999-41E1-9394-EEAF464064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A16FC5-2574-49B1-87C9-AE9A5486D4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6FE59B-489C-4D09-B3BD-1C5E8F530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D16B-E28B-4611-8C7D-D1593B957A04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30854E-9F83-45BA-811A-612048913A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214592-8425-43D8-B248-08911D6C30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D866A-1E3D-4654-A4A2-3FF153905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7338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4AF193-F5C1-4C37-8B24-762C16F854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931C17-15CA-49FD-A0E6-36380AE5E2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EDA663-7AE3-4195-91A5-66DF3EC43C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D16B-E28B-4611-8C7D-D1593B957A04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CAEE08-C84C-47DF-A398-49C4D6233D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8C5395-C30E-40D0-A2F2-A53883E33D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D866A-1E3D-4654-A4A2-3FF153905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688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BCC4AB-C999-43C9-AE6B-F314738AD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D70945-C742-493A-A011-E6E471A464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F069C3-DB3F-420A-B511-0B17E9F2A4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B8D16B-E28B-4611-8C7D-D1593B957A04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5E74C5-3CD5-4E25-BBE9-6927E13B48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B7EB56-021C-447D-9E05-8E7FDDB0D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6D866A-1E3D-4654-A4A2-3FF153905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874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5298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25C2B-9AA3-4E7A-A434-A218BB9CE6C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 - Presentation slides:</a:t>
            </a:r>
            <a:br>
              <a:rPr lang="en-GB" dirty="0"/>
            </a:br>
            <a:r>
              <a:rPr lang="en-GB" dirty="0"/>
              <a:t>09/11/21 3pm</a:t>
            </a:r>
            <a:r>
              <a:rPr lang="ar-BH" dirty="0"/>
              <a:t>		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F1BD6B-721E-4E01-A733-86E8334F84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2939" y="3602037"/>
            <a:ext cx="9515061" cy="2387599"/>
          </a:xfrm>
        </p:spPr>
        <p:txBody>
          <a:bodyPr>
            <a:normAutofit/>
          </a:bodyPr>
          <a:lstStyle/>
          <a:p>
            <a:r>
              <a:rPr lang="en-GB" dirty="0"/>
              <a:t>Name: Haitham Mahmoud Yousif</a:t>
            </a:r>
          </a:p>
          <a:p>
            <a:r>
              <a:rPr lang="en-GB" dirty="0"/>
              <a:t>Student number: 2027242</a:t>
            </a:r>
          </a:p>
          <a:p>
            <a:r>
              <a:rPr lang="en-GB" dirty="0"/>
              <a:t>Lecturer: Abdi Rahman</a:t>
            </a:r>
          </a:p>
          <a:p>
            <a:r>
              <a:rPr lang="en-GB" dirty="0" err="1"/>
              <a:t>Module:Problem</a:t>
            </a:r>
            <a:r>
              <a:rPr lang="en-GB" dirty="0"/>
              <a:t> Solving and Decision Making</a:t>
            </a:r>
          </a:p>
          <a:p>
            <a:r>
              <a:rPr lang="en-GB" dirty="0"/>
              <a:t>Module code: </a:t>
            </a:r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  <a:hlinkClick r:id="rId2" tooltip="Academic and Employability Skills (BMSW4001_BIRM)"/>
              </a:rPr>
              <a:t>BMSW4004_BIRM</a:t>
            </a: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17911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49D2D-1A67-49B4-AE12-12B48B7AB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09" y="365124"/>
            <a:ext cx="10515600" cy="1325563"/>
          </a:xfrm>
        </p:spPr>
        <p:txBody>
          <a:bodyPr/>
          <a:lstStyle/>
          <a:p>
            <a:r>
              <a:rPr lang="en-GB" dirty="0"/>
              <a:t>Problem we are facing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C47A3-1AD6-4AAC-BB69-4092DB99A4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41341"/>
            <a:ext cx="4822471" cy="4235621"/>
          </a:xfrm>
        </p:spPr>
        <p:txBody>
          <a:bodyPr/>
          <a:lstStyle/>
          <a:p>
            <a:r>
              <a:rPr lang="en-GB" dirty="0"/>
              <a:t>79% of stress caused by work stress.</a:t>
            </a:r>
          </a:p>
          <a:p>
            <a:r>
              <a:rPr lang="en-GB" dirty="0"/>
              <a:t>60% of stress caused by monetary </a:t>
            </a:r>
          </a:p>
          <a:p>
            <a:r>
              <a:rPr lang="en-GB" dirty="0"/>
              <a:t>48% of stress is caused by family stress.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 descr="Chart, bar chart&#10;&#10;Description automatically generated">
            <a:extLst>
              <a:ext uri="{FF2B5EF4-FFF2-40B4-BE49-F238E27FC236}">
                <a16:creationId xmlns:a16="http://schemas.microsoft.com/office/drawing/2014/main" id="{416B7312-DE80-4186-8A13-22BD7C2187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0671" y="1513524"/>
            <a:ext cx="6531329" cy="4235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1094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9831E-DF83-4CF6-9725-FD54C933D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Stress in the UK - statistics &amp; facts</a:t>
            </a:r>
          </a:p>
        </p:txBody>
      </p:sp>
      <p:pic>
        <p:nvPicPr>
          <p:cNvPr id="11" name="Content Placeholder 10" descr="Chart, bar chart&#10;&#10;Description automatically generated">
            <a:extLst>
              <a:ext uri="{FF2B5EF4-FFF2-40B4-BE49-F238E27FC236}">
                <a16:creationId xmlns:a16="http://schemas.microsoft.com/office/drawing/2014/main" id="{CAFB8547-2CB3-483E-9DF4-3635B7D623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2530" y="1183549"/>
            <a:ext cx="9425353" cy="5674451"/>
          </a:xfrm>
        </p:spPr>
      </p:pic>
    </p:spTree>
    <p:extLst>
      <p:ext uri="{BB962C8B-B14F-4D97-AF65-F5344CB8AC3E}">
        <p14:creationId xmlns:p14="http://schemas.microsoft.com/office/powerpoint/2010/main" val="7950266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EFFBB-26DD-4255-A584-797016861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46332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50BFA7-E001-4E2F-83E6-5E1E5FB1BB1A}"/>
              </a:ext>
            </a:extLst>
          </p:cNvPr>
          <p:cNvSpPr txBox="1"/>
          <p:nvPr/>
        </p:nvSpPr>
        <p:spPr>
          <a:xfrm>
            <a:off x="944218" y="603612"/>
            <a:ext cx="74311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Data shows a rapid increase in workload and orders just after the lock down </a:t>
            </a:r>
          </a:p>
          <a:p>
            <a:endParaRPr lang="en-GB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ECC8CDB9-3CB4-498E-8FF8-9CC4E24850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195845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9" name="Picture 8" descr="Chart&#10;&#10;Description automatically generated">
            <a:extLst>
              <a:ext uri="{FF2B5EF4-FFF2-40B4-BE49-F238E27FC236}">
                <a16:creationId xmlns:a16="http://schemas.microsoft.com/office/drawing/2014/main" id="{4434C470-748A-4912-A6BB-CFA3778A7E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3319" y="1161790"/>
            <a:ext cx="6486525" cy="5705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3370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120BAD7-2F8F-4698-9045-C54BCE2BC9E7}"/>
              </a:ext>
            </a:extLst>
          </p:cNvPr>
          <p:cNvSpPr txBox="1"/>
          <p:nvPr/>
        </p:nvSpPr>
        <p:spPr>
          <a:xfrm>
            <a:off x="755374" y="477078"/>
            <a:ext cx="11158330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Applying pestle analysis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Pandemic           redundancies and furlough scheme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means less employees and increase in workload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Brexit             European financial support lost       decrease in jobseekers  from Europe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Import duties, weak pound, profit loss due to weak pounds and import duties</a:t>
            </a:r>
          </a:p>
          <a:p>
            <a:r>
              <a:rPr lang="en-GB" dirty="0"/>
              <a:t>Government </a:t>
            </a:r>
          </a:p>
          <a:p>
            <a:r>
              <a:rPr lang="en-GB" dirty="0"/>
              <a:t>Duties</a:t>
            </a:r>
          </a:p>
          <a:p>
            <a:r>
              <a:rPr lang="en-GB" sz="1800" b="0" i="0" dirty="0">
                <a:solidFill>
                  <a:srgbClr val="000000"/>
                </a:solidFill>
                <a:effectLst/>
                <a:latin typeface="TimesNewRomanPSMT"/>
              </a:rPr>
              <a:t>ONS (2021d) reports that much of the wage growth observed in the UK is due to the changing</a:t>
            </a:r>
            <a:br>
              <a:rPr lang="en-GB" sz="1800" b="0" i="0" dirty="0">
                <a:solidFill>
                  <a:srgbClr val="000000"/>
                </a:solidFill>
                <a:effectLst/>
                <a:latin typeface="TimesNewRomanPSMT"/>
              </a:rPr>
            </a:br>
            <a:r>
              <a:rPr lang="en-GB" sz="1800" b="0" i="0" dirty="0">
                <a:solidFill>
                  <a:srgbClr val="000000"/>
                </a:solidFill>
                <a:effectLst/>
                <a:latin typeface="TimesNewRomanPSMT"/>
              </a:rPr>
              <a:t>composition of employment, with lower wage workers more likely to have become</a:t>
            </a:r>
            <a:br>
              <a:rPr lang="en-GB" sz="1800" b="0" i="0" dirty="0">
                <a:solidFill>
                  <a:srgbClr val="000000"/>
                </a:solidFill>
                <a:effectLst/>
                <a:latin typeface="TimesNewRomanPSMT"/>
              </a:rPr>
            </a:br>
            <a:r>
              <a:rPr lang="en-GB" sz="1800" b="0" i="0" dirty="0">
                <a:solidFill>
                  <a:srgbClr val="000000"/>
                </a:solidFill>
                <a:effectLst/>
                <a:latin typeface="TimesNewRomanPSMT"/>
              </a:rPr>
              <a:t>unemployed during the pandemic. Previous research finds that these cuts are highly unequal,</a:t>
            </a:r>
            <a:br>
              <a:rPr lang="en-GB" sz="1800" b="0" i="0" dirty="0">
                <a:solidFill>
                  <a:srgbClr val="000000"/>
                </a:solidFill>
                <a:effectLst/>
                <a:latin typeface="TimesNewRomanPSMT"/>
              </a:rPr>
            </a:br>
            <a:r>
              <a:rPr lang="en-GB" sz="1800" b="0" i="0" dirty="0">
                <a:solidFill>
                  <a:srgbClr val="000000"/>
                </a:solidFill>
                <a:effectLst/>
                <a:latin typeface="TimesNewRomanPSMT"/>
              </a:rPr>
              <a:t>with nearly six in 10 of 15–25-year-olds suffering from a fall in earnings (Elliot Major, 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TimesNewRomanPSMT"/>
              </a:rPr>
              <a:t>Eyles</a:t>
            </a:r>
            <a:br>
              <a:rPr lang="en-GB" sz="1800" b="0" i="0" dirty="0">
                <a:solidFill>
                  <a:srgbClr val="000000"/>
                </a:solidFill>
                <a:effectLst/>
                <a:latin typeface="TimesNewRomanPSMT"/>
              </a:rPr>
            </a:br>
            <a:r>
              <a:rPr lang="en-GB" sz="1800" b="0" i="0" dirty="0">
                <a:solidFill>
                  <a:srgbClr val="000000"/>
                </a:solidFill>
                <a:effectLst/>
                <a:latin typeface="TimesNewRomanPSMT"/>
              </a:rPr>
              <a:t>and Machin, 2021).</a:t>
            </a:r>
            <a:r>
              <a:rPr lang="en-GB" dirty="0"/>
              <a:t> </a:t>
            </a:r>
            <a:br>
              <a:rPr lang="en-GB" dirty="0"/>
            </a:br>
            <a:endParaRPr lang="en-GB" dirty="0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6EF35389-F4C8-4662-9C03-57C2907B1B63}"/>
              </a:ext>
            </a:extLst>
          </p:cNvPr>
          <p:cNvSpPr/>
          <p:nvPr/>
        </p:nvSpPr>
        <p:spPr>
          <a:xfrm>
            <a:off x="2198535" y="818176"/>
            <a:ext cx="186857" cy="2650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559B2CF5-8A33-4EF0-BAB3-DA5ED0164232}"/>
              </a:ext>
            </a:extLst>
          </p:cNvPr>
          <p:cNvSpPr/>
          <p:nvPr/>
        </p:nvSpPr>
        <p:spPr>
          <a:xfrm>
            <a:off x="1826811" y="1436656"/>
            <a:ext cx="186857" cy="2650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99BF6462-F24F-40C8-A8B4-234E4A47BD67}"/>
              </a:ext>
            </a:extLst>
          </p:cNvPr>
          <p:cNvSpPr/>
          <p:nvPr/>
        </p:nvSpPr>
        <p:spPr>
          <a:xfrm>
            <a:off x="6008534" y="1425590"/>
            <a:ext cx="186857" cy="2650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6185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C1F3C-3474-48BC-A32F-324C26B493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businesses have seen decrease on orders and others sharp increase </a:t>
            </a:r>
          </a:p>
        </p:txBody>
      </p:sp>
    </p:spTree>
    <p:extLst>
      <p:ext uri="{BB962C8B-B14F-4D97-AF65-F5344CB8AC3E}">
        <p14:creationId xmlns:p14="http://schemas.microsoft.com/office/powerpoint/2010/main" val="32692520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F2B5F-D272-42C4-94D3-3C37EE05BF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8A3F1-2CD0-4BD0-BFAC-A341FE185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Tax relieves for corporations with less stress complains</a:t>
            </a:r>
          </a:p>
          <a:p>
            <a:r>
              <a:rPr lang="en-GB" dirty="0"/>
              <a:t>Employees support made available by corps.</a:t>
            </a:r>
          </a:p>
          <a:p>
            <a:r>
              <a:rPr lang="en-GB" dirty="0"/>
              <a:t>Inflation rate dependant pay rises </a:t>
            </a:r>
          </a:p>
          <a:p>
            <a:r>
              <a:rPr lang="en-GB" dirty="0"/>
              <a:t>Extra governmental supports for corps that employs extra people to help relieve the stress of busy departments.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3859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587267BE17D5146800CABFC3FFB5AF9" ma:contentTypeVersion="7" ma:contentTypeDescription="Create a new document." ma:contentTypeScope="" ma:versionID="a597f5a20f856fa21e086d3b34b09142">
  <xsd:schema xmlns:xsd="http://www.w3.org/2001/XMLSchema" xmlns:xs="http://www.w3.org/2001/XMLSchema" xmlns:p="http://schemas.microsoft.com/office/2006/metadata/properties" xmlns:ns3="0340dd18-0450-4afb-b5d1-97b484958e7b" xmlns:ns4="5861d064-84cb-4d90-8285-3b98c6fe9678" targetNamespace="http://schemas.microsoft.com/office/2006/metadata/properties" ma:root="true" ma:fieldsID="7b6ee02fa08d4e914da92db437506f2e" ns3:_="" ns4:_="">
    <xsd:import namespace="0340dd18-0450-4afb-b5d1-97b484958e7b"/>
    <xsd:import namespace="5861d064-84cb-4d90-8285-3b98c6fe967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40dd18-0450-4afb-b5d1-97b484958e7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61d064-84cb-4d90-8285-3b98c6fe967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AECFE6E-0CD9-4CDF-864D-F708CFB95E1D}">
  <ds:schemaRefs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5861d064-84cb-4d90-8285-3b98c6fe9678"/>
    <ds:schemaRef ds:uri="0340dd18-0450-4afb-b5d1-97b484958e7b"/>
    <ds:schemaRef ds:uri="http://schemas.openxmlformats.org/package/2006/metadata/core-properties"/>
    <ds:schemaRef ds:uri="http://schemas.microsoft.com/office/2006/metadata/properties"/>
    <ds:schemaRef ds:uri="http://purl.org/dc/elements/1.1/"/>
    <ds:schemaRef ds:uri="http://purl.org/dc/terms/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E6EC8A3-2E35-494A-8F07-63396C86CC6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40dd18-0450-4afb-b5d1-97b484958e7b"/>
    <ds:schemaRef ds:uri="5861d064-84cb-4d90-8285-3b98c6fe967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7FEE77B-B31D-4829-ABA3-0D919CF4781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2780</TotalTime>
  <Words>261</Words>
  <Application>Microsoft Office PowerPoint</Application>
  <PresentationFormat>Widescreen</PresentationFormat>
  <Paragraphs>28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-apple-system</vt:lpstr>
      <vt:lpstr>Arial</vt:lpstr>
      <vt:lpstr>Calibri</vt:lpstr>
      <vt:lpstr>Calibri Light</vt:lpstr>
      <vt:lpstr>TimesNewRomanPSMT</vt:lpstr>
      <vt:lpstr>Office Theme</vt:lpstr>
      <vt:lpstr> - Presentation slides: 09/11/21 3pm  </vt:lpstr>
      <vt:lpstr>Problem we are facing</vt:lpstr>
      <vt:lpstr>Stress in the UK - statistics &amp; facts</vt:lpstr>
      <vt:lpstr> </vt:lpstr>
      <vt:lpstr>PowerPoint Presentation</vt:lpstr>
      <vt:lpstr>PowerPoint Presentation</vt:lpstr>
      <vt:lpstr>Possible solutions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- Presentation slides: 09/11/21 3pm</dc:title>
  <dc:creator>Haitham Mahmoud Yousif (2027242)</dc:creator>
  <cp:lastModifiedBy>haitham mahmoud yousif</cp:lastModifiedBy>
  <cp:revision>4</cp:revision>
  <dcterms:created xsi:type="dcterms:W3CDTF">2021-10-23T12:10:57Z</dcterms:created>
  <dcterms:modified xsi:type="dcterms:W3CDTF">2021-11-17T17:02:32Z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0x0101001587267BE17D5146800CABFC3FFB5AF9</vt:lpwstr>
  </property>
</Properties>
</file>