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29"/>
  </p:notesMasterIdLst>
  <p:sldIdLst>
    <p:sldId id="256" r:id="rId2"/>
    <p:sldId id="272" r:id="rId3"/>
    <p:sldId id="274" r:id="rId4"/>
    <p:sldId id="257" r:id="rId5"/>
    <p:sldId id="258" r:id="rId6"/>
    <p:sldId id="280" r:id="rId7"/>
    <p:sldId id="286" r:id="rId8"/>
    <p:sldId id="298" r:id="rId9"/>
    <p:sldId id="302" r:id="rId10"/>
    <p:sldId id="299" r:id="rId11"/>
    <p:sldId id="300" r:id="rId12"/>
    <p:sldId id="281" r:id="rId13"/>
    <p:sldId id="297" r:id="rId14"/>
    <p:sldId id="282" r:id="rId15"/>
    <p:sldId id="283" r:id="rId16"/>
    <p:sldId id="284" r:id="rId17"/>
    <p:sldId id="265" r:id="rId18"/>
    <p:sldId id="270" r:id="rId19"/>
    <p:sldId id="271" r:id="rId20"/>
    <p:sldId id="273" r:id="rId21"/>
    <p:sldId id="266" r:id="rId22"/>
    <p:sldId id="267" r:id="rId23"/>
    <p:sldId id="268" r:id="rId24"/>
    <p:sldId id="277" r:id="rId25"/>
    <p:sldId id="269" r:id="rId26"/>
    <p:sldId id="278" r:id="rId27"/>
    <p:sldId id="285" r:id="rId28"/>
  </p:sldIdLst>
  <p:sldSz cx="14630400" cy="8229600"/>
  <p:notesSz cx="8229600" cy="14630400"/>
  <p:embeddedFontLst>
    <p:embeddedFont>
      <p:font typeface="Aptos Light" panose="020B0004020202020204" pitchFamily="34" charset="0"/>
      <p:regular r:id="rId30"/>
      <p:italic r:id="rId31"/>
    </p:embeddedFont>
    <p:embeddedFont>
      <p:font typeface="Host Grotesk Medium" panose="020B0604020202020204" charset="0"/>
      <p:regular r:id="rId32"/>
    </p:embeddedFont>
    <p:embeddedFont>
      <p:font typeface="Lao UI" panose="020B0502040204020203" pitchFamily="34" charset="0"/>
      <p:regular r:id="rId33"/>
      <p:bold r:id="rId34"/>
    </p:embeddedFont>
    <p:embeddedFont>
      <p:font typeface="Open Sans" panose="020B0606030504020204" pitchFamily="34" charset="0"/>
      <p:regular r:id="rId35"/>
      <p:bold r:id="rId36"/>
      <p:italic r:id="rId37"/>
      <p:boldItalic r:id="rId38"/>
    </p:embeddedFont>
    <p:embeddedFont>
      <p:font typeface="Roboto" panose="02000000000000000000" pitchFamily="2" charset="0"/>
      <p:regular r:id="rId39"/>
      <p:bold r:id="rId40"/>
      <p:italic r:id="rId41"/>
      <p:boldItalic r:id="rId42"/>
    </p:embeddedFont>
    <p:embeddedFont>
      <p:font typeface="Tenorite" panose="00000500000000000000" pitchFamily="2" charset="0"/>
      <p:regular r:id="rId43"/>
      <p:bold r:id="rId44"/>
      <p:italic r:id="rId45"/>
      <p:boldItalic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84FD33-0E7B-4776-8F1C-A3EF790A1D87}" v="280" dt="2025-07-17T15:45:05.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1300" autoAdjust="0"/>
  </p:normalViewPr>
  <p:slideViewPr>
    <p:cSldViewPr snapToGrid="0" snapToObjects="1">
      <p:cViewPr varScale="1">
        <p:scale>
          <a:sx n="54" d="100"/>
          <a:sy n="54" d="100"/>
        </p:scale>
        <p:origin x="933"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0.fntdata"/><Relationship Id="rId21" Type="http://schemas.openxmlformats.org/officeDocument/2006/relationships/slide" Target="slides/slide20.xml"/><Relationship Id="rId34" Type="http://schemas.openxmlformats.org/officeDocument/2006/relationships/font" Target="fonts/font5.fntdata"/><Relationship Id="rId42" Type="http://schemas.openxmlformats.org/officeDocument/2006/relationships/font" Target="fonts/font13.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notesMaster" Target="notesMasters/notesMaster1.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font" Target="fonts/font11.fntdata"/><Relationship Id="rId45" Type="http://schemas.openxmlformats.org/officeDocument/2006/relationships/font" Target="fonts/font1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4" Type="http://schemas.openxmlformats.org/officeDocument/2006/relationships/font" Target="fonts/font15.fntdata"/><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font" Target="fonts/font14.fntdata"/><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font" Target="fonts/font9.fntdata"/><Relationship Id="rId46" Type="http://schemas.openxmlformats.org/officeDocument/2006/relationships/font" Target="fonts/font17.fntdata"/><Relationship Id="rId20" Type="http://schemas.openxmlformats.org/officeDocument/2006/relationships/slide" Target="slides/slide19.xml"/><Relationship Id="rId41"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6284FD33-0E7B-4776-8F1C-A3EF790A1D87}"/>
    <pc:docChg chg="undo custSel addSld delSld modSld sldOrd">
      <pc:chgData name="Laura Knight" userId="fcc6b1b8-7f69-4c06-9fd3-1a1553b3cd99" providerId="ADAL" clId="{6284FD33-0E7B-4776-8F1C-A3EF790A1D87}" dt="2025-07-24T13:33:06.747" v="3385" actId="1076"/>
      <pc:docMkLst>
        <pc:docMk/>
      </pc:docMkLst>
      <pc:sldChg chg="modSp mod">
        <pc:chgData name="Laura Knight" userId="fcc6b1b8-7f69-4c06-9fd3-1a1553b3cd99" providerId="ADAL" clId="{6284FD33-0E7B-4776-8F1C-A3EF790A1D87}" dt="2025-07-08T15:27:19.179" v="2698" actId="403"/>
        <pc:sldMkLst>
          <pc:docMk/>
          <pc:sldMk cId="0" sldId="256"/>
        </pc:sldMkLst>
        <pc:spChg chg="mod">
          <ac:chgData name="Laura Knight" userId="fcc6b1b8-7f69-4c06-9fd3-1a1553b3cd99" providerId="ADAL" clId="{6284FD33-0E7B-4776-8F1C-A3EF790A1D87}" dt="2025-07-08T15:27:19.179" v="2698" actId="403"/>
          <ac:spMkLst>
            <pc:docMk/>
            <pc:sldMk cId="0" sldId="256"/>
            <ac:spMk id="3" creationId="{00000000-0000-0000-0000-000000000000}"/>
          </ac:spMkLst>
        </pc:spChg>
        <pc:spChg chg="mod">
          <ac:chgData name="Laura Knight" userId="fcc6b1b8-7f69-4c06-9fd3-1a1553b3cd99" providerId="ADAL" clId="{6284FD33-0E7B-4776-8F1C-A3EF790A1D87}" dt="2025-07-07T14:46:32.971" v="1351" actId="21"/>
          <ac:spMkLst>
            <pc:docMk/>
            <pc:sldMk cId="0" sldId="256"/>
            <ac:spMk id="4" creationId="{00000000-0000-0000-0000-000000000000}"/>
          </ac:spMkLst>
        </pc:spChg>
      </pc:sldChg>
      <pc:sldChg chg="modNotesTx">
        <pc:chgData name="Laura Knight" userId="fcc6b1b8-7f69-4c06-9fd3-1a1553b3cd99" providerId="ADAL" clId="{6284FD33-0E7B-4776-8F1C-A3EF790A1D87}" dt="2025-07-08T10:25:16.951" v="1865" actId="20577"/>
        <pc:sldMkLst>
          <pc:docMk/>
          <pc:sldMk cId="0" sldId="258"/>
        </pc:sldMkLst>
      </pc:sldChg>
      <pc:sldChg chg="del">
        <pc:chgData name="Laura Knight" userId="fcc6b1b8-7f69-4c06-9fd3-1a1553b3cd99" providerId="ADAL" clId="{6284FD33-0E7B-4776-8F1C-A3EF790A1D87}" dt="2025-07-08T09:28:19.154" v="1720" actId="47"/>
        <pc:sldMkLst>
          <pc:docMk/>
          <pc:sldMk cId="0" sldId="259"/>
        </pc:sldMkLst>
      </pc:sldChg>
      <pc:sldChg chg="del">
        <pc:chgData name="Laura Knight" userId="fcc6b1b8-7f69-4c06-9fd3-1a1553b3cd99" providerId="ADAL" clId="{6284FD33-0E7B-4776-8F1C-A3EF790A1D87}" dt="2025-07-08T09:28:09.418" v="1715" actId="47"/>
        <pc:sldMkLst>
          <pc:docMk/>
          <pc:sldMk cId="0" sldId="260"/>
        </pc:sldMkLst>
      </pc:sldChg>
      <pc:sldChg chg="del">
        <pc:chgData name="Laura Knight" userId="fcc6b1b8-7f69-4c06-9fd3-1a1553b3cd99" providerId="ADAL" clId="{6284FD33-0E7B-4776-8F1C-A3EF790A1D87}" dt="2025-07-08T09:28:10.063" v="1716" actId="47"/>
        <pc:sldMkLst>
          <pc:docMk/>
          <pc:sldMk cId="0" sldId="261"/>
        </pc:sldMkLst>
      </pc:sldChg>
      <pc:sldChg chg="modSp del mod">
        <pc:chgData name="Laura Knight" userId="fcc6b1b8-7f69-4c06-9fd3-1a1553b3cd99" providerId="ADAL" clId="{6284FD33-0E7B-4776-8F1C-A3EF790A1D87}" dt="2025-07-08T09:28:11.284" v="1717" actId="47"/>
        <pc:sldMkLst>
          <pc:docMk/>
          <pc:sldMk cId="0" sldId="262"/>
        </pc:sldMkLst>
      </pc:sldChg>
      <pc:sldChg chg="del">
        <pc:chgData name="Laura Knight" userId="fcc6b1b8-7f69-4c06-9fd3-1a1553b3cd99" providerId="ADAL" clId="{6284FD33-0E7B-4776-8F1C-A3EF790A1D87}" dt="2025-07-08T09:28:12.298" v="1718" actId="47"/>
        <pc:sldMkLst>
          <pc:docMk/>
          <pc:sldMk cId="0" sldId="263"/>
        </pc:sldMkLst>
      </pc:sldChg>
      <pc:sldChg chg="del modNotesTx">
        <pc:chgData name="Laura Knight" userId="fcc6b1b8-7f69-4c06-9fd3-1a1553b3cd99" providerId="ADAL" clId="{6284FD33-0E7B-4776-8F1C-A3EF790A1D87}" dt="2025-07-08T09:28:14.905" v="1719" actId="47"/>
        <pc:sldMkLst>
          <pc:docMk/>
          <pc:sldMk cId="0" sldId="264"/>
        </pc:sldMkLst>
      </pc:sldChg>
      <pc:sldChg chg="modSp mod modNotesTx">
        <pc:chgData name="Laura Knight" userId="fcc6b1b8-7f69-4c06-9fd3-1a1553b3cd99" providerId="ADAL" clId="{6284FD33-0E7B-4776-8F1C-A3EF790A1D87}" dt="2025-07-07T12:04:09.578" v="449" actId="1076"/>
        <pc:sldMkLst>
          <pc:docMk/>
          <pc:sldMk cId="0" sldId="265"/>
        </pc:sldMkLst>
        <pc:spChg chg="mod">
          <ac:chgData name="Laura Knight" userId="fcc6b1b8-7f69-4c06-9fd3-1a1553b3cd99" providerId="ADAL" clId="{6284FD33-0E7B-4776-8F1C-A3EF790A1D87}" dt="2025-07-07T12:04:09.578" v="449" actId="1076"/>
          <ac:spMkLst>
            <pc:docMk/>
            <pc:sldMk cId="0" sldId="265"/>
            <ac:spMk id="18" creationId="{D1837FAF-6365-72C3-F270-FA83D0169CDB}"/>
          </ac:spMkLst>
        </pc:spChg>
      </pc:sldChg>
      <pc:sldChg chg="modNotesTx">
        <pc:chgData name="Laura Knight" userId="fcc6b1b8-7f69-4c06-9fd3-1a1553b3cd99" providerId="ADAL" clId="{6284FD33-0E7B-4776-8F1C-A3EF790A1D87}" dt="2025-07-07T13:34:35.906" v="1031"/>
        <pc:sldMkLst>
          <pc:docMk/>
          <pc:sldMk cId="0" sldId="266"/>
        </pc:sldMkLst>
      </pc:sldChg>
      <pc:sldChg chg="modNotesTx">
        <pc:chgData name="Laura Knight" userId="fcc6b1b8-7f69-4c06-9fd3-1a1553b3cd99" providerId="ADAL" clId="{6284FD33-0E7B-4776-8F1C-A3EF790A1D87}" dt="2025-07-07T13:38:33.490" v="1112" actId="20577"/>
        <pc:sldMkLst>
          <pc:docMk/>
          <pc:sldMk cId="0" sldId="267"/>
        </pc:sldMkLst>
      </pc:sldChg>
      <pc:sldChg chg="modSp mod">
        <pc:chgData name="Laura Knight" userId="fcc6b1b8-7f69-4c06-9fd3-1a1553b3cd99" providerId="ADAL" clId="{6284FD33-0E7B-4776-8F1C-A3EF790A1D87}" dt="2025-07-24T13:33:06.747" v="3385" actId="1076"/>
        <pc:sldMkLst>
          <pc:docMk/>
          <pc:sldMk cId="0" sldId="269"/>
        </pc:sldMkLst>
        <pc:spChg chg="mod">
          <ac:chgData name="Laura Knight" userId="fcc6b1b8-7f69-4c06-9fd3-1a1553b3cd99" providerId="ADAL" clId="{6284FD33-0E7B-4776-8F1C-A3EF790A1D87}" dt="2025-07-24T13:32:46.811" v="3380" actId="403"/>
          <ac:spMkLst>
            <pc:docMk/>
            <pc:sldMk cId="0" sldId="269"/>
            <ac:spMk id="3" creationId="{00000000-0000-0000-0000-000000000000}"/>
          </ac:spMkLst>
        </pc:spChg>
        <pc:spChg chg="mod">
          <ac:chgData name="Laura Knight" userId="fcc6b1b8-7f69-4c06-9fd3-1a1553b3cd99" providerId="ADAL" clId="{6284FD33-0E7B-4776-8F1C-A3EF790A1D87}" dt="2025-07-24T13:33:06.747" v="3385" actId="1076"/>
          <ac:spMkLst>
            <pc:docMk/>
            <pc:sldMk cId="0" sldId="269"/>
            <ac:spMk id="4" creationId="{00000000-0000-0000-0000-000000000000}"/>
          </ac:spMkLst>
        </pc:spChg>
        <pc:spChg chg="mod">
          <ac:chgData name="Laura Knight" userId="fcc6b1b8-7f69-4c06-9fd3-1a1553b3cd99" providerId="ADAL" clId="{6284FD33-0E7B-4776-8F1C-A3EF790A1D87}" dt="2025-07-24T13:33:02.642" v="3384" actId="1076"/>
          <ac:spMkLst>
            <pc:docMk/>
            <pc:sldMk cId="0" sldId="269"/>
            <ac:spMk id="5" creationId="{00000000-0000-0000-0000-000000000000}"/>
          </ac:spMkLst>
        </pc:spChg>
        <pc:spChg chg="mod">
          <ac:chgData name="Laura Knight" userId="fcc6b1b8-7f69-4c06-9fd3-1a1553b3cd99" providerId="ADAL" clId="{6284FD33-0E7B-4776-8F1C-A3EF790A1D87}" dt="2025-07-24T13:32:58.624" v="3383" actId="1076"/>
          <ac:spMkLst>
            <pc:docMk/>
            <pc:sldMk cId="0" sldId="269"/>
            <ac:spMk id="6" creationId="{00000000-0000-0000-0000-000000000000}"/>
          </ac:spMkLst>
        </pc:spChg>
        <pc:spChg chg="mod">
          <ac:chgData name="Laura Knight" userId="fcc6b1b8-7f69-4c06-9fd3-1a1553b3cd99" providerId="ADAL" clId="{6284FD33-0E7B-4776-8F1C-A3EF790A1D87}" dt="2025-07-24T13:32:54.828" v="3382" actId="1076"/>
          <ac:spMkLst>
            <pc:docMk/>
            <pc:sldMk cId="0" sldId="269"/>
            <ac:spMk id="7" creationId="{00000000-0000-0000-0000-000000000000}"/>
          </ac:spMkLst>
        </pc:spChg>
        <pc:spChg chg="mod">
          <ac:chgData name="Laura Knight" userId="fcc6b1b8-7f69-4c06-9fd3-1a1553b3cd99" providerId="ADAL" clId="{6284FD33-0E7B-4776-8F1C-A3EF790A1D87}" dt="2025-07-24T13:32:50.360" v="3381" actId="1076"/>
          <ac:spMkLst>
            <pc:docMk/>
            <pc:sldMk cId="0" sldId="269"/>
            <ac:spMk id="8" creationId="{00000000-0000-0000-0000-000000000000}"/>
          </ac:spMkLst>
        </pc:spChg>
        <pc:spChg chg="mod">
          <ac:chgData name="Laura Knight" userId="fcc6b1b8-7f69-4c06-9fd3-1a1553b3cd99" providerId="ADAL" clId="{6284FD33-0E7B-4776-8F1C-A3EF790A1D87}" dt="2025-07-24T13:32:40.799" v="3377" actId="403"/>
          <ac:spMkLst>
            <pc:docMk/>
            <pc:sldMk cId="0" sldId="269"/>
            <ac:spMk id="10" creationId="{00000000-0000-0000-0000-000000000000}"/>
          </ac:spMkLst>
        </pc:spChg>
      </pc:sldChg>
      <pc:sldChg chg="addSp delSp modSp new mod modNotesTx">
        <pc:chgData name="Laura Knight" userId="fcc6b1b8-7f69-4c06-9fd3-1a1553b3cd99" providerId="ADAL" clId="{6284FD33-0E7B-4776-8F1C-A3EF790A1D87}" dt="2025-07-07T13:43:38.947" v="1283" actId="1076"/>
        <pc:sldMkLst>
          <pc:docMk/>
          <pc:sldMk cId="2506736594" sldId="270"/>
        </pc:sldMkLst>
        <pc:spChg chg="add mod">
          <ac:chgData name="Laura Knight" userId="fcc6b1b8-7f69-4c06-9fd3-1a1553b3cd99" providerId="ADAL" clId="{6284FD33-0E7B-4776-8F1C-A3EF790A1D87}" dt="2025-07-07T10:40:03.008" v="41" actId="403"/>
          <ac:spMkLst>
            <pc:docMk/>
            <pc:sldMk cId="2506736594" sldId="270"/>
            <ac:spMk id="6" creationId="{5704A3FE-E50D-5D51-AA30-FA36705F7460}"/>
          </ac:spMkLst>
        </pc:spChg>
        <pc:spChg chg="add mod">
          <ac:chgData name="Laura Knight" userId="fcc6b1b8-7f69-4c06-9fd3-1a1553b3cd99" providerId="ADAL" clId="{6284FD33-0E7B-4776-8F1C-A3EF790A1D87}" dt="2025-07-07T11:56:25.517" v="84" actId="1076"/>
          <ac:spMkLst>
            <pc:docMk/>
            <pc:sldMk cId="2506736594" sldId="270"/>
            <ac:spMk id="8" creationId="{FB1CA1B8-CEAE-5E74-4241-018CEE8E8B3A}"/>
          </ac:spMkLst>
        </pc:spChg>
        <pc:spChg chg="add mod">
          <ac:chgData name="Laura Knight" userId="fcc6b1b8-7f69-4c06-9fd3-1a1553b3cd99" providerId="ADAL" clId="{6284FD33-0E7B-4776-8F1C-A3EF790A1D87}" dt="2025-07-07T13:43:35.157" v="1282" actId="1076"/>
          <ac:spMkLst>
            <pc:docMk/>
            <pc:sldMk cId="2506736594" sldId="270"/>
            <ac:spMk id="10" creationId="{74CE8E8F-28AF-2225-F59C-1A6A69EE7933}"/>
          </ac:spMkLst>
        </pc:spChg>
        <pc:picChg chg="add mod">
          <ac:chgData name="Laura Knight" userId="fcc6b1b8-7f69-4c06-9fd3-1a1553b3cd99" providerId="ADAL" clId="{6284FD33-0E7B-4776-8F1C-A3EF790A1D87}" dt="2025-07-07T13:43:38.947" v="1283" actId="1076"/>
          <ac:picMkLst>
            <pc:docMk/>
            <pc:sldMk cId="2506736594" sldId="270"/>
            <ac:picMk id="2" creationId="{E802DF8A-9072-93A2-E579-D7D9B233C123}"/>
          </ac:picMkLst>
        </pc:picChg>
        <pc:picChg chg="add mod">
          <ac:chgData name="Laura Knight" userId="fcc6b1b8-7f69-4c06-9fd3-1a1553b3cd99" providerId="ADAL" clId="{6284FD33-0E7B-4776-8F1C-A3EF790A1D87}" dt="2025-07-07T10:39:34.586" v="10" actId="1076"/>
          <ac:picMkLst>
            <pc:docMk/>
            <pc:sldMk cId="2506736594" sldId="270"/>
            <ac:picMk id="5" creationId="{D1C7FBB2-CD00-872B-F9EC-348D43664F76}"/>
          </ac:picMkLst>
        </pc:picChg>
        <pc:picChg chg="add mod">
          <ac:chgData name="Laura Knight" userId="fcc6b1b8-7f69-4c06-9fd3-1a1553b3cd99" providerId="ADAL" clId="{6284FD33-0E7B-4776-8F1C-A3EF790A1D87}" dt="2025-07-07T13:43:30.400" v="1281" actId="1076"/>
          <ac:picMkLst>
            <pc:docMk/>
            <pc:sldMk cId="2506736594" sldId="270"/>
            <ac:picMk id="9" creationId="{189F8071-B659-61CD-4C05-E5930C420380}"/>
          </ac:picMkLst>
        </pc:picChg>
      </pc:sldChg>
      <pc:sldChg chg="addSp delSp modSp new mod delAnim modAnim modNotesTx">
        <pc:chgData name="Laura Knight" userId="fcc6b1b8-7f69-4c06-9fd3-1a1553b3cd99" providerId="ADAL" clId="{6284FD33-0E7B-4776-8F1C-A3EF790A1D87}" dt="2025-07-07T13:06:41.512" v="944" actId="2711"/>
        <pc:sldMkLst>
          <pc:docMk/>
          <pc:sldMk cId="2047739611" sldId="271"/>
        </pc:sldMkLst>
        <pc:spChg chg="add mod">
          <ac:chgData name="Laura Knight" userId="fcc6b1b8-7f69-4c06-9fd3-1a1553b3cd99" providerId="ADAL" clId="{6284FD33-0E7B-4776-8F1C-A3EF790A1D87}" dt="2025-07-07T11:58:05.824" v="95" actId="1076"/>
          <ac:spMkLst>
            <pc:docMk/>
            <pc:sldMk cId="2047739611" sldId="271"/>
            <ac:spMk id="12" creationId="{FAF5E504-AE00-7727-B605-41E3B2EABB02}"/>
          </ac:spMkLst>
        </pc:spChg>
        <pc:spChg chg="add mod">
          <ac:chgData name="Laura Knight" userId="fcc6b1b8-7f69-4c06-9fd3-1a1553b3cd99" providerId="ADAL" clId="{6284FD33-0E7B-4776-8F1C-A3EF790A1D87}" dt="2025-07-07T13:06:41.512" v="944" actId="2711"/>
          <ac:spMkLst>
            <pc:docMk/>
            <pc:sldMk cId="2047739611" sldId="271"/>
            <ac:spMk id="17" creationId="{90078F67-CE63-C857-87AF-AD34A0CF54FE}"/>
          </ac:spMkLst>
        </pc:spChg>
        <pc:picChg chg="add mod modCrop">
          <ac:chgData name="Laura Knight" userId="fcc6b1b8-7f69-4c06-9fd3-1a1553b3cd99" providerId="ADAL" clId="{6284FD33-0E7B-4776-8F1C-A3EF790A1D87}" dt="2025-07-07T11:57:16.065" v="91" actId="1076"/>
          <ac:picMkLst>
            <pc:docMk/>
            <pc:sldMk cId="2047739611" sldId="271"/>
            <ac:picMk id="10" creationId="{1A63356A-4805-D441-733D-2A6E840565D0}"/>
          </ac:picMkLst>
        </pc:picChg>
        <pc:picChg chg="add mod">
          <ac:chgData name="Laura Knight" userId="fcc6b1b8-7f69-4c06-9fd3-1a1553b3cd99" providerId="ADAL" clId="{6284FD33-0E7B-4776-8F1C-A3EF790A1D87}" dt="2025-07-07T12:17:00.722" v="452" actId="1076"/>
          <ac:picMkLst>
            <pc:docMk/>
            <pc:sldMk cId="2047739611" sldId="271"/>
            <ac:picMk id="14" creationId="{F578CBC7-E214-9EA1-9316-85BEDA02DF21}"/>
          </ac:picMkLst>
        </pc:picChg>
      </pc:sldChg>
      <pc:sldChg chg="addSp modSp new mod">
        <pc:chgData name="Laura Knight" userId="fcc6b1b8-7f69-4c06-9fd3-1a1553b3cd99" providerId="ADAL" clId="{6284FD33-0E7B-4776-8F1C-A3EF790A1D87}" dt="2025-07-07T14:45:47.748" v="1350" actId="20577"/>
        <pc:sldMkLst>
          <pc:docMk/>
          <pc:sldMk cId="2049479259" sldId="272"/>
        </pc:sldMkLst>
        <pc:spChg chg="add mod">
          <ac:chgData name="Laura Knight" userId="fcc6b1b8-7f69-4c06-9fd3-1a1553b3cd99" providerId="ADAL" clId="{6284FD33-0E7B-4776-8F1C-A3EF790A1D87}" dt="2025-07-07T14:45:47.748" v="1350" actId="20577"/>
          <ac:spMkLst>
            <pc:docMk/>
            <pc:sldMk cId="2049479259" sldId="272"/>
            <ac:spMk id="2" creationId="{89A04DFC-A131-0FC1-5FCB-EBED58B2AF88}"/>
          </ac:spMkLst>
        </pc:spChg>
        <pc:picChg chg="add mod">
          <ac:chgData name="Laura Knight" userId="fcc6b1b8-7f69-4c06-9fd3-1a1553b3cd99" providerId="ADAL" clId="{6284FD33-0E7B-4776-8F1C-A3EF790A1D87}" dt="2025-07-07T12:00:42.448" v="440" actId="1076"/>
          <ac:picMkLst>
            <pc:docMk/>
            <pc:sldMk cId="2049479259" sldId="272"/>
            <ac:picMk id="3" creationId="{6A3BEFB8-EDB1-B359-BE6E-71991B273FF6}"/>
          </ac:picMkLst>
        </pc:picChg>
      </pc:sldChg>
      <pc:sldChg chg="addSp delSp modSp new mod modNotesTx">
        <pc:chgData name="Laura Knight" userId="fcc6b1b8-7f69-4c06-9fd3-1a1553b3cd99" providerId="ADAL" clId="{6284FD33-0E7B-4776-8F1C-A3EF790A1D87}" dt="2025-07-24T13:31:14.493" v="3368" actId="1076"/>
        <pc:sldMkLst>
          <pc:docMk/>
          <pc:sldMk cId="4129048767" sldId="273"/>
        </pc:sldMkLst>
        <pc:spChg chg="add mod">
          <ac:chgData name="Laura Knight" userId="fcc6b1b8-7f69-4c06-9fd3-1a1553b3cd99" providerId="ADAL" clId="{6284FD33-0E7B-4776-8F1C-A3EF790A1D87}" dt="2025-07-24T13:31:14.493" v="3368" actId="1076"/>
          <ac:spMkLst>
            <pc:docMk/>
            <pc:sldMk cId="4129048767" sldId="273"/>
            <ac:spMk id="3" creationId="{783CCF40-2DE7-89EB-3C90-5B01858FC8EE}"/>
          </ac:spMkLst>
        </pc:spChg>
        <pc:picChg chg="add mod">
          <ac:chgData name="Laura Knight" userId="fcc6b1b8-7f69-4c06-9fd3-1a1553b3cd99" providerId="ADAL" clId="{6284FD33-0E7B-4776-8F1C-A3EF790A1D87}" dt="2025-07-07T13:42:43.131" v="1277"/>
          <ac:picMkLst>
            <pc:docMk/>
            <pc:sldMk cId="4129048767" sldId="273"/>
            <ac:picMk id="4" creationId="{8F1EA2E5-6AE0-3B79-9A3A-CE34B21B89EB}"/>
          </ac:picMkLst>
        </pc:picChg>
      </pc:sldChg>
      <pc:sldChg chg="addSp delSp modSp new mod modTransition modAnim modNotesTx">
        <pc:chgData name="Laura Knight" userId="fcc6b1b8-7f69-4c06-9fd3-1a1553b3cd99" providerId="ADAL" clId="{6284FD33-0E7B-4776-8F1C-A3EF790A1D87}" dt="2025-07-08T10:24:59.277" v="1862" actId="1076"/>
        <pc:sldMkLst>
          <pc:docMk/>
          <pc:sldMk cId="1563959205" sldId="274"/>
        </pc:sldMkLst>
        <pc:spChg chg="add mod">
          <ac:chgData name="Laura Knight" userId="fcc6b1b8-7f69-4c06-9fd3-1a1553b3cd99" providerId="ADAL" clId="{6284FD33-0E7B-4776-8F1C-A3EF790A1D87}" dt="2025-07-07T14:48:24.067" v="1399" actId="1076"/>
          <ac:spMkLst>
            <pc:docMk/>
            <pc:sldMk cId="1563959205" sldId="274"/>
            <ac:spMk id="2" creationId="{C637FF7C-06D0-4458-1D73-6629E91CC377}"/>
          </ac:spMkLst>
        </pc:spChg>
        <pc:spChg chg="add mod">
          <ac:chgData name="Laura Knight" userId="fcc6b1b8-7f69-4c06-9fd3-1a1553b3cd99" providerId="ADAL" clId="{6284FD33-0E7B-4776-8F1C-A3EF790A1D87}" dt="2025-07-08T10:24:55.744" v="1861" actId="403"/>
          <ac:spMkLst>
            <pc:docMk/>
            <pc:sldMk cId="1563959205" sldId="274"/>
            <ac:spMk id="3" creationId="{CE181A17-2BC8-1CC1-2755-35A77AC31C9C}"/>
          </ac:spMkLst>
        </pc:spChg>
        <pc:picChg chg="add mod">
          <ac:chgData name="Laura Knight" userId="fcc6b1b8-7f69-4c06-9fd3-1a1553b3cd99" providerId="ADAL" clId="{6284FD33-0E7B-4776-8F1C-A3EF790A1D87}" dt="2025-07-08T10:24:59.277" v="1862" actId="1076"/>
          <ac:picMkLst>
            <pc:docMk/>
            <pc:sldMk cId="1563959205" sldId="274"/>
            <ac:picMk id="9" creationId="{21017F16-B8F4-1D9B-507D-0E233346AFC0}"/>
          </ac:picMkLst>
        </pc:picChg>
      </pc:sldChg>
      <pc:sldChg chg="new del modNotesTx">
        <pc:chgData name="Laura Knight" userId="fcc6b1b8-7f69-4c06-9fd3-1a1553b3cd99" providerId="ADAL" clId="{6284FD33-0E7B-4776-8F1C-A3EF790A1D87}" dt="2025-07-08T09:52:03.991" v="1780" actId="47"/>
        <pc:sldMkLst>
          <pc:docMk/>
          <pc:sldMk cId="4062988982" sldId="275"/>
        </pc:sldMkLst>
      </pc:sldChg>
      <pc:sldChg chg="new del modNotesTx">
        <pc:chgData name="Laura Knight" userId="fcc6b1b8-7f69-4c06-9fd3-1a1553b3cd99" providerId="ADAL" clId="{6284FD33-0E7B-4776-8F1C-A3EF790A1D87}" dt="2025-07-08T09:52:04.702" v="1781" actId="47"/>
        <pc:sldMkLst>
          <pc:docMk/>
          <pc:sldMk cId="171503541" sldId="276"/>
        </pc:sldMkLst>
      </pc:sldChg>
      <pc:sldChg chg="addSp modSp new mod ord modNotesTx">
        <pc:chgData name="Laura Knight" userId="fcc6b1b8-7f69-4c06-9fd3-1a1553b3cd99" providerId="ADAL" clId="{6284FD33-0E7B-4776-8F1C-A3EF790A1D87}" dt="2025-07-24T13:31:30.131" v="3369" actId="403"/>
        <pc:sldMkLst>
          <pc:docMk/>
          <pc:sldMk cId="1745251924" sldId="277"/>
        </pc:sldMkLst>
        <pc:spChg chg="add mod">
          <ac:chgData name="Laura Knight" userId="fcc6b1b8-7f69-4c06-9fd3-1a1553b3cd99" providerId="ADAL" clId="{6284FD33-0E7B-4776-8F1C-A3EF790A1D87}" dt="2025-07-07T13:40:39.663" v="1189" actId="122"/>
          <ac:spMkLst>
            <pc:docMk/>
            <pc:sldMk cId="1745251924" sldId="277"/>
            <ac:spMk id="4" creationId="{77E9D980-ED26-83DA-475F-D46F76871919}"/>
          </ac:spMkLst>
        </pc:spChg>
        <pc:spChg chg="add mod">
          <ac:chgData name="Laura Knight" userId="fcc6b1b8-7f69-4c06-9fd3-1a1553b3cd99" providerId="ADAL" clId="{6284FD33-0E7B-4776-8F1C-A3EF790A1D87}" dt="2025-07-24T13:31:30.131" v="3369" actId="403"/>
          <ac:spMkLst>
            <pc:docMk/>
            <pc:sldMk cId="1745251924" sldId="277"/>
            <ac:spMk id="5" creationId="{2B50EA13-80CE-9C8F-2A13-A255423BCE69}"/>
          </ac:spMkLst>
        </pc:spChg>
        <pc:picChg chg="add mod">
          <ac:chgData name="Laura Knight" userId="fcc6b1b8-7f69-4c06-9fd3-1a1553b3cd99" providerId="ADAL" clId="{6284FD33-0E7B-4776-8F1C-A3EF790A1D87}" dt="2025-07-17T15:47:08.312" v="3364" actId="1076"/>
          <ac:picMkLst>
            <pc:docMk/>
            <pc:sldMk cId="1745251924" sldId="277"/>
            <ac:picMk id="3" creationId="{AACF5E43-67DD-2F24-7CEC-0ADF540E61BD}"/>
          </ac:picMkLst>
        </pc:picChg>
      </pc:sldChg>
      <pc:sldChg chg="addSp delSp modSp new mod">
        <pc:chgData name="Laura Knight" userId="fcc6b1b8-7f69-4c06-9fd3-1a1553b3cd99" providerId="ADAL" clId="{6284FD33-0E7B-4776-8F1C-A3EF790A1D87}" dt="2025-07-08T10:22:46.711" v="1858" actId="403"/>
        <pc:sldMkLst>
          <pc:docMk/>
          <pc:sldMk cId="4151613895" sldId="278"/>
        </pc:sldMkLst>
        <pc:spChg chg="add mod">
          <ac:chgData name="Laura Knight" userId="fcc6b1b8-7f69-4c06-9fd3-1a1553b3cd99" providerId="ADAL" clId="{6284FD33-0E7B-4776-8F1C-A3EF790A1D87}" dt="2025-07-08T10:22:27.282" v="1826" actId="1076"/>
          <ac:spMkLst>
            <pc:docMk/>
            <pc:sldMk cId="4151613895" sldId="278"/>
            <ac:spMk id="8" creationId="{FA8A2CE4-A65E-B29B-6E51-9943A6D94D08}"/>
          </ac:spMkLst>
        </pc:spChg>
        <pc:spChg chg="add mod">
          <ac:chgData name="Laura Knight" userId="fcc6b1b8-7f69-4c06-9fd3-1a1553b3cd99" providerId="ADAL" clId="{6284FD33-0E7B-4776-8F1C-A3EF790A1D87}" dt="2025-07-08T10:22:46.711" v="1858" actId="403"/>
          <ac:spMkLst>
            <pc:docMk/>
            <pc:sldMk cId="4151613895" sldId="278"/>
            <ac:spMk id="9" creationId="{40EBF9B3-3D39-5CA0-BDC8-0FE7A0B4CD34}"/>
          </ac:spMkLst>
        </pc:spChg>
      </pc:sldChg>
      <pc:sldChg chg="new del modNotesTx">
        <pc:chgData name="Laura Knight" userId="fcc6b1b8-7f69-4c06-9fd3-1a1553b3cd99" providerId="ADAL" clId="{6284FD33-0E7B-4776-8F1C-A3EF790A1D87}" dt="2025-07-08T09:39:23.059" v="1744" actId="47"/>
        <pc:sldMkLst>
          <pc:docMk/>
          <pc:sldMk cId="1979357291" sldId="279"/>
        </pc:sldMkLst>
      </pc:sldChg>
      <pc:sldChg chg="addSp delSp modSp new mod delAnim modAnim modNotesTx">
        <pc:chgData name="Laura Knight" userId="fcc6b1b8-7f69-4c06-9fd3-1a1553b3cd99" providerId="ADAL" clId="{6284FD33-0E7B-4776-8F1C-A3EF790A1D87}" dt="2025-07-08T15:04:45.624" v="2463" actId="1076"/>
        <pc:sldMkLst>
          <pc:docMk/>
          <pc:sldMk cId="1067106444" sldId="280"/>
        </pc:sldMkLst>
        <pc:spChg chg="add mod">
          <ac:chgData name="Laura Knight" userId="fcc6b1b8-7f69-4c06-9fd3-1a1553b3cd99" providerId="ADAL" clId="{6284FD33-0E7B-4776-8F1C-A3EF790A1D87}" dt="2025-07-08T14:45:41.139" v="2177" actId="14100"/>
          <ac:spMkLst>
            <pc:docMk/>
            <pc:sldMk cId="1067106444" sldId="280"/>
            <ac:spMk id="3" creationId="{812C7567-0CA0-EB38-00FD-F14E760DE57A}"/>
          </ac:spMkLst>
        </pc:spChg>
        <pc:picChg chg="add mod">
          <ac:chgData name="Laura Knight" userId="fcc6b1b8-7f69-4c06-9fd3-1a1553b3cd99" providerId="ADAL" clId="{6284FD33-0E7B-4776-8F1C-A3EF790A1D87}" dt="2025-07-08T15:04:45.624" v="2463" actId="1076"/>
          <ac:picMkLst>
            <pc:docMk/>
            <pc:sldMk cId="1067106444" sldId="280"/>
            <ac:picMk id="10" creationId="{02521623-85FB-CFAA-F3B2-E935C1F8F81F}"/>
          </ac:picMkLst>
        </pc:picChg>
      </pc:sldChg>
      <pc:sldChg chg="addSp delSp modSp new mod modNotesTx">
        <pc:chgData name="Laura Knight" userId="fcc6b1b8-7f69-4c06-9fd3-1a1553b3cd99" providerId="ADAL" clId="{6284FD33-0E7B-4776-8F1C-A3EF790A1D87}" dt="2025-07-15T12:58:37.496" v="2813" actId="1076"/>
        <pc:sldMkLst>
          <pc:docMk/>
          <pc:sldMk cId="1141074886" sldId="281"/>
        </pc:sldMkLst>
        <pc:spChg chg="add mod">
          <ac:chgData name="Laura Knight" userId="fcc6b1b8-7f69-4c06-9fd3-1a1553b3cd99" providerId="ADAL" clId="{6284FD33-0E7B-4776-8F1C-A3EF790A1D87}" dt="2025-07-15T12:54:46.118" v="2793" actId="20577"/>
          <ac:spMkLst>
            <pc:docMk/>
            <pc:sldMk cId="1141074886" sldId="281"/>
            <ac:spMk id="2" creationId="{81B027A8-C5E7-A957-E8C5-8C394D842EC0}"/>
          </ac:spMkLst>
        </pc:spChg>
        <pc:spChg chg="add mod">
          <ac:chgData name="Laura Knight" userId="fcc6b1b8-7f69-4c06-9fd3-1a1553b3cd99" providerId="ADAL" clId="{6284FD33-0E7B-4776-8F1C-A3EF790A1D87}" dt="2025-07-15T12:55:28.058" v="2798" actId="1076"/>
          <ac:spMkLst>
            <pc:docMk/>
            <pc:sldMk cId="1141074886" sldId="281"/>
            <ac:spMk id="3" creationId="{D9FB388E-53E1-6C24-DCDF-C951B0121D5B}"/>
          </ac:spMkLst>
        </pc:spChg>
        <pc:spChg chg="add mod">
          <ac:chgData name="Laura Knight" userId="fcc6b1b8-7f69-4c06-9fd3-1a1553b3cd99" providerId="ADAL" clId="{6284FD33-0E7B-4776-8F1C-A3EF790A1D87}" dt="2025-07-15T12:55:46.991" v="2802"/>
          <ac:spMkLst>
            <pc:docMk/>
            <pc:sldMk cId="1141074886" sldId="281"/>
            <ac:spMk id="4" creationId="{15133853-6BEA-FDFA-156A-7C4C9E752E80}"/>
          </ac:spMkLst>
        </pc:spChg>
        <pc:spChg chg="add mod">
          <ac:chgData name="Laura Knight" userId="fcc6b1b8-7f69-4c06-9fd3-1a1553b3cd99" providerId="ADAL" clId="{6284FD33-0E7B-4776-8F1C-A3EF790A1D87}" dt="2025-07-15T12:54:14.664" v="2788" actId="403"/>
          <ac:spMkLst>
            <pc:docMk/>
            <pc:sldMk cId="1141074886" sldId="281"/>
            <ac:spMk id="6" creationId="{DAC3CD26-F155-4F81-42C1-8C815BB24A27}"/>
          </ac:spMkLst>
        </pc:spChg>
        <pc:picChg chg="add mod">
          <ac:chgData name="Laura Knight" userId="fcc6b1b8-7f69-4c06-9fd3-1a1553b3cd99" providerId="ADAL" clId="{6284FD33-0E7B-4776-8F1C-A3EF790A1D87}" dt="2025-07-15T12:58:29.824" v="2810" actId="1076"/>
          <ac:picMkLst>
            <pc:docMk/>
            <pc:sldMk cId="1141074886" sldId="281"/>
            <ac:picMk id="7" creationId="{46E3FB90-B29D-4F58-AF8D-1FF25BEB6A61}"/>
          </ac:picMkLst>
        </pc:picChg>
        <pc:picChg chg="add mod">
          <ac:chgData name="Laura Knight" userId="fcc6b1b8-7f69-4c06-9fd3-1a1553b3cd99" providerId="ADAL" clId="{6284FD33-0E7B-4776-8F1C-A3EF790A1D87}" dt="2025-07-15T12:58:37.496" v="2813" actId="1076"/>
          <ac:picMkLst>
            <pc:docMk/>
            <pc:sldMk cId="1141074886" sldId="281"/>
            <ac:picMk id="8" creationId="{F4E4043A-0DB7-C8C3-364B-DCDB26BCC43F}"/>
          </ac:picMkLst>
        </pc:picChg>
      </pc:sldChg>
      <pc:sldChg chg="addSp modSp new mod modNotesTx">
        <pc:chgData name="Laura Knight" userId="fcc6b1b8-7f69-4c06-9fd3-1a1553b3cd99" providerId="ADAL" clId="{6284FD33-0E7B-4776-8F1C-A3EF790A1D87}" dt="2025-07-17T13:28:28.305" v="3174" actId="20577"/>
        <pc:sldMkLst>
          <pc:docMk/>
          <pc:sldMk cId="1666130728" sldId="282"/>
        </pc:sldMkLst>
        <pc:spChg chg="add mod">
          <ac:chgData name="Laura Knight" userId="fcc6b1b8-7f69-4c06-9fd3-1a1553b3cd99" providerId="ADAL" clId="{6284FD33-0E7B-4776-8F1C-A3EF790A1D87}" dt="2025-07-17T13:28:28.305" v="3174" actId="20577"/>
          <ac:spMkLst>
            <pc:docMk/>
            <pc:sldMk cId="1666130728" sldId="282"/>
            <ac:spMk id="3" creationId="{AC868DF3-76BF-6DE7-975C-B0636BE52826}"/>
          </ac:spMkLst>
        </pc:spChg>
        <pc:spChg chg="add mod">
          <ac:chgData name="Laura Knight" userId="fcc6b1b8-7f69-4c06-9fd3-1a1553b3cd99" providerId="ADAL" clId="{6284FD33-0E7B-4776-8F1C-A3EF790A1D87}" dt="2025-07-17T12:34:13.978" v="2944" actId="1076"/>
          <ac:spMkLst>
            <pc:docMk/>
            <pc:sldMk cId="1666130728" sldId="282"/>
            <ac:spMk id="5" creationId="{8F0E981B-B144-3EE8-66EB-0269E44EC667}"/>
          </ac:spMkLst>
        </pc:spChg>
        <pc:spChg chg="add mod ord">
          <ac:chgData name="Laura Knight" userId="fcc6b1b8-7f69-4c06-9fd3-1a1553b3cd99" providerId="ADAL" clId="{6284FD33-0E7B-4776-8F1C-A3EF790A1D87}" dt="2025-07-17T12:34:09.314" v="2943" actId="167"/>
          <ac:spMkLst>
            <pc:docMk/>
            <pc:sldMk cId="1666130728" sldId="282"/>
            <ac:spMk id="6" creationId="{FC9C3783-E4DD-3856-4947-B0C8134C5C35}"/>
          </ac:spMkLst>
        </pc:spChg>
        <pc:picChg chg="add mod">
          <ac:chgData name="Laura Knight" userId="fcc6b1b8-7f69-4c06-9fd3-1a1553b3cd99" providerId="ADAL" clId="{6284FD33-0E7B-4776-8F1C-A3EF790A1D87}" dt="2025-07-08T14:46:23.793" v="2179" actId="1076"/>
          <ac:picMkLst>
            <pc:docMk/>
            <pc:sldMk cId="1666130728" sldId="282"/>
            <ac:picMk id="4" creationId="{01FF70CA-8A41-F4A0-A841-F72874B02EF9}"/>
          </ac:picMkLst>
        </pc:picChg>
      </pc:sldChg>
      <pc:sldChg chg="addSp modSp new mod modNotesTx">
        <pc:chgData name="Laura Knight" userId="fcc6b1b8-7f69-4c06-9fd3-1a1553b3cd99" providerId="ADAL" clId="{6284FD33-0E7B-4776-8F1C-A3EF790A1D87}" dt="2025-07-17T13:27:25.622" v="3165" actId="20577"/>
        <pc:sldMkLst>
          <pc:docMk/>
          <pc:sldMk cId="80842957" sldId="283"/>
        </pc:sldMkLst>
        <pc:spChg chg="add mod">
          <ac:chgData name="Laura Knight" userId="fcc6b1b8-7f69-4c06-9fd3-1a1553b3cd99" providerId="ADAL" clId="{6284FD33-0E7B-4776-8F1C-A3EF790A1D87}" dt="2025-07-17T13:27:25.622" v="3165" actId="20577"/>
          <ac:spMkLst>
            <pc:docMk/>
            <pc:sldMk cId="80842957" sldId="283"/>
            <ac:spMk id="3" creationId="{3E23AF69-C7D7-008A-C530-EA6404AD41FC}"/>
          </ac:spMkLst>
        </pc:spChg>
        <pc:picChg chg="add mod">
          <ac:chgData name="Laura Knight" userId="fcc6b1b8-7f69-4c06-9fd3-1a1553b3cd99" providerId="ADAL" clId="{6284FD33-0E7B-4776-8F1C-A3EF790A1D87}" dt="2025-07-17T12:56:08.626" v="2952" actId="1076"/>
          <ac:picMkLst>
            <pc:docMk/>
            <pc:sldMk cId="80842957" sldId="283"/>
            <ac:picMk id="2" creationId="{C00A5446-1A17-8CC1-8840-8C1902B96F94}"/>
          </ac:picMkLst>
        </pc:picChg>
        <pc:picChg chg="add mod">
          <ac:chgData name="Laura Knight" userId="fcc6b1b8-7f69-4c06-9fd3-1a1553b3cd99" providerId="ADAL" clId="{6284FD33-0E7B-4776-8F1C-A3EF790A1D87}" dt="2025-07-17T13:26:45.322" v="3141" actId="1076"/>
          <ac:picMkLst>
            <pc:docMk/>
            <pc:sldMk cId="80842957" sldId="283"/>
            <ac:picMk id="1026" creationId="{1C559278-1A33-275F-4BE2-735E201B20FA}"/>
          </ac:picMkLst>
        </pc:picChg>
      </pc:sldChg>
      <pc:sldChg chg="addSp modSp new mod modNotesTx">
        <pc:chgData name="Laura Knight" userId="fcc6b1b8-7f69-4c06-9fd3-1a1553b3cd99" providerId="ADAL" clId="{6284FD33-0E7B-4776-8F1C-A3EF790A1D87}" dt="2025-07-17T13:20:48.966" v="2999" actId="12"/>
        <pc:sldMkLst>
          <pc:docMk/>
          <pc:sldMk cId="536531312" sldId="284"/>
        </pc:sldMkLst>
        <pc:spChg chg="add mod">
          <ac:chgData name="Laura Knight" userId="fcc6b1b8-7f69-4c06-9fd3-1a1553b3cd99" providerId="ADAL" clId="{6284FD33-0E7B-4776-8F1C-A3EF790A1D87}" dt="2025-07-17T13:20:48.966" v="2999" actId="12"/>
          <ac:spMkLst>
            <pc:docMk/>
            <pc:sldMk cId="536531312" sldId="284"/>
            <ac:spMk id="3" creationId="{C81E7BFB-5A9A-0BAC-A4B6-E966FB16EEB6}"/>
          </ac:spMkLst>
        </pc:spChg>
        <pc:spChg chg="add mod">
          <ac:chgData name="Laura Knight" userId="fcc6b1b8-7f69-4c06-9fd3-1a1553b3cd99" providerId="ADAL" clId="{6284FD33-0E7B-4776-8F1C-A3EF790A1D87}" dt="2025-07-17T13:20:01.552" v="2992" actId="122"/>
          <ac:spMkLst>
            <pc:docMk/>
            <pc:sldMk cId="536531312" sldId="284"/>
            <ac:spMk id="5" creationId="{9B66F9A2-B7F8-473D-9326-DF114331621A}"/>
          </ac:spMkLst>
        </pc:spChg>
        <pc:spChg chg="add mod ord">
          <ac:chgData name="Laura Knight" userId="fcc6b1b8-7f69-4c06-9fd3-1a1553b3cd99" providerId="ADAL" clId="{6284FD33-0E7B-4776-8F1C-A3EF790A1D87}" dt="2025-07-17T13:20:26.320" v="2995" actId="167"/>
          <ac:spMkLst>
            <pc:docMk/>
            <pc:sldMk cId="536531312" sldId="284"/>
            <ac:spMk id="6" creationId="{E94F362B-25A0-35B7-EC78-1359FC042806}"/>
          </ac:spMkLst>
        </pc:spChg>
        <pc:picChg chg="add mod">
          <ac:chgData name="Laura Knight" userId="fcc6b1b8-7f69-4c06-9fd3-1a1553b3cd99" providerId="ADAL" clId="{6284FD33-0E7B-4776-8F1C-A3EF790A1D87}" dt="2025-07-17T13:16:56.499" v="2974" actId="1076"/>
          <ac:picMkLst>
            <pc:docMk/>
            <pc:sldMk cId="536531312" sldId="284"/>
            <ac:picMk id="2" creationId="{BF2DE4A1-0D9F-A87C-0ED7-77A96D9379F1}"/>
          </ac:picMkLst>
        </pc:picChg>
      </pc:sldChg>
      <pc:sldChg chg="addSp modSp new mod setBg">
        <pc:chgData name="Laura Knight" userId="fcc6b1b8-7f69-4c06-9fd3-1a1553b3cd99" providerId="ADAL" clId="{6284FD33-0E7B-4776-8F1C-A3EF790A1D87}" dt="2025-07-08T10:23:03.047" v="1859"/>
        <pc:sldMkLst>
          <pc:docMk/>
          <pc:sldMk cId="1313738703" sldId="285"/>
        </pc:sldMkLst>
        <pc:spChg chg="add mod">
          <ac:chgData name="Laura Knight" userId="fcc6b1b8-7f69-4c06-9fd3-1a1553b3cd99" providerId="ADAL" clId="{6284FD33-0E7B-4776-8F1C-A3EF790A1D87}" dt="2025-07-08T10:22:17.299" v="1825" actId="20577"/>
          <ac:spMkLst>
            <pc:docMk/>
            <pc:sldMk cId="1313738703" sldId="285"/>
            <ac:spMk id="3" creationId="{3BD8655E-11A9-15D6-2554-286DF2F719D6}"/>
          </ac:spMkLst>
        </pc:spChg>
      </pc:sldChg>
      <pc:sldChg chg="addSp modSp new mod ord modAnim modNotesTx">
        <pc:chgData name="Laura Knight" userId="fcc6b1b8-7f69-4c06-9fd3-1a1553b3cd99" providerId="ADAL" clId="{6284FD33-0E7B-4776-8F1C-A3EF790A1D87}" dt="2025-07-08T14:56:49.032" v="2349"/>
        <pc:sldMkLst>
          <pc:docMk/>
          <pc:sldMk cId="1801334129" sldId="286"/>
        </pc:sldMkLst>
        <pc:spChg chg="add mod">
          <ac:chgData name="Laura Knight" userId="fcc6b1b8-7f69-4c06-9fd3-1a1553b3cd99" providerId="ADAL" clId="{6284FD33-0E7B-4776-8F1C-A3EF790A1D87}" dt="2025-07-08T14:45:06.690" v="2165" actId="20577"/>
          <ac:spMkLst>
            <pc:docMk/>
            <pc:sldMk cId="1801334129" sldId="286"/>
            <ac:spMk id="4" creationId="{872A761C-06AA-60B4-C6CA-B0688BB42588}"/>
          </ac:spMkLst>
        </pc:spChg>
        <pc:picChg chg="add mod">
          <ac:chgData name="Laura Knight" userId="fcc6b1b8-7f69-4c06-9fd3-1a1553b3cd99" providerId="ADAL" clId="{6284FD33-0E7B-4776-8F1C-A3EF790A1D87}" dt="2025-07-08T14:45:11.233" v="2166" actId="1076"/>
          <ac:picMkLst>
            <pc:docMk/>
            <pc:sldMk cId="1801334129" sldId="286"/>
            <ac:picMk id="2" creationId="{6D47B84A-C479-9688-EDBB-46BC4F211B5D}"/>
          </ac:picMkLst>
        </pc:picChg>
      </pc:sldChg>
      <pc:sldChg chg="addSp modSp new del mod">
        <pc:chgData name="Laura Knight" userId="fcc6b1b8-7f69-4c06-9fd3-1a1553b3cd99" providerId="ADAL" clId="{6284FD33-0E7B-4776-8F1C-A3EF790A1D87}" dt="2025-07-08T14:55:44.890" v="2340" actId="47"/>
        <pc:sldMkLst>
          <pc:docMk/>
          <pc:sldMk cId="684671825" sldId="287"/>
        </pc:sldMkLst>
      </pc:sldChg>
      <pc:sldChg chg="addSp modSp add del mod">
        <pc:chgData name="Laura Knight" userId="fcc6b1b8-7f69-4c06-9fd3-1a1553b3cd99" providerId="ADAL" clId="{6284FD33-0E7B-4776-8F1C-A3EF790A1D87}" dt="2025-07-08T14:55:43.883" v="2339" actId="47"/>
        <pc:sldMkLst>
          <pc:docMk/>
          <pc:sldMk cId="3655679318" sldId="288"/>
        </pc:sldMkLst>
      </pc:sldChg>
      <pc:sldChg chg="addSp modSp new del mod">
        <pc:chgData name="Laura Knight" userId="fcc6b1b8-7f69-4c06-9fd3-1a1553b3cd99" providerId="ADAL" clId="{6284FD33-0E7B-4776-8F1C-A3EF790A1D87}" dt="2025-07-08T14:55:47.333" v="2341" actId="47"/>
        <pc:sldMkLst>
          <pc:docMk/>
          <pc:sldMk cId="1831831610" sldId="289"/>
        </pc:sldMkLst>
      </pc:sldChg>
      <pc:sldChg chg="addSp modSp new del mod">
        <pc:chgData name="Laura Knight" userId="fcc6b1b8-7f69-4c06-9fd3-1a1553b3cd99" providerId="ADAL" clId="{6284FD33-0E7B-4776-8F1C-A3EF790A1D87}" dt="2025-07-08T14:55:48.090" v="2342" actId="47"/>
        <pc:sldMkLst>
          <pc:docMk/>
          <pc:sldMk cId="1809405627" sldId="290"/>
        </pc:sldMkLst>
      </pc:sldChg>
      <pc:sldChg chg="addSp modSp new del mod">
        <pc:chgData name="Laura Knight" userId="fcc6b1b8-7f69-4c06-9fd3-1a1553b3cd99" providerId="ADAL" clId="{6284FD33-0E7B-4776-8F1C-A3EF790A1D87}" dt="2025-07-08T14:54:59.158" v="2325" actId="47"/>
        <pc:sldMkLst>
          <pc:docMk/>
          <pc:sldMk cId="3911192786" sldId="291"/>
        </pc:sldMkLst>
      </pc:sldChg>
      <pc:sldChg chg="addSp modSp new del mod ord">
        <pc:chgData name="Laura Knight" userId="fcc6b1b8-7f69-4c06-9fd3-1a1553b3cd99" providerId="ADAL" clId="{6284FD33-0E7B-4776-8F1C-A3EF790A1D87}" dt="2025-07-08T14:55:00.731" v="2326" actId="47"/>
        <pc:sldMkLst>
          <pc:docMk/>
          <pc:sldMk cId="2729022699" sldId="292"/>
        </pc:sldMkLst>
      </pc:sldChg>
      <pc:sldChg chg="addSp modSp new del mod">
        <pc:chgData name="Laura Knight" userId="fcc6b1b8-7f69-4c06-9fd3-1a1553b3cd99" providerId="ADAL" clId="{6284FD33-0E7B-4776-8F1C-A3EF790A1D87}" dt="2025-07-08T14:54:57.784" v="2324" actId="47"/>
        <pc:sldMkLst>
          <pc:docMk/>
          <pc:sldMk cId="3877034858" sldId="293"/>
        </pc:sldMkLst>
      </pc:sldChg>
      <pc:sldChg chg="addSp modSp new del mod">
        <pc:chgData name="Laura Knight" userId="fcc6b1b8-7f69-4c06-9fd3-1a1553b3cd99" providerId="ADAL" clId="{6284FD33-0E7B-4776-8F1C-A3EF790A1D87}" dt="2025-07-08T14:54:56.113" v="2323" actId="47"/>
        <pc:sldMkLst>
          <pc:docMk/>
          <pc:sldMk cId="3861771052" sldId="294"/>
        </pc:sldMkLst>
      </pc:sldChg>
      <pc:sldChg chg="modSp add del mod modNotesTx">
        <pc:chgData name="Laura Knight" userId="fcc6b1b8-7f69-4c06-9fd3-1a1553b3cd99" providerId="ADAL" clId="{6284FD33-0E7B-4776-8F1C-A3EF790A1D87}" dt="2025-07-15T15:22:41.891" v="2855" actId="47"/>
        <pc:sldMkLst>
          <pc:docMk/>
          <pc:sldMk cId="1799602566" sldId="295"/>
        </pc:sldMkLst>
      </pc:sldChg>
      <pc:sldChg chg="modSp add del mod modNotesTx">
        <pc:chgData name="Laura Knight" userId="fcc6b1b8-7f69-4c06-9fd3-1a1553b3cd99" providerId="ADAL" clId="{6284FD33-0E7B-4776-8F1C-A3EF790A1D87}" dt="2025-07-17T13:32:22.217" v="3175" actId="47"/>
        <pc:sldMkLst>
          <pc:docMk/>
          <pc:sldMk cId="1323347207" sldId="296"/>
        </pc:sldMkLst>
      </pc:sldChg>
      <pc:sldChg chg="addSp modSp add mod modNotesTx">
        <pc:chgData name="Laura Knight" userId="fcc6b1b8-7f69-4c06-9fd3-1a1553b3cd99" providerId="ADAL" clId="{6284FD33-0E7B-4776-8F1C-A3EF790A1D87}" dt="2025-07-15T15:20:44.724" v="2848" actId="1076"/>
        <pc:sldMkLst>
          <pc:docMk/>
          <pc:sldMk cId="3179581779" sldId="297"/>
        </pc:sldMkLst>
        <pc:spChg chg="mod">
          <ac:chgData name="Laura Knight" userId="fcc6b1b8-7f69-4c06-9fd3-1a1553b3cd99" providerId="ADAL" clId="{6284FD33-0E7B-4776-8F1C-A3EF790A1D87}" dt="2025-07-15T12:59:12.239" v="2817" actId="20577"/>
          <ac:spMkLst>
            <pc:docMk/>
            <pc:sldMk cId="3179581779" sldId="297"/>
            <ac:spMk id="3" creationId="{7CCA8E86-6AB5-3DC7-20DA-A229ED27CAE9}"/>
          </ac:spMkLst>
        </pc:spChg>
        <pc:spChg chg="add mod">
          <ac:chgData name="Laura Knight" userId="fcc6b1b8-7f69-4c06-9fd3-1a1553b3cd99" providerId="ADAL" clId="{6284FD33-0E7B-4776-8F1C-A3EF790A1D87}" dt="2025-07-15T13:26:14.866" v="2822" actId="13822"/>
          <ac:spMkLst>
            <pc:docMk/>
            <pc:sldMk cId="3179581779" sldId="297"/>
            <ac:spMk id="4" creationId="{844AA93D-48F3-EA6B-A0B2-C52F4EE21444}"/>
          </ac:spMkLst>
        </pc:spChg>
        <pc:spChg chg="add mod">
          <ac:chgData name="Laura Knight" userId="fcc6b1b8-7f69-4c06-9fd3-1a1553b3cd99" providerId="ADAL" clId="{6284FD33-0E7B-4776-8F1C-A3EF790A1D87}" dt="2025-07-15T15:18:17.159" v="2842" actId="403"/>
          <ac:spMkLst>
            <pc:docMk/>
            <pc:sldMk cId="3179581779" sldId="297"/>
            <ac:spMk id="5" creationId="{F6E0C49F-6EC7-373C-A3CA-35E0D48400A8}"/>
          </ac:spMkLst>
        </pc:spChg>
        <pc:spChg chg="add mod">
          <ac:chgData name="Laura Knight" userId="fcc6b1b8-7f69-4c06-9fd3-1a1553b3cd99" providerId="ADAL" clId="{6284FD33-0E7B-4776-8F1C-A3EF790A1D87}" dt="2025-07-15T13:27:25.400" v="2836" actId="1076"/>
          <ac:spMkLst>
            <pc:docMk/>
            <pc:sldMk cId="3179581779" sldId="297"/>
            <ac:spMk id="6" creationId="{EC46E8C6-9819-F89E-79B7-47660A407940}"/>
          </ac:spMkLst>
        </pc:spChg>
        <pc:picChg chg="add mod">
          <ac:chgData name="Laura Knight" userId="fcc6b1b8-7f69-4c06-9fd3-1a1553b3cd99" providerId="ADAL" clId="{6284FD33-0E7B-4776-8F1C-A3EF790A1D87}" dt="2025-07-15T12:59:09.819" v="2816" actId="1076"/>
          <ac:picMkLst>
            <pc:docMk/>
            <pc:sldMk cId="3179581779" sldId="297"/>
            <ac:picMk id="2" creationId="{CFCC1200-EF9D-E114-5366-8D61F94CD176}"/>
          </ac:picMkLst>
        </pc:picChg>
        <pc:picChg chg="add mod modCrop">
          <ac:chgData name="Laura Knight" userId="fcc6b1b8-7f69-4c06-9fd3-1a1553b3cd99" providerId="ADAL" clId="{6284FD33-0E7B-4776-8F1C-A3EF790A1D87}" dt="2025-07-15T15:20:44.724" v="2848" actId="1076"/>
          <ac:picMkLst>
            <pc:docMk/>
            <pc:sldMk cId="3179581779" sldId="297"/>
            <ac:picMk id="7" creationId="{A7E22C89-5C73-E1E2-93AB-EDD86353D57E}"/>
          </ac:picMkLst>
        </pc:picChg>
      </pc:sldChg>
      <pc:sldChg chg="addSp delSp modSp add mod modAnim modNotesTx">
        <pc:chgData name="Laura Knight" userId="fcc6b1b8-7f69-4c06-9fd3-1a1553b3cd99" providerId="ADAL" clId="{6284FD33-0E7B-4776-8F1C-A3EF790A1D87}" dt="2025-07-08T15:17:43.415" v="2604" actId="1076"/>
        <pc:sldMkLst>
          <pc:docMk/>
          <pc:sldMk cId="2437830256" sldId="298"/>
        </pc:sldMkLst>
        <pc:spChg chg="mod">
          <ac:chgData name="Laura Knight" userId="fcc6b1b8-7f69-4c06-9fd3-1a1553b3cd99" providerId="ADAL" clId="{6284FD33-0E7B-4776-8F1C-A3EF790A1D87}" dt="2025-07-08T15:14:55.564" v="2538" actId="1076"/>
          <ac:spMkLst>
            <pc:docMk/>
            <pc:sldMk cId="2437830256" sldId="298"/>
            <ac:spMk id="3" creationId="{772799FA-4700-93BE-4C4C-17D03F517886}"/>
          </ac:spMkLst>
        </pc:spChg>
        <pc:spChg chg="add mod">
          <ac:chgData name="Laura Knight" userId="fcc6b1b8-7f69-4c06-9fd3-1a1553b3cd99" providerId="ADAL" clId="{6284FD33-0E7B-4776-8F1C-A3EF790A1D87}" dt="2025-07-08T15:17:43.415" v="2604" actId="1076"/>
          <ac:spMkLst>
            <pc:docMk/>
            <pc:sldMk cId="2437830256" sldId="298"/>
            <ac:spMk id="4" creationId="{4CA3D9BB-8402-CCF4-EAEE-FF9E1B47198E}"/>
          </ac:spMkLst>
        </pc:spChg>
      </pc:sldChg>
      <pc:sldChg chg="addSp delSp modSp add mod modAnim modNotesTx">
        <pc:chgData name="Laura Knight" userId="fcc6b1b8-7f69-4c06-9fd3-1a1553b3cd99" providerId="ADAL" clId="{6284FD33-0E7B-4776-8F1C-A3EF790A1D87}" dt="2025-07-15T12:45:59.614" v="2741" actId="14100"/>
        <pc:sldMkLst>
          <pc:docMk/>
          <pc:sldMk cId="1565385228" sldId="299"/>
        </pc:sldMkLst>
        <pc:spChg chg="mod">
          <ac:chgData name="Laura Knight" userId="fcc6b1b8-7f69-4c06-9fd3-1a1553b3cd99" providerId="ADAL" clId="{6284FD33-0E7B-4776-8F1C-A3EF790A1D87}" dt="2025-07-08T14:58:48.175" v="2385" actId="20577"/>
          <ac:spMkLst>
            <pc:docMk/>
            <pc:sldMk cId="1565385228" sldId="299"/>
            <ac:spMk id="3" creationId="{5A143065-0563-59FB-5445-F8A79F7B02DA}"/>
          </ac:spMkLst>
        </pc:spChg>
        <pc:spChg chg="add mod">
          <ac:chgData name="Laura Knight" userId="fcc6b1b8-7f69-4c06-9fd3-1a1553b3cd99" providerId="ADAL" clId="{6284FD33-0E7B-4776-8F1C-A3EF790A1D87}" dt="2025-07-15T12:45:59.614" v="2741" actId="14100"/>
          <ac:spMkLst>
            <pc:docMk/>
            <pc:sldMk cId="1565385228" sldId="299"/>
            <ac:spMk id="4" creationId="{D133CE9E-56F0-556E-E42D-A375B6F7E09F}"/>
          </ac:spMkLst>
        </pc:spChg>
        <pc:spChg chg="add mod">
          <ac:chgData name="Laura Knight" userId="fcc6b1b8-7f69-4c06-9fd3-1a1553b3cd99" providerId="ADAL" clId="{6284FD33-0E7B-4776-8F1C-A3EF790A1D87}" dt="2025-07-08T15:26:49.554" v="2670" actId="1076"/>
          <ac:spMkLst>
            <pc:docMk/>
            <pc:sldMk cId="1565385228" sldId="299"/>
            <ac:spMk id="9" creationId="{02C4000D-9F44-23D6-7083-B48256C77841}"/>
          </ac:spMkLst>
        </pc:spChg>
        <pc:picChg chg="add mod">
          <ac:chgData name="Laura Knight" userId="fcc6b1b8-7f69-4c06-9fd3-1a1553b3cd99" providerId="ADAL" clId="{6284FD33-0E7B-4776-8F1C-A3EF790A1D87}" dt="2025-07-08T15:26:46.209" v="2669" actId="1076"/>
          <ac:picMkLst>
            <pc:docMk/>
            <pc:sldMk cId="1565385228" sldId="299"/>
            <ac:picMk id="7" creationId="{2DDF41B8-5288-AE58-683C-DBB62B38145D}"/>
          </ac:picMkLst>
        </pc:picChg>
      </pc:sldChg>
      <pc:sldChg chg="addSp delSp modSp add mod modNotesTx">
        <pc:chgData name="Laura Knight" userId="fcc6b1b8-7f69-4c06-9fd3-1a1553b3cd99" providerId="ADAL" clId="{6284FD33-0E7B-4776-8F1C-A3EF790A1D87}" dt="2025-07-15T12:45:36.504" v="2739" actId="14100"/>
        <pc:sldMkLst>
          <pc:docMk/>
          <pc:sldMk cId="2733719725" sldId="300"/>
        </pc:sldMkLst>
        <pc:spChg chg="mod">
          <ac:chgData name="Laura Knight" userId="fcc6b1b8-7f69-4c06-9fd3-1a1553b3cd99" providerId="ADAL" clId="{6284FD33-0E7B-4776-8F1C-A3EF790A1D87}" dt="2025-07-08T14:59:20.093" v="2459" actId="14100"/>
          <ac:spMkLst>
            <pc:docMk/>
            <pc:sldMk cId="2733719725" sldId="300"/>
            <ac:spMk id="3" creationId="{F8635737-C99A-B604-C308-E57785987BA6}"/>
          </ac:spMkLst>
        </pc:spChg>
        <pc:spChg chg="add mod">
          <ac:chgData name="Laura Knight" userId="fcc6b1b8-7f69-4c06-9fd3-1a1553b3cd99" providerId="ADAL" clId="{6284FD33-0E7B-4776-8F1C-A3EF790A1D87}" dt="2025-07-15T12:45:36.504" v="2739" actId="14100"/>
          <ac:spMkLst>
            <pc:docMk/>
            <pc:sldMk cId="2733719725" sldId="300"/>
            <ac:spMk id="6" creationId="{A6B6FB11-388E-230F-84EE-4E70FB9B2EFB}"/>
          </ac:spMkLst>
        </pc:spChg>
        <pc:picChg chg="add mod">
          <ac:chgData name="Laura Knight" userId="fcc6b1b8-7f69-4c06-9fd3-1a1553b3cd99" providerId="ADAL" clId="{6284FD33-0E7B-4776-8F1C-A3EF790A1D87}" dt="2025-07-15T12:45:22.235" v="2736" actId="1076"/>
          <ac:picMkLst>
            <pc:docMk/>
            <pc:sldMk cId="2733719725" sldId="300"/>
            <ac:picMk id="7" creationId="{103F705B-1C19-D0ED-09AE-006CF33C5EAA}"/>
          </ac:picMkLst>
        </pc:picChg>
      </pc:sldChg>
      <pc:sldChg chg="add del">
        <pc:chgData name="Laura Knight" userId="fcc6b1b8-7f69-4c06-9fd3-1a1553b3cd99" providerId="ADAL" clId="{6284FD33-0E7B-4776-8F1C-A3EF790A1D87}" dt="2025-07-15T12:46:36.731" v="2742" actId="47"/>
        <pc:sldMkLst>
          <pc:docMk/>
          <pc:sldMk cId="4101684762" sldId="301"/>
        </pc:sldMkLst>
      </pc:sldChg>
      <pc:sldChg chg="addSp modSp new mod modNotesTx">
        <pc:chgData name="Laura Knight" userId="fcc6b1b8-7f69-4c06-9fd3-1a1553b3cd99" providerId="ADAL" clId="{6284FD33-0E7B-4776-8F1C-A3EF790A1D87}" dt="2025-07-08T15:18:29.947" v="2613" actId="12"/>
        <pc:sldMkLst>
          <pc:docMk/>
          <pc:sldMk cId="3600040354" sldId="302"/>
        </pc:sldMkLst>
        <pc:spChg chg="add mod">
          <ac:chgData name="Laura Knight" userId="fcc6b1b8-7f69-4c06-9fd3-1a1553b3cd99" providerId="ADAL" clId="{6284FD33-0E7B-4776-8F1C-A3EF790A1D87}" dt="2025-07-08T15:18:29.947" v="2613" actId="12"/>
          <ac:spMkLst>
            <pc:docMk/>
            <pc:sldMk cId="3600040354" sldId="302"/>
            <ac:spMk id="3" creationId="{340C15EE-AC65-7F84-BD65-6DD34F5F8F05}"/>
          </ac:spMkLst>
        </pc:spChg>
        <pc:spChg chg="add mod">
          <ac:chgData name="Laura Knight" userId="fcc6b1b8-7f69-4c06-9fd3-1a1553b3cd99" providerId="ADAL" clId="{6284FD33-0E7B-4776-8F1C-A3EF790A1D87}" dt="2025-07-08T15:15:04.060" v="2540" actId="1076"/>
          <ac:spMkLst>
            <pc:docMk/>
            <pc:sldMk cId="3600040354" sldId="302"/>
            <ac:spMk id="6" creationId="{8F0FAE2F-A1C3-B36C-069B-ADCB619D73F1}"/>
          </ac:spMkLst>
        </pc:spChg>
        <pc:picChg chg="add mod">
          <ac:chgData name="Laura Knight" userId="fcc6b1b8-7f69-4c06-9fd3-1a1553b3cd99" providerId="ADAL" clId="{6284FD33-0E7B-4776-8F1C-A3EF790A1D87}" dt="2025-07-08T15:14:27.762" v="2530" actId="1076"/>
          <ac:picMkLst>
            <pc:docMk/>
            <pc:sldMk cId="3600040354" sldId="302"/>
            <ac:picMk id="4" creationId="{FDF61384-FB12-600D-32DE-78DA096B81D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24763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journals.sagepub.com/doi/10.1177/1362480616671995"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journals.sagepub.com/reader/content/189532bcb1a/10.1177/1362480616671995/format/epub/EPUB/xhtml/index.xhtml?hmac=1751983025-3SlVYt%2BBQVtOtHrmAkFCCRjh8Uf7T3BX%2Fc12oagAyF4%3D#bibr60-1362480616671995"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learningonscreen.ac.uk/ondemand/index.php/prog/3BF90BE6?bcast=137164293"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bbc.co.uk/iplayer/episode/m001977f/the-real-mo-farah"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bookshelf.vitalsource.com/reader/books/9781912559541/epubcfi/6/18%5b%3Bvnd.vst.idref%3Ds008%5d!/4/2/2%5bChapter3%5d/66%5bp93%5d/3:611%5b%20th%2Ce%20b%5d"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atermark.silverchair.com/azad055.pdf?token=AQECAHi208BE49Ooan9kkhW_Ercy7Dm3ZL_9Cf3qfKAc485ysgAAA0kwggNFBgkqhkiG9w0BBwagggM2MIIDMgIBADCCAysGCSqGSIb3DQEHATAeBglghkgBZQMEAS4wEQQMY5h8PJZM6l6xGKR3AgEQgIIC_PmKUNRh4RBdO_SvHY8AofLVoHtXPZ-EH0CVfnFxUNoqJh25ObUpGnvy41vFxLgZblCad1rISHPlmwMn4ao19rfJuMnpg8Q4dupRa0ERcr377fBoXbXe-BJm3UdXPTYgQmbm_5M3hKJvsOmY1gkZYtB8HIK7DSlZG0g22Wef3LZwlPyhpIyD_6V6xeiqa4f6-kK1soK6OKZ87xdh0q_9_wq55Ii0l-tdHGGFHxZZVZjIaNnZNULD5F8e3O3Q7uJRDmoHflBVjyTN0BWRMBJVJUF7cYpgizCQifoBdZSC_QRpMad6dJKANo8grBONNXPRct6dVu6cvWdAMhl9ry0p6SqpG9eTxiK4Wh-Se0Y75-Irc1wj4LIlNWjKp57GWfrOe0eR-25F6QevGRH_3un_krsaMQ5dv7TKQ5IDZafpAkfc58-H6ZE4s3ppshHaZ9wF3gcBVf52xE8EAz0B-mCYQUxdSywTAhkFpQmTRqbXUsKY8hl4DbutAt6bjqcUqV6HNcbm_z_B2aUaFq3WAfA7m5wOKa1VssEp2cQlGlb_HKnvfivyuo80VAvYYBykISozJWQZWUg8IHSrlcuNJ98Wb7ENgi1f_7EejB35I0ciPKeJVYKUb-sid2uug1s1V4-1u137E6ejLuFAHVU9n-RBEyuzUhc4p18-f91ARHNFC1lLOm-mW8Gk8ElL1V_q48ORvkiIk30YOZs87fAIMDdH712C2o6LnzgARMV1upp9u3z3tdrnviz5ktMsjXI3rMULiWyTTsnlpXTE-8cVEJkm990dnDDrZ-K5HqnPiODmdS7-mAdbiiXN-VhFaPPEwjGIiXGBoMw-_BPB3nlgG1asVjZHOAi7H-cGQtMtDvjbFOC1Ryg1DaWMs-Mh5c7coRVmpZvTTrhbgA0xJasMdRDkTBYYMQTtc_4aMsnWyqO-gidg_GKmoSQtP10hy_8Uef8SqRD63A95V92c-KSbe8VWBcO_n1dynx4Q7vtD8C0rm56d7-4C1_q0WFs8MTDY"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academic.oup.com/bjc/article/63/6/1557/7252855"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academic.oup.com/bjc/article/63/6/1557/7252855"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ideas.repec.org/a/oup/crimin/v63y2023i6p1557-1573..html?utm_source=chatgpt.com" TargetMode="External"/><Relationship Id="rId5" Type="http://schemas.openxmlformats.org/officeDocument/2006/relationships/hyperlink" Target="https://www.x-mol.com/paper/1696612352990662656?utm_source=chatgpt.com" TargetMode="External"/><Relationship Id="rId4" Type="http://schemas.openxmlformats.org/officeDocument/2006/relationships/hyperlink" Target="https://search.informit.org/doi/10.3316/agispt.20231128099385?utm_source=chatgpt.com"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algn="l">
              <a:lnSpc>
                <a:spcPts val="2100"/>
              </a:lnSpc>
              <a:spcBef>
                <a:spcPts val="975"/>
              </a:spcBef>
              <a:spcAft>
                <a:spcPts val="225"/>
              </a:spcAft>
              <a:buNone/>
            </a:pPr>
            <a:endParaRPr lang="en-GB" b="1" i="0" dirty="0">
              <a:solidFill>
                <a:srgbClr val="424242"/>
              </a:solidFill>
              <a:effectLst/>
              <a:latin typeface="Segoe Sans"/>
            </a:endParaRPr>
          </a:p>
          <a:p>
            <a:pPr marL="0" marR="0" lvl="0" indent="0" algn="l" defTabSz="914400" rtl="0" eaLnBrk="1" fontAlgn="auto" latinLnBrk="0" hangingPunct="1">
              <a:lnSpc>
                <a:spcPts val="2100"/>
              </a:lnSpc>
              <a:spcBef>
                <a:spcPts val="975"/>
              </a:spcBef>
              <a:spcAft>
                <a:spcPts val="225"/>
              </a:spcAft>
              <a:buClrTx/>
              <a:buSzTx/>
              <a:buFontTx/>
              <a:buNone/>
              <a:tabLst/>
              <a:defRPr/>
            </a:pPr>
            <a:r>
              <a:rPr lang="en-US" sz="1200" dirty="0">
                <a:solidFill>
                  <a:srgbClr val="384653"/>
                </a:solidFill>
                <a:latin typeface="Roboto" pitchFamily="34" charset="0"/>
                <a:ea typeface="Roboto" pitchFamily="34" charset="-122"/>
                <a:cs typeface="Roboto" pitchFamily="34" charset="-120"/>
              </a:rPr>
              <a:t>This presentation explores the emerging field of narrative criminology, which examines how stories influence criminal </a:t>
            </a:r>
            <a:r>
              <a:rPr lang="en-US" sz="1200" dirty="0" err="1">
                <a:solidFill>
                  <a:srgbClr val="384653"/>
                </a:solidFill>
                <a:latin typeface="Roboto" pitchFamily="34" charset="0"/>
                <a:ea typeface="Roboto" pitchFamily="34" charset="-122"/>
                <a:cs typeface="Roboto" pitchFamily="34" charset="-120"/>
              </a:rPr>
              <a:t>behaviour</a:t>
            </a:r>
            <a:r>
              <a:rPr lang="en-US" sz="1200" dirty="0">
                <a:solidFill>
                  <a:srgbClr val="384653"/>
                </a:solidFill>
                <a:latin typeface="Roboto" pitchFamily="34" charset="0"/>
                <a:ea typeface="Roboto" pitchFamily="34" charset="-122"/>
                <a:cs typeface="Roboto" pitchFamily="34" charset="-120"/>
              </a:rPr>
              <a:t> and shape responses to crime. Unlike traditional criminological approaches that focus on events and circumstances, narrative criminology investigates stories themselves as constitutive elements that shape actions and identities.</a:t>
            </a:r>
            <a:endParaRPr lang="en-US" sz="1200" dirty="0"/>
          </a:p>
          <a:p>
            <a:pPr algn="l">
              <a:lnSpc>
                <a:spcPts val="2100"/>
              </a:lnSpc>
              <a:spcBef>
                <a:spcPts val="975"/>
              </a:spcBef>
              <a:spcAft>
                <a:spcPts val="225"/>
              </a:spcAft>
              <a:buNone/>
            </a:pPr>
            <a:endParaRPr lang="en-GB" b="1" i="0" dirty="0">
              <a:solidFill>
                <a:srgbClr val="424242"/>
              </a:solidFill>
              <a:effectLst/>
              <a:latin typeface="Segoe Sans"/>
            </a:endParaRPr>
          </a:p>
          <a:p>
            <a:pPr algn="l">
              <a:lnSpc>
                <a:spcPts val="2100"/>
              </a:lnSpc>
              <a:spcBef>
                <a:spcPts val="975"/>
              </a:spcBef>
              <a:spcAft>
                <a:spcPts val="225"/>
              </a:spcAft>
              <a:buNone/>
            </a:pPr>
            <a:endParaRPr lang="en-GB" b="1" i="0" dirty="0">
              <a:solidFill>
                <a:srgbClr val="424242"/>
              </a:solidFill>
              <a:effectLst/>
              <a:latin typeface="Segoe Sans"/>
            </a:endParaRPr>
          </a:p>
          <a:p>
            <a:pPr algn="l">
              <a:lnSpc>
                <a:spcPts val="2100"/>
              </a:lnSpc>
              <a:spcBef>
                <a:spcPts val="975"/>
              </a:spcBef>
              <a:spcAft>
                <a:spcPts val="225"/>
              </a:spcAft>
              <a:buNone/>
            </a:pPr>
            <a:endParaRPr lang="en-GB" b="1" i="0" dirty="0">
              <a:solidFill>
                <a:srgbClr val="424242"/>
              </a:solidFill>
              <a:effectLst/>
              <a:latin typeface="Segoe Sans"/>
            </a:endParaRPr>
          </a:p>
          <a:p>
            <a:pPr algn="l">
              <a:lnSpc>
                <a:spcPts val="2100"/>
              </a:lnSpc>
              <a:spcBef>
                <a:spcPts val="975"/>
              </a:spcBef>
              <a:spcAft>
                <a:spcPts val="225"/>
              </a:spcAft>
              <a:buNone/>
            </a:pPr>
            <a:r>
              <a:rPr lang="en-GB" b="1" i="0" dirty="0">
                <a:solidFill>
                  <a:srgbClr val="424242"/>
                </a:solidFill>
                <a:effectLst/>
                <a:latin typeface="Segoe Sans"/>
              </a:rPr>
              <a:t>What is Narrative Criminology?</a:t>
            </a:r>
          </a:p>
          <a:p>
            <a:pPr algn="l">
              <a:spcBef>
                <a:spcPts val="600"/>
              </a:spcBef>
              <a:spcAft>
                <a:spcPts val="300"/>
              </a:spcAft>
              <a:buNone/>
            </a:pPr>
            <a:r>
              <a:rPr lang="en-GB" b="0" i="0" dirty="0">
                <a:solidFill>
                  <a:srgbClr val="424242"/>
                </a:solidFill>
                <a:effectLst/>
                <a:latin typeface="Segoe Sans"/>
              </a:rPr>
              <a:t>Narrative criminology is a theoretical perspective that emphasizes the role of stories in shaping criminal behaviour and responses to crime. The concept of narrative itself is complex and widely debated. </a:t>
            </a:r>
          </a:p>
          <a:p>
            <a:pPr algn="l">
              <a:spcBef>
                <a:spcPts val="600"/>
              </a:spcBef>
              <a:spcAft>
                <a:spcPts val="300"/>
              </a:spcAft>
              <a:buNone/>
            </a:pPr>
            <a:endParaRPr lang="en-GB" b="0" i="0" dirty="0">
              <a:solidFill>
                <a:srgbClr val="424242"/>
              </a:solidFill>
              <a:effectLst/>
              <a:latin typeface="Segoe Sans"/>
            </a:endParaRPr>
          </a:p>
          <a:p>
            <a:pPr algn="l">
              <a:spcBef>
                <a:spcPts val="600"/>
              </a:spcBef>
              <a:spcAft>
                <a:spcPts val="300"/>
              </a:spcAft>
              <a:buNone/>
            </a:pPr>
            <a:r>
              <a:rPr lang="en-GB" b="0" i="0" dirty="0">
                <a:solidFill>
                  <a:srgbClr val="424242"/>
                </a:solidFill>
                <a:effectLst/>
                <a:latin typeface="Segoe Sans"/>
              </a:rPr>
              <a:t>Ryan (2007) notes that "few words have enjoyed so much use and suffered so much abuse as narrative." There is no universally agreed-upon definition of narrative (</a:t>
            </a:r>
            <a:r>
              <a:rPr lang="en-GB" b="0" i="0" dirty="0" err="1">
                <a:solidFill>
                  <a:srgbClr val="424242"/>
                </a:solidFill>
                <a:effectLst/>
                <a:latin typeface="Segoe Sans"/>
              </a:rPr>
              <a:t>Avdi</a:t>
            </a:r>
            <a:r>
              <a:rPr lang="en-GB" b="0" i="0" dirty="0">
                <a:solidFill>
                  <a:srgbClr val="424242"/>
                </a:solidFill>
                <a:effectLst/>
                <a:latin typeface="Segoe Sans"/>
              </a:rPr>
              <a:t> &amp; </a:t>
            </a:r>
            <a:r>
              <a:rPr lang="en-GB" b="0" i="0" dirty="0" err="1">
                <a:solidFill>
                  <a:srgbClr val="424242"/>
                </a:solidFill>
                <a:effectLst/>
                <a:latin typeface="Segoe Sans"/>
              </a:rPr>
              <a:t>Georgaca</a:t>
            </a:r>
            <a:r>
              <a:rPr lang="en-GB" b="0" i="0" dirty="0">
                <a:solidFill>
                  <a:srgbClr val="424242"/>
                </a:solidFill>
                <a:effectLst/>
                <a:latin typeface="Segoe Sans"/>
              </a:rPr>
              <a:t>, 2007), and some critics argue that defining a story is nearly impossible (</a:t>
            </a:r>
            <a:r>
              <a:rPr lang="en-GB" b="0" i="0" dirty="0" err="1">
                <a:solidFill>
                  <a:srgbClr val="424242"/>
                </a:solidFill>
                <a:effectLst/>
                <a:latin typeface="Segoe Sans"/>
              </a:rPr>
              <a:t>Rudrum</a:t>
            </a:r>
            <a:r>
              <a:rPr lang="en-GB" b="0" i="0" dirty="0">
                <a:solidFill>
                  <a:srgbClr val="424242"/>
                </a:solidFill>
                <a:effectLst/>
                <a:latin typeface="Segoe Sans"/>
              </a:rPr>
              <a:t>, 2006).</a:t>
            </a:r>
          </a:p>
          <a:p>
            <a:pPr algn="l">
              <a:spcBef>
                <a:spcPts val="600"/>
              </a:spcBef>
              <a:spcAft>
                <a:spcPts val="300"/>
              </a:spcAft>
              <a:buNone/>
            </a:pPr>
            <a:endParaRPr lang="en-GB" b="0" i="0" dirty="0">
              <a:solidFill>
                <a:srgbClr val="424242"/>
              </a:solidFill>
              <a:effectLst/>
              <a:latin typeface="Segoe Sans"/>
            </a:endParaRPr>
          </a:p>
          <a:p>
            <a:pPr algn="l">
              <a:spcBef>
                <a:spcPts val="600"/>
              </a:spcBef>
              <a:spcAft>
                <a:spcPts val="300"/>
              </a:spcAft>
              <a:buNone/>
            </a:pPr>
            <a:r>
              <a:rPr lang="en-GB" b="0" i="0" dirty="0">
                <a:solidFill>
                  <a:srgbClr val="424242"/>
                </a:solidFill>
                <a:effectLst/>
                <a:latin typeface="Segoe Sans"/>
              </a:rPr>
              <a:t>Most definitions agree that a narrative is a subjective, temporal representation of events (</a:t>
            </a:r>
            <a:r>
              <a:rPr lang="en-GB" b="0" i="0" dirty="0" err="1">
                <a:solidFill>
                  <a:srgbClr val="424242"/>
                </a:solidFill>
                <a:effectLst/>
                <a:latin typeface="Segoe Sans"/>
              </a:rPr>
              <a:t>Ricoeur</a:t>
            </a:r>
            <a:r>
              <a:rPr lang="en-GB" b="0" i="0" dirty="0">
                <a:solidFill>
                  <a:srgbClr val="424242"/>
                </a:solidFill>
                <a:effectLst/>
                <a:latin typeface="Segoe Sans"/>
              </a:rPr>
              <a:t>, 1994). However, temporality alone is insufficient. Maruna and Liem (2021) point out that a model rocket instruction manual or a to-do list, while temporally ordered, are not considered stories. Stories are imbued with intentionality and purpose, helping humans make sense of their lives and experiences (Bruner, 1986).</a:t>
            </a:r>
          </a:p>
          <a:p>
            <a:pPr algn="l">
              <a:spcBef>
                <a:spcPts val="600"/>
              </a:spcBef>
              <a:spcAft>
                <a:spcPts val="300"/>
              </a:spcAft>
              <a:buNone/>
            </a:pPr>
            <a:r>
              <a:rPr lang="en-GB" b="0" i="0" dirty="0">
                <a:solidFill>
                  <a:srgbClr val="424242"/>
                </a:solidFill>
                <a:effectLst/>
                <a:latin typeface="Segoe Sans"/>
              </a:rPr>
              <a:t>Narrative and story are often used interchangeably, but narrative is not synonymous with discourse or language. Narratives can be non-verbal, such as early human cave paintings depicting hunts and heroism. Narrative criminologists also explore "stories in images" (Copes et al., 2019) and efforts to "read pictures" for their implicit narrative content (Carrabine, 2019).</a:t>
            </a:r>
          </a:p>
          <a:p>
            <a:pPr algn="l">
              <a:spcBef>
                <a:spcPts val="600"/>
              </a:spcBef>
              <a:spcAft>
                <a:spcPts val="300"/>
              </a:spcAft>
            </a:pPr>
            <a:endParaRPr lang="en-GB" b="0" i="0" dirty="0">
              <a:solidFill>
                <a:srgbClr val="424242"/>
              </a:solidFill>
              <a:effectLst/>
              <a:latin typeface="Segoe Sans"/>
            </a:endParaRPr>
          </a:p>
          <a:p>
            <a:pPr algn="l">
              <a:spcBef>
                <a:spcPts val="600"/>
              </a:spcBef>
              <a:spcAft>
                <a:spcPts val="300"/>
              </a:spcAft>
            </a:pPr>
            <a:endParaRPr lang="en-GB" b="0" i="0" dirty="0">
              <a:solidFill>
                <a:srgbClr val="424242"/>
              </a:solidFill>
              <a:effectLst/>
              <a:latin typeface="Segoe Sans"/>
            </a:endParaRPr>
          </a:p>
          <a:p>
            <a:endParaRPr lang="en-GB" dirty="0"/>
          </a:p>
        </p:txBody>
      </p:sp>
    </p:spTree>
    <p:extLst>
      <p:ext uri="{BB962C8B-B14F-4D97-AF65-F5344CB8AC3E}">
        <p14:creationId xmlns:p14="http://schemas.microsoft.com/office/powerpoint/2010/main" val="3944271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200" b="1" kern="100" dirty="0">
                <a:effectLst/>
                <a:latin typeface="Aptos" panose="020B0004020202020204" pitchFamily="34" charset="0"/>
                <a:ea typeface="DengXian" panose="02010600030101010101" pitchFamily="2" charset="-122"/>
                <a:cs typeface="Arial" panose="020B0604020202020204" pitchFamily="34" charset="0"/>
              </a:rPr>
              <a:t>Introduction to Narrative Criminology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Narrative criminology is a relatively new theoretical perspective that emphasizes the role of stories in influencing criminal behaviour and responses to crime. Unlike traditional criminological approaches that focus on the events and circumstances surrounding crime, narrative criminology examines the stories themselves as constitutive elements that shape actions and identities </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a:lnSpc>
                <a:spcPct val="115000"/>
              </a:lnSpc>
              <a:spcAft>
                <a:spcPts val="800"/>
              </a:spcAft>
              <a:buNone/>
            </a:pPr>
            <a:r>
              <a:rPr lang="en-GB" sz="1200" b="1" kern="100" dirty="0">
                <a:effectLst/>
                <a:latin typeface="Aptos" panose="020B0004020202020204" pitchFamily="34" charset="0"/>
                <a:ea typeface="DengXian" panose="02010600030101010101" pitchFamily="2" charset="-122"/>
                <a:cs typeface="Arial" panose="020B0604020202020204" pitchFamily="34" charset="0"/>
              </a:rPr>
              <a:t>Key Concepts in Narrative Criminology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200" b="1" kern="100" dirty="0">
                <a:effectLst/>
                <a:latin typeface="Aptos" panose="020B0004020202020204" pitchFamily="34" charset="0"/>
                <a:ea typeface="DengXian" panose="02010600030101010101" pitchFamily="2" charset="-122"/>
                <a:cs typeface="Arial" panose="020B0604020202020204" pitchFamily="34" charset="0"/>
              </a:rPr>
              <a:t>Constitutive View of Stories</a:t>
            </a:r>
            <a:r>
              <a:rPr lang="en-GB" sz="1200" kern="100" dirty="0">
                <a:effectLst/>
                <a:latin typeface="Aptos" panose="020B0004020202020204" pitchFamily="34" charset="0"/>
                <a:ea typeface="DengXian" panose="02010600030101010101" pitchFamily="2" charset="-122"/>
                <a:cs typeface="Arial" panose="020B0604020202020204" pitchFamily="34" charset="0"/>
              </a:rPr>
              <a:t>:</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Narrative criminology adopts a constitutive approach, meaning that stories are seen as actively shaping and influencing behaviour, rather than merely representing past events</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This perspective highlights the power of narratives to legitimize conduct, compel action, and induce detachment, regardless of their factual accuracy </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marL="342900" lvl="0" indent="-342900">
              <a:lnSpc>
                <a:spcPct val="115000"/>
              </a:lnSpc>
              <a:spcAft>
                <a:spcPts val="800"/>
              </a:spcAft>
              <a:buFont typeface="+mj-lt"/>
              <a:buAutoNum type="arabicPeriod" startAt="2"/>
              <a:tabLst>
                <a:tab pos="457200" algn="l"/>
              </a:tabLst>
            </a:pPr>
            <a:r>
              <a:rPr lang="en-GB" sz="1200" b="1" kern="100" dirty="0">
                <a:effectLst/>
                <a:latin typeface="Aptos" panose="020B0004020202020204" pitchFamily="34" charset="0"/>
                <a:ea typeface="DengXian" panose="02010600030101010101" pitchFamily="2" charset="-122"/>
                <a:cs typeface="Arial" panose="020B0604020202020204" pitchFamily="34" charset="0"/>
              </a:rPr>
              <a:t>Self-Narratives</a:t>
            </a:r>
            <a:r>
              <a:rPr lang="en-GB" sz="1200" kern="100" dirty="0">
                <a:effectLst/>
                <a:latin typeface="Aptos" panose="020B0004020202020204" pitchFamily="34" charset="0"/>
                <a:ea typeface="DengXian" panose="02010600030101010101" pitchFamily="2" charset="-122"/>
                <a:cs typeface="Arial" panose="020B0604020202020204" pitchFamily="34" charset="0"/>
              </a:rPr>
              <a:t>:</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Self-narratives are central to narrative criminology. These are stories individuals tell about themselves that articulate their identities, motives, and orientations toward future actions.</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Narratives help individuals make sense of their experiences and justify their actions, including criminal behaviour.</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marL="342900" lvl="0" indent="-342900">
              <a:lnSpc>
                <a:spcPct val="115000"/>
              </a:lnSpc>
              <a:spcAft>
                <a:spcPts val="800"/>
              </a:spcAft>
              <a:buFont typeface="+mj-lt"/>
              <a:buAutoNum type="arabicPeriod" startAt="3"/>
              <a:tabLst>
                <a:tab pos="457200" algn="l"/>
              </a:tabLst>
            </a:pPr>
            <a:r>
              <a:rPr lang="en-GB" sz="1200" b="1" kern="100" dirty="0">
                <a:effectLst/>
                <a:latin typeface="Aptos" panose="020B0004020202020204" pitchFamily="34" charset="0"/>
                <a:ea typeface="DengXian" panose="02010600030101010101" pitchFamily="2" charset="-122"/>
                <a:cs typeface="Arial" panose="020B0604020202020204" pitchFamily="34" charset="0"/>
              </a:rPr>
              <a:t>Narrative Identity</a:t>
            </a:r>
            <a:r>
              <a:rPr lang="en-GB" sz="1200" kern="100" dirty="0">
                <a:effectLst/>
                <a:latin typeface="Aptos" panose="020B0004020202020204" pitchFamily="34" charset="0"/>
                <a:ea typeface="DengXian" panose="02010600030101010101" pitchFamily="2" charset="-122"/>
                <a:cs typeface="Arial" panose="020B0604020202020204" pitchFamily="34" charset="0"/>
              </a:rPr>
              <a:t>:</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The concept of narrative identity refers to the way individuals construct their identities through stories. These narratives provide coherence and continuity to one's sense of self over time </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Narrative identity is crucial in understanding how individuals perceive themselves and their actions within a broader social context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a:lnSpc>
                <a:spcPct val="115000"/>
              </a:lnSpc>
              <a:spcAft>
                <a:spcPts val="800"/>
              </a:spcAft>
              <a:buNone/>
            </a:pPr>
            <a:r>
              <a:rPr lang="en-GB" sz="1200" b="1" kern="100" dirty="0">
                <a:effectLst/>
                <a:latin typeface="Aptos" panose="020B0004020202020204" pitchFamily="34" charset="0"/>
                <a:ea typeface="DengXian" panose="02010600030101010101" pitchFamily="2" charset="-122"/>
                <a:cs typeface="Arial" panose="020B0604020202020204" pitchFamily="34" charset="0"/>
              </a:rPr>
              <a:t>Influence of Stories on Criminal Behaviour</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200" b="1" kern="100" dirty="0">
                <a:effectLst/>
                <a:latin typeface="Aptos" panose="020B0004020202020204" pitchFamily="34" charset="0"/>
                <a:ea typeface="DengXian" panose="02010600030101010101" pitchFamily="2" charset="-122"/>
                <a:cs typeface="Arial" panose="020B0604020202020204" pitchFamily="34" charset="0"/>
              </a:rPr>
              <a:t>Motivation and Justification</a:t>
            </a:r>
            <a:r>
              <a:rPr lang="en-GB" sz="1200" kern="100" dirty="0">
                <a:effectLst/>
                <a:latin typeface="Aptos" panose="020B0004020202020204" pitchFamily="34" charset="0"/>
                <a:ea typeface="DengXian" panose="02010600030101010101" pitchFamily="2" charset="-122"/>
                <a:cs typeface="Arial" panose="020B0604020202020204" pitchFamily="34" charset="0"/>
              </a:rPr>
              <a:t>:</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Stories can motivate individuals to engage in criminal behaviour by providing a framework that justifies their actions. For example, narratives of revenge or survival can legitimize violent acts </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The story of poverty, rather than poverty itself, can influence offending patterns by framing criminal behaviour as a necessary response to economic hardship </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marL="342900" lvl="0" indent="-342900">
              <a:lnSpc>
                <a:spcPct val="115000"/>
              </a:lnSpc>
              <a:spcAft>
                <a:spcPts val="800"/>
              </a:spcAft>
              <a:buFont typeface="+mj-lt"/>
              <a:buAutoNum type="arabicPeriod" startAt="2"/>
              <a:tabLst>
                <a:tab pos="457200" algn="l"/>
              </a:tabLst>
            </a:pPr>
            <a:r>
              <a:rPr lang="en-GB" sz="1200" b="1" kern="100" dirty="0">
                <a:effectLst/>
                <a:latin typeface="Aptos" panose="020B0004020202020204" pitchFamily="34" charset="0"/>
                <a:ea typeface="DengXian" panose="02010600030101010101" pitchFamily="2" charset="-122"/>
                <a:cs typeface="Arial" panose="020B0604020202020204" pitchFamily="34" charset="0"/>
              </a:rPr>
              <a:t>Desistance from Crime</a:t>
            </a:r>
            <a:r>
              <a:rPr lang="en-GB" sz="1200" kern="100" dirty="0">
                <a:effectLst/>
                <a:latin typeface="Aptos" panose="020B0004020202020204" pitchFamily="34" charset="0"/>
                <a:ea typeface="DengXian" panose="02010600030101010101" pitchFamily="2" charset="-122"/>
                <a:cs typeface="Arial" panose="020B0604020202020204" pitchFamily="34" charset="0"/>
              </a:rPr>
              <a:t>:</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Narrative criminology also explores how stories contribute to desistance from crime. Positive self-narratives that emphasize change and redemption can help individuals desist from offending</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Programmes that encourage offenders to rewrite their life stories in a positive light have been shown to support rehabilitation and reintegration </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 </a:t>
            </a:r>
          </a:p>
          <a:p>
            <a:pPr marL="342900" lvl="0" indent="-342900">
              <a:lnSpc>
                <a:spcPct val="115000"/>
              </a:lnSpc>
              <a:spcAft>
                <a:spcPts val="800"/>
              </a:spcAft>
              <a:buFont typeface="+mj-lt"/>
              <a:buAutoNum type="arabicPeriod" startAt="3"/>
              <a:tabLst>
                <a:tab pos="457200" algn="l"/>
              </a:tabLst>
            </a:pPr>
            <a:r>
              <a:rPr lang="en-GB" sz="1200" b="1" kern="100" dirty="0">
                <a:effectLst/>
                <a:latin typeface="Aptos" panose="020B0004020202020204" pitchFamily="34" charset="0"/>
                <a:ea typeface="DengXian" panose="02010600030101010101" pitchFamily="2" charset="-122"/>
                <a:cs typeface="Arial" panose="020B0604020202020204" pitchFamily="34" charset="0"/>
              </a:rPr>
              <a:t>Resistance to Harm</a:t>
            </a:r>
            <a:r>
              <a:rPr lang="en-GB" sz="1200" kern="100" dirty="0">
                <a:effectLst/>
                <a:latin typeface="Aptos" panose="020B0004020202020204" pitchFamily="34" charset="0"/>
                <a:ea typeface="DengXian" panose="02010600030101010101" pitchFamily="2" charset="-122"/>
                <a:cs typeface="Arial" panose="020B0604020202020204" pitchFamily="34" charset="0"/>
              </a:rPr>
              <a:t>:</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Narratives can play a role in resisting harmful actions. Stories that emphasize moral values, empathy, and social responsibility can deter individuals from engaging in criminal behaviour. </a:t>
            </a:r>
          </a:p>
          <a:p>
            <a:pPr marL="742950" lvl="1" indent="-285750">
              <a:lnSpc>
                <a:spcPct val="115000"/>
              </a:lnSpc>
              <a:spcAft>
                <a:spcPts val="800"/>
              </a:spcAft>
              <a:buSzPts val="1000"/>
              <a:buFont typeface="Symbol" panose="05050102010706020507" pitchFamily="18" charset="2"/>
              <a:buChar char=""/>
              <a:tabLst>
                <a:tab pos="914400" algn="l"/>
              </a:tabLst>
            </a:pPr>
            <a:r>
              <a:rPr lang="en-GB" sz="1200" kern="100" dirty="0">
                <a:effectLst/>
                <a:latin typeface="Aptos" panose="020B0004020202020204" pitchFamily="34" charset="0"/>
                <a:ea typeface="DengXian" panose="02010600030101010101" pitchFamily="2" charset="-122"/>
                <a:cs typeface="Arial" panose="020B0604020202020204" pitchFamily="34" charset="0"/>
              </a:rPr>
              <a:t>Collective narratives within communities can foster a sense of solidarity and resistance against crime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Looking at a very different group – serial killers – </a:t>
            </a:r>
            <a:r>
              <a:rPr lang="en-GB" b="1" dirty="0"/>
              <a:t>James and Gossett (2018</a:t>
            </a:r>
            <a:r>
              <a:rPr lang="en-GB" dirty="0"/>
              <a:t>) show how even people who have committed the most heinous of crimes are able to narratively reconstruct themselves as people with high moral standards.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Raitanen, Sandberg, and Oksanen (2019) </a:t>
            </a:r>
            <a:r>
              <a:rPr lang="en-GB" dirty="0"/>
              <a:t>explore connections between the master narrative of school shootings and personal stories of being bullied. The same kind of micro–macro link is drawn in </a:t>
            </a:r>
            <a:r>
              <a:rPr lang="en-GB" b="1" dirty="0"/>
              <a:t>Banks and Albertson's (2018) </a:t>
            </a:r>
            <a:r>
              <a:rPr lang="en-GB" dirty="0"/>
              <a:t>study of violence committed by ex-service personnel. These authors locate such violence in both personal biographies and individual psyches, and the structural conditions of advanced capitalism.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Lastly, </a:t>
            </a:r>
            <a:r>
              <a:rPr lang="en-GB" b="1" dirty="0"/>
              <a:t>Sandberg, Copes, and Pedersen (2019</a:t>
            </a:r>
            <a:r>
              <a:rPr lang="en-GB" dirty="0"/>
              <a:t>) expand the traditional focus on violent populations, to ‘peaceful people’, arguing that narrative analysis far exceeds approaches such as subcultural and neutralisation theory in understanding engagement in violence.</a:t>
            </a:r>
          </a:p>
          <a:p>
            <a:endParaRPr lang="en-GB" dirty="0"/>
          </a:p>
        </p:txBody>
      </p:sp>
    </p:spTree>
    <p:extLst>
      <p:ext uri="{BB962C8B-B14F-4D97-AF65-F5344CB8AC3E}">
        <p14:creationId xmlns:p14="http://schemas.microsoft.com/office/powerpoint/2010/main" val="1287673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Continuing narrative criminology's core interest in understanding violence, </a:t>
            </a:r>
            <a:r>
              <a:rPr lang="en-GB" b="1" dirty="0"/>
              <a:t>Henriksen and Bengtsson (2018)</a:t>
            </a:r>
            <a:r>
              <a:rPr lang="en-GB" dirty="0"/>
              <a:t> find that marginalised Danish youths describe violence as ‘nothing special’; as an acceptable and even trivial part of their lives.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Trivializing violence: Marginalized youth narrating everyday violence - Ann-Karina Henriksen, Tea Torbenfeldt Bengtsson, 2018</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sz="1200" dirty="0"/>
          </a:p>
          <a:p>
            <a:r>
              <a:rPr lang="en-GB" sz="1200" b="1" i="1" dirty="0"/>
              <a:t>My dad used to beat us [David and his three siblings] when we were little […] but it wasn’t bad or anything. Just some slapping when we misbehaved […] One time, my brother went to hospital because he [the dad] broke his arm. That wasn’t good; then, it is violence.</a:t>
            </a:r>
          </a:p>
          <a:p>
            <a:r>
              <a:rPr lang="en-GB" sz="1200" b="1" i="1" dirty="0"/>
              <a:t>(David, 17 years old, Study 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Times New Roman" panose="02020603050405020304" pitchFamily="18" charset="0"/>
              </a:rPr>
              <a:t>Following David’s logic, violence must inflict physical injury in order for the victim to denote “real” violence. This understanding of violence is also found in 17-year-old Mary’s narrative: “[a]t my father’s house, it’s just normal violence; but, at my mother’s house, it’s like real, you know, really bad” (Study 1). The narratives reflect that “violence is a slippery and evasive concept” (</a:t>
            </a:r>
            <a:r>
              <a:rPr lang="en-GB" b="0" i="0" u="none" strike="noStrike" dirty="0">
                <a:solidFill>
                  <a:srgbClr val="2B53BF"/>
                </a:solidFill>
                <a:effectLst/>
                <a:latin typeface="Times New Roman" panose="02020603050405020304" pitchFamily="18" charset="0"/>
                <a:hlinkClick r:id="rId4"/>
              </a:rPr>
              <a:t>Vigh, 2002</a:t>
            </a:r>
            <a:r>
              <a:rPr lang="en-GB" b="0" i="0" dirty="0">
                <a:solidFill>
                  <a:srgbClr val="000000"/>
                </a:solidFill>
                <a:effectLst/>
                <a:latin typeface="Times New Roman" panose="02020603050405020304" pitchFamily="18" charset="0"/>
              </a:rPr>
              <a:t>: 4, our translation) and that accumulated experiences of violence both inside and outside the home contribute to the alteration of social meanings of violence to denote only serious violence. Thus, for some of the young people, it came as a surprise that aggressive actions, such as threats of violence, spitting, throwing items, or restraining a person for an extended period of time, are legally viewed as assault and can result in prosecution. For some of the participants, these forms of violence were so common that they ceased to be perceived as constituting violence. The lack of injury or serious pain rendered such incidents insignificant and caused them to be frequently rejected as violent experiences because “nothing happened”.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Times New Roman" panose="02020603050405020304" pitchFamily="18" charset="0"/>
            </a:endParaRPr>
          </a:p>
          <a:p>
            <a:pPr algn="just">
              <a:lnSpc>
                <a:spcPts val="1500"/>
              </a:lnSpc>
              <a:buNone/>
            </a:pPr>
            <a:r>
              <a:rPr lang="en-GB" b="1" i="0" dirty="0">
                <a:solidFill>
                  <a:srgbClr val="000000"/>
                </a:solidFill>
                <a:effectLst/>
                <a:latin typeface="Times New Roman" panose="02020603050405020304" pitchFamily="18" charset="0"/>
              </a:rPr>
              <a:t>It’s like being in it, being in something that you know. Being in that huge chaos, but you know it, you know the feeling. You know about being beaten, you know about feeling like shit, you know about not eating. You don’t know about that—you know, receiving [help and comfort] and having a stable life, where it is like this [she draws a straight line in the air with her hand]. You only know about [she draws a line going up and down, changing rapidly]. […] Sometimes, I pick a fight with Michael [her boyfriend] just to feel that, you know, just because that feeling is so familiar.</a:t>
            </a:r>
          </a:p>
          <a:p>
            <a:pPr algn="just">
              <a:lnSpc>
                <a:spcPts val="1500"/>
              </a:lnSpc>
              <a:buNone/>
            </a:pPr>
            <a:r>
              <a:rPr lang="en-GB" b="1" i="0" dirty="0">
                <a:solidFill>
                  <a:srgbClr val="000000"/>
                </a:solidFill>
                <a:effectLst/>
                <a:latin typeface="Times New Roman" panose="02020603050405020304" pitchFamily="18" charset="0"/>
              </a:rPr>
              <a:t>(Susan, 19 years old, Study 1)</a:t>
            </a:r>
          </a:p>
          <a:p>
            <a:pPr algn="just">
              <a:lnSpc>
                <a:spcPts val="1650"/>
              </a:lnSpc>
            </a:pPr>
            <a:r>
              <a:rPr lang="en-GB" b="0" i="0" dirty="0">
                <a:solidFill>
                  <a:srgbClr val="000000"/>
                </a:solidFill>
                <a:effectLst/>
                <a:latin typeface="Times New Roman" panose="02020603050405020304" pitchFamily="18" charset="0"/>
              </a:rPr>
              <a:t>For Susan chaos entailed being beaten, “feeling like shit”, and “being hungry”, and her narrative demonstrates how such chaos became normalized to the extent that it induced feelings of order and familiarity. The chaos was constituted not only by physical violence, but by a range of sufferings that accumulated in her everyday life. For Susan, violence was not only dramatic and painful; it was also embodied over time and space in ways that trivialized the experiences of suffering and violence. Thus, chaos and violence became not only expected but also recognizable and somewhat trivial everyday experiences.</a:t>
            </a:r>
          </a:p>
          <a:p>
            <a:endParaRPr lang="en-GB" dirty="0"/>
          </a:p>
        </p:txBody>
      </p:sp>
    </p:spTree>
    <p:extLst>
      <p:ext uri="{BB962C8B-B14F-4D97-AF65-F5344CB8AC3E}">
        <p14:creationId xmlns:p14="http://schemas.microsoft.com/office/powerpoint/2010/main" val="1305991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1089A-AD0E-A463-09BD-963BBC4B92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8C41A5-A5DF-43D4-64F6-AB374B9BEE98}"/>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216DA357-943B-3B0D-FCF5-9858F5F536CE}"/>
              </a:ext>
            </a:extLst>
          </p:cNvPr>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Looking at a very different group – serial killers – </a:t>
            </a:r>
            <a:r>
              <a:rPr lang="en-GB" b="1" dirty="0"/>
              <a:t>James and Gossett (2018</a:t>
            </a:r>
            <a:r>
              <a:rPr lang="en-GB" dirty="0"/>
              <a:t>) show how even people who have committed the most heinous of crimes are able to narratively reconstruct themselves as people with high moral standards.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buNone/>
            </a:pPr>
            <a:r>
              <a:rPr lang="en-GB" dirty="0"/>
              <a:t>Based on the visible content from </a:t>
            </a:r>
            <a:r>
              <a:rPr lang="en-GB" b="1" dirty="0"/>
              <a:t>James, V., &amp; Gossett, J. (2018)</a:t>
            </a:r>
            <a:r>
              <a:rPr lang="en-GB" dirty="0"/>
              <a:t>, the article titled:</a:t>
            </a:r>
          </a:p>
          <a:p>
            <a:pPr>
              <a:buNone/>
            </a:pPr>
            <a:r>
              <a:rPr lang="en-GB" b="1" dirty="0"/>
              <a:t>"Of Monsters and Men: Exploring Serial Murderers' Discourses of Neutralization"</a:t>
            </a:r>
            <a:br>
              <a:rPr lang="en-GB" dirty="0"/>
            </a:br>
            <a:r>
              <a:rPr lang="en-GB" dirty="0"/>
              <a:t>Published in </a:t>
            </a:r>
            <a:r>
              <a:rPr lang="en-GB" i="1" dirty="0"/>
              <a:t>Deviant </a:t>
            </a:r>
            <a:r>
              <a:rPr lang="en-GB" i="1" dirty="0" err="1"/>
              <a:t>Behavior</a:t>
            </a:r>
            <a:r>
              <a:rPr lang="en-GB" i="1" dirty="0"/>
              <a:t>, 39(9), 1120–1139</a:t>
            </a:r>
            <a:endParaRPr lang="en-GB" dirty="0"/>
          </a:p>
          <a:p>
            <a:pPr>
              <a:buNone/>
            </a:pPr>
            <a:r>
              <a:rPr lang="en-GB" b="1" dirty="0"/>
              <a:t>Summary:</a:t>
            </a:r>
          </a:p>
          <a:p>
            <a:pPr>
              <a:buNone/>
            </a:pPr>
            <a:r>
              <a:rPr lang="en-GB" dirty="0"/>
              <a:t>This study examines how </a:t>
            </a:r>
            <a:r>
              <a:rPr lang="en-GB" b="1" dirty="0"/>
              <a:t>serial murderers use discourses of neutralization</a:t>
            </a:r>
            <a:r>
              <a:rPr lang="en-GB" dirty="0"/>
              <a:t> to rationalize or justify their violent actions. Drawing from </a:t>
            </a:r>
            <a:r>
              <a:rPr lang="en-GB" b="1" dirty="0"/>
              <a:t>Sykes and Matza’s neutralization theory</a:t>
            </a:r>
            <a:r>
              <a:rPr lang="en-GB" dirty="0"/>
              <a:t>, the authors explore </a:t>
            </a:r>
            <a:r>
              <a:rPr lang="en-GB" b="1" dirty="0"/>
              <a:t>interview transcripts, writings, and confessions</a:t>
            </a:r>
            <a:r>
              <a:rPr lang="en-GB" dirty="0"/>
              <a:t> from serial killers to understand the linguistic and psychological techniques they employ to deflect guilt and normalize their </a:t>
            </a:r>
            <a:r>
              <a:rPr lang="en-GB" dirty="0" err="1"/>
              <a:t>behavior</a:t>
            </a:r>
            <a:r>
              <a:rPr lang="en-GB" dirty="0"/>
              <a:t>.</a:t>
            </a:r>
          </a:p>
          <a:p>
            <a:pPr>
              <a:buNone/>
            </a:pPr>
            <a:endParaRPr lang="en-GB" dirty="0"/>
          </a:p>
          <a:p>
            <a:pPr>
              <a:buNone/>
            </a:pPr>
            <a:r>
              <a:rPr lang="en-GB" dirty="0"/>
              <a:t>Methods: </a:t>
            </a:r>
          </a:p>
          <a:p>
            <a:pPr>
              <a:buNone/>
            </a:pPr>
            <a:r>
              <a:rPr lang="en-GB" b="1" dirty="0"/>
              <a:t>Data Collection:</a:t>
            </a:r>
          </a:p>
          <a:p>
            <a:pPr>
              <a:buFont typeface="Arial" panose="020B0604020202020204" pitchFamily="34" charset="0"/>
              <a:buChar char="•"/>
            </a:pPr>
            <a:r>
              <a:rPr lang="en-GB" dirty="0"/>
              <a:t>The authors </a:t>
            </a:r>
            <a:r>
              <a:rPr lang="en-GB" dirty="0" err="1"/>
              <a:t>analyzed</a:t>
            </a:r>
            <a:r>
              <a:rPr lang="en-GB" dirty="0"/>
              <a:t> </a:t>
            </a:r>
            <a:r>
              <a:rPr lang="en-GB" b="1" dirty="0"/>
              <a:t>primary source materials</a:t>
            </a:r>
            <a:r>
              <a:rPr lang="en-GB" dirty="0"/>
              <a:t> produced by </a:t>
            </a:r>
            <a:r>
              <a:rPr lang="en-GB" b="1" dirty="0"/>
              <a:t>known serial murderers</a:t>
            </a:r>
            <a:r>
              <a:rPr lang="en-GB" dirty="0"/>
              <a:t>.</a:t>
            </a:r>
          </a:p>
          <a:p>
            <a:pPr>
              <a:buFont typeface="Arial" panose="020B0604020202020204" pitchFamily="34" charset="0"/>
              <a:buChar char="•"/>
            </a:pPr>
            <a:r>
              <a:rPr lang="en-GB" dirty="0"/>
              <a:t>These sources included:</a:t>
            </a:r>
          </a:p>
          <a:p>
            <a:pPr marL="742950" lvl="1" indent="-285750">
              <a:buFont typeface="Arial" panose="020B0604020202020204" pitchFamily="34" charset="0"/>
              <a:buChar char="•"/>
            </a:pPr>
            <a:r>
              <a:rPr lang="en-GB" b="1" dirty="0"/>
              <a:t>Autobiographical writings</a:t>
            </a:r>
            <a:endParaRPr lang="en-GB" dirty="0"/>
          </a:p>
          <a:p>
            <a:pPr marL="742950" lvl="1" indent="-285750">
              <a:buFont typeface="Arial" panose="020B0604020202020204" pitchFamily="34" charset="0"/>
              <a:buChar char="•"/>
            </a:pPr>
            <a:r>
              <a:rPr lang="en-GB" b="1" dirty="0"/>
              <a:t>Prison interviews</a:t>
            </a:r>
            <a:endParaRPr lang="en-GB" dirty="0"/>
          </a:p>
          <a:p>
            <a:pPr marL="742950" lvl="1" indent="-285750">
              <a:buFont typeface="Arial" panose="020B0604020202020204" pitchFamily="34" charset="0"/>
              <a:buChar char="•"/>
            </a:pPr>
            <a:r>
              <a:rPr lang="en-GB" b="1" dirty="0"/>
              <a:t>Confessions</a:t>
            </a:r>
            <a:endParaRPr lang="en-GB" dirty="0"/>
          </a:p>
          <a:p>
            <a:pPr marL="742950" lvl="1" indent="-285750">
              <a:buFont typeface="Arial" panose="020B0604020202020204" pitchFamily="34" charset="0"/>
              <a:buChar char="•"/>
            </a:pPr>
            <a:r>
              <a:rPr lang="en-GB" b="1" dirty="0"/>
              <a:t>Courtroom statements</a:t>
            </a:r>
            <a:endParaRPr lang="en-GB" dirty="0"/>
          </a:p>
          <a:p>
            <a:pPr>
              <a:buFont typeface="Arial" panose="020B0604020202020204" pitchFamily="34" charset="0"/>
              <a:buChar char="•"/>
            </a:pPr>
            <a:r>
              <a:rPr lang="en-GB" dirty="0"/>
              <a:t>The sample included </a:t>
            </a:r>
            <a:r>
              <a:rPr lang="en-GB" b="1" dirty="0"/>
              <a:t>male serial killers</a:t>
            </a:r>
            <a:r>
              <a:rPr lang="en-GB" dirty="0"/>
              <a:t> who had engaged with the public record, either through interviews, published writings, or other first-person accounts.</a:t>
            </a:r>
          </a:p>
          <a:p>
            <a:pPr>
              <a:buNone/>
            </a:pPr>
            <a:r>
              <a:rPr lang="en-GB" b="1" dirty="0"/>
              <a:t>2. Theoretical Framework:</a:t>
            </a:r>
          </a:p>
          <a:p>
            <a:pPr>
              <a:buFont typeface="Arial" panose="020B0604020202020204" pitchFamily="34" charset="0"/>
              <a:buChar char="•"/>
            </a:pPr>
            <a:r>
              <a:rPr lang="en-GB" dirty="0"/>
              <a:t>James &amp; Gossett grounded their analysis in </a:t>
            </a:r>
            <a:r>
              <a:rPr lang="en-GB" b="1" dirty="0"/>
              <a:t>Sykes and Matza’s (1957) techniques of neutralization</a:t>
            </a:r>
            <a:r>
              <a:rPr lang="en-GB" dirty="0"/>
              <a:t>.</a:t>
            </a:r>
            <a:br>
              <a:rPr lang="en-GB" dirty="0"/>
            </a:br>
            <a:r>
              <a:rPr lang="en-GB" dirty="0"/>
              <a:t>These include:</a:t>
            </a:r>
          </a:p>
          <a:p>
            <a:pPr marL="742950" lvl="1" indent="-285750">
              <a:buFont typeface="Arial" panose="020B0604020202020204" pitchFamily="34" charset="0"/>
              <a:buChar char="•"/>
            </a:pPr>
            <a:r>
              <a:rPr lang="en-GB" dirty="0"/>
              <a:t>Denial of responsibility</a:t>
            </a:r>
          </a:p>
          <a:p>
            <a:pPr marL="742950" lvl="1" indent="-285750">
              <a:buFont typeface="Arial" panose="020B0604020202020204" pitchFamily="34" charset="0"/>
              <a:buChar char="•"/>
            </a:pPr>
            <a:r>
              <a:rPr lang="en-GB" dirty="0"/>
              <a:t>Denial of injury</a:t>
            </a:r>
          </a:p>
          <a:p>
            <a:pPr marL="742950" lvl="1" indent="-285750">
              <a:buFont typeface="Arial" panose="020B0604020202020204" pitchFamily="34" charset="0"/>
              <a:buChar char="•"/>
            </a:pPr>
            <a:r>
              <a:rPr lang="en-GB" dirty="0"/>
              <a:t>Denial of the victim</a:t>
            </a:r>
          </a:p>
          <a:p>
            <a:pPr marL="742950" lvl="1" indent="-285750">
              <a:buFont typeface="Arial" panose="020B0604020202020204" pitchFamily="34" charset="0"/>
              <a:buChar char="•"/>
            </a:pPr>
            <a:r>
              <a:rPr lang="en-GB" dirty="0"/>
              <a:t>Condemnation of the condemners</a:t>
            </a:r>
          </a:p>
          <a:p>
            <a:pPr marL="742950" lvl="1" indent="-285750">
              <a:buFont typeface="Arial" panose="020B0604020202020204" pitchFamily="34" charset="0"/>
              <a:buChar char="•"/>
            </a:pPr>
            <a:r>
              <a:rPr lang="en-GB" dirty="0"/>
              <a:t>Appeal to higher loyalties</a:t>
            </a:r>
          </a:p>
          <a:p>
            <a:pPr>
              <a:buNone/>
            </a:pPr>
            <a:r>
              <a:rPr lang="en-GB" b="1" dirty="0"/>
              <a:t>3. Discourse Analysis:</a:t>
            </a:r>
          </a:p>
          <a:p>
            <a:pPr>
              <a:buFont typeface="Arial" panose="020B0604020202020204" pitchFamily="34" charset="0"/>
              <a:buChar char="•"/>
            </a:pPr>
            <a:r>
              <a:rPr lang="en-GB" dirty="0"/>
              <a:t>They conducted a </a:t>
            </a:r>
            <a:r>
              <a:rPr lang="en-GB" b="1" dirty="0"/>
              <a:t>close textual reading</a:t>
            </a:r>
            <a:r>
              <a:rPr lang="en-GB" dirty="0"/>
              <a:t> of the killers’ language to identify </a:t>
            </a:r>
            <a:r>
              <a:rPr lang="en-GB" b="1" dirty="0"/>
              <a:t>patterns of justification and rationalization</a:t>
            </a:r>
            <a:r>
              <a:rPr lang="en-GB" dirty="0"/>
              <a:t>.</a:t>
            </a:r>
          </a:p>
          <a:p>
            <a:pPr>
              <a:buFont typeface="Arial" panose="020B0604020202020204" pitchFamily="34" charset="0"/>
              <a:buChar char="•"/>
            </a:pPr>
            <a:r>
              <a:rPr lang="en-GB" dirty="0"/>
              <a:t>The goal was to </a:t>
            </a:r>
            <a:r>
              <a:rPr lang="en-GB" b="1" dirty="0"/>
              <a:t>detect how these men framed their actions</a:t>
            </a:r>
            <a:r>
              <a:rPr lang="en-GB" dirty="0"/>
              <a:t> in ways that reduced or eliminated personal moral culpability.</a:t>
            </a:r>
          </a:p>
          <a:p>
            <a:pPr>
              <a:buFont typeface="Arial" panose="020B0604020202020204" pitchFamily="34" charset="0"/>
              <a:buChar char="•"/>
            </a:pPr>
            <a:r>
              <a:rPr lang="en-GB" dirty="0"/>
              <a:t>The analysis was </a:t>
            </a:r>
            <a:r>
              <a:rPr lang="en-GB" b="1" dirty="0"/>
              <a:t>interpretive</a:t>
            </a:r>
            <a:r>
              <a:rPr lang="en-GB" dirty="0"/>
              <a:t>, not statistical—focused on meaning-making rather than measurement.</a:t>
            </a:r>
          </a:p>
          <a:p>
            <a:pPr>
              <a:buNone/>
            </a:pPr>
            <a:endParaRPr lang="en-GB" dirty="0"/>
          </a:p>
          <a:p>
            <a:pPr>
              <a:buNone/>
            </a:pPr>
            <a:endParaRPr lang="en-GB" dirty="0"/>
          </a:p>
          <a:p>
            <a:pPr>
              <a:buNone/>
            </a:pPr>
            <a:r>
              <a:rPr lang="en-GB" b="1" dirty="0"/>
              <a:t>Key Findings:</a:t>
            </a:r>
          </a:p>
          <a:p>
            <a:pPr>
              <a:buFont typeface="+mj-lt"/>
              <a:buAutoNum type="arabicPeriod"/>
            </a:pPr>
            <a:r>
              <a:rPr lang="en-GB" b="1" dirty="0"/>
              <a:t>Denial of Responsibility</a:t>
            </a:r>
            <a:br>
              <a:rPr lang="en-GB" dirty="0"/>
            </a:br>
            <a:r>
              <a:rPr lang="en-GB" dirty="0"/>
              <a:t>Offenders often claim external forces (abuse, upbringing, mental illness) influenced their actions, suggesting they were not in control.</a:t>
            </a:r>
          </a:p>
          <a:p>
            <a:pPr>
              <a:buFont typeface="+mj-lt"/>
              <a:buAutoNum type="arabicPeriod"/>
            </a:pPr>
            <a:r>
              <a:rPr lang="en-GB" b="1" dirty="0"/>
              <a:t>Denial of Injury or Victim</a:t>
            </a:r>
            <a:br>
              <a:rPr lang="en-GB" dirty="0"/>
            </a:br>
            <a:r>
              <a:rPr lang="en-GB" dirty="0"/>
              <a:t>Some deny that their actions caused real harm or that the victims “deserved it” or were not innocent.</a:t>
            </a:r>
          </a:p>
          <a:p>
            <a:pPr>
              <a:buFont typeface="+mj-lt"/>
              <a:buAutoNum type="arabicPeriod"/>
            </a:pPr>
            <a:r>
              <a:rPr lang="en-GB" b="1" dirty="0"/>
              <a:t>Appeal to Higher Loyalties</a:t>
            </a:r>
            <a:br>
              <a:rPr lang="en-GB" dirty="0"/>
            </a:br>
            <a:r>
              <a:rPr lang="en-GB" dirty="0"/>
              <a:t>A few express a belief that their actions served a higher purpose or inner compulsion, sometimes framed in religious or philosophical terms.</a:t>
            </a:r>
          </a:p>
          <a:p>
            <a:pPr>
              <a:buFont typeface="+mj-lt"/>
              <a:buAutoNum type="arabicPeriod"/>
            </a:pPr>
            <a:r>
              <a:rPr lang="en-GB" b="1" dirty="0"/>
              <a:t>Condemnation of the Condemners</a:t>
            </a:r>
            <a:br>
              <a:rPr lang="en-GB" dirty="0"/>
            </a:br>
            <a:r>
              <a:rPr lang="en-GB" dirty="0"/>
              <a:t>Killers sometimes criticize law enforcement, society, or even the media, implying hypocrisy in their judgment.</a:t>
            </a:r>
          </a:p>
          <a:p>
            <a:pPr>
              <a:buFont typeface="+mj-lt"/>
              <a:buAutoNum type="arabicPeriod"/>
            </a:pPr>
            <a:r>
              <a:rPr lang="en-GB" b="1" dirty="0"/>
              <a:t>Normalization of Violence</a:t>
            </a:r>
            <a:br>
              <a:rPr lang="en-GB" dirty="0"/>
            </a:br>
            <a:r>
              <a:rPr lang="en-GB" dirty="0" err="1"/>
              <a:t>Violence</a:t>
            </a:r>
            <a:r>
              <a:rPr lang="en-GB" dirty="0"/>
              <a:t> is sometimes framed as logical, inevitable, or necessary, often using desensitized or clinical language.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*SEE TED BUNDY CASE ON NEXT SLIDE*</a:t>
            </a:r>
          </a:p>
          <a:p>
            <a:endParaRPr lang="en-GB" dirty="0"/>
          </a:p>
        </p:txBody>
      </p:sp>
    </p:spTree>
    <p:extLst>
      <p:ext uri="{BB962C8B-B14F-4D97-AF65-F5344CB8AC3E}">
        <p14:creationId xmlns:p14="http://schemas.microsoft.com/office/powerpoint/2010/main" val="1250460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a:buFont typeface="+mj-lt"/>
              <a:buNone/>
            </a:pPr>
            <a:endParaRPr lang="en-GB" dirty="0"/>
          </a:p>
          <a:p>
            <a:pPr>
              <a:buFont typeface="+mj-lt"/>
              <a:buAutoNum type="arabicPeriod"/>
            </a:pPr>
            <a:endParaRPr lang="en-GB" dirty="0"/>
          </a:p>
          <a:p>
            <a:pPr>
              <a:buNone/>
            </a:pPr>
            <a:r>
              <a:rPr lang="en-GB" b="1" dirty="0"/>
              <a:t>Contribution to Criminology:</a:t>
            </a:r>
          </a:p>
          <a:p>
            <a:pPr>
              <a:buNone/>
            </a:pPr>
            <a:r>
              <a:rPr lang="en-GB" dirty="0"/>
              <a:t>James &amp; Gossett use these cases not just to shock, but to show how </a:t>
            </a:r>
            <a:r>
              <a:rPr lang="en-GB" b="1" dirty="0"/>
              <a:t>language and narrative</a:t>
            </a:r>
            <a:r>
              <a:rPr lang="en-GB" dirty="0"/>
              <a:t> function as tools of </a:t>
            </a:r>
            <a:r>
              <a:rPr lang="en-GB" b="1" dirty="0"/>
              <a:t>moral disengagement</a:t>
            </a:r>
            <a:r>
              <a:rPr lang="en-GB" dirty="0"/>
              <a:t>. These killers construct self-narratives that allow them to </a:t>
            </a:r>
            <a:r>
              <a:rPr lang="en-GB" b="1" dirty="0"/>
              <a:t>preserve a sense of identity or moral order</a:t>
            </a:r>
            <a:r>
              <a:rPr lang="en-GB" dirty="0"/>
              <a:t>, despite their heinous acts.</a:t>
            </a:r>
            <a:endParaRPr lang="en-GB" b="1" dirty="0"/>
          </a:p>
          <a:p>
            <a:pPr>
              <a:buNone/>
            </a:pPr>
            <a:endParaRPr lang="en-GB" b="1" dirty="0"/>
          </a:p>
          <a:p>
            <a:pPr>
              <a:buNone/>
            </a:pPr>
            <a:endParaRPr lang="en-GB" b="1" dirty="0"/>
          </a:p>
          <a:p>
            <a:pPr>
              <a:buNone/>
            </a:pPr>
            <a:endParaRPr lang="en-GB" b="1" dirty="0"/>
          </a:p>
          <a:p>
            <a:pPr>
              <a:buFont typeface="Arial" panose="020B0604020202020204" pitchFamily="34" charset="0"/>
              <a:buChar char="•"/>
            </a:pPr>
            <a:r>
              <a:rPr lang="en-GB" dirty="0"/>
              <a:t>The article sheds light on the </a:t>
            </a:r>
            <a:r>
              <a:rPr lang="en-GB" b="1" dirty="0"/>
              <a:t>self-perception and moral frameworks</a:t>
            </a:r>
            <a:r>
              <a:rPr lang="en-GB" dirty="0"/>
              <a:t> of serial offenders.</a:t>
            </a:r>
          </a:p>
          <a:p>
            <a:pPr>
              <a:buFont typeface="Arial" panose="020B0604020202020204" pitchFamily="34" charset="0"/>
              <a:buChar char="•"/>
            </a:pPr>
            <a:r>
              <a:rPr lang="en-GB" dirty="0"/>
              <a:t>It enhances our understanding of how </a:t>
            </a:r>
            <a:r>
              <a:rPr lang="en-GB" b="1" dirty="0"/>
              <a:t>extreme deviance</a:t>
            </a:r>
            <a:r>
              <a:rPr lang="en-GB" dirty="0"/>
              <a:t> is </a:t>
            </a:r>
            <a:r>
              <a:rPr lang="en-GB" b="1" dirty="0"/>
              <a:t>linguistically constructed</a:t>
            </a:r>
            <a:r>
              <a:rPr lang="en-GB" dirty="0"/>
              <a:t> and </a:t>
            </a:r>
            <a:r>
              <a:rPr lang="en-GB" b="1" dirty="0"/>
              <a:t>morally neutralized</a:t>
            </a:r>
            <a:r>
              <a:rPr lang="en-GB" dirty="0"/>
              <a:t> by perpetrators.</a:t>
            </a:r>
          </a:p>
          <a:p>
            <a:pPr>
              <a:buFont typeface="Arial" panose="020B0604020202020204" pitchFamily="34" charset="0"/>
              <a:buChar char="•"/>
            </a:pPr>
            <a:r>
              <a:rPr lang="en-GB" dirty="0"/>
              <a:t>Offers insight for law enforcement, psychologists, and criminologists into </a:t>
            </a:r>
            <a:r>
              <a:rPr lang="en-GB" b="1" dirty="0"/>
              <a:t>post-offense narratives</a:t>
            </a:r>
            <a:r>
              <a:rPr lang="en-GB" dirty="0"/>
              <a:t>, which can be useful for profiling or therapeutic contexts.</a:t>
            </a:r>
          </a:p>
          <a:p>
            <a:endParaRPr lang="en-GB" dirty="0"/>
          </a:p>
        </p:txBody>
      </p:sp>
    </p:spTree>
    <p:extLst>
      <p:ext uri="{BB962C8B-B14F-4D97-AF65-F5344CB8AC3E}">
        <p14:creationId xmlns:p14="http://schemas.microsoft.com/office/powerpoint/2010/main" val="4086218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C41D0-1CF2-2772-FDCF-9BCBB6A15A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34A18C-2D86-4510-A48E-C96324EB2D4C}"/>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EFDAFB6A-DFE5-3DF6-2A4F-BD4E5757A500}"/>
              </a:ext>
            </a:extLst>
          </p:cNvPr>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Raitanen, Sandberg, and Oksanen (2019) </a:t>
            </a:r>
            <a:r>
              <a:rPr lang="en-GB" dirty="0"/>
              <a:t>explore connections between the master narrative of school shootings and personal stories of being bullied. The same kind of micro–macro link is drawn in </a:t>
            </a:r>
            <a:r>
              <a:rPr lang="en-GB" b="1" dirty="0"/>
              <a:t>Banks and Albertson's (2018) </a:t>
            </a:r>
            <a:r>
              <a:rPr lang="en-GB" dirty="0"/>
              <a:t>study of violence committed by ex-service personnel. These authors locate such violence in both personal biographies and individual psyches, and the structural conditions of advanced capitalism.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buNone/>
            </a:pPr>
            <a:r>
              <a:rPr lang="en-GB" dirty="0"/>
              <a:t>Raitanen, J., Sandberg, S., &amp; Oksanen, A. (2019).</a:t>
            </a:r>
            <a:br>
              <a:rPr lang="en-GB" dirty="0"/>
            </a:br>
            <a:r>
              <a:rPr lang="en-GB" b="1" dirty="0"/>
              <a:t>“The Bullying–School Shooting Nexus: Bridging Master Narratives of Mass Violence with Personal Narratives of Social Exclusion.”</a:t>
            </a:r>
            <a:br>
              <a:rPr lang="en-GB" dirty="0"/>
            </a:br>
            <a:r>
              <a:rPr lang="en-GB" i="1" dirty="0"/>
              <a:t>Deviant </a:t>
            </a:r>
            <a:r>
              <a:rPr lang="en-GB" i="1" dirty="0" err="1"/>
              <a:t>Behavior</a:t>
            </a:r>
            <a:r>
              <a:rPr lang="en-GB" i="1" dirty="0"/>
              <a:t>, 40(1), 96–109.</a:t>
            </a:r>
            <a:endParaRPr lang="en-GB" dirty="0"/>
          </a:p>
          <a:p>
            <a:pPr>
              <a:buNone/>
            </a:pPr>
            <a:r>
              <a:rPr lang="en-GB" b="1" dirty="0"/>
              <a:t>🧠 Research Focus:</a:t>
            </a:r>
          </a:p>
          <a:p>
            <a:pPr>
              <a:buNone/>
            </a:pPr>
            <a:r>
              <a:rPr lang="en-GB" dirty="0"/>
              <a:t>This study examines how </a:t>
            </a:r>
            <a:r>
              <a:rPr lang="en-GB" b="1" dirty="0"/>
              <a:t>school shooters use personal narratives of social exclusion and bullying</a:t>
            </a:r>
            <a:r>
              <a:rPr lang="en-GB" dirty="0"/>
              <a:t> to </a:t>
            </a:r>
            <a:r>
              <a:rPr lang="en-GB" b="1" dirty="0"/>
              <a:t>justify or explain their violence</a:t>
            </a:r>
            <a:r>
              <a:rPr lang="en-GB" dirty="0"/>
              <a:t>, and how these narratives </a:t>
            </a:r>
            <a:r>
              <a:rPr lang="en-GB" b="1" dirty="0"/>
              <a:t>interact with broader cultural “master narratives”</a:t>
            </a:r>
            <a:r>
              <a:rPr lang="en-GB" dirty="0"/>
              <a:t> about school shootings.</a:t>
            </a:r>
          </a:p>
          <a:p>
            <a:pPr>
              <a:buNone/>
            </a:pPr>
            <a:r>
              <a:rPr lang="en-GB" b="1" dirty="0"/>
              <a:t>🔍 Key Concepts:</a:t>
            </a:r>
          </a:p>
          <a:p>
            <a:pPr>
              <a:buNone/>
            </a:pPr>
            <a:r>
              <a:rPr lang="en-GB" b="1" dirty="0"/>
              <a:t>1. Master Narratives of School Shootings:</a:t>
            </a:r>
          </a:p>
          <a:p>
            <a:pPr>
              <a:buFont typeface="Arial" panose="020B0604020202020204" pitchFamily="34" charset="0"/>
              <a:buChar char="•"/>
            </a:pPr>
            <a:r>
              <a:rPr lang="en-GB" dirty="0"/>
              <a:t>These are widely recognized cultural scripts or explanations that portray </a:t>
            </a:r>
            <a:r>
              <a:rPr lang="en-GB" b="1" dirty="0"/>
              <a:t>school shootings as a response to bullying or exclusion</a:t>
            </a:r>
            <a:r>
              <a:rPr lang="en-GB" dirty="0"/>
              <a:t>.</a:t>
            </a:r>
          </a:p>
          <a:p>
            <a:pPr>
              <a:buFont typeface="Arial" panose="020B0604020202020204" pitchFamily="34" charset="0"/>
              <a:buChar char="•"/>
            </a:pPr>
            <a:r>
              <a:rPr lang="en-GB" dirty="0"/>
              <a:t>Media, public discourse, and some academic literature often frame shooters as </a:t>
            </a:r>
            <a:r>
              <a:rPr lang="en-GB" b="1" dirty="0"/>
              <a:t>victims turned violent</a:t>
            </a:r>
            <a:r>
              <a:rPr lang="en-GB" dirty="0"/>
              <a:t>.</a:t>
            </a:r>
          </a:p>
          <a:p>
            <a:pPr>
              <a:buNone/>
            </a:pPr>
            <a:r>
              <a:rPr lang="en-GB" b="1" dirty="0"/>
              <a:t>2. Personal Narratives of Shooters:</a:t>
            </a:r>
          </a:p>
          <a:p>
            <a:pPr>
              <a:buFont typeface="Arial" panose="020B0604020202020204" pitchFamily="34" charset="0"/>
              <a:buChar char="•"/>
            </a:pPr>
            <a:r>
              <a:rPr lang="en-GB" dirty="0"/>
              <a:t>The authors </a:t>
            </a:r>
            <a:r>
              <a:rPr lang="en-GB" dirty="0" err="1"/>
              <a:t>analyze</a:t>
            </a:r>
            <a:r>
              <a:rPr lang="en-GB" dirty="0"/>
              <a:t> writings, videos, and statements by </a:t>
            </a:r>
            <a:r>
              <a:rPr lang="en-GB" b="1" dirty="0"/>
              <a:t>10 school shooters</a:t>
            </a:r>
            <a:r>
              <a:rPr lang="en-GB" dirty="0"/>
              <a:t> from the U.S., Finland, and Germany.</a:t>
            </a:r>
          </a:p>
          <a:p>
            <a:pPr>
              <a:buFont typeface="Arial" panose="020B0604020202020204" pitchFamily="34" charset="0"/>
              <a:buChar char="•"/>
            </a:pPr>
            <a:r>
              <a:rPr lang="en-GB" dirty="0"/>
              <a:t>These personal accounts often </a:t>
            </a:r>
            <a:r>
              <a:rPr lang="en-GB" b="1" dirty="0"/>
              <a:t>mirror the master narrative</a:t>
            </a:r>
            <a:r>
              <a:rPr lang="en-GB" dirty="0"/>
              <a:t>—emphasizing long-term bullying, humiliation, and marginalization.</a:t>
            </a:r>
          </a:p>
          <a:p>
            <a:pPr>
              <a:buFont typeface="Arial" panose="020B0604020202020204" pitchFamily="34" charset="0"/>
              <a:buChar char="•"/>
            </a:pPr>
            <a:r>
              <a:rPr lang="en-GB" dirty="0"/>
              <a:t>Shooters present themselves as </a:t>
            </a:r>
            <a:r>
              <a:rPr lang="en-GB" b="1" dirty="0"/>
              <a:t>rational actors seeking revenge or justice</a:t>
            </a:r>
            <a:r>
              <a:rPr lang="en-GB" dirty="0"/>
              <a:t>, not as senselessly violent.</a:t>
            </a:r>
          </a:p>
          <a:p>
            <a:pPr>
              <a:buNone/>
            </a:pPr>
            <a:r>
              <a:rPr lang="en-GB" b="1" dirty="0"/>
              <a:t>🧪 Method:</a:t>
            </a:r>
          </a:p>
          <a:p>
            <a:pPr>
              <a:buFont typeface="Arial" panose="020B0604020202020204" pitchFamily="34" charset="0"/>
              <a:buChar char="•"/>
            </a:pPr>
            <a:r>
              <a:rPr lang="en-GB" b="1" dirty="0"/>
              <a:t>Qualitative content analysis</a:t>
            </a:r>
            <a:r>
              <a:rPr lang="en-GB" dirty="0"/>
              <a:t> of </a:t>
            </a:r>
            <a:r>
              <a:rPr lang="en-GB" b="1" dirty="0"/>
              <a:t>manifestos, videos, and personal writings</a:t>
            </a:r>
            <a:r>
              <a:rPr lang="en-GB" dirty="0"/>
              <a:t> by school shooters.</a:t>
            </a:r>
          </a:p>
          <a:p>
            <a:pPr>
              <a:buFont typeface="Arial" panose="020B0604020202020204" pitchFamily="34" charset="0"/>
              <a:buChar char="•"/>
            </a:pPr>
            <a:r>
              <a:rPr lang="en-GB" dirty="0"/>
              <a:t>Focus on how </a:t>
            </a:r>
            <a:r>
              <a:rPr lang="en-GB" b="1" dirty="0"/>
              <a:t>narratives of social exclusion</a:t>
            </a:r>
            <a:r>
              <a:rPr lang="en-GB" dirty="0"/>
              <a:t> are constructed and justified.</a:t>
            </a:r>
          </a:p>
          <a:p>
            <a:pPr>
              <a:buFont typeface="Arial" panose="020B0604020202020204" pitchFamily="34" charset="0"/>
              <a:buChar char="•"/>
            </a:pPr>
            <a:r>
              <a:rPr lang="en-GB" dirty="0"/>
              <a:t>Looked at </a:t>
            </a:r>
            <a:r>
              <a:rPr lang="en-GB" b="1" dirty="0"/>
              <a:t>cross-national cases</a:t>
            </a:r>
            <a:r>
              <a:rPr lang="en-GB" dirty="0"/>
              <a:t>, emphasizing cultural patterns and shared discourses.</a:t>
            </a:r>
          </a:p>
          <a:p>
            <a:pPr>
              <a:buNone/>
            </a:pPr>
            <a:r>
              <a:rPr lang="en-GB" b="1" dirty="0"/>
              <a:t>🧩 Findings:</a:t>
            </a:r>
          </a:p>
          <a:p>
            <a:pPr>
              <a:buFont typeface="+mj-lt"/>
              <a:buAutoNum type="arabicPeriod"/>
            </a:pPr>
            <a:r>
              <a:rPr lang="en-GB" b="1" dirty="0"/>
              <a:t>Bullying as a Justification:</a:t>
            </a:r>
            <a:br>
              <a:rPr lang="en-GB" dirty="0"/>
            </a:br>
            <a:r>
              <a:rPr lang="en-GB" dirty="0"/>
              <a:t>Most shooters emphasized </a:t>
            </a:r>
            <a:r>
              <a:rPr lang="en-GB" b="1" dirty="0"/>
              <a:t>years of exclusion, ridicule, or abuse</a:t>
            </a:r>
            <a:r>
              <a:rPr lang="en-GB" dirty="0"/>
              <a:t>. These stories served to </a:t>
            </a:r>
            <a:r>
              <a:rPr lang="en-GB" b="1" dirty="0"/>
              <a:t>morally justify their actions</a:t>
            </a:r>
            <a:r>
              <a:rPr lang="en-GB" dirty="0"/>
              <a:t> as retaliation or self-defence.</a:t>
            </a:r>
          </a:p>
          <a:p>
            <a:pPr>
              <a:buFont typeface="+mj-lt"/>
              <a:buAutoNum type="arabicPeriod"/>
            </a:pPr>
            <a:r>
              <a:rPr lang="en-GB" b="1" dirty="0"/>
              <a:t>Borrowing from Master Narratives:</a:t>
            </a:r>
            <a:br>
              <a:rPr lang="en-GB" dirty="0"/>
            </a:br>
            <a:r>
              <a:rPr lang="en-GB" dirty="0"/>
              <a:t>Shooters </a:t>
            </a:r>
            <a:r>
              <a:rPr lang="en-GB" b="1" dirty="0"/>
              <a:t>draw on existing cultural scripts</a:t>
            </a:r>
            <a:r>
              <a:rPr lang="en-GB" dirty="0"/>
              <a:t> to explain their violence. This gives their personal stories a </a:t>
            </a:r>
            <a:r>
              <a:rPr lang="en-GB" b="1" dirty="0"/>
              <a:t>broader legitimacy</a:t>
            </a:r>
            <a:r>
              <a:rPr lang="en-GB" dirty="0"/>
              <a:t> and emotional resonance.</a:t>
            </a:r>
          </a:p>
          <a:p>
            <a:pPr>
              <a:buFont typeface="+mj-lt"/>
              <a:buAutoNum type="arabicPeriod"/>
            </a:pPr>
            <a:r>
              <a:rPr lang="en-GB" b="1" dirty="0"/>
              <a:t>Agency and Identity Construction:</a:t>
            </a:r>
            <a:br>
              <a:rPr lang="en-GB" dirty="0"/>
            </a:br>
            <a:r>
              <a:rPr lang="en-GB" dirty="0"/>
              <a:t>The shooters used these narratives to </a:t>
            </a:r>
            <a:r>
              <a:rPr lang="en-GB" b="1" dirty="0"/>
              <a:t>reassert control</a:t>
            </a:r>
            <a:r>
              <a:rPr lang="en-GB" dirty="0"/>
              <a:t> and </a:t>
            </a:r>
            <a:r>
              <a:rPr lang="en-GB" b="1" dirty="0"/>
              <a:t>construct heroic or avenging identities</a:t>
            </a:r>
            <a:r>
              <a:rPr lang="en-GB" dirty="0"/>
              <a:t>, countering feelings of powerlessness.</a:t>
            </a:r>
          </a:p>
          <a:p>
            <a:pPr>
              <a:buFont typeface="+mj-lt"/>
              <a:buAutoNum type="arabicPeriod"/>
            </a:pPr>
            <a:r>
              <a:rPr lang="en-GB" b="1" dirty="0"/>
              <a:t>Global Circulation of Narrative Scripts:</a:t>
            </a:r>
            <a:br>
              <a:rPr lang="en-GB" dirty="0"/>
            </a:br>
            <a:r>
              <a:rPr lang="en-GB" dirty="0"/>
              <a:t>Despite different national contexts, shooters shared remarkably </a:t>
            </a:r>
            <a:r>
              <a:rPr lang="en-GB" b="1" dirty="0"/>
              <a:t>similar narrative structures</a:t>
            </a:r>
            <a:r>
              <a:rPr lang="en-GB" dirty="0"/>
              <a:t>, influenced by media, past shootings, and online communities.</a:t>
            </a:r>
          </a:p>
          <a:p>
            <a:pPr>
              <a:buNone/>
            </a:pPr>
            <a:r>
              <a:rPr lang="en-GB" b="1" dirty="0"/>
              <a:t>🔚 Conclusion:</a:t>
            </a:r>
          </a:p>
          <a:p>
            <a:pPr>
              <a:buNone/>
            </a:pPr>
            <a:r>
              <a:rPr lang="en-GB" dirty="0"/>
              <a:t>The study reveals a </a:t>
            </a:r>
            <a:r>
              <a:rPr lang="en-GB" b="1" dirty="0"/>
              <a:t>reciprocal relationship</a:t>
            </a:r>
            <a:r>
              <a:rPr lang="en-GB" dirty="0"/>
              <a:t> between cultural stories about school shootings and the personal stories of those who commit them. Understanding this </a:t>
            </a:r>
            <a:r>
              <a:rPr lang="en-GB" b="1" dirty="0"/>
              <a:t>narrative framing</a:t>
            </a:r>
            <a:r>
              <a:rPr lang="en-GB" dirty="0"/>
              <a:t> is crucial for:</a:t>
            </a:r>
          </a:p>
          <a:p>
            <a:pPr>
              <a:buFont typeface="Arial" panose="020B0604020202020204" pitchFamily="34" charset="0"/>
              <a:buChar char="•"/>
            </a:pPr>
            <a:r>
              <a:rPr lang="en-GB" dirty="0"/>
              <a:t>Preventing future violence</a:t>
            </a:r>
          </a:p>
          <a:p>
            <a:pPr>
              <a:buFont typeface="Arial" panose="020B0604020202020204" pitchFamily="34" charset="0"/>
              <a:buChar char="•"/>
            </a:pPr>
            <a:r>
              <a:rPr lang="en-GB" dirty="0"/>
              <a:t>Challenging harmful cultural scripts</a:t>
            </a:r>
          </a:p>
          <a:p>
            <a:pPr>
              <a:buFont typeface="Arial" panose="020B0604020202020204" pitchFamily="34" charset="0"/>
              <a:buChar char="•"/>
            </a:pPr>
            <a:r>
              <a:rPr lang="en-GB" dirty="0"/>
              <a:t>Moving beyond oversimplified explanations of "bullying causes shootings“</a:t>
            </a:r>
          </a:p>
          <a:p>
            <a:pPr>
              <a:buFont typeface="Arial" panose="020B0604020202020204" pitchFamily="34" charset="0"/>
              <a:buChar char="•"/>
            </a:pPr>
            <a:endParaRPr lang="en-GB" dirty="0"/>
          </a:p>
          <a:p>
            <a:pPr>
              <a:buFont typeface="Arial" panose="020B0604020202020204" pitchFamily="34" charset="0"/>
              <a:buChar char="•"/>
            </a:pPr>
            <a:r>
              <a:rPr lang="en-GB" dirty="0"/>
              <a:t>CASE STUDY:</a:t>
            </a:r>
          </a:p>
          <a:p>
            <a:r>
              <a:rPr lang="en-GB" b="1" dirty="0"/>
              <a:t>Pekka-Eric Auvinen (Jokela, Finland, 2007)</a:t>
            </a:r>
          </a:p>
          <a:p>
            <a:r>
              <a:rPr lang="en-GB" dirty="0"/>
              <a:t>Key Narrative: He described himself as a victim of long-term bullying and social rejection.</a:t>
            </a:r>
          </a:p>
          <a:p>
            <a:r>
              <a:rPr lang="en-GB" dirty="0"/>
              <a:t>He posted a manifesto and YouTube videos where he framed his act as “revolutionary”, targeting what he called a “weak and stupid” society.</a:t>
            </a:r>
          </a:p>
          <a:p>
            <a:r>
              <a:rPr lang="en-GB" dirty="0"/>
              <a:t>His narrative mirrored the master script of retaliation for bullying — portraying himself as an agent of justice rather than a random killer.</a:t>
            </a:r>
          </a:p>
          <a:p>
            <a:pPr>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700389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6BE2B6-26CC-4FCD-A7ED-757DCDA19E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A90643-A738-95C3-1902-26920BBD497D}"/>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D1B7ECC2-75A4-5BEA-7E7B-CFEEDC2A66BF}"/>
              </a:ext>
            </a:extLst>
          </p:cNvPr>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Lastly, </a:t>
            </a:r>
            <a:r>
              <a:rPr lang="en-GB" b="1" dirty="0"/>
              <a:t>Sandberg, Copes, and Pedersen (2019</a:t>
            </a:r>
            <a:r>
              <a:rPr lang="en-GB" dirty="0"/>
              <a:t>) expand the traditional focus on violent populations, to ‘peaceful people’, arguing that narrative analysis far exceeds approaches such as subcultural and neutralisation theory in understanding engagement in violence.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buNone/>
            </a:pPr>
            <a:r>
              <a:rPr lang="en-GB" dirty="0"/>
              <a:t>Sandberg, S., Copes, H., &amp; Pedersen, W. (2019).</a:t>
            </a:r>
            <a:br>
              <a:rPr lang="en-GB" dirty="0"/>
            </a:br>
            <a:r>
              <a:rPr lang="en-GB" b="1" dirty="0"/>
              <a:t>“When Peaceful People Fight: Beyond Neutralization and Subcultural Theory.”</a:t>
            </a:r>
            <a:br>
              <a:rPr lang="en-GB" dirty="0"/>
            </a:br>
            <a:r>
              <a:rPr lang="en-GB" i="1" dirty="0"/>
              <a:t>British Journal of Criminology</a:t>
            </a:r>
            <a:r>
              <a:rPr lang="en-GB" dirty="0"/>
              <a:t>. https://doi.org/10.1093/bjc/azz032</a:t>
            </a:r>
          </a:p>
          <a:p>
            <a:pPr>
              <a:buNone/>
            </a:pPr>
            <a:r>
              <a:rPr lang="en-GB" b="1" dirty="0"/>
              <a:t>🧠 Research Focus:</a:t>
            </a:r>
          </a:p>
          <a:p>
            <a:pPr>
              <a:buNone/>
            </a:pPr>
            <a:r>
              <a:rPr lang="en-GB" dirty="0"/>
              <a:t>This study explores </a:t>
            </a:r>
            <a:r>
              <a:rPr lang="en-GB" b="1" dirty="0"/>
              <a:t>why people who see themselves as peaceful or non-violent still engage in violent acts</a:t>
            </a:r>
            <a:r>
              <a:rPr lang="en-GB" dirty="0"/>
              <a:t>, such as street fights, and how they make </a:t>
            </a:r>
            <a:r>
              <a:rPr lang="en-GB" b="1" dirty="0"/>
              <a:t>moral sense</a:t>
            </a:r>
            <a:r>
              <a:rPr lang="en-GB" dirty="0"/>
              <a:t> of those actions. The authors aim to </a:t>
            </a:r>
            <a:r>
              <a:rPr lang="en-GB" b="1" dirty="0"/>
              <a:t>move beyond traditional criminological theories</a:t>
            </a:r>
            <a:r>
              <a:rPr lang="en-GB" dirty="0"/>
              <a:t> like:</a:t>
            </a:r>
          </a:p>
          <a:p>
            <a:pPr>
              <a:buFont typeface="Arial" panose="020B0604020202020204" pitchFamily="34" charset="0"/>
              <a:buChar char="•"/>
            </a:pPr>
            <a:r>
              <a:rPr lang="en-GB" b="1" dirty="0"/>
              <a:t>Neutralization theory</a:t>
            </a:r>
            <a:r>
              <a:rPr lang="en-GB" dirty="0"/>
              <a:t> (which says people justify their actions after breaking moral rules)</a:t>
            </a:r>
          </a:p>
          <a:p>
            <a:pPr>
              <a:buFont typeface="Arial" panose="020B0604020202020204" pitchFamily="34" charset="0"/>
              <a:buChar char="•"/>
            </a:pPr>
            <a:r>
              <a:rPr lang="en-GB" b="1" dirty="0"/>
              <a:t>Subcultural theory</a:t>
            </a:r>
            <a:r>
              <a:rPr lang="en-GB" dirty="0"/>
              <a:t> (which suggests people learn deviant values from deviant groups)</a:t>
            </a:r>
          </a:p>
          <a:p>
            <a:pPr>
              <a:buNone/>
            </a:pPr>
            <a:r>
              <a:rPr lang="en-GB" b="1" dirty="0"/>
              <a:t>🧪 Methodology:</a:t>
            </a:r>
          </a:p>
          <a:p>
            <a:pPr>
              <a:buFont typeface="Arial" panose="020B0604020202020204" pitchFamily="34" charset="0"/>
              <a:buChar char="•"/>
            </a:pPr>
            <a:r>
              <a:rPr lang="en-GB" dirty="0"/>
              <a:t>Based on </a:t>
            </a:r>
            <a:r>
              <a:rPr lang="en-GB" b="1" dirty="0"/>
              <a:t>qualitative interviews</a:t>
            </a:r>
            <a:r>
              <a:rPr lang="en-GB" dirty="0"/>
              <a:t> with </a:t>
            </a:r>
            <a:r>
              <a:rPr lang="en-GB" b="1" dirty="0"/>
              <a:t>young adults in Norway</a:t>
            </a:r>
            <a:r>
              <a:rPr lang="en-GB" dirty="0"/>
              <a:t> who had been involved in physical fights.</a:t>
            </a:r>
          </a:p>
          <a:p>
            <a:pPr>
              <a:buFont typeface="Arial" panose="020B0604020202020204" pitchFamily="34" charset="0"/>
              <a:buChar char="•"/>
            </a:pPr>
            <a:r>
              <a:rPr lang="en-GB" dirty="0"/>
              <a:t>Participants were not career criminals or gang members — most identified as </a:t>
            </a:r>
            <a:r>
              <a:rPr lang="en-GB" b="1" dirty="0"/>
              <a:t>law-abiding and non-violent</a:t>
            </a:r>
            <a:r>
              <a:rPr lang="en-GB" dirty="0"/>
              <a:t> in general.</a:t>
            </a:r>
          </a:p>
          <a:p>
            <a:pPr>
              <a:buFont typeface="Arial" panose="020B0604020202020204" pitchFamily="34" charset="0"/>
              <a:buChar char="•"/>
            </a:pPr>
            <a:r>
              <a:rPr lang="en-GB" dirty="0"/>
              <a:t>The focus was on </a:t>
            </a:r>
            <a:r>
              <a:rPr lang="en-GB" b="1" dirty="0"/>
              <a:t>how they explained and understood their own use of violence</a:t>
            </a:r>
            <a:r>
              <a:rPr lang="en-GB" dirty="0"/>
              <a:t>.</a:t>
            </a:r>
          </a:p>
          <a:p>
            <a:pPr>
              <a:buNone/>
            </a:pPr>
            <a:r>
              <a:rPr lang="en-GB" b="1" dirty="0"/>
              <a:t>🔍 Key Findings:</a:t>
            </a:r>
          </a:p>
          <a:p>
            <a:pPr>
              <a:buNone/>
            </a:pPr>
            <a:r>
              <a:rPr lang="en-GB" b="1" dirty="0"/>
              <a:t>1. Violence is Not Always Morally Neutralized</a:t>
            </a:r>
          </a:p>
          <a:p>
            <a:pPr>
              <a:buFont typeface="Arial" panose="020B0604020202020204" pitchFamily="34" charset="0"/>
              <a:buChar char="•"/>
            </a:pPr>
            <a:r>
              <a:rPr lang="en-GB" dirty="0"/>
              <a:t>Many participants </a:t>
            </a:r>
            <a:r>
              <a:rPr lang="en-GB" b="1" dirty="0"/>
              <a:t>did not deny or neutralize</a:t>
            </a:r>
            <a:r>
              <a:rPr lang="en-GB" dirty="0"/>
              <a:t> their actions.</a:t>
            </a:r>
          </a:p>
          <a:p>
            <a:pPr>
              <a:buFont typeface="Arial" panose="020B0604020202020204" pitchFamily="34" charset="0"/>
              <a:buChar char="•"/>
            </a:pPr>
            <a:r>
              <a:rPr lang="en-GB" dirty="0"/>
              <a:t>Instead, they described fighting as </a:t>
            </a:r>
            <a:r>
              <a:rPr lang="en-GB" b="1" dirty="0"/>
              <a:t>morally justified in the moment</a:t>
            </a:r>
            <a:r>
              <a:rPr lang="en-GB" dirty="0"/>
              <a:t>, especially in </a:t>
            </a:r>
            <a:r>
              <a:rPr lang="en-GB" dirty="0" err="1"/>
              <a:t>defense</a:t>
            </a:r>
            <a:r>
              <a:rPr lang="en-GB" dirty="0"/>
              <a:t> of friends, </a:t>
            </a:r>
            <a:r>
              <a:rPr lang="en-GB" dirty="0" err="1"/>
              <a:t>honor</a:t>
            </a:r>
            <a:r>
              <a:rPr lang="en-GB" dirty="0"/>
              <a:t>, or against perceived disrespect.</a:t>
            </a:r>
          </a:p>
          <a:p>
            <a:pPr>
              <a:buNone/>
            </a:pPr>
            <a:r>
              <a:rPr lang="en-GB" b="1" dirty="0"/>
              <a:t>2. Moral Emotions Play a Central Role</a:t>
            </a:r>
          </a:p>
          <a:p>
            <a:pPr>
              <a:buFont typeface="Arial" panose="020B0604020202020204" pitchFamily="34" charset="0"/>
              <a:buChar char="•"/>
            </a:pPr>
            <a:r>
              <a:rPr lang="en-GB" b="1" dirty="0"/>
              <a:t>Emotions like anger, loyalty, shame, and pride</a:t>
            </a:r>
            <a:r>
              <a:rPr lang="en-GB" dirty="0"/>
              <a:t> were key to understanding why violence felt </a:t>
            </a:r>
            <a:r>
              <a:rPr lang="en-GB" b="1" dirty="0"/>
              <a:t>necessary or justified</a:t>
            </a:r>
            <a:r>
              <a:rPr lang="en-GB" dirty="0"/>
              <a:t>.</a:t>
            </a:r>
          </a:p>
          <a:p>
            <a:pPr>
              <a:buFont typeface="Arial" panose="020B0604020202020204" pitchFamily="34" charset="0"/>
              <a:buChar char="•"/>
            </a:pPr>
            <a:r>
              <a:rPr lang="en-GB" dirty="0"/>
              <a:t>These emotions were often described as overwhelming and </a:t>
            </a:r>
            <a:r>
              <a:rPr lang="en-GB" b="1" dirty="0"/>
              <a:t>morally compelling</a:t>
            </a:r>
            <a:r>
              <a:rPr lang="en-GB" dirty="0"/>
              <a:t>, making violence seem like the only acceptable action.</a:t>
            </a:r>
          </a:p>
          <a:p>
            <a:pPr>
              <a:buNone/>
            </a:pPr>
            <a:r>
              <a:rPr lang="en-GB" b="1" dirty="0"/>
              <a:t>3. "Moral Emotions Narrative"</a:t>
            </a:r>
          </a:p>
          <a:p>
            <a:pPr>
              <a:buFont typeface="Arial" panose="020B0604020202020204" pitchFamily="34" charset="0"/>
              <a:buChar char="•"/>
            </a:pPr>
            <a:r>
              <a:rPr lang="en-GB" dirty="0"/>
              <a:t>The authors introduce the idea of </a:t>
            </a:r>
            <a:r>
              <a:rPr lang="en-GB" b="1" dirty="0"/>
              <a:t>moral emotions narratives</a:t>
            </a:r>
            <a:r>
              <a:rPr lang="en-GB" dirty="0"/>
              <a:t>, where individuals justify violence not by denying wrongdoing, but by showing that </a:t>
            </a:r>
            <a:r>
              <a:rPr lang="en-GB" b="1" dirty="0"/>
              <a:t>their emotions were morally legitimate</a:t>
            </a:r>
            <a:r>
              <a:rPr lang="en-GB" dirty="0"/>
              <a:t>.</a:t>
            </a:r>
          </a:p>
          <a:p>
            <a:pPr>
              <a:buFont typeface="Arial" panose="020B0604020202020204" pitchFamily="34" charset="0"/>
              <a:buChar char="•"/>
            </a:pPr>
            <a:r>
              <a:rPr lang="en-GB" dirty="0"/>
              <a:t>For example: "I didn’t want to fight, but I had to because someone insulted my friend.”</a:t>
            </a:r>
          </a:p>
          <a:p>
            <a:pPr>
              <a:buNone/>
            </a:pPr>
            <a:r>
              <a:rPr lang="en-GB" b="1" dirty="0"/>
              <a:t>4. Beyond Subcultures</a:t>
            </a:r>
          </a:p>
          <a:p>
            <a:pPr>
              <a:buFont typeface="Arial" panose="020B0604020202020204" pitchFamily="34" charset="0"/>
              <a:buChar char="•"/>
            </a:pPr>
            <a:r>
              <a:rPr lang="en-GB" dirty="0"/>
              <a:t>Participants were not embedded in violent subcultures and didn’t adhere to deviant norms.</a:t>
            </a:r>
          </a:p>
          <a:p>
            <a:pPr>
              <a:buFont typeface="Arial" panose="020B0604020202020204" pitchFamily="34" charset="0"/>
              <a:buChar char="•"/>
            </a:pPr>
            <a:r>
              <a:rPr lang="en-GB" dirty="0"/>
              <a:t>Instead, they interpreted violence as </a:t>
            </a:r>
            <a:r>
              <a:rPr lang="en-GB" b="1" dirty="0"/>
              <a:t>an exceptional, emotional reaction</a:t>
            </a:r>
            <a:r>
              <a:rPr lang="en-GB" dirty="0"/>
              <a:t>, often in line with broader </a:t>
            </a:r>
            <a:r>
              <a:rPr lang="en-GB" b="1" dirty="0"/>
              <a:t>mainstream values</a:t>
            </a:r>
            <a:r>
              <a:rPr lang="en-GB" dirty="0"/>
              <a:t> like loyalty or justice.</a:t>
            </a:r>
          </a:p>
          <a:p>
            <a:pPr>
              <a:buNone/>
            </a:pPr>
            <a:r>
              <a:rPr lang="en-GB" b="1" dirty="0"/>
              <a:t>🧩 Conclusion:</a:t>
            </a:r>
          </a:p>
          <a:p>
            <a:pPr>
              <a:buFont typeface="Arial" panose="020B0604020202020204" pitchFamily="34" charset="0"/>
              <a:buChar char="•"/>
            </a:pPr>
            <a:r>
              <a:rPr lang="en-GB" dirty="0"/>
              <a:t>The study challenges the idea that </a:t>
            </a:r>
            <a:r>
              <a:rPr lang="en-GB" b="1" dirty="0"/>
              <a:t>people always reject dominant morals</a:t>
            </a:r>
            <a:r>
              <a:rPr lang="en-GB" dirty="0"/>
              <a:t> when they commit violence.</a:t>
            </a:r>
          </a:p>
          <a:p>
            <a:pPr>
              <a:buFont typeface="Arial" panose="020B0604020202020204" pitchFamily="34" charset="0"/>
              <a:buChar char="•"/>
            </a:pPr>
            <a:r>
              <a:rPr lang="en-GB" dirty="0"/>
              <a:t>Instead, even “peaceful people” use </a:t>
            </a:r>
            <a:r>
              <a:rPr lang="en-GB" b="1" dirty="0"/>
              <a:t>emotionally driven, moral narratives</a:t>
            </a:r>
            <a:r>
              <a:rPr lang="en-GB" dirty="0"/>
              <a:t> to explain their actions — not as deviant, but as </a:t>
            </a:r>
            <a:r>
              <a:rPr lang="en-GB" b="1" dirty="0"/>
              <a:t>justifiable exceptions</a:t>
            </a:r>
            <a:r>
              <a:rPr lang="en-GB" dirty="0"/>
              <a:t>.</a:t>
            </a:r>
          </a:p>
          <a:p>
            <a:pPr>
              <a:buFont typeface="Arial" panose="020B0604020202020204" pitchFamily="34" charset="0"/>
              <a:buChar char="•"/>
            </a:pPr>
            <a:r>
              <a:rPr lang="en-GB" dirty="0"/>
              <a:t>The authors call for criminology to take </a:t>
            </a:r>
            <a:r>
              <a:rPr lang="en-GB" b="1" dirty="0"/>
              <a:t>emotions and moral reasoning</a:t>
            </a:r>
            <a:r>
              <a:rPr lang="en-GB" dirty="0"/>
              <a:t> more seriously, especially outside the framework of neutralization or deviant subcultures.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Tree>
    <p:extLst>
      <p:ext uri="{BB962C8B-B14F-4D97-AF65-F5344CB8AC3E}">
        <p14:creationId xmlns:p14="http://schemas.microsoft.com/office/powerpoint/2010/main" val="2089942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core interest in narrative criminology is drug crime. In research by </a:t>
            </a:r>
            <a:r>
              <a:rPr lang="en-GB" b="1" dirty="0"/>
              <a:t>Webb, Copes, and Hendricks (2019), </a:t>
            </a:r>
            <a:r>
              <a:rPr lang="en-GB" dirty="0"/>
              <a:t>people engaged in so-called microdosing (</a:t>
            </a:r>
            <a:r>
              <a:rPr lang="en-GB" sz="1200" b="0" i="0" kern="1200" dirty="0">
                <a:solidFill>
                  <a:schemeClr val="tx1"/>
                </a:solidFill>
                <a:effectLst/>
                <a:latin typeface="+mn-lt"/>
                <a:ea typeface="+mn-ea"/>
                <a:cs typeface="+mn-cs"/>
              </a:rPr>
              <a:t>Microdosing is a relatively recent phenomenon involving </a:t>
            </a:r>
            <a:r>
              <a:rPr lang="en-GB" sz="1200" b="1" i="0" kern="1200" dirty="0">
                <a:solidFill>
                  <a:schemeClr val="tx1"/>
                </a:solidFill>
                <a:effectLst/>
                <a:latin typeface="+mn-lt"/>
                <a:ea typeface="+mn-ea"/>
                <a:cs typeface="+mn-cs"/>
              </a:rPr>
              <a:t>taking very small doses of some popular psychedelic hallucinogens or other drugs</a:t>
            </a:r>
            <a:r>
              <a:rPr lang="en-GB" sz="1200" b="0" i="0" kern="1200" dirty="0">
                <a:solidFill>
                  <a:schemeClr val="tx1"/>
                </a:solidFill>
                <a:effectLst/>
                <a:latin typeface="+mn-lt"/>
                <a:ea typeface="+mn-ea"/>
                <a:cs typeface="+mn-cs"/>
              </a:rPr>
              <a:t>.)</a:t>
            </a:r>
            <a:r>
              <a:rPr lang="en-GB" dirty="0"/>
              <a:t> of psychedelics talk about their drug use as rational and normal, narratively emphasising connections to conventional citizens who hold middle-class values. </a:t>
            </a:r>
          </a:p>
          <a:p>
            <a:r>
              <a:rPr lang="en-GB" b="1" dirty="0"/>
              <a:t>Narrative Identity:</a:t>
            </a:r>
            <a:endParaRPr lang="en-GB" dirty="0"/>
          </a:p>
          <a:p>
            <a:r>
              <a:rPr lang="en-GB" dirty="0" err="1"/>
              <a:t>Microdosers</a:t>
            </a:r>
            <a:r>
              <a:rPr lang="en-GB" dirty="0"/>
              <a:t> often integrate psychedelic use into their life stories as a rational, purposeful practice.</a:t>
            </a:r>
          </a:p>
          <a:p>
            <a:r>
              <a:rPr lang="en-GB" dirty="0"/>
              <a:t>They typically frame microdosing as part of self-improvement or wellness routines, rather than as reckless or escapist </a:t>
            </a:r>
            <a:r>
              <a:rPr lang="en-GB" dirty="0" err="1"/>
              <a:t>behavior</a:t>
            </a:r>
            <a:r>
              <a:rPr lang="en-GB" dirty="0"/>
              <a:t>.</a:t>
            </a:r>
          </a:p>
          <a:p>
            <a:r>
              <a:rPr lang="en-GB" b="1" dirty="0"/>
              <a:t>Rationality:</a:t>
            </a:r>
            <a:endParaRPr lang="en-GB" dirty="0"/>
          </a:p>
          <a:p>
            <a:r>
              <a:rPr lang="en-GB" dirty="0"/>
              <a:t>Users frequently describe their microdosing as deliberate and informed, contrasting themselves with stereotypical representations of psychedelic users.</a:t>
            </a:r>
          </a:p>
          <a:p>
            <a:r>
              <a:rPr lang="en-GB" dirty="0"/>
              <a:t>They emphasize research, measurement, and control in their dosing practices.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Rather similarly, </a:t>
            </a:r>
            <a:r>
              <a:rPr lang="en-GB" b="1" dirty="0" err="1"/>
              <a:t>Arnull</a:t>
            </a:r>
            <a:r>
              <a:rPr lang="en-GB" b="1" dirty="0"/>
              <a:t> and Ryder (2019</a:t>
            </a:r>
            <a:r>
              <a:rPr lang="en-GB" dirty="0"/>
              <a:t>) describe how young women normalise their alcohol and marihuana use by telling stories in which they are in control of their substance use and it is all just ‘good fun’.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1. On pleasure and agency:</a:t>
            </a:r>
          </a:p>
          <a:p>
            <a:r>
              <a:rPr lang="en-GB" i="1" dirty="0"/>
              <a:t>“Because it’s fun.”</a:t>
            </a:r>
            <a:br>
              <a:rPr lang="en-GB" dirty="0"/>
            </a:br>
            <a:r>
              <a:rPr lang="en-GB" dirty="0"/>
              <a:t>This simple, direct quote encapsulates the core rationale many of the girls gave for using alcohol and marijuana—pleasure and enjoyment, rather than peer pressure or trauma.</a:t>
            </a:r>
          </a:p>
          <a:p>
            <a:r>
              <a:rPr lang="en-GB" i="1" dirty="0"/>
              <a:t>“I wanted to try it. I wasn’t forced. I just thought it would be good.”</a:t>
            </a:r>
            <a:br>
              <a:rPr lang="en-GB" dirty="0"/>
            </a:br>
            <a:r>
              <a:rPr lang="en-GB" dirty="0"/>
              <a:t>This reflects how girls framed their choices as autonomous and rational.</a:t>
            </a:r>
          </a:p>
          <a:p>
            <a:r>
              <a:rPr lang="en-GB" b="1" dirty="0"/>
              <a:t>🔹 2. On resisting gender expectations:</a:t>
            </a:r>
          </a:p>
          <a:p>
            <a:r>
              <a:rPr lang="en-GB" i="1" dirty="0"/>
              <a:t>“It’s not just boys that get drunk or smoke weed. We do it too, and we don’t care what people think.”</a:t>
            </a:r>
            <a:br>
              <a:rPr lang="en-GB" dirty="0"/>
            </a:br>
            <a:r>
              <a:rPr lang="en-GB" dirty="0"/>
              <a:t>Here, a participant pushes back against gendered double standards around substance use.</a:t>
            </a:r>
          </a:p>
          <a:p>
            <a:r>
              <a:rPr lang="en-GB" i="1" dirty="0"/>
              <a:t>“Girls are judged way more. Like if a boy smokes weed, he’s cool. If a girl does, she’s trashy.”</a:t>
            </a:r>
            <a:br>
              <a:rPr lang="en-GB" dirty="0"/>
            </a:br>
            <a:r>
              <a:rPr lang="en-GB" dirty="0"/>
              <a:t>This quote illustrates their awareness of societal stigma and their rejection of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Tree>
    <p:extLst>
      <p:ext uri="{BB962C8B-B14F-4D97-AF65-F5344CB8AC3E}">
        <p14:creationId xmlns:p14="http://schemas.microsoft.com/office/powerpoint/2010/main" val="170658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4AD05-21D2-6C5E-180F-5534165151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0A6149-CEFF-E33D-F910-821FF27AFA76}"/>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5157BFB6-E977-3A5B-8C2D-14ABE60C1DD8}"/>
              </a:ext>
            </a:extLst>
          </p:cNvPr>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t>Hammersvik's</a:t>
            </a:r>
            <a:r>
              <a:rPr lang="en-GB" b="1" dirty="0"/>
              <a:t> (2018) </a:t>
            </a:r>
            <a:r>
              <a:rPr lang="en-GB" dirty="0"/>
              <a:t>study of cannabis growers and dealers highlights camaraderie. His participants reconstruct their growing and selling of illegal drugs as a way of helping their friends. Narratives have also become important for scholars who wish to understand the absence of crimes and harm.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Focus:</a:t>
            </a:r>
          </a:p>
          <a:p>
            <a:r>
              <a:rPr lang="en-GB" dirty="0"/>
              <a:t>This ethnographic study investigates how cannabis growers in Norway </a:t>
            </a:r>
            <a:r>
              <a:rPr lang="en-GB" b="1" dirty="0"/>
              <a:t>justify their involvement</a:t>
            </a:r>
            <a:r>
              <a:rPr lang="en-GB" dirty="0"/>
              <a:t> in illegal cultivation, particularly when the activity is done for or with friends. It explores the </a:t>
            </a:r>
            <a:r>
              <a:rPr lang="en-GB" b="1" dirty="0"/>
              <a:t>moral narratives</a:t>
            </a:r>
            <a:r>
              <a:rPr lang="en-GB" dirty="0"/>
              <a:t> and </a:t>
            </a:r>
            <a:r>
              <a:rPr lang="en-GB" b="1" dirty="0"/>
              <a:t>motivational accounts</a:t>
            </a:r>
            <a:r>
              <a:rPr lang="en-GB" dirty="0"/>
              <a:t> that individuals use to present their actions in a socially acceptable light.</a:t>
            </a:r>
          </a:p>
          <a:p>
            <a:r>
              <a:rPr lang="en-GB" b="1" dirty="0"/>
              <a:t>🧠 Key Concepts and Findings:</a:t>
            </a:r>
          </a:p>
          <a:p>
            <a:r>
              <a:rPr lang="en-GB" b="1" dirty="0"/>
              <a:t>1. ‘Helping Friends’ as a Moral Frame:</a:t>
            </a:r>
          </a:p>
          <a:p>
            <a:r>
              <a:rPr lang="en-GB" dirty="0"/>
              <a:t>Growers frequently explain their involvement in cannabis cultivation by framing it as </a:t>
            </a:r>
            <a:r>
              <a:rPr lang="en-GB" i="1" dirty="0"/>
              <a:t>“helping out a friend.”</a:t>
            </a:r>
            <a:endParaRPr lang="en-GB" dirty="0"/>
          </a:p>
          <a:p>
            <a:r>
              <a:rPr lang="en-GB" dirty="0"/>
              <a:t>This shifts the act away from criminality or profit toward </a:t>
            </a:r>
            <a:r>
              <a:rPr lang="en-GB" b="1" dirty="0"/>
              <a:t>altruism and loyalty</a:t>
            </a:r>
            <a:r>
              <a:rPr lang="en-GB" dirty="0"/>
              <a:t>, making it morally defensible.</a:t>
            </a:r>
          </a:p>
          <a:p>
            <a:r>
              <a:rPr lang="en-GB" b="1" dirty="0"/>
              <a:t>2. Flexing Motivational Accounts:</a:t>
            </a:r>
          </a:p>
          <a:p>
            <a:r>
              <a:rPr lang="en-GB" dirty="0"/>
              <a:t>Participants often </a:t>
            </a:r>
            <a:r>
              <a:rPr lang="en-GB" b="1" dirty="0"/>
              <a:t>adjust their stories</a:t>
            </a:r>
            <a:r>
              <a:rPr lang="en-GB" dirty="0"/>
              <a:t> depending on who they’re talking to, a concept referred to as “flexing.”</a:t>
            </a:r>
          </a:p>
          <a:p>
            <a:r>
              <a:rPr lang="en-GB" dirty="0"/>
              <a:t>These shifting justifications are tailored to manage how others perceive their motives—whether as generous, entrepreneurial, or just curious.</a:t>
            </a:r>
          </a:p>
          <a:p>
            <a:r>
              <a:rPr lang="en-GB" b="1" dirty="0"/>
              <a:t>3. Blurring Boundaries Between Motives:</a:t>
            </a:r>
          </a:p>
          <a:p>
            <a:r>
              <a:rPr lang="en-GB" dirty="0"/>
              <a:t>Motivations like curiosity, financial gain, solidarity, and pleasure are often </a:t>
            </a:r>
            <a:r>
              <a:rPr lang="en-GB" b="1" dirty="0"/>
              <a:t>intertwined</a:t>
            </a:r>
            <a:r>
              <a:rPr lang="en-GB" dirty="0"/>
              <a:t>.</a:t>
            </a:r>
          </a:p>
          <a:p>
            <a:r>
              <a:rPr lang="en-GB" dirty="0"/>
              <a:t>Rather than clear-cut categories (e.g. altruist vs. dealer), growers inhabit </a:t>
            </a:r>
            <a:r>
              <a:rPr lang="en-GB" b="1" dirty="0"/>
              <a:t>fluid identities</a:t>
            </a:r>
            <a:r>
              <a:rPr lang="en-GB" dirty="0"/>
              <a:t> that reflect both personal and social contexts.</a:t>
            </a:r>
          </a:p>
          <a:p>
            <a:r>
              <a:rPr lang="en-GB" b="1" dirty="0"/>
              <a:t>4. Respectability and Identity Work:</a:t>
            </a:r>
          </a:p>
          <a:p>
            <a:r>
              <a:rPr lang="en-GB" dirty="0"/>
              <a:t>Cannabis growers engage in </a:t>
            </a:r>
            <a:r>
              <a:rPr lang="en-GB" b="1" dirty="0"/>
              <a:t>“identity work”</a:t>
            </a:r>
            <a:r>
              <a:rPr lang="en-GB" dirty="0"/>
              <a:t> to maintain self-respect and social legitimacy.</a:t>
            </a:r>
          </a:p>
          <a:p>
            <a:r>
              <a:rPr lang="en-GB" dirty="0"/>
              <a:t>They resist the label of “drug dealer” by emphasizing social bonds, discretion, and community-based values.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novel contribution here is </a:t>
            </a:r>
            <a:r>
              <a:rPr lang="en-GB" b="1" dirty="0"/>
              <a:t>Rowlands, Youngs, and Canter's (2019) </a:t>
            </a:r>
            <a:r>
              <a:rPr lang="en-GB" dirty="0"/>
              <a:t>exploration of the role of narrative identity change in substance misuse recovery.</a:t>
            </a:r>
          </a:p>
          <a:p>
            <a:r>
              <a:rPr lang="en-GB" b="1" dirty="0"/>
              <a:t>Rowlands, D., Youngs, D., &amp; Canter, D. (2019).</a:t>
            </a:r>
            <a:r>
              <a:rPr lang="en-GB" dirty="0"/>
              <a:t> </a:t>
            </a:r>
            <a:r>
              <a:rPr lang="en-GB" i="1" dirty="0"/>
              <a:t>Exploring an agency-communion model of identity transformation in recovery from substance misuse.</a:t>
            </a:r>
            <a:r>
              <a:rPr lang="en-GB" dirty="0"/>
              <a:t> </a:t>
            </a:r>
            <a:r>
              <a:rPr lang="en-GB" i="1" dirty="0"/>
              <a:t>Journal of Substance Use, 24</a:t>
            </a:r>
            <a:r>
              <a:rPr lang="en-GB" dirty="0"/>
              <a:t>(3), 265–272.</a:t>
            </a:r>
          </a:p>
          <a:p>
            <a:r>
              <a:rPr lang="en-GB" b="1" dirty="0"/>
              <a:t>🔍 Summary:</a:t>
            </a:r>
          </a:p>
          <a:p>
            <a:r>
              <a:rPr lang="en-GB" b="1" dirty="0"/>
              <a:t>Research Aim:</a:t>
            </a:r>
          </a:p>
          <a:p>
            <a:r>
              <a:rPr lang="en-GB" dirty="0"/>
              <a:t>This study investigates how people recovering from substance misuse reconstruct their identities, using a </a:t>
            </a:r>
            <a:r>
              <a:rPr lang="en-GB" b="1" dirty="0"/>
              <a:t>narrative approach</a:t>
            </a:r>
            <a:r>
              <a:rPr lang="en-GB" dirty="0"/>
              <a:t> framed by the </a:t>
            </a:r>
            <a:r>
              <a:rPr lang="en-GB" b="1" dirty="0"/>
              <a:t>agency–communion model</a:t>
            </a:r>
            <a:r>
              <a:rPr lang="en-GB" dirty="0"/>
              <a:t> of identity.</a:t>
            </a:r>
          </a:p>
          <a:p>
            <a:r>
              <a:rPr lang="en-GB" b="1" dirty="0"/>
              <a:t>🧠 Key Concepts:</a:t>
            </a:r>
          </a:p>
          <a:p>
            <a:r>
              <a:rPr lang="en-GB" b="1" dirty="0"/>
              <a:t>Agency</a:t>
            </a:r>
            <a:r>
              <a:rPr lang="en-GB" dirty="0"/>
              <a:t>: Refers to personal power, autonomy, control, and goal-directed </a:t>
            </a:r>
            <a:r>
              <a:rPr lang="en-GB" dirty="0" err="1"/>
              <a:t>behavior</a:t>
            </a:r>
            <a:r>
              <a:rPr lang="en-GB" dirty="0"/>
              <a:t>.</a:t>
            </a:r>
          </a:p>
          <a:p>
            <a:r>
              <a:rPr lang="en-GB" b="1" dirty="0"/>
              <a:t>Communion</a:t>
            </a:r>
            <a:r>
              <a:rPr lang="en-GB" dirty="0"/>
              <a:t>: Involves social connectedness, relationships, belonging, and caring for others.</a:t>
            </a:r>
          </a:p>
          <a:p>
            <a:r>
              <a:rPr lang="en-GB" dirty="0"/>
              <a:t>Together, these are proposed as two core dimensions through which people narrate identity transformation during recovery.</a:t>
            </a:r>
          </a:p>
          <a:p>
            <a:r>
              <a:rPr lang="en-GB" b="1" dirty="0"/>
              <a:t>🧪 Methodology:</a:t>
            </a:r>
          </a:p>
          <a:p>
            <a:r>
              <a:rPr lang="en-GB" b="1" dirty="0"/>
              <a:t>Participants</a:t>
            </a:r>
            <a:r>
              <a:rPr lang="en-GB" dirty="0"/>
              <a:t>: Individuals in recovery from substance misuse.</a:t>
            </a:r>
          </a:p>
          <a:p>
            <a:r>
              <a:rPr lang="en-GB" b="1" dirty="0"/>
              <a:t>Approach</a:t>
            </a:r>
            <a:r>
              <a:rPr lang="en-GB" dirty="0"/>
              <a:t>: Narrative interviews </a:t>
            </a:r>
            <a:r>
              <a:rPr lang="en-GB" dirty="0" err="1"/>
              <a:t>analyzed</a:t>
            </a:r>
            <a:r>
              <a:rPr lang="en-GB" dirty="0"/>
              <a:t> through </a:t>
            </a:r>
            <a:r>
              <a:rPr lang="en-GB" b="1" dirty="0"/>
              <a:t>narrative identity frameworks</a:t>
            </a:r>
            <a:r>
              <a:rPr lang="en-GB" dirty="0"/>
              <a:t> and psychological content analysis.</a:t>
            </a:r>
          </a:p>
          <a:p>
            <a:r>
              <a:rPr lang="en-GB" dirty="0"/>
              <a:t>The focus was on how participants structured their recovery stories along themes of </a:t>
            </a:r>
            <a:r>
              <a:rPr lang="en-GB" b="1" dirty="0"/>
              <a:t>agency</a:t>
            </a:r>
            <a:r>
              <a:rPr lang="en-GB" dirty="0"/>
              <a:t> and </a:t>
            </a:r>
            <a:r>
              <a:rPr lang="en-GB" b="1" dirty="0"/>
              <a:t>communion</a:t>
            </a:r>
            <a:r>
              <a:rPr lang="en-GB" dirty="0"/>
              <a:t>.</a:t>
            </a:r>
          </a:p>
          <a:p>
            <a:r>
              <a:rPr lang="en-GB" b="1" dirty="0"/>
              <a:t>🔍 Findings:</a:t>
            </a:r>
          </a:p>
          <a:p>
            <a:r>
              <a:rPr lang="en-GB" b="1" dirty="0"/>
              <a:t>Rebuilding Agency:</a:t>
            </a:r>
            <a:endParaRPr lang="en-GB" dirty="0"/>
          </a:p>
          <a:p>
            <a:pPr lvl="1"/>
            <a:r>
              <a:rPr lang="en-GB" dirty="0"/>
              <a:t>Many participants described their past substance use as a </a:t>
            </a:r>
            <a:r>
              <a:rPr lang="en-GB" b="1" dirty="0"/>
              <a:t>loss of control</a:t>
            </a:r>
            <a:r>
              <a:rPr lang="en-GB" dirty="0"/>
              <a:t> or direction.</a:t>
            </a:r>
          </a:p>
          <a:p>
            <a:pPr lvl="1"/>
            <a:r>
              <a:rPr lang="en-GB" dirty="0"/>
              <a:t>Recovery was marked by reclaiming </a:t>
            </a:r>
            <a:r>
              <a:rPr lang="en-GB" b="1" dirty="0"/>
              <a:t>self-determination</a:t>
            </a:r>
            <a:r>
              <a:rPr lang="en-GB" dirty="0"/>
              <a:t>, </a:t>
            </a:r>
            <a:r>
              <a:rPr lang="en-GB" b="1" dirty="0"/>
              <a:t>goals</a:t>
            </a:r>
            <a:r>
              <a:rPr lang="en-GB" dirty="0"/>
              <a:t>, and </a:t>
            </a:r>
            <a:r>
              <a:rPr lang="en-GB" b="1" dirty="0"/>
              <a:t>responsibility</a:t>
            </a:r>
            <a:r>
              <a:rPr lang="en-GB" dirty="0"/>
              <a:t>.</a:t>
            </a:r>
          </a:p>
          <a:p>
            <a:r>
              <a:rPr lang="en-GB" b="1" dirty="0"/>
              <a:t>Strengthening Communion:</a:t>
            </a:r>
            <a:endParaRPr lang="en-GB" dirty="0"/>
          </a:p>
          <a:p>
            <a:pPr lvl="1"/>
            <a:r>
              <a:rPr lang="en-GB" dirty="0"/>
              <a:t>Reconnecting with others—family, friends, or recovery groups—was crucial.</a:t>
            </a:r>
          </a:p>
          <a:p>
            <a:pPr lvl="1"/>
            <a:r>
              <a:rPr lang="en-GB" dirty="0"/>
              <a:t>Participants often discussed the importance of </a:t>
            </a:r>
            <a:r>
              <a:rPr lang="en-GB" b="1" dirty="0"/>
              <a:t>giving back</a:t>
            </a:r>
            <a:r>
              <a:rPr lang="en-GB" dirty="0"/>
              <a:t>, being useful, and feeling </a:t>
            </a:r>
            <a:r>
              <a:rPr lang="en-GB" b="1" dirty="0"/>
              <a:t>valued</a:t>
            </a:r>
            <a:r>
              <a:rPr lang="en-GB" dirty="0"/>
              <a:t> by others.</a:t>
            </a:r>
          </a:p>
          <a:p>
            <a:r>
              <a:rPr lang="en-GB" b="1" dirty="0"/>
              <a:t>Identity Transformation:</a:t>
            </a:r>
            <a:endParaRPr lang="en-GB" dirty="0"/>
          </a:p>
          <a:p>
            <a:pPr lvl="1"/>
            <a:r>
              <a:rPr lang="en-GB" dirty="0"/>
              <a:t>Recovery involved a shift from a </a:t>
            </a:r>
            <a:r>
              <a:rPr lang="en-GB" b="1" dirty="0"/>
              <a:t>passive, isolated identity</a:t>
            </a:r>
            <a:r>
              <a:rPr lang="en-GB" dirty="0"/>
              <a:t> to one that was </a:t>
            </a:r>
            <a:r>
              <a:rPr lang="en-GB" b="1" dirty="0"/>
              <a:t>active and socially integrated</a:t>
            </a:r>
            <a:r>
              <a:rPr lang="en-GB" dirty="0"/>
              <a:t>.</a:t>
            </a:r>
          </a:p>
          <a:p>
            <a:pPr lvl="1"/>
            <a:r>
              <a:rPr lang="en-GB" dirty="0"/>
              <a:t>This shift was often narrated as a </a:t>
            </a:r>
            <a:r>
              <a:rPr lang="en-GB" b="1" dirty="0"/>
              <a:t>journey of becoming a ‘better person’</a:t>
            </a:r>
            <a:r>
              <a:rPr lang="en-GB" dirty="0"/>
              <a:t>—one with moral agency and relational depth.</a:t>
            </a:r>
          </a:p>
          <a:p>
            <a:r>
              <a:rPr lang="en-GB" b="1" dirty="0"/>
              <a:t>📌 Conclusions:</a:t>
            </a:r>
          </a:p>
          <a:p>
            <a:r>
              <a:rPr lang="en-GB" dirty="0"/>
              <a:t>The </a:t>
            </a:r>
            <a:r>
              <a:rPr lang="en-GB" b="1" dirty="0"/>
              <a:t>agency–communion model</a:t>
            </a:r>
            <a:r>
              <a:rPr lang="en-GB" dirty="0"/>
              <a:t> offers a useful lens for understanding identity transformation in recovery.</a:t>
            </a:r>
          </a:p>
          <a:p>
            <a:r>
              <a:rPr lang="en-GB" dirty="0"/>
              <a:t>Emphasizing </a:t>
            </a:r>
            <a:r>
              <a:rPr lang="en-GB" b="1" dirty="0"/>
              <a:t>both personal empowerment and social reconnection</a:t>
            </a:r>
            <a:r>
              <a:rPr lang="en-GB" dirty="0"/>
              <a:t> may be vital for supporting long-term recovery.</a:t>
            </a:r>
          </a:p>
          <a:p>
            <a:r>
              <a:rPr lang="en-GB" dirty="0"/>
              <a:t>Recovery programs could benefit from helping individuals articulate and build new identities along these two dimensions.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Tree>
    <p:extLst>
      <p:ext uri="{BB962C8B-B14F-4D97-AF65-F5344CB8AC3E}">
        <p14:creationId xmlns:p14="http://schemas.microsoft.com/office/powerpoint/2010/main" val="2572518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Walklate</a:t>
            </a:r>
            <a:r>
              <a:rPr lang="en-GB" dirty="0"/>
              <a:t> has, with her colleagues, developed narrative criminology in the direction of a narrative victimology </a:t>
            </a:r>
            <a:r>
              <a:rPr lang="en-GB" b="1" dirty="0"/>
              <a:t>(</a:t>
            </a:r>
            <a:r>
              <a:rPr lang="en-GB" b="1" dirty="0" err="1"/>
              <a:t>Walklate</a:t>
            </a:r>
            <a:r>
              <a:rPr lang="en-GB" b="1" dirty="0"/>
              <a:t>, Maher, McCulloch, Fitz-Gibbon, &amp; Beavis, 2018), as have Pemberton, Mulder, and </a:t>
            </a:r>
            <a:r>
              <a:rPr lang="en-GB" b="1" dirty="0" err="1"/>
              <a:t>Aarten</a:t>
            </a:r>
            <a:r>
              <a:rPr lang="en-GB" b="1" dirty="0"/>
              <a:t> (2018), </a:t>
            </a:r>
            <a:r>
              <a:rPr lang="en-GB" dirty="0"/>
              <a:t>who claim great potential for the study of the multiple ways victimisation experience is embedded in life stories.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err="1"/>
              <a:t>Walkate</a:t>
            </a:r>
            <a:r>
              <a:rPr lang="en-GB" b="1" u="sng" dirty="0"/>
              <a:t> et al.,2018</a:t>
            </a:r>
          </a:p>
          <a:p>
            <a:r>
              <a:rPr lang="en-GB" dirty="0"/>
              <a:t>This paper critically examines the role of victims' stories in shaping victim policy, particularly in the context of increasing political and media attention to victimhood. The authors propose the development of a </a:t>
            </a:r>
            <a:r>
              <a:rPr lang="en-GB" b="1" dirty="0"/>
              <a:t>narrative victimology</a:t>
            </a:r>
            <a:r>
              <a:rPr lang="en-GB" dirty="0"/>
              <a:t>—an approach that emphasizes the importance of victims' lived experiences and personal narratives in understanding victimization.</a:t>
            </a:r>
          </a:p>
          <a:p>
            <a:r>
              <a:rPr lang="en-GB" dirty="0"/>
              <a:t>Key arguments include:</a:t>
            </a:r>
          </a:p>
          <a:p>
            <a:r>
              <a:rPr lang="en-GB" b="1" dirty="0"/>
              <a:t>Critique of current policy</a:t>
            </a:r>
            <a:r>
              <a:rPr lang="en-GB" dirty="0"/>
              <a:t>: The authors argue that victim policies often instrumentalize victim stories for political agendas, such as justifying punitive criminal justice responses, rather than genuinely addressing victims' needs.</a:t>
            </a:r>
          </a:p>
          <a:p>
            <a:r>
              <a:rPr lang="en-GB" b="1" dirty="0"/>
              <a:t>Narratives and power</a:t>
            </a:r>
            <a:r>
              <a:rPr lang="en-GB" dirty="0"/>
              <a:t>: The paper explores how certain narratives gain traction while others are silenced, often depending on how well they align with dominant cultural and political discourses.</a:t>
            </a:r>
          </a:p>
          <a:p>
            <a:r>
              <a:rPr lang="en-GB" b="1" dirty="0"/>
              <a:t>Call for a narrative victimology</a:t>
            </a:r>
            <a:r>
              <a:rPr lang="en-GB" dirty="0"/>
              <a:t>: They advocate for a more nuanced engagement with victims’ stories that recognizes their complexity, avoids oversimplification, and respects the context in which these stories are told.</a:t>
            </a:r>
          </a:p>
          <a:p>
            <a:r>
              <a:rPr lang="en-GB" b="1" dirty="0"/>
              <a:t>Case study</a:t>
            </a:r>
            <a:r>
              <a:rPr lang="en-GB" dirty="0"/>
              <a:t>: The research includes analysis of media and policy responses to high-profile cases (e.g. terrorism, domestic violence), illustrating how victim narratives are selectively used or ignored.</a:t>
            </a:r>
          </a:p>
          <a:p>
            <a:r>
              <a:rPr lang="en-GB" b="1" dirty="0"/>
              <a:t>Conclusion:</a:t>
            </a:r>
          </a:p>
          <a:p>
            <a:r>
              <a:rPr lang="en-GB" dirty="0"/>
              <a:t>The authors conclude that a </a:t>
            </a:r>
            <a:r>
              <a:rPr lang="en-GB" b="1" dirty="0"/>
              <a:t>narrative victimology</a:t>
            </a:r>
            <a:r>
              <a:rPr lang="en-GB" dirty="0"/>
              <a:t> could provide a more ethical and inclusive framework for both understanding and responding to victimization—one that genuinely </a:t>
            </a:r>
            <a:r>
              <a:rPr lang="en-GB" dirty="0" err="1"/>
              <a:t>centers</a:t>
            </a:r>
            <a:r>
              <a:rPr lang="en-GB" dirty="0"/>
              <a:t> victims' voices without reducing them to instruments of state or media agendas.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Pemberton, </a:t>
            </a:r>
            <a:r>
              <a:rPr lang="en-GB" b="1" dirty="0" err="1"/>
              <a:t>Aarten</a:t>
            </a:r>
            <a:r>
              <a:rPr lang="en-GB" b="1" dirty="0"/>
              <a:t>, and Mulder (2018) </a:t>
            </a:r>
            <a:r>
              <a:rPr lang="en-GB" dirty="0"/>
              <a:t>highlight the need for victims to own their stories to avoid secondary victimisation. Together, these authors point to the potential for narrative approaches for understanding how victimisation is made sense of and told about, as well as how these narratives may (or may not) catalyse responses by the criminal justice system or policy makers. Narratives of victimisation are both personally and existentially significant and motivators for political and social change. Analysis of both depends on a keen attentiveness to questions of power that infuse who can tell a victim narrative.</a:t>
            </a:r>
          </a:p>
          <a:p>
            <a:endParaRPr lang="en-GB" dirty="0"/>
          </a:p>
        </p:txBody>
      </p:sp>
    </p:spTree>
    <p:extLst>
      <p:ext uri="{BB962C8B-B14F-4D97-AF65-F5344CB8AC3E}">
        <p14:creationId xmlns:p14="http://schemas.microsoft.com/office/powerpoint/2010/main" val="31825342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Narrative criminology was originally explicitly centred on the narratives of offenders. There is now a sizeable literature on the narrative lives of professionals working in the social control professions.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Kurtz and Upton (2018</a:t>
            </a:r>
            <a:r>
              <a:rPr lang="en-GB" dirty="0"/>
              <a:t>) continue this recent development and reveal that a certain kind of masculine police culture is reproduced through the sharing of stories.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Kurtz, D. L., &amp; Upton, L. L. (2018)</a:t>
            </a:r>
          </a:p>
          <a:p>
            <a:r>
              <a:rPr lang="en-GB" b="1" dirty="0"/>
              <a:t>“The gender in stories: How war stories and police narratives shape masculine police culture.”</a:t>
            </a:r>
            <a:br>
              <a:rPr lang="en-GB" dirty="0"/>
            </a:br>
            <a:r>
              <a:rPr lang="en-GB" i="1" dirty="0"/>
              <a:t>Women &amp; Criminal Justice</a:t>
            </a:r>
            <a:r>
              <a:rPr lang="en-GB" dirty="0"/>
              <a:t>, 28(4), 282–300.</a:t>
            </a:r>
            <a:br>
              <a:rPr lang="en-GB" dirty="0"/>
            </a:br>
            <a:r>
              <a:rPr lang="en-GB" dirty="0"/>
              <a:t>https://doi.org/10.1080/08974454.2017.1391272</a:t>
            </a:r>
          </a:p>
          <a:p>
            <a:r>
              <a:rPr lang="en-GB" b="1" dirty="0"/>
              <a:t>🔍 Summary</a:t>
            </a:r>
          </a:p>
          <a:p>
            <a:r>
              <a:rPr lang="en-GB" b="1" dirty="0"/>
              <a:t>🎯 Aim of the Study</a:t>
            </a:r>
          </a:p>
          <a:p>
            <a:r>
              <a:rPr lang="en-GB" dirty="0"/>
              <a:t>This research explores how </a:t>
            </a:r>
            <a:r>
              <a:rPr lang="en-GB" b="1" dirty="0"/>
              <a:t>storytelling among police officers</a:t>
            </a:r>
            <a:r>
              <a:rPr lang="en-GB" dirty="0"/>
              <a:t>, particularly </a:t>
            </a:r>
            <a:r>
              <a:rPr lang="en-GB" b="1" dirty="0"/>
              <a:t>“war stories”</a:t>
            </a:r>
            <a:r>
              <a:rPr lang="en-GB" dirty="0"/>
              <a:t>, helps shape and reinforce a </a:t>
            </a:r>
            <a:r>
              <a:rPr lang="en-GB" b="1" dirty="0"/>
              <a:t>masculine occupational culture</a:t>
            </a:r>
            <a:r>
              <a:rPr lang="en-GB" dirty="0"/>
              <a:t> within policing. The authors are particularly interested in how these narratives:</a:t>
            </a:r>
          </a:p>
          <a:p>
            <a:r>
              <a:rPr lang="en-GB" dirty="0"/>
              <a:t>Reflect gendered values;</a:t>
            </a:r>
          </a:p>
          <a:p>
            <a:r>
              <a:rPr lang="en-GB" dirty="0"/>
              <a:t>Reinforce male dominance;</a:t>
            </a:r>
          </a:p>
          <a:p>
            <a:r>
              <a:rPr lang="en-GB" dirty="0"/>
              <a:t>Exclude or marginalize women officers.</a:t>
            </a:r>
          </a:p>
          <a:p>
            <a:r>
              <a:rPr lang="en-GB" b="1" dirty="0"/>
              <a:t>🧠 Key Arguments</a:t>
            </a:r>
          </a:p>
          <a:p>
            <a:r>
              <a:rPr lang="en-GB" b="1" dirty="0"/>
              <a:t>War Stories as Cultural Tools</a:t>
            </a:r>
            <a:endParaRPr lang="en-GB" dirty="0"/>
          </a:p>
          <a:p>
            <a:pPr lvl="1"/>
            <a:r>
              <a:rPr lang="en-GB" dirty="0"/>
              <a:t>“War stories” are tales about intense, risky, or dramatic police incidents shared informally among officers.</a:t>
            </a:r>
          </a:p>
          <a:p>
            <a:pPr lvl="1"/>
            <a:r>
              <a:rPr lang="en-GB" dirty="0"/>
              <a:t>These stories help </a:t>
            </a:r>
            <a:r>
              <a:rPr lang="en-GB" b="1" dirty="0"/>
              <a:t>transmit norms</a:t>
            </a:r>
            <a:r>
              <a:rPr lang="en-GB" dirty="0"/>
              <a:t>, define “real” police work, and </a:t>
            </a:r>
            <a:r>
              <a:rPr lang="en-GB" b="1" dirty="0"/>
              <a:t>legitimize masculine ideals</a:t>
            </a:r>
            <a:r>
              <a:rPr lang="en-GB" dirty="0"/>
              <a:t> like bravery, aggression, and emotional toughness.</a:t>
            </a:r>
          </a:p>
          <a:p>
            <a:r>
              <a:rPr lang="en-GB" b="1" dirty="0"/>
              <a:t>Gendered Themes</a:t>
            </a:r>
            <a:endParaRPr lang="en-GB" dirty="0"/>
          </a:p>
          <a:p>
            <a:pPr lvl="1"/>
            <a:r>
              <a:rPr lang="en-GB" dirty="0"/>
              <a:t>These narratives are </a:t>
            </a:r>
            <a:r>
              <a:rPr lang="en-GB" b="1" dirty="0"/>
              <a:t>structured around masculine values</a:t>
            </a:r>
            <a:r>
              <a:rPr lang="en-GB" dirty="0"/>
              <a:t>—action, danger, confrontation.</a:t>
            </a:r>
          </a:p>
          <a:p>
            <a:pPr lvl="1"/>
            <a:r>
              <a:rPr lang="en-GB" dirty="0"/>
              <a:t>Male officers often dominate storytelling spaces, reinforcing the idea that masculinity = competence.</a:t>
            </a:r>
          </a:p>
          <a:p>
            <a:r>
              <a:rPr lang="en-GB" b="1" dirty="0"/>
              <a:t>Exclusion of Women</a:t>
            </a:r>
            <a:endParaRPr lang="en-GB" dirty="0"/>
          </a:p>
          <a:p>
            <a:pPr lvl="1"/>
            <a:r>
              <a:rPr lang="en-GB" dirty="0"/>
              <a:t>Women officers are often </a:t>
            </a:r>
            <a:r>
              <a:rPr lang="en-GB" b="1" dirty="0"/>
              <a:t>excluded from these narratives</a:t>
            </a:r>
            <a:r>
              <a:rPr lang="en-GB" dirty="0"/>
              <a:t> or </a:t>
            </a:r>
            <a:r>
              <a:rPr lang="en-GB" b="1" dirty="0"/>
              <a:t>only included in stereotypical roles</a:t>
            </a:r>
            <a:r>
              <a:rPr lang="en-GB" dirty="0"/>
              <a:t> (e.g., needing protection, being emotional).</a:t>
            </a:r>
          </a:p>
          <a:p>
            <a:pPr lvl="1"/>
            <a:r>
              <a:rPr lang="en-GB" dirty="0"/>
              <a:t>Even when women tell stories, they often adopt the same masculine framing to gain acceptance.</a:t>
            </a:r>
          </a:p>
          <a:p>
            <a:r>
              <a:rPr lang="en-GB" b="1" dirty="0"/>
              <a:t>Policing as a Gender Performance</a:t>
            </a:r>
            <a:endParaRPr lang="en-GB" dirty="0"/>
          </a:p>
          <a:p>
            <a:pPr lvl="1"/>
            <a:r>
              <a:rPr lang="en-GB" dirty="0"/>
              <a:t>Storytelling is not just casual—it functions as a </a:t>
            </a:r>
            <a:r>
              <a:rPr lang="en-GB" b="1" dirty="0"/>
              <a:t>ritualized performance</a:t>
            </a:r>
            <a:r>
              <a:rPr lang="en-GB" dirty="0"/>
              <a:t> where officers demonstrate their worth through shared values.</a:t>
            </a:r>
          </a:p>
          <a:p>
            <a:pPr lvl="1"/>
            <a:r>
              <a:rPr lang="en-GB" dirty="0"/>
              <a:t>The process helps </a:t>
            </a:r>
            <a:r>
              <a:rPr lang="en-GB" b="1" dirty="0"/>
              <a:t>reproduce a gendered hierarchy</a:t>
            </a:r>
            <a:r>
              <a:rPr lang="en-GB" dirty="0"/>
              <a:t>, where traditional masculinity is idealized and everything else (especially femininity) is devalued.</a:t>
            </a:r>
          </a:p>
          <a:p>
            <a:r>
              <a:rPr lang="en-GB" b="1" dirty="0"/>
              <a:t>📌 Conclusion</a:t>
            </a:r>
          </a:p>
          <a:p>
            <a:r>
              <a:rPr lang="en-GB" dirty="0"/>
              <a:t>The authors argue that police storytelling, particularly war stories, is a </a:t>
            </a:r>
            <a:r>
              <a:rPr lang="en-GB" b="1" dirty="0"/>
              <a:t>powerful cultural practice</a:t>
            </a:r>
            <a:r>
              <a:rPr lang="en-GB" dirty="0"/>
              <a:t> that maintains </a:t>
            </a:r>
            <a:r>
              <a:rPr lang="en-GB" b="1" dirty="0"/>
              <a:t>gender inequality</a:t>
            </a:r>
            <a:r>
              <a:rPr lang="en-GB" dirty="0"/>
              <a:t> in policing. If reform is to be effective, it must recognize and challenge the </a:t>
            </a:r>
            <a:r>
              <a:rPr lang="en-GB" b="1" dirty="0"/>
              <a:t>informal cultural mechanisms</a:t>
            </a:r>
            <a:r>
              <a:rPr lang="en-GB" dirty="0"/>
              <a:t>—like storytelling—that perpetuate bias, exclusion, and hypermasculinity.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Similarly, </a:t>
            </a:r>
            <a:r>
              <a:rPr lang="en-GB" b="1" dirty="0" err="1"/>
              <a:t>Petintseva</a:t>
            </a:r>
            <a:r>
              <a:rPr lang="en-GB" b="1" dirty="0"/>
              <a:t> examines the narratives of youth justice workers (2018) and Baker (2018) </a:t>
            </a:r>
            <a:r>
              <a:rPr lang="en-GB" dirty="0"/>
              <a:t>looks at how believable truths are constructed narratively in coroners' reports. Whilst criminology has long attended to the discursive qualities of law and criminal justice institutions, studying personal narratives opens up daily practice for analysis, and the ways that individuals draw on, reproduce and adapt narratives about crime and justice. Whilst studying the ‘texts’ of law is important, narrative criminology emphasises the importance of storytelling as a form of social action – the daily performance of stories in working lives.</a:t>
            </a:r>
          </a:p>
          <a:p>
            <a:endParaRPr lang="en-GB" dirty="0"/>
          </a:p>
          <a:p>
            <a:endParaRPr lang="en-GB" dirty="0"/>
          </a:p>
          <a:p>
            <a:r>
              <a:rPr lang="en-GB" b="1" dirty="0" err="1"/>
              <a:t>Petintseva</a:t>
            </a:r>
            <a:r>
              <a:rPr lang="en-GB" b="1" dirty="0"/>
              <a:t>, O. (2018).</a:t>
            </a:r>
          </a:p>
          <a:p>
            <a:r>
              <a:rPr lang="en-GB" b="1" i="1" dirty="0"/>
              <a:t>Discursive Harms: Youth Justice and Migration.</a:t>
            </a:r>
            <a:br>
              <a:rPr lang="en-GB" dirty="0"/>
            </a:br>
            <a:r>
              <a:rPr lang="en-GB" dirty="0"/>
              <a:t>Basingstoke: Palgrave Macmillan.</a:t>
            </a:r>
            <a:br>
              <a:rPr lang="en-GB" dirty="0"/>
            </a:br>
            <a:r>
              <a:rPr lang="en-GB" dirty="0"/>
              <a:t>[Book]</a:t>
            </a:r>
          </a:p>
          <a:p>
            <a:r>
              <a:rPr lang="en-GB" b="1" dirty="0"/>
              <a:t>🎯 Aim of the Book</a:t>
            </a:r>
          </a:p>
          <a:p>
            <a:r>
              <a:rPr lang="en-GB" dirty="0"/>
              <a:t>Olga </a:t>
            </a:r>
            <a:r>
              <a:rPr lang="en-GB" dirty="0" err="1"/>
              <a:t>Petintseva</a:t>
            </a:r>
            <a:r>
              <a:rPr lang="en-GB" dirty="0"/>
              <a:t> explores how </a:t>
            </a:r>
            <a:r>
              <a:rPr lang="en-GB" b="1" dirty="0"/>
              <a:t>discourse—especially in youth justice and migration contexts—can cause harm</a:t>
            </a:r>
            <a:r>
              <a:rPr lang="en-GB" dirty="0"/>
              <a:t>, even when no direct physical or legal action is taken. She develops the idea of </a:t>
            </a:r>
            <a:r>
              <a:rPr lang="en-GB" b="1" dirty="0"/>
              <a:t>“discursive harms”</a:t>
            </a:r>
            <a:r>
              <a:rPr lang="en-GB" dirty="0"/>
              <a:t>, arguing that </a:t>
            </a:r>
            <a:r>
              <a:rPr lang="en-GB" b="1" dirty="0"/>
              <a:t>language, labels, and narratives</a:t>
            </a:r>
            <a:r>
              <a:rPr lang="en-GB" dirty="0"/>
              <a:t> used in institutions like the justice system and media shape how young migrants are perceived and treated.</a:t>
            </a:r>
          </a:p>
          <a:p>
            <a:r>
              <a:rPr lang="en-GB" b="1" dirty="0"/>
              <a:t>🧠 Key Concepts &amp; Arguments</a:t>
            </a:r>
          </a:p>
          <a:p>
            <a:r>
              <a:rPr lang="en-GB" b="1" dirty="0"/>
              <a:t>1. Discursive Harms Defined</a:t>
            </a:r>
          </a:p>
          <a:p>
            <a:r>
              <a:rPr lang="en-GB" dirty="0"/>
              <a:t>Harm is not only physical or material—it can also be </a:t>
            </a:r>
            <a:r>
              <a:rPr lang="en-GB" b="1" dirty="0"/>
              <a:t>symbolic or discursive</a:t>
            </a:r>
            <a:r>
              <a:rPr lang="en-GB" dirty="0"/>
              <a:t>.</a:t>
            </a:r>
          </a:p>
          <a:p>
            <a:r>
              <a:rPr lang="en-GB" dirty="0"/>
              <a:t>The way young migrants are </a:t>
            </a:r>
            <a:r>
              <a:rPr lang="en-GB" b="1" dirty="0"/>
              <a:t>spoken about</a:t>
            </a:r>
            <a:r>
              <a:rPr lang="en-GB" dirty="0"/>
              <a:t>, </a:t>
            </a:r>
            <a:r>
              <a:rPr lang="en-GB" b="1" dirty="0"/>
              <a:t>represented</a:t>
            </a:r>
            <a:r>
              <a:rPr lang="en-GB" dirty="0"/>
              <a:t>, or </a:t>
            </a:r>
            <a:r>
              <a:rPr lang="en-GB" b="1" dirty="0"/>
              <a:t>questioned</a:t>
            </a:r>
            <a:r>
              <a:rPr lang="en-GB" dirty="0"/>
              <a:t> can lead to exclusion, stigmatization, and internalized marginalization.</a:t>
            </a:r>
          </a:p>
          <a:p>
            <a:r>
              <a:rPr lang="en-GB" dirty="0"/>
              <a:t>For example: being constantly labelled as a “risk” or “troublemaker” alters both how institutions treat young migrants and how they see themselves.</a:t>
            </a:r>
          </a:p>
          <a:p>
            <a:r>
              <a:rPr lang="en-GB" b="1" dirty="0"/>
              <a:t>2. Youth Justice and Migration as Intersecting Fields</a:t>
            </a:r>
          </a:p>
          <a:p>
            <a:r>
              <a:rPr lang="en-GB" dirty="0"/>
              <a:t>The book focuses on how </a:t>
            </a:r>
            <a:r>
              <a:rPr lang="en-GB" b="1" dirty="0"/>
              <a:t>young migrants</a:t>
            </a:r>
            <a:r>
              <a:rPr lang="en-GB" dirty="0"/>
              <a:t> involved in the youth justice system are particularly vulnerable to </a:t>
            </a:r>
            <a:r>
              <a:rPr lang="en-GB" b="1" dirty="0"/>
              <a:t>over-policing, moral panic, and stereotyping</a:t>
            </a:r>
            <a:r>
              <a:rPr lang="en-GB" dirty="0"/>
              <a:t>.</a:t>
            </a:r>
          </a:p>
          <a:p>
            <a:r>
              <a:rPr lang="en-GB" dirty="0"/>
              <a:t>These young people are often caught in </a:t>
            </a:r>
            <a:r>
              <a:rPr lang="en-GB" b="1" dirty="0"/>
              <a:t>double binds</a:t>
            </a:r>
            <a:r>
              <a:rPr lang="en-GB" dirty="0"/>
              <a:t>—seen as both criminal and foreign, and therefore doubly “suspect.”</a:t>
            </a:r>
          </a:p>
          <a:p>
            <a:r>
              <a:rPr lang="en-GB" b="1" dirty="0"/>
              <a:t>3. Narratives, Categories, and Power</a:t>
            </a:r>
          </a:p>
          <a:p>
            <a:r>
              <a:rPr lang="en-GB" dirty="0" err="1"/>
              <a:t>Petintseva</a:t>
            </a:r>
            <a:r>
              <a:rPr lang="en-GB" dirty="0"/>
              <a:t> critically </a:t>
            </a:r>
            <a:r>
              <a:rPr lang="en-GB" dirty="0" err="1"/>
              <a:t>analyzes</a:t>
            </a:r>
            <a:r>
              <a:rPr lang="en-GB" dirty="0"/>
              <a:t> how </a:t>
            </a:r>
            <a:r>
              <a:rPr lang="en-GB" b="1" dirty="0"/>
              <a:t>categories like “offender,” “victim,” “minor,” and “migrant”</a:t>
            </a:r>
            <a:r>
              <a:rPr lang="en-GB" dirty="0"/>
              <a:t> are constructed and used.</a:t>
            </a:r>
          </a:p>
          <a:p>
            <a:r>
              <a:rPr lang="en-GB" dirty="0"/>
              <a:t>These are </a:t>
            </a:r>
            <a:r>
              <a:rPr lang="en-GB" b="1" dirty="0"/>
              <a:t>not neutral terms</a:t>
            </a:r>
            <a:r>
              <a:rPr lang="en-GB" dirty="0"/>
              <a:t>: they shape legal responses and social attitudes.</a:t>
            </a:r>
          </a:p>
          <a:p>
            <a:r>
              <a:rPr lang="en-GB" dirty="0"/>
              <a:t>For instance, “youth at risk” may sound protective, but it can justify intrusive surveillance or paternalism.</a:t>
            </a:r>
          </a:p>
          <a:p>
            <a:r>
              <a:rPr lang="en-GB" b="1" dirty="0"/>
              <a:t>4. Policy, Media, and Institutional Language</a:t>
            </a:r>
          </a:p>
          <a:p>
            <a:r>
              <a:rPr lang="en-GB" dirty="0"/>
              <a:t>She examines how </a:t>
            </a:r>
            <a:r>
              <a:rPr lang="en-GB" b="1" dirty="0"/>
              <a:t>official language (in policy, courtrooms, and reports)</a:t>
            </a:r>
            <a:r>
              <a:rPr lang="en-GB" dirty="0"/>
              <a:t> plays a role in constructing and reinforcing harmful views.</a:t>
            </a:r>
          </a:p>
          <a:p>
            <a:r>
              <a:rPr lang="en-GB" dirty="0"/>
              <a:t>Media narratives often amplify moral panic around migrant youth, </a:t>
            </a:r>
            <a:r>
              <a:rPr lang="en-GB" dirty="0" err="1"/>
              <a:t>fueling</a:t>
            </a:r>
            <a:r>
              <a:rPr lang="en-GB" dirty="0"/>
              <a:t> public support for harsher controls.</a:t>
            </a:r>
          </a:p>
          <a:p>
            <a:r>
              <a:rPr lang="en-GB" b="1" dirty="0"/>
              <a:t>📌 Conclusion</a:t>
            </a:r>
          </a:p>
          <a:p>
            <a:r>
              <a:rPr lang="en-GB" dirty="0" err="1"/>
              <a:t>Petintseva</a:t>
            </a:r>
            <a:r>
              <a:rPr lang="en-GB" dirty="0"/>
              <a:t> argues that recognizing </a:t>
            </a:r>
            <a:r>
              <a:rPr lang="en-GB" b="1" dirty="0"/>
              <a:t>discursive harm</a:t>
            </a:r>
            <a:r>
              <a:rPr lang="en-GB" dirty="0"/>
              <a:t> is essential to understanding injustice in youth justice systems. Policy reforms need to go beyond procedures and look at how </a:t>
            </a:r>
            <a:r>
              <a:rPr lang="en-GB" b="1" dirty="0"/>
              <a:t>language and narratives</a:t>
            </a:r>
            <a:r>
              <a:rPr lang="en-GB" dirty="0"/>
              <a:t> contribute to </a:t>
            </a:r>
            <a:r>
              <a:rPr lang="en-GB" b="1" dirty="0"/>
              <a:t>inequality, exclusion, and stigmatization</a:t>
            </a:r>
            <a:r>
              <a:rPr lang="en-GB" dirty="0"/>
              <a:t>, particularly for </a:t>
            </a:r>
            <a:r>
              <a:rPr lang="en-GB" b="1" dirty="0"/>
              <a:t>migrant youth</a:t>
            </a:r>
            <a:r>
              <a:rPr lang="en-GB" dirty="0"/>
              <a:t>.</a:t>
            </a:r>
          </a:p>
          <a:p>
            <a:endParaRPr lang="en-GB" dirty="0"/>
          </a:p>
        </p:txBody>
      </p:sp>
    </p:spTree>
    <p:extLst>
      <p:ext uri="{BB962C8B-B14F-4D97-AF65-F5344CB8AC3E}">
        <p14:creationId xmlns:p14="http://schemas.microsoft.com/office/powerpoint/2010/main" val="12165321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literature has also flourished concerning how prisoners narratively come to terms with their sentence.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Rather than examine how narratives contribute to crime and other harmful actions, these researchers address traditional questions from the field of penology, but from a narrative theory perspective, such as how prisoners use discursive resistance strategies to deal with confinement and related humiliations.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Following </a:t>
            </a:r>
            <a:r>
              <a:rPr lang="en-GB" b="1" dirty="0" err="1"/>
              <a:t>Ugelvik's</a:t>
            </a:r>
            <a:r>
              <a:rPr lang="en-GB" b="1" dirty="0"/>
              <a:t> (2012, 2015</a:t>
            </a:r>
            <a:r>
              <a:rPr lang="en-GB" dirty="0"/>
              <a:t>) narrative studies of prison environments.</a:t>
            </a:r>
          </a:p>
          <a:p>
            <a:r>
              <a:rPr lang="en-GB" b="1" dirty="0"/>
              <a:t>Key Argument:</a:t>
            </a:r>
          </a:p>
          <a:p>
            <a:r>
              <a:rPr lang="en-GB" b="1" dirty="0"/>
              <a:t>Prisoners tell stories that position themselves as “proper criminals”</a:t>
            </a:r>
            <a:r>
              <a:rPr lang="en-GB" dirty="0"/>
              <a:t>—morally superior and more respectable than those convicted of particularly stigmatized crimes (like rape or child abuse).</a:t>
            </a:r>
          </a:p>
          <a:p>
            <a:r>
              <a:rPr lang="en-GB" dirty="0"/>
              <a:t>This is an example of </a:t>
            </a:r>
            <a:r>
              <a:rPr lang="en-GB" b="1" dirty="0"/>
              <a:t>narrative work on the self</a:t>
            </a:r>
            <a:r>
              <a:rPr lang="en-GB" dirty="0"/>
              <a:t>: inmates </a:t>
            </a:r>
            <a:r>
              <a:rPr lang="en-GB" b="1" dirty="0"/>
              <a:t>construct identities</a:t>
            </a:r>
            <a:r>
              <a:rPr lang="en-GB" dirty="0"/>
              <a:t> through contrast, distancing themselves from others seen as "immoral" or "beyond redemption.“</a:t>
            </a:r>
          </a:p>
          <a:p>
            <a:r>
              <a:rPr lang="en-GB" b="1" dirty="0"/>
              <a:t>1. Narrative Identity Construction</a:t>
            </a:r>
          </a:p>
          <a:p>
            <a:r>
              <a:rPr lang="en-GB" dirty="0"/>
              <a:t>Prisoners narrate their lives in ways that make them feel </a:t>
            </a:r>
            <a:r>
              <a:rPr lang="en-GB" b="1" dirty="0"/>
              <a:t>morally legitimate</a:t>
            </a:r>
            <a:r>
              <a:rPr lang="en-GB" dirty="0"/>
              <a:t>, even while incarcerated.</a:t>
            </a:r>
          </a:p>
          <a:p>
            <a:r>
              <a:rPr lang="en-GB" dirty="0"/>
              <a:t>They do this by </a:t>
            </a:r>
            <a:r>
              <a:rPr lang="en-GB" b="1" dirty="0"/>
              <a:t>excluding “immoral others”</a:t>
            </a:r>
            <a:r>
              <a:rPr lang="en-GB" dirty="0"/>
              <a:t>—like sex offenders—from their narrative of what it means to be a “real” or “</a:t>
            </a:r>
            <a:r>
              <a:rPr lang="en-GB" dirty="0" err="1"/>
              <a:t>honorable</a:t>
            </a:r>
            <a:r>
              <a:rPr lang="en-GB" dirty="0"/>
              <a:t>” criminal.</a:t>
            </a:r>
          </a:p>
          <a:p>
            <a:r>
              <a:rPr lang="en-GB" b="1" dirty="0"/>
              <a:t>2. Hierarchies in Prison Culture</a:t>
            </a:r>
          </a:p>
          <a:p>
            <a:r>
              <a:rPr lang="en-GB" dirty="0" err="1"/>
              <a:t>Ugelvik</a:t>
            </a:r>
            <a:r>
              <a:rPr lang="en-GB" dirty="0"/>
              <a:t> reveals how </a:t>
            </a:r>
            <a:r>
              <a:rPr lang="en-GB" b="1" dirty="0"/>
              <a:t>inmate hierarchies</a:t>
            </a:r>
            <a:r>
              <a:rPr lang="en-GB" dirty="0"/>
              <a:t> are built not just on violence or toughness, but on </a:t>
            </a:r>
            <a:r>
              <a:rPr lang="en-GB" b="1" dirty="0"/>
              <a:t>morality</a:t>
            </a:r>
            <a:r>
              <a:rPr lang="en-GB" dirty="0"/>
              <a:t>, as defined within prison culture.</a:t>
            </a:r>
          </a:p>
          <a:p>
            <a:r>
              <a:rPr lang="en-GB" dirty="0"/>
              <a:t>“Proper criminals” (e.g., thieves, drug dealers) are seen as more acceptable than sex offenders.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b="1" dirty="0"/>
              <a:t>Vannier (2018) </a:t>
            </a:r>
            <a:r>
              <a:rPr lang="en-GB" dirty="0"/>
              <a:t>highlights the importance of letter-writing for prisoners who have to endure the most extreme kinds of imprisonment, and also the analytical potential these letters have for researchers.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Warr (2019) </a:t>
            </a:r>
            <a:r>
              <a:rPr lang="en-GB" dirty="0"/>
              <a:t>studies how prisoners sentenced to long periods of custody must undertake ‘narrative labour’ to manage the carceral identity imposed upon them, including their daily struggle to construct an acceptable narrative identity.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a:t>
            </a:r>
            <a:r>
              <a:rPr lang="en-GB" b="1" dirty="0"/>
              <a:t>Easterling, Feldmeyer, and Presser (2018) </a:t>
            </a:r>
            <a:r>
              <a:rPr lang="en-GB" dirty="0"/>
              <a:t>describe the narrative strategies of incarcerated mothers managing the identity threats that incarceration presents for them as mothers. These are, in effect, studies of narrative responses to what Sykes (1958) called ‘the pains of imprisonment’. Narrative criminologists are poised to revisit classic ideas from criminology, connecting them with the idea of stories' productive potential.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Easterling, B. A., Feldmeyer, B., &amp; Presser, L. (2018).</a:t>
            </a:r>
          </a:p>
          <a:p>
            <a:r>
              <a:rPr lang="en-GB" b="1" i="1" dirty="0"/>
              <a:t>Narrating Mother Identities from Prison.</a:t>
            </a:r>
            <a:br>
              <a:rPr lang="en-GB" dirty="0"/>
            </a:br>
            <a:r>
              <a:rPr lang="en-GB" i="1" dirty="0"/>
              <a:t>Feminist Criminology</a:t>
            </a:r>
            <a:r>
              <a:rPr lang="en-GB" dirty="0"/>
              <a:t>. https://doi.org/10.1177/1557085118773457</a:t>
            </a:r>
          </a:p>
          <a:p>
            <a:r>
              <a:rPr lang="en-GB" b="1" dirty="0"/>
              <a:t>🎯 Aim of the Study</a:t>
            </a:r>
          </a:p>
          <a:p>
            <a:r>
              <a:rPr lang="en-GB" dirty="0"/>
              <a:t>This study explores how incarcerated women </a:t>
            </a:r>
            <a:r>
              <a:rPr lang="en-GB" b="1" dirty="0"/>
              <a:t>construct and narrate their identities as mothers</a:t>
            </a:r>
            <a:r>
              <a:rPr lang="en-GB" dirty="0"/>
              <a:t> while serving time in prison. Using a </a:t>
            </a:r>
            <a:r>
              <a:rPr lang="en-GB" b="1" dirty="0"/>
              <a:t>narrative criminology</a:t>
            </a:r>
            <a:r>
              <a:rPr lang="en-GB" dirty="0"/>
              <a:t> and </a:t>
            </a:r>
            <a:r>
              <a:rPr lang="en-GB" b="1" dirty="0"/>
              <a:t>feminist perspective</a:t>
            </a:r>
            <a:r>
              <a:rPr lang="en-GB" dirty="0"/>
              <a:t>, the authors examine how these women make sense of motherhood in a setting that challenges their ability to “do” or “be” mothers.</a:t>
            </a:r>
          </a:p>
          <a:p>
            <a:r>
              <a:rPr lang="en-GB" b="1" dirty="0"/>
              <a:t>🧠 Key Arguments &amp; Findings</a:t>
            </a:r>
          </a:p>
          <a:p>
            <a:r>
              <a:rPr lang="en-GB" b="1" dirty="0"/>
              <a:t>1. Narrative Work as Identity Reconstruction</a:t>
            </a:r>
          </a:p>
          <a:p>
            <a:r>
              <a:rPr lang="en-GB" dirty="0"/>
              <a:t>Imprisoned mothers engage in </a:t>
            </a:r>
            <a:r>
              <a:rPr lang="en-GB" b="1" dirty="0"/>
              <a:t>narrative identity work</a:t>
            </a:r>
            <a:r>
              <a:rPr lang="en-GB" dirty="0"/>
              <a:t> to reconcile the stigma of incarceration with dominant ideals of "good motherhood."</a:t>
            </a:r>
          </a:p>
          <a:p>
            <a:r>
              <a:rPr lang="en-GB" dirty="0"/>
              <a:t>They tell stories to </a:t>
            </a:r>
            <a:r>
              <a:rPr lang="en-GB" b="1" dirty="0"/>
              <a:t>sustain a sense of maternal identity</a:t>
            </a:r>
            <a:r>
              <a:rPr lang="en-GB" dirty="0"/>
              <a:t>, despite being physically separated from their children.</a:t>
            </a:r>
          </a:p>
          <a:p>
            <a:r>
              <a:rPr lang="en-GB" b="1" dirty="0"/>
              <a:t>2. Four Narrative Themes Emerged:</a:t>
            </a:r>
          </a:p>
          <a:p>
            <a:r>
              <a:rPr lang="en-GB" b="1" dirty="0"/>
              <a:t>Redemption:</a:t>
            </a:r>
            <a:r>
              <a:rPr lang="en-GB" dirty="0"/>
              <a:t> Framing prison as a turning point or a chance to become a better mother.</a:t>
            </a:r>
          </a:p>
          <a:p>
            <a:r>
              <a:rPr lang="en-GB" b="1" dirty="0"/>
              <a:t>Endurance:</a:t>
            </a:r>
            <a:r>
              <a:rPr lang="en-GB" dirty="0"/>
              <a:t> Emphasizing emotional strength and sacrifice in maintaining bonds with children.</a:t>
            </a:r>
          </a:p>
          <a:p>
            <a:r>
              <a:rPr lang="en-GB" b="1" dirty="0"/>
              <a:t>Victimization:</a:t>
            </a:r>
            <a:r>
              <a:rPr lang="en-GB" dirty="0"/>
              <a:t> Describing themselves as victims of abuse, addiction, or systemic injustice, which contextualizes their offending.</a:t>
            </a:r>
          </a:p>
          <a:p>
            <a:r>
              <a:rPr lang="en-GB" b="1" dirty="0"/>
              <a:t>Responsibility:</a:t>
            </a:r>
            <a:r>
              <a:rPr lang="en-GB" dirty="0"/>
              <a:t> Expressing remorse and a desire to take responsibility for their past in order to be better for their children.</a:t>
            </a:r>
          </a:p>
          <a:p>
            <a:r>
              <a:rPr lang="en-GB" b="1" dirty="0"/>
              <a:t>3. Gendered and Moral Expectations</a:t>
            </a:r>
          </a:p>
          <a:p>
            <a:r>
              <a:rPr lang="en-GB" dirty="0"/>
              <a:t>The narratives are shaped by </a:t>
            </a:r>
            <a:r>
              <a:rPr lang="en-GB" b="1" dirty="0"/>
              <a:t>gendered expectations of motherhood</a:t>
            </a:r>
            <a:r>
              <a:rPr lang="en-GB" dirty="0"/>
              <a:t>—being nurturing, selfless, and devoted—even when those ideals are difficult to meet in prison.</a:t>
            </a:r>
          </a:p>
          <a:p>
            <a:r>
              <a:rPr lang="en-GB" dirty="0"/>
              <a:t>These expectations can both empower and burden the women as they try to reclaim respectability.</a:t>
            </a:r>
          </a:p>
          <a:p>
            <a:r>
              <a:rPr lang="en-GB" b="1" dirty="0"/>
              <a:t>🔍 Theoretical Lens</a:t>
            </a:r>
          </a:p>
          <a:p>
            <a:r>
              <a:rPr lang="en-GB" b="1" dirty="0"/>
              <a:t>Narrative criminology</a:t>
            </a:r>
            <a:r>
              <a:rPr lang="en-GB" dirty="0"/>
              <a:t> is used to understand how storytelling helps women navigate shame, guilt, and stigma.</a:t>
            </a:r>
          </a:p>
          <a:p>
            <a:r>
              <a:rPr lang="en-GB" b="1" dirty="0"/>
              <a:t>Feminist criminology</a:t>
            </a:r>
            <a:r>
              <a:rPr lang="en-GB" dirty="0"/>
              <a:t> brings attention to how these experiences are gendered, particularly in relation to </a:t>
            </a:r>
            <a:r>
              <a:rPr lang="en-GB" b="1" dirty="0"/>
              <a:t>caregiving, social judgment, and systemic inequalities</a:t>
            </a:r>
            <a:r>
              <a:rPr lang="en-GB" dirty="0"/>
              <a:t>.</a:t>
            </a:r>
          </a:p>
          <a:p>
            <a:r>
              <a:rPr lang="en-GB" b="1" dirty="0"/>
              <a:t>📌 Conclusion</a:t>
            </a:r>
          </a:p>
          <a:p>
            <a:r>
              <a:rPr lang="en-GB" dirty="0"/>
              <a:t>The study shows that even in the restrictive and stigmatizing context of prison, incarcerated mothers use storytelling to </a:t>
            </a:r>
            <a:r>
              <a:rPr lang="en-GB" b="1" dirty="0"/>
              <a:t>preserve their identities, cope with loss, and articulate hope</a:t>
            </a:r>
            <a:r>
              <a:rPr lang="en-GB" dirty="0"/>
              <a:t> for a different future. Their narratives are acts of </a:t>
            </a:r>
            <a:r>
              <a:rPr lang="en-GB" b="1" dirty="0"/>
              <a:t>resistance, survival, and moral self-definition</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Tree>
    <p:extLst>
      <p:ext uri="{BB962C8B-B14F-4D97-AF65-F5344CB8AC3E}">
        <p14:creationId xmlns:p14="http://schemas.microsoft.com/office/powerpoint/2010/main" val="4136082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7. Narratives of Resistance and Harm Reduction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Narrative criminology also examines how stories can resist harm and promote positive change. Researchers have studied how narratives within communities can foster solidarity and resistance against crime. For example, collective narratives that emphasize moral values, empathy, and social responsibility can deter individuals from engaging in criminal behaviour and support harm reduction efforts.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dirty="0">
                <a:hlinkClick r:id="rId3"/>
              </a:rPr>
              <a:t>View Record: The Real Mo Farah · </a:t>
            </a:r>
            <a:r>
              <a:rPr lang="en-GB" dirty="0" err="1">
                <a:hlinkClick r:id="rId3"/>
              </a:rPr>
              <a:t>BoB</a:t>
            </a:r>
            <a:r>
              <a:rPr lang="en-GB" dirty="0"/>
              <a:t> 1 HOUR</a:t>
            </a:r>
          </a:p>
          <a:p>
            <a:endParaRPr lang="en-GB" dirty="0"/>
          </a:p>
          <a:p>
            <a:r>
              <a:rPr lang="en-GB" dirty="0">
                <a:hlinkClick r:id="rId4"/>
              </a:rPr>
              <a:t>The Real Mo Farah - BBC iPlayer</a:t>
            </a:r>
            <a:r>
              <a:rPr lang="en-GB" dirty="0"/>
              <a:t> – USE THIS ONE</a:t>
            </a:r>
          </a:p>
          <a:p>
            <a:endParaRPr lang="en-GB" dirty="0"/>
          </a:p>
        </p:txBody>
      </p:sp>
    </p:spTree>
    <p:extLst>
      <p:ext uri="{BB962C8B-B14F-4D97-AF65-F5344CB8AC3E}">
        <p14:creationId xmlns:p14="http://schemas.microsoft.com/office/powerpoint/2010/main" val="38744875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dirty="0">
                <a:hlinkClick r:id="rId3"/>
              </a:rPr>
              <a:t>VitalSource Bookshelf: What We Talk About When We Talk About Crime</a:t>
            </a:r>
            <a:endParaRPr lang="en-GB" dirty="0"/>
          </a:p>
        </p:txBody>
      </p:sp>
    </p:spTree>
    <p:extLst>
      <p:ext uri="{BB962C8B-B14F-4D97-AF65-F5344CB8AC3E}">
        <p14:creationId xmlns:p14="http://schemas.microsoft.com/office/powerpoint/2010/main" val="19848825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dirty="0">
                <a:hlinkClick r:id="rId3"/>
              </a:rPr>
              <a:t>azad055.pdf</a:t>
            </a:r>
            <a:endParaRPr lang="en-GB" dirty="0"/>
          </a:p>
          <a:p>
            <a:endParaRPr lang="en-GB" dirty="0"/>
          </a:p>
          <a:p>
            <a:endParaRPr lang="en-GB" dirty="0"/>
          </a:p>
          <a:p>
            <a:endParaRPr lang="en-GB" dirty="0"/>
          </a:p>
          <a:p>
            <a:endParaRPr lang="en-GB" dirty="0"/>
          </a:p>
          <a:p>
            <a:r>
              <a:rPr lang="en-GB" b="1" dirty="0"/>
              <a:t>Aim &amp; Scope</a:t>
            </a:r>
          </a:p>
          <a:p>
            <a:r>
              <a:rPr lang="en-GB" dirty="0"/>
              <a:t>The research investigates </a:t>
            </a:r>
            <a:r>
              <a:rPr lang="en-GB" b="1" dirty="0"/>
              <a:t>how individuals narrate their lives after release from prison</a:t>
            </a:r>
            <a:r>
              <a:rPr lang="en-GB" dirty="0"/>
              <a:t>, focusing specifically on the </a:t>
            </a:r>
            <a:r>
              <a:rPr lang="en-GB" b="1" dirty="0"/>
              <a:t>narrative genres</a:t>
            </a:r>
            <a:r>
              <a:rPr lang="en-GB" dirty="0"/>
              <a:t>—tragedy, restoration, romance, and comedy—they employ when recounting their journey toward desistance.</a:t>
            </a:r>
          </a:p>
          <a:p>
            <a:r>
              <a:rPr lang="en-GB" b="1" dirty="0"/>
              <a:t>🧠 Main Narrative Genres Identified</a:t>
            </a:r>
          </a:p>
          <a:p>
            <a:r>
              <a:rPr lang="en-GB" b="1" dirty="0"/>
              <a:t>Tragedy</a:t>
            </a:r>
            <a:endParaRPr lang="en-GB" dirty="0"/>
          </a:p>
          <a:p>
            <a:pPr lvl="1"/>
            <a:r>
              <a:rPr lang="en-GB" dirty="0"/>
              <a:t>Stories emphasizing loss, suffering, and feeling betrayed by society.</a:t>
            </a:r>
          </a:p>
          <a:p>
            <a:pPr lvl="1"/>
            <a:r>
              <a:rPr lang="en-GB" dirty="0"/>
              <a:t>Often present post-release struggles—like employment barriers or fractured relationships—as continuing tragedy.</a:t>
            </a:r>
          </a:p>
          <a:p>
            <a:r>
              <a:rPr lang="en-GB" b="1" dirty="0"/>
              <a:t>Restoration</a:t>
            </a:r>
            <a:endParaRPr lang="en-GB" dirty="0"/>
          </a:p>
          <a:p>
            <a:pPr lvl="1"/>
            <a:r>
              <a:rPr lang="en-GB" dirty="0"/>
              <a:t>Emphasis on recovering a stable life.</a:t>
            </a:r>
          </a:p>
          <a:p>
            <a:pPr lvl="1"/>
            <a:r>
              <a:rPr lang="en-GB" dirty="0"/>
              <a:t>Narratives </a:t>
            </a:r>
            <a:r>
              <a:rPr lang="en-GB" dirty="0" err="1"/>
              <a:t>center</a:t>
            </a:r>
            <a:r>
              <a:rPr lang="en-GB" dirty="0"/>
              <a:t> on routine, work, reconnecting with family, and rebuilding identity.</a:t>
            </a:r>
          </a:p>
          <a:p>
            <a:r>
              <a:rPr lang="en-GB" b="1" dirty="0"/>
              <a:t>Romance</a:t>
            </a:r>
            <a:endParaRPr lang="en-GB" dirty="0"/>
          </a:p>
          <a:p>
            <a:pPr lvl="1"/>
            <a:r>
              <a:rPr lang="en-GB" dirty="0"/>
              <a:t>Framed as epic journeys or heroic battles.</a:t>
            </a:r>
          </a:p>
          <a:p>
            <a:pPr lvl="1"/>
            <a:r>
              <a:rPr lang="en-GB" dirty="0"/>
              <a:t>Themes of overcoming adversity, achieving self-transformation, often setting ambitious life goals post-release.</a:t>
            </a:r>
          </a:p>
          <a:p>
            <a:r>
              <a:rPr lang="en-GB" b="1" dirty="0"/>
              <a:t>Comedy</a:t>
            </a:r>
            <a:endParaRPr lang="en-GB" dirty="0"/>
          </a:p>
          <a:p>
            <a:pPr lvl="1"/>
            <a:r>
              <a:rPr lang="en-GB" dirty="0"/>
              <a:t>Use of irony, </a:t>
            </a:r>
            <a:r>
              <a:rPr lang="en-GB" dirty="0" err="1"/>
              <a:t>humor</a:t>
            </a:r>
            <a:r>
              <a:rPr lang="en-GB" dirty="0"/>
              <a:t>, or light-hearted reflection.</a:t>
            </a:r>
          </a:p>
          <a:p>
            <a:pPr lvl="1"/>
            <a:r>
              <a:rPr lang="en-GB" dirty="0"/>
              <a:t>Reframing past mistakes in a way that signals personal growth, resilience, and optimism.</a:t>
            </a:r>
          </a:p>
          <a:p>
            <a:r>
              <a:rPr lang="en-GB" b="1" dirty="0"/>
              <a:t>🧩 Analytical Insights</a:t>
            </a:r>
          </a:p>
          <a:p>
            <a:r>
              <a:rPr lang="en-GB" dirty="0"/>
              <a:t>The authors argue that </a:t>
            </a:r>
            <a:r>
              <a:rPr lang="en-GB" b="1" dirty="0"/>
              <a:t>genre matters</a:t>
            </a:r>
            <a:r>
              <a:rPr lang="en-GB" dirty="0"/>
              <a:t>: the narrative form shapes how individuals understand and present themselves during reintegration.</a:t>
            </a:r>
          </a:p>
          <a:p>
            <a:r>
              <a:rPr lang="en-GB" b="1" dirty="0"/>
              <a:t>Multiple genres may overlap</a:t>
            </a:r>
            <a:r>
              <a:rPr lang="en-GB" dirty="0"/>
              <a:t> in one person’s story, reflecting complexity in post-release identity work.</a:t>
            </a:r>
          </a:p>
          <a:p>
            <a:r>
              <a:rPr lang="en-GB" b="1" dirty="0"/>
              <a:t>Narrative framing influences outcomes</a:t>
            </a:r>
            <a:r>
              <a:rPr lang="en-GB" dirty="0"/>
              <a:t>—those using romance or comedy frames might maintain hope and agency more effectively than those stuck in a tragedy narrative.</a:t>
            </a:r>
          </a:p>
          <a:p>
            <a:r>
              <a:rPr lang="en-GB" b="1" dirty="0"/>
              <a:t>📌 Conclusion &amp; Contribution</a:t>
            </a:r>
          </a:p>
          <a:p>
            <a:r>
              <a:rPr lang="en-GB" dirty="0"/>
              <a:t>This study offers a </a:t>
            </a:r>
            <a:r>
              <a:rPr lang="en-GB" b="1" dirty="0"/>
              <a:t>narrative lens on desistance</a:t>
            </a:r>
            <a:r>
              <a:rPr lang="en-GB" dirty="0"/>
              <a:t>, highlighting the richness of storytelling in post-release identity reconstruction.</a:t>
            </a:r>
          </a:p>
          <a:p>
            <a:r>
              <a:rPr lang="en-GB" dirty="0"/>
              <a:t>By recognizing the genres people adopt, practitioners and researchers can better support positive self-narrative shifts.</a:t>
            </a:r>
          </a:p>
          <a:p>
            <a:r>
              <a:rPr lang="en-GB" dirty="0"/>
              <a:t>It enriches </a:t>
            </a:r>
            <a:r>
              <a:rPr lang="en-GB" b="1" dirty="0"/>
              <a:t>desistance studies</a:t>
            </a:r>
            <a:r>
              <a:rPr lang="en-GB" dirty="0"/>
              <a:t> by adding literary narrative genres to understand the dynamics of change.</a:t>
            </a:r>
          </a:p>
          <a:p>
            <a:endParaRPr lang="en-GB" dirty="0"/>
          </a:p>
        </p:txBody>
      </p:sp>
    </p:spTree>
    <p:extLst>
      <p:ext uri="{BB962C8B-B14F-4D97-AF65-F5344CB8AC3E}">
        <p14:creationId xmlns:p14="http://schemas.microsoft.com/office/powerpoint/2010/main" val="3691153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IMPLICATIONS OF NARRATIVE CRIMINOLOGY</a:t>
            </a:r>
          </a:p>
          <a:p>
            <a:r>
              <a:rPr lang="en-GB" dirty="0"/>
              <a:t>Narrative criminologists have wrestled with each of the challenges above and have confident answers for addressing each one. But for others outside the subfield, the sheer accumulation of concerns across all five of these core domains – imprecise measurement, narrative instability, influence of social factors, unreliability of testimony, and lack of causality – may be enough to dismiss or avoid the research entirely. Maruna and Liem (2021) argue that this would be a great shame. Numerous observers have argued that criminology as a field is at risk of ‘sinking into a set of cliques where criminologists read the work of others who think like them, write for those very same people and publish only in the journals that they and their colleagues are already reading’ (Bosworth and Hoyle, 2011: 3). Unfortunately, narrative criminology risks becoming such a clique, thriving internally, but receiving little or no notice from the wider field of criminology – to the detriment of both.</a:t>
            </a:r>
          </a:p>
          <a:p>
            <a:endParaRPr lang="en-GB" dirty="0"/>
          </a:p>
          <a:p>
            <a:r>
              <a:rPr lang="en-GB" dirty="0"/>
              <a:t>Certainly, these challenges suggest that an embrace of narrative criminology requires a fairly radical break with mainstream criminology and its core assumptions (see Katz, 1988). Yet, other fields have been better prepared to wrestle with these challenges to core methodological assumptions. Even leading economists have recently joined in the call for shifting the focus of their field to narratives as opposed to traditional economic modelling. In their new book Radical Uncertainty: Decision-Making Beyond the Numbers, the economists John Kay and Mervyn King (2020), who is the former governor of the Bank of England, argue that much economic advice is bogus quantification and argue that the focus on statistical risk prediction should largely be replaced by a focus on robust narratives developed through competition between different stories. Maruna and Liem (2021) propose that the wider field of mainstream criminology should likewise embrace a dialogue with the narrative concept.</a:t>
            </a:r>
          </a:p>
          <a:p>
            <a:endParaRPr lang="en-GB" dirty="0"/>
          </a:p>
          <a:p>
            <a:r>
              <a:rPr lang="en-GB" dirty="0"/>
              <a:t>Maruna and Liem (2021) argue that as narrative criminology matures and takes shape as a field of inquiry, this work should seek to avoid the pitfalls of earlier qualitative research, including in the tradition of neutralization theory (see Maruna and Copes, 2005). For instance, one of the limitations of qualitative research more generally is that the focus on discovery leads to an excess of exploratory research among ever more unusual groups (for example, seeking to be the first-ever study of neutralizations among some obscure, undiscovered category of deviance) rather than the accumulation of knowledge through replication and theory development. In addition to highlighting the predictable differences in story patterns of different groups with different backgrounds or circumstances, narrative research should also seek to establish generalities across diverse research samples in the hopes of establishing predictable relationships between narratives and action. For instance, the historian Ruth Ben-</a:t>
            </a:r>
            <a:r>
              <a:rPr lang="en-GB" dirty="0" err="1"/>
              <a:t>Ghiat</a:t>
            </a:r>
            <a:r>
              <a:rPr lang="en-GB" dirty="0"/>
              <a:t> (2017) has found distinct rhetorical consistencies between the narratives employed by right-wing authoritarian dictators across the world over a span of 100 years which it is proposed can help to understand the appeal of Donald Trump’s speeches. Similar generalities and cross-cutting patterns may be discernible across countries and historical epochs among, for example, media reporting during moral panics about youth crime; prison or police officers who are particularly strong or weak in terms of procedural justice; or politicians involved in serious organized criminality.</a:t>
            </a:r>
          </a:p>
          <a:p>
            <a:endParaRPr lang="en-GB" dirty="0"/>
          </a:p>
          <a:p>
            <a:r>
              <a:rPr lang="en-GB" dirty="0"/>
              <a:t>Maruna and Liem (2021) identify a need to link to fields outside of criminology. Presser (2018) has thus advocated for a narrative criminology that transcends issues of crime and criminal justice and focuses on a broader definition of harm, including state and corporate actions that destroy the environment or negatively impact human development. This expansion is seen to be particularly welcome because it will necessitate a reintegration of narrative criminology with narrative research taking place in other fields (as sociologists, psychologists, and other social scientists are also interested in harm, power, and corruption). To be sustainable, it is argued that narrative criminology needs to become better connected to this wider work in related fields, developing the theoretical strands discussed here and contributing its own to these broader conversations. Narrative criminology is already highly literate in disciplines ranging from philosophy to anthropology, but the test of the field’s viability will be when these other fields start reading and recognizing narrative criminology and all that this work has to contribute.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Critical Narratives Or Crime Stories? The Ethics And Politics Of Narrative Research In Criminology | The British Journal of Criminology | Oxford Academic</a:t>
            </a:r>
            <a:r>
              <a:rPr lang="en-GB" dirty="0"/>
              <a:t> – HOW CAN  CRIMINOLOGISTS USE NARRATIVE CRIMINOLOGY MORE RESPONSIBILY?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dirty="0">
                <a:hlinkClick r:id="rId3"/>
              </a:rPr>
              <a:t>Critical Narratives Or Crime Stories? The Ethics And Politics Of Narrative Research In Criminology | The British Journal of Criminology | Oxford Academic</a:t>
            </a:r>
            <a:endParaRPr lang="en-GB" dirty="0"/>
          </a:p>
          <a:p>
            <a:endParaRPr lang="en-GB" dirty="0"/>
          </a:p>
          <a:p>
            <a:r>
              <a:rPr lang="en-GB" dirty="0"/>
              <a:t>Bunn examines the rising prominence of </a:t>
            </a:r>
            <a:r>
              <a:rPr lang="en-GB" b="1" dirty="0"/>
              <a:t>narrative criminology</a:t>
            </a:r>
            <a:r>
              <a:rPr lang="en-GB" dirty="0"/>
              <a:t>—a field that uses personal and cultural stories to understand crime and justice—with a focus on its ethical and political dimensions.</a:t>
            </a:r>
            <a:r>
              <a:rPr lang="en-GB" dirty="0">
                <a:hlinkClick r:id="rId4"/>
              </a:rPr>
              <a:t>Mendeley+6Informit Search+6IDEAS/RePEc+6</a:t>
            </a:r>
            <a:r>
              <a:rPr lang="en-GB" dirty="0">
                <a:hlinkClick r:id="rId5"/>
              </a:rPr>
              <a:t>X-MOL</a:t>
            </a:r>
            <a:endParaRPr lang="en-GB" dirty="0"/>
          </a:p>
          <a:p>
            <a:r>
              <a:rPr lang="en-GB" dirty="0"/>
              <a:t>While narrative research holds emancipatory potential, the article argues that simply attending to harm, power, resistance, or researcher reflexivity is </a:t>
            </a:r>
            <a:r>
              <a:rPr lang="en-GB" b="1" dirty="0"/>
              <a:t>insufficient</a:t>
            </a:r>
            <a:r>
              <a:rPr lang="en-GB" dirty="0"/>
              <a:t>. Instead, criminologists must grapple more deeply with the </a:t>
            </a:r>
            <a:r>
              <a:rPr lang="en-GB" b="1" dirty="0"/>
              <a:t>ethics and politics</a:t>
            </a:r>
            <a:r>
              <a:rPr lang="en-GB" dirty="0"/>
              <a:t> of how narrative data are collected, interpreted, and shared.</a:t>
            </a:r>
            <a:r>
              <a:rPr lang="en-GB" dirty="0">
                <a:hlinkClick r:id="rId6"/>
              </a:rPr>
              <a:t>krimdok.uni-tuebingen.de+5IDEAS/RePEc+5X-MOL+5</a:t>
            </a:r>
            <a:endParaRPr lang="en-GB" dirty="0"/>
          </a:p>
          <a:p>
            <a:r>
              <a:rPr lang="en-GB" b="1" dirty="0"/>
              <a:t>🔍 Key Concepts Addressed</a:t>
            </a:r>
          </a:p>
          <a:p>
            <a:r>
              <a:rPr lang="en-GB" b="1" dirty="0"/>
              <a:t>1. Voyeurism vs. Emancipation</a:t>
            </a:r>
          </a:p>
          <a:p>
            <a:r>
              <a:rPr lang="en-GB" dirty="0"/>
              <a:t>Narrative research can slide into </a:t>
            </a:r>
            <a:r>
              <a:rPr lang="en-GB" b="1" dirty="0"/>
              <a:t>voyeuristic practices</a:t>
            </a:r>
            <a:r>
              <a:rPr lang="en-GB" dirty="0"/>
              <a:t>, exploiting marginalized individuals' stories for academic insight or sensationalism. This risks reinforcing existing power imbalances under the guise of knowledge production.</a:t>
            </a:r>
          </a:p>
          <a:p>
            <a:r>
              <a:rPr lang="en-GB" b="1" dirty="0"/>
              <a:t>2. Empathy and Bearing Witness</a:t>
            </a:r>
          </a:p>
          <a:p>
            <a:r>
              <a:rPr lang="en-GB" dirty="0"/>
              <a:t>The paper interrogates the tension between using empathy ethically and the responsibility involved in </a:t>
            </a:r>
            <a:r>
              <a:rPr lang="en-GB" b="1" dirty="0"/>
              <a:t>bearing witness</a:t>
            </a:r>
            <a:r>
              <a:rPr lang="en-GB" dirty="0"/>
              <a:t>. It questions what kind of relational stance researchers take and how that affects both truth-telling and subjectivity.</a:t>
            </a:r>
          </a:p>
          <a:p>
            <a:r>
              <a:rPr lang="en-GB" b="1" dirty="0"/>
              <a:t>3. Listening and Reflexivity</a:t>
            </a:r>
          </a:p>
          <a:p>
            <a:r>
              <a:rPr lang="en-GB" dirty="0"/>
              <a:t>Ethical narrative research demands more than methodological self-reflection: it requires critical attention to </a:t>
            </a:r>
            <a:r>
              <a:rPr lang="en-GB" b="1" dirty="0"/>
              <a:t>who gets to speak, whose voice is heard, and how stories are framed</a:t>
            </a:r>
            <a:r>
              <a:rPr lang="en-GB" dirty="0"/>
              <a:t>—always considering the researcher’s positionality and implications of interpretation.</a:t>
            </a:r>
            <a:r>
              <a:rPr lang="en-GB" dirty="0">
                <a:hlinkClick r:id="rId6"/>
              </a:rPr>
              <a:t>X-MOL+4IDEAS/RePEc+4Informit Search+4</a:t>
            </a:r>
            <a:endParaRPr lang="en-GB" dirty="0"/>
          </a:p>
          <a:p>
            <a:r>
              <a:rPr lang="en-GB" b="1" dirty="0"/>
              <a:t>🧭 Questions Toward Ethical Practice</a:t>
            </a:r>
          </a:p>
          <a:p>
            <a:r>
              <a:rPr lang="en-GB" dirty="0"/>
              <a:t>Bunn proposes a set of guiding questions to orient responsible narrative research:</a:t>
            </a:r>
          </a:p>
          <a:p>
            <a:r>
              <a:rPr lang="en-GB" dirty="0"/>
              <a:t>How are participants’ stories contextualized?</a:t>
            </a:r>
          </a:p>
          <a:p>
            <a:r>
              <a:rPr lang="en-GB" dirty="0"/>
              <a:t>In what ways might the research </a:t>
            </a:r>
            <a:r>
              <a:rPr lang="en-GB" b="1" dirty="0"/>
              <a:t>undermine agency or reinforce stigma</a:t>
            </a:r>
            <a:r>
              <a:rPr lang="en-GB" dirty="0"/>
              <a:t>?</a:t>
            </a:r>
          </a:p>
          <a:p>
            <a:r>
              <a:rPr lang="en-GB" dirty="0"/>
              <a:t>What power dynamics are at play in story collection and dissemination?</a:t>
            </a:r>
          </a:p>
          <a:p>
            <a:r>
              <a:rPr lang="en-GB" dirty="0"/>
              <a:t>These questions aim to prompt criminologists to reflect on narrative as a </a:t>
            </a:r>
            <a:r>
              <a:rPr lang="en-GB" b="1" dirty="0"/>
              <a:t>political act</a:t>
            </a:r>
            <a:r>
              <a:rPr lang="en-GB" dirty="0"/>
              <a:t>, not just a neutral tool of understanding.</a:t>
            </a:r>
            <a:r>
              <a:rPr lang="en-GB" dirty="0">
                <a:hlinkClick r:id="rId6"/>
              </a:rPr>
              <a:t>krimdok.uni-tuebingen.de+5IDEAS/RePEc+5EconPapers+5</a:t>
            </a:r>
            <a:endParaRPr lang="en-GB" dirty="0"/>
          </a:p>
          <a:p>
            <a:r>
              <a:rPr lang="en-GB" b="1" dirty="0"/>
              <a:t>🌱 Significance for Criminology</a:t>
            </a:r>
          </a:p>
          <a:p>
            <a:r>
              <a:rPr lang="en-GB" dirty="0"/>
              <a:t>This article pushes narrative criminology beyond methodological novelty toward a more </a:t>
            </a:r>
            <a:r>
              <a:rPr lang="en-GB" b="1" dirty="0"/>
              <a:t>politically-attuned and ethically engaged</a:t>
            </a:r>
            <a:r>
              <a:rPr lang="en-GB" dirty="0"/>
              <a:t> practice.</a:t>
            </a:r>
            <a:r>
              <a:rPr lang="en-GB" dirty="0">
                <a:hlinkClick r:id="rId4"/>
              </a:rPr>
              <a:t>tandfonline.com+12Informit Search+12Mendeley+12</a:t>
            </a:r>
            <a:endParaRPr lang="en-GB" dirty="0"/>
          </a:p>
          <a:p>
            <a:r>
              <a:rPr lang="en-GB" dirty="0"/>
              <a:t>It challenges scholars to critically assess whether their storytelling methods resist or inadvertently reinforce </a:t>
            </a:r>
            <a:r>
              <a:rPr lang="en-GB" b="1" dirty="0"/>
              <a:t>dominant frameworks of penal authority</a:t>
            </a:r>
            <a:r>
              <a:rPr lang="en-GB" dirty="0"/>
              <a:t>, surveillance, or </a:t>
            </a:r>
            <a:r>
              <a:rPr lang="en-GB" dirty="0" err="1"/>
              <a:t>stigma.</a:t>
            </a:r>
            <a:r>
              <a:rPr lang="en-GB" dirty="0" err="1">
                <a:hlinkClick r:id="rId6"/>
              </a:rPr>
              <a:t>IDEAS</a:t>
            </a:r>
            <a:r>
              <a:rPr lang="en-GB" dirty="0">
                <a:hlinkClick r:id="rId6"/>
              </a:rPr>
              <a:t>/RePEc+1Informit Search+1</a:t>
            </a:r>
            <a:endParaRPr lang="en-GB" dirty="0"/>
          </a:p>
          <a:p>
            <a:r>
              <a:rPr lang="en-GB" b="1" dirty="0"/>
              <a:t>✅ Summary in Brief</a:t>
            </a:r>
          </a:p>
          <a:p>
            <a:r>
              <a:rPr lang="en-GB" dirty="0" err="1"/>
              <a:t>ThemeInsightPurpose</a:t>
            </a:r>
            <a:r>
              <a:rPr lang="en-GB" dirty="0"/>
              <a:t> of </a:t>
            </a:r>
            <a:r>
              <a:rPr lang="en-GB" dirty="0" err="1"/>
              <a:t>narrativesNot</a:t>
            </a:r>
            <a:r>
              <a:rPr lang="en-GB" dirty="0"/>
              <a:t> just descriptive, but constitutive and </a:t>
            </a:r>
            <a:r>
              <a:rPr lang="en-GB" dirty="0" err="1"/>
              <a:t>politicalEthical</a:t>
            </a:r>
            <a:r>
              <a:rPr lang="en-GB" dirty="0"/>
              <a:t> </a:t>
            </a:r>
            <a:r>
              <a:rPr lang="en-GB" dirty="0" err="1"/>
              <a:t>risksVoyeurism</a:t>
            </a:r>
            <a:r>
              <a:rPr lang="en-GB" dirty="0"/>
              <a:t>, exploitation, reinforcing </a:t>
            </a:r>
            <a:r>
              <a:rPr lang="en-GB" dirty="0" err="1"/>
              <a:t>stereotypesResponsibilityDeep</a:t>
            </a:r>
            <a:r>
              <a:rPr lang="en-GB" dirty="0"/>
              <a:t> reflexivity about empathy, listening, and </a:t>
            </a:r>
            <a:r>
              <a:rPr lang="en-GB" dirty="0" err="1"/>
              <a:t>powerEthical</a:t>
            </a:r>
            <a:r>
              <a:rPr lang="en-GB" dirty="0"/>
              <a:t> </a:t>
            </a:r>
            <a:r>
              <a:rPr lang="en-GB" dirty="0" err="1"/>
              <a:t>guidanceReflexive</a:t>
            </a:r>
            <a:r>
              <a:rPr lang="en-GB" dirty="0"/>
              <a:t> questions to ensure narrative accountability</a:t>
            </a:r>
          </a:p>
          <a:p>
            <a:r>
              <a:rPr lang="en-GB" dirty="0"/>
              <a:t>In short, Bunn’s paper is a call to criminologists: </a:t>
            </a:r>
            <a:r>
              <a:rPr lang="en-GB" b="1" dirty="0"/>
              <a:t>use narrative not just as a research tool, but as a practice that requires ethical accountability and political awareness</a:t>
            </a:r>
            <a:r>
              <a:rPr lang="en-GB" dirty="0"/>
              <a:t>. Criminology must not only narrate crime but do so </a:t>
            </a:r>
            <a:r>
              <a:rPr lang="en-GB" b="1" dirty="0"/>
              <a:t>responsibly</a:t>
            </a:r>
            <a:r>
              <a:rPr lang="en-GB" dirty="0"/>
              <a:t>, </a:t>
            </a:r>
            <a:r>
              <a:rPr lang="en-GB" dirty="0" err="1"/>
              <a:t>honoring</a:t>
            </a:r>
            <a:r>
              <a:rPr lang="en-GB" dirty="0"/>
              <a:t> subjects’ agency and disrupting rather than amplifying power imbalances.</a:t>
            </a:r>
          </a:p>
          <a:p>
            <a:endParaRPr lang="en-GB" dirty="0"/>
          </a:p>
        </p:txBody>
      </p:sp>
    </p:spTree>
    <p:extLst>
      <p:ext uri="{BB962C8B-B14F-4D97-AF65-F5344CB8AC3E}">
        <p14:creationId xmlns:p14="http://schemas.microsoft.com/office/powerpoint/2010/main" val="29489242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40465960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1062703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C7E0E7"/>
          </a:solidFill>
          <a:ln/>
        </p:spPr>
      </p:sp>
      <p:sp>
        <p:nvSpPr>
          <p:cNvPr id="3" name="Shape 1"/>
          <p:cNvSpPr/>
          <p:nvPr/>
        </p:nvSpPr>
        <p:spPr>
          <a:xfrm>
            <a:off x="0" y="0"/>
            <a:ext cx="14630400" cy="8229600"/>
          </a:xfrm>
          <a:prstGeom prst="rect">
            <a:avLst/>
          </a:prstGeom>
          <a:solidFill>
            <a:srgbClr val="FAF9F5"/>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journals.sagepub.com/reader/content/189532bcb1a/10.1177/1362480616671995/format/epub/EPUB/xhtml/index.xhtml?hmac=1751983025-3SlVYt%2BBQVtOtHrmAkFCCRjh8Uf7T3BX%2Fc12oagAyF4%3D#bibr61-1362480616671995"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hyperlink" Target="https://journals.sagepub.com/doi/10.1177/1477370818770843#bibr12-1477370818770843"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hyperlink" Target="https://www.bbc.co.uk/iplayer/episode/m001977f/the-real-mo-farah" TargetMode="Externa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hyperlink" Target="https://watermark.silverchair.com/azad055.pdf?token=AQECAHi208BE49Ooan9kkhW_Ercy7Dm3ZL_9Cf3qfKAc485ysgAAA0kwggNFBgkqhkiG9w0BBwagggM2MIIDMgIBADCCAysGCSqGSIb3DQEHATAeBglghkgBZQMEAS4wEQQMY5h8PJZM6l6xGKR3AgEQgIIC_PmKUNRh4RBdO_SvHY8AofLVoHtXPZ-EH0CVfnFxUNoqJh25ObUpGnvy41vFxLgZblCad1rISHPlmwMn4ao19rfJuMnpg8Q4dupRa0ERcr377fBoXbXe-BJm3UdXPTYgQmbm_5M3hKJvsOmY1gkZYtB8HIK7DSlZG0g22Wef3LZwlPyhpIyD_6V6xeiqa4f6-kK1soK6OKZ87xdh0q_9_wq55Ii0l-tdHGGFHxZZVZjIaNnZNULD5F8e3O3Q7uJRDmoHflBVjyTN0BWRMBJVJUF7cYpgizCQifoBdZSC_QRpMad6dJKANo8grBONNXPRct6dVu6cvWdAMhl9ry0p6SqpG9eTxiK4Wh-Se0Y75-Irc1wj4LIlNWjKp57GWfrOe0eR-25F6QevGRH_3un_krsaMQ5dv7TKQ5IDZafpAkfc58-H6ZE4s3ppshHaZ9wF3gcBVf52xE8EAz0B-mCYQUxdSywTAhkFpQmTRqbXUsKY8hl4DbutAt6bjqcUqV6HNcbm_z_B2aUaFq3WAfA7m5wOKa1VssEp2cQlGlb_HKnvfivyuo80VAvYYBykISozJWQZWUg8IHSrlcuNJ98Wb7ENgi1f_7EejB35I0ciPKeJVYKUb-sid2uug1s1V4-1u137E6ejLuFAHVU9n-RBEyuzUhc4p18-f91ARHNFC1lLOm-mW8Gk8ElL1V_q48ORvkiIk30YOZs87fAIMDdH712C2o6LnzgARMV1upp9u3z3tdrnviz5ktMsjXI3rMULiWyTTsnlpXTE-8cVEJkm990dnDDrZ-K5HqnPiODmdS7-mAdbiiXN-VhFaPPEwjGIiXGBoMw-_BPB3nlgG1asVjZHOAi7H-cGQtMtDvjbFOC1Ryg1DaWMs-Mh5c7coRVmpZvTTrhbgA0xJasMdRDkTBYYMQTtc_4aMsnWyqO-gidg_GKmoSQtP10hy_8Uef8SqRD63A95V92c-KSbe8VWBcO_n1dynx4Q7vtD8C0rm56d7-4C1_q0WFs8MTDY"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hyperlink" Target="https://watermark.silverchair.com/azac101.pdf?token=AQECAHi208BE49Ooan9kkhW_Ercy7Dm3ZL_9Cf3qfKAc485ysgAAA0owggNGBgkqhkiG9w0BBwagggM3MIIDMwIBADCCAywGCSqGSIb3DQEHATAeBglghkgBZQMEAS4wEQQMXfmwEZOXW0HjCv8iAgEQgIIC_TlQb_hhEBCSBZzXNB1nBcZV_I25eBN_ces6Jp6rTmaeqtJuYR7RZKxhRCW7S3BtR5FSLwyzXsOzBY1gXlIHLOzJcE3zQy965yrtRJoICPNtUnobxM3LmJ0q7OVdNzcj7fEeZ0qNYhVBlycvsSsDzJUvWhY8JT1HgFQRD-co4CHzf4h2-AXfheOs-n9o15W4WqFs89LqNNtW0Oll4GpegTFDqdKpjbnpmIIR6tN8B5AapE9PXrKjDxKEvd-aKb0w8RFSACzMB9ZnsV47JKXYR8tVu0meY-l6dxHwslW-RyRGlGz9s2xsLyREcpRHcUpDKH2XHRAZyyTPFSWGURIAIWctF4MM87Vha4pZOlQG9hfW2w6KGUeKwNJlmNPdH_HB4YZsiUAzEaXGN3TJTIqXPntiQBC1srUHh9t74_Qed_26xlML4Y7t2E3wHrApR0AhZfI8vYKCIBLfUZR4VvutZx84PcHQzNWVajw3DnTdRx-rNzf-TB35_Nn7YUeteQ0j0_0q_sXWqHVtoZn7GKQI1ysZipIgnCazvYukjBwdphE_olP-thU-XHL3Ij6m25FCk_mzqI6VXLjbskYwUkUQYZmDQsx-RygvUKT9vZCHJevyXRZk-VHpozuPEJBuzIpw0QT1ePOxa8KIaqQ_GpPrF9yZS1uDHEAXwlisKyo4JVBZ-TShkKt9xtRouNF1e1rGD-kGvHq4v6JLNS7gu7CLHchc11jo2-dWdI686lhGF4rQy4o1Z6ew_kAZ6p1wYy8bBwylk0WvGrb67U8_ctejmdM_m0ozMycp0l2I2B-nZS7utgQ8m3N2FgTpcm4ZVS1m2f6jX-G0NRhMGZgS4ulTvBTvoR40Jnd1BJeHVFEfoYrBKa0dPEH9yANC5YOTyTZ8QQbhQ5RZc0PWp2Odgm7Tti1EFmBkEx08jNq7LhdOgw68JVzQh-9klDITWK4o893bFdbOoA6ApXws1Aznj7mMOdaPSKStGcrWDNAGv1kImIEOlfARzWY_YeRLuQOfyA"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146/annurev-criminol-061020-021757"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2291715"/>
            <a:ext cx="7556421" cy="1860233"/>
          </a:xfrm>
          <a:prstGeom prst="rect">
            <a:avLst/>
          </a:prstGeom>
          <a:noFill/>
          <a:ln/>
        </p:spPr>
        <p:txBody>
          <a:bodyPr wrap="square" lIns="0" tIns="0" rIns="0" bIns="0" rtlCol="0" anchor="t"/>
          <a:lstStyle/>
          <a:p>
            <a:pPr marL="0" indent="0" algn="ctr">
              <a:lnSpc>
                <a:spcPts val="4850"/>
              </a:lnSpc>
              <a:buNone/>
            </a:pPr>
            <a:r>
              <a:rPr lang="en-US" sz="6000" dirty="0">
                <a:solidFill>
                  <a:srgbClr val="2E3C4E"/>
                </a:solidFill>
                <a:latin typeface="Host Grotesk Medium" pitchFamily="34" charset="0"/>
                <a:ea typeface="Host Grotesk Medium" pitchFamily="34" charset="-122"/>
                <a:cs typeface="Host Grotesk Medium" pitchFamily="34" charset="-120"/>
              </a:rPr>
              <a:t>The Power of Stories: </a:t>
            </a:r>
          </a:p>
          <a:p>
            <a:pPr marL="0" indent="0" algn="ctr">
              <a:lnSpc>
                <a:spcPts val="4850"/>
              </a:lnSpc>
              <a:buNone/>
            </a:pPr>
            <a:r>
              <a:rPr lang="en-US" sz="6000" dirty="0">
                <a:solidFill>
                  <a:srgbClr val="2E3C4E"/>
                </a:solidFill>
                <a:latin typeface="Host Grotesk Medium" pitchFamily="34" charset="0"/>
                <a:ea typeface="Host Grotesk Medium" pitchFamily="34" charset="-122"/>
                <a:cs typeface="Host Grotesk Medium" pitchFamily="34" charset="-120"/>
              </a:rPr>
              <a:t>An Introduction to Narrative Criminology</a:t>
            </a:r>
          </a:p>
          <a:p>
            <a:pPr marL="0" indent="0" algn="ctr">
              <a:lnSpc>
                <a:spcPts val="4850"/>
              </a:lnSpc>
              <a:buNone/>
            </a:pPr>
            <a:endParaRPr lang="en-US" sz="4800" dirty="0">
              <a:solidFill>
                <a:srgbClr val="2E3C4E"/>
              </a:solidFill>
              <a:latin typeface="Host Grotesk Medium" pitchFamily="34" charset="0"/>
            </a:endParaRPr>
          </a:p>
          <a:p>
            <a:pPr marL="0" indent="0" algn="ctr">
              <a:lnSpc>
                <a:spcPts val="4850"/>
              </a:lnSpc>
              <a:buNone/>
            </a:pPr>
            <a:endParaRPr lang="en-US" sz="4800" dirty="0">
              <a:solidFill>
                <a:srgbClr val="2E3C4E"/>
              </a:solidFill>
              <a:latin typeface="Host Grotesk Medium" pitchFamily="34" charset="0"/>
            </a:endParaRPr>
          </a:p>
          <a:p>
            <a:pPr marL="0" indent="0" algn="ctr">
              <a:lnSpc>
                <a:spcPts val="4850"/>
              </a:lnSpc>
              <a:buNone/>
            </a:pPr>
            <a:endParaRPr lang="en-US" sz="4800" dirty="0">
              <a:solidFill>
                <a:srgbClr val="2E3C4E"/>
              </a:solidFill>
              <a:latin typeface="Host Grotesk Medium" pitchFamily="34" charset="0"/>
            </a:endParaRPr>
          </a:p>
          <a:p>
            <a:pPr marL="0" indent="0" algn="ctr">
              <a:lnSpc>
                <a:spcPts val="4850"/>
              </a:lnSpc>
              <a:buNone/>
            </a:pPr>
            <a:endParaRPr lang="en-US" sz="4800" dirty="0">
              <a:solidFill>
                <a:srgbClr val="2E3C4E"/>
              </a:solidFill>
              <a:latin typeface="Host Grotesk Medium" pitchFamily="34" charset="0"/>
            </a:endParaRPr>
          </a:p>
          <a:p>
            <a:pPr marL="0" indent="0" algn="ctr">
              <a:lnSpc>
                <a:spcPts val="4850"/>
              </a:lnSpc>
              <a:buNone/>
            </a:pPr>
            <a:r>
              <a:rPr lang="en-US" sz="4800" dirty="0">
                <a:solidFill>
                  <a:srgbClr val="2E3C4E"/>
                </a:solidFill>
                <a:latin typeface="Host Grotesk Medium" pitchFamily="34" charset="0"/>
              </a:rPr>
              <a:t>Laura Knight</a:t>
            </a:r>
            <a:endParaRPr lang="en-US" sz="4800" dirty="0"/>
          </a:p>
        </p:txBody>
      </p:sp>
      <p:sp>
        <p:nvSpPr>
          <p:cNvPr id="4" name="Text 1"/>
          <p:cNvSpPr/>
          <p:nvPr/>
        </p:nvSpPr>
        <p:spPr>
          <a:xfrm>
            <a:off x="6280190" y="4449604"/>
            <a:ext cx="7556421" cy="1488281"/>
          </a:xfrm>
          <a:prstGeom prst="rect">
            <a:avLst/>
          </a:prstGeom>
          <a:noFill/>
          <a:ln/>
        </p:spPr>
        <p:txBody>
          <a:bodyPr wrap="square" lIns="0" tIns="0" rIns="0" bIns="0" rtlCol="0" anchor="t"/>
          <a:lstStyle/>
          <a:p>
            <a:pPr marL="0" indent="0" algn="ctr">
              <a:lnSpc>
                <a:spcPts val="2300"/>
              </a:lnSpc>
              <a:buNone/>
            </a:pP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A04DFC-A131-0FC1-5FCB-EBED58B2AF88}"/>
              </a:ext>
            </a:extLst>
          </p:cNvPr>
          <p:cNvSpPr txBox="1"/>
          <p:nvPr/>
        </p:nvSpPr>
        <p:spPr>
          <a:xfrm>
            <a:off x="764176" y="692331"/>
            <a:ext cx="7465423" cy="5262979"/>
          </a:xfrm>
          <a:prstGeom prst="rect">
            <a:avLst/>
          </a:prstGeom>
          <a:noFill/>
        </p:spPr>
        <p:txBody>
          <a:bodyPr wrap="square" rtlCol="0">
            <a:spAutoFit/>
          </a:bodyPr>
          <a:lstStyle/>
          <a:p>
            <a:r>
              <a:rPr lang="en-GB" sz="2800" b="1" u="sng" dirty="0"/>
              <a:t>LEARNING OBJECTIVES</a:t>
            </a:r>
          </a:p>
          <a:p>
            <a:endParaRPr lang="en-GB" sz="2800" dirty="0"/>
          </a:p>
          <a:p>
            <a:r>
              <a:rPr lang="en-GB" sz="2800" dirty="0"/>
              <a:t>BY THE END OF THIS SESSION YOU SHOULD BE ABLE TO:</a:t>
            </a:r>
          </a:p>
          <a:p>
            <a:endParaRPr lang="en-GB" sz="2800" dirty="0"/>
          </a:p>
          <a:p>
            <a:pPr marL="342900" indent="-342900">
              <a:buAutoNum type="arabicPeriod"/>
            </a:pPr>
            <a:r>
              <a:rPr lang="en-GB" sz="2800" dirty="0"/>
              <a:t>To provide examples of narrative criminology</a:t>
            </a:r>
          </a:p>
          <a:p>
            <a:pPr marL="342900" indent="-342900">
              <a:buAutoNum type="arabicPeriod"/>
            </a:pPr>
            <a:endParaRPr lang="en-GB" sz="2800" dirty="0"/>
          </a:p>
          <a:p>
            <a:pPr marL="342900" indent="-342900">
              <a:buAutoNum type="arabicPeriod"/>
            </a:pPr>
            <a:r>
              <a:rPr lang="en-GB" sz="2800" dirty="0"/>
              <a:t>Explain the strengths and criticisms of narrative criminology</a:t>
            </a:r>
          </a:p>
          <a:p>
            <a:pPr marL="342900" indent="-342900">
              <a:buAutoNum type="arabicPeriod"/>
            </a:pPr>
            <a:endParaRPr lang="en-GB" sz="2800" dirty="0"/>
          </a:p>
          <a:p>
            <a:pPr marL="342900" indent="-342900">
              <a:buAutoNum type="arabicPeriod"/>
            </a:pPr>
            <a:r>
              <a:rPr lang="en-GB" sz="2800" dirty="0"/>
              <a:t>Explore how narrative criminology can inform policy and practice.</a:t>
            </a:r>
          </a:p>
        </p:txBody>
      </p:sp>
      <p:pic>
        <p:nvPicPr>
          <p:cNvPr id="3" name="Picture 2">
            <a:extLst>
              <a:ext uri="{FF2B5EF4-FFF2-40B4-BE49-F238E27FC236}">
                <a16:creationId xmlns:a16="http://schemas.microsoft.com/office/drawing/2014/main" id="{6A3BEFB8-EDB1-B359-BE6E-71991B273FF6}"/>
              </a:ext>
            </a:extLst>
          </p:cNvPr>
          <p:cNvPicPr>
            <a:picLocks noChangeAspect="1"/>
          </p:cNvPicPr>
          <p:nvPr/>
        </p:nvPicPr>
        <p:blipFill>
          <a:blip r:embed="rId2"/>
          <a:stretch>
            <a:fillRect/>
          </a:stretch>
        </p:blipFill>
        <p:spPr>
          <a:xfrm>
            <a:off x="10051460" y="1680868"/>
            <a:ext cx="3716792" cy="3716792"/>
          </a:xfrm>
          <a:prstGeom prst="rect">
            <a:avLst/>
          </a:prstGeom>
        </p:spPr>
      </p:pic>
    </p:spTree>
    <p:extLst>
      <p:ext uri="{BB962C8B-B14F-4D97-AF65-F5344CB8AC3E}">
        <p14:creationId xmlns:p14="http://schemas.microsoft.com/office/powerpoint/2010/main" val="2049479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37FF7C-06D0-4458-1D73-6629E91CC377}"/>
              </a:ext>
            </a:extLst>
          </p:cNvPr>
          <p:cNvSpPr txBox="1"/>
          <p:nvPr/>
        </p:nvSpPr>
        <p:spPr>
          <a:xfrm>
            <a:off x="3304903" y="228601"/>
            <a:ext cx="8327571" cy="646331"/>
          </a:xfrm>
          <a:prstGeom prst="rect">
            <a:avLst/>
          </a:prstGeom>
          <a:noFill/>
        </p:spPr>
        <p:txBody>
          <a:bodyPr wrap="square" rtlCol="0">
            <a:spAutoFit/>
          </a:bodyPr>
          <a:lstStyle/>
          <a:p>
            <a:r>
              <a:rPr lang="en-GB" sz="3600" dirty="0"/>
              <a:t>WHAT IS NARRATIVE CRIMINOLOGY?</a:t>
            </a:r>
          </a:p>
        </p:txBody>
      </p:sp>
      <p:sp>
        <p:nvSpPr>
          <p:cNvPr id="3" name="TextBox 2">
            <a:extLst>
              <a:ext uri="{FF2B5EF4-FFF2-40B4-BE49-F238E27FC236}">
                <a16:creationId xmlns:a16="http://schemas.microsoft.com/office/drawing/2014/main" id="{CE181A17-2BC8-1CC1-2755-35A77AC31C9C}"/>
              </a:ext>
            </a:extLst>
          </p:cNvPr>
          <p:cNvSpPr txBox="1"/>
          <p:nvPr/>
        </p:nvSpPr>
        <p:spPr>
          <a:xfrm>
            <a:off x="548640" y="1371600"/>
            <a:ext cx="10247811" cy="7017306"/>
          </a:xfrm>
          <a:prstGeom prst="rect">
            <a:avLst/>
          </a:prstGeom>
          <a:noFill/>
        </p:spPr>
        <p:txBody>
          <a:bodyPr wrap="square" rtlCol="0">
            <a:spAutoFit/>
          </a:bodyPr>
          <a:lstStyle/>
          <a:p>
            <a:pPr marL="285750" indent="-285750">
              <a:buFontTx/>
              <a:buChar char="-"/>
            </a:pPr>
            <a:r>
              <a:rPr lang="en-GB" sz="2400" dirty="0">
                <a:latin typeface="Segoe Sans"/>
              </a:rPr>
              <a:t>Theoretical perspective which explores the role of stories in shaping criminal behaviour and responses to crime.</a:t>
            </a:r>
          </a:p>
          <a:p>
            <a:pPr marL="285750" indent="-285750">
              <a:buFontTx/>
              <a:buChar char="-"/>
            </a:pPr>
            <a:endParaRPr lang="en-GB" sz="2400" dirty="0">
              <a:latin typeface="Segoe Sans"/>
            </a:endParaRPr>
          </a:p>
          <a:p>
            <a:pPr marL="285750" indent="-285750">
              <a:buFontTx/>
              <a:buChar char="-"/>
            </a:pPr>
            <a:r>
              <a:rPr lang="en-GB" sz="2400" dirty="0">
                <a:latin typeface="Segoe Sans"/>
              </a:rPr>
              <a:t>How do stories shape actions and identities</a:t>
            </a:r>
          </a:p>
          <a:p>
            <a:pPr marL="285750" indent="-285750">
              <a:buFontTx/>
              <a:buChar char="-"/>
            </a:pPr>
            <a:endParaRPr lang="en-GB" sz="2400" dirty="0">
              <a:latin typeface="Segoe Sans"/>
            </a:endParaRPr>
          </a:p>
          <a:p>
            <a:pPr marL="285750" indent="-285750">
              <a:buFontTx/>
              <a:buChar char="-"/>
            </a:pPr>
            <a:r>
              <a:rPr lang="en-GB" sz="2400" b="1" dirty="0">
                <a:latin typeface="Segoe Sans"/>
              </a:rPr>
              <a:t>Avid &amp; </a:t>
            </a:r>
            <a:r>
              <a:rPr lang="en-GB" sz="2400" b="1" dirty="0" err="1">
                <a:latin typeface="Segoe Sans"/>
              </a:rPr>
              <a:t>Georgaca</a:t>
            </a:r>
            <a:r>
              <a:rPr lang="en-GB" sz="2400" b="1" dirty="0">
                <a:latin typeface="Segoe Sans"/>
              </a:rPr>
              <a:t> (2007) </a:t>
            </a:r>
            <a:r>
              <a:rPr lang="en-GB" sz="2400" dirty="0">
                <a:latin typeface="Segoe Sans"/>
              </a:rPr>
              <a:t>– There is no universally agreed-upon definition of narrative.</a:t>
            </a:r>
          </a:p>
          <a:p>
            <a:endParaRPr lang="en-GB" sz="2400" dirty="0">
              <a:latin typeface="Segoe Sans"/>
            </a:endParaRPr>
          </a:p>
          <a:p>
            <a:pPr marL="285750" indent="-285750">
              <a:buFontTx/>
              <a:buChar char="-"/>
            </a:pPr>
            <a:r>
              <a:rPr lang="en-GB" sz="2400" b="0" i="0" dirty="0">
                <a:effectLst/>
                <a:latin typeface="Segoe Sans"/>
              </a:rPr>
              <a:t>Most definitions agree that a narrative is a subjective, temporal representation of events </a:t>
            </a:r>
            <a:r>
              <a:rPr lang="en-GB" sz="2400" b="1" i="0" dirty="0">
                <a:effectLst/>
                <a:latin typeface="Segoe Sans"/>
              </a:rPr>
              <a:t>(</a:t>
            </a:r>
            <a:r>
              <a:rPr lang="en-GB" sz="2400" b="1" i="0" dirty="0" err="1">
                <a:effectLst/>
                <a:latin typeface="Segoe Sans"/>
              </a:rPr>
              <a:t>Ricoeur</a:t>
            </a:r>
            <a:r>
              <a:rPr lang="en-GB" sz="2400" b="1" i="0" dirty="0">
                <a:effectLst/>
                <a:latin typeface="Segoe Sans"/>
              </a:rPr>
              <a:t>, 1994)</a:t>
            </a:r>
            <a:r>
              <a:rPr lang="en-GB" sz="2400" b="0" i="0" dirty="0">
                <a:effectLst/>
                <a:latin typeface="Segoe Sans"/>
              </a:rPr>
              <a:t>. However, temporality alone is insufficient. </a:t>
            </a:r>
          </a:p>
          <a:p>
            <a:endParaRPr lang="en-GB" sz="2400" b="1" i="0" dirty="0">
              <a:effectLst/>
              <a:latin typeface="Segoe Sans"/>
            </a:endParaRPr>
          </a:p>
          <a:p>
            <a:pPr marL="285750" indent="-285750">
              <a:buFontTx/>
              <a:buChar char="-"/>
            </a:pPr>
            <a:r>
              <a:rPr lang="en-GB" sz="2400" b="1" i="0" dirty="0">
                <a:effectLst/>
                <a:latin typeface="Segoe Sans"/>
              </a:rPr>
              <a:t>Maruna and Liem (2021) </a:t>
            </a:r>
            <a:r>
              <a:rPr lang="en-GB" sz="2400" b="0" i="0" dirty="0">
                <a:effectLst/>
                <a:latin typeface="Segoe Sans"/>
              </a:rPr>
              <a:t>point out that a model rocket instruction manual or a to-do list, while temporally ordered, are not considered stories. </a:t>
            </a:r>
          </a:p>
          <a:p>
            <a:endParaRPr lang="en-GB" sz="2400" b="0" i="0" dirty="0">
              <a:effectLst/>
              <a:latin typeface="Segoe Sans"/>
            </a:endParaRPr>
          </a:p>
          <a:p>
            <a:pPr marL="285750" indent="-285750">
              <a:buFontTx/>
              <a:buChar char="-"/>
            </a:pPr>
            <a:r>
              <a:rPr lang="en-GB" sz="2400" b="0" i="0" dirty="0">
                <a:effectLst/>
                <a:latin typeface="Segoe Sans"/>
              </a:rPr>
              <a:t>Stories are imbued with intentionality and purpose, helping humans make sense of their lives and experiences </a:t>
            </a:r>
            <a:r>
              <a:rPr lang="en-GB" sz="2400" b="1" i="0" dirty="0">
                <a:effectLst/>
                <a:latin typeface="Segoe Sans"/>
              </a:rPr>
              <a:t>(Bruner, 1986).</a:t>
            </a:r>
          </a:p>
          <a:p>
            <a:pPr marL="285750" indent="-285750">
              <a:buFontTx/>
              <a:buChar char="-"/>
            </a:pPr>
            <a:endParaRPr lang="en-GB" dirty="0"/>
          </a:p>
        </p:txBody>
      </p:sp>
      <p:pic>
        <p:nvPicPr>
          <p:cNvPr id="9" name="Picture 8">
            <a:extLst>
              <a:ext uri="{FF2B5EF4-FFF2-40B4-BE49-F238E27FC236}">
                <a16:creationId xmlns:a16="http://schemas.microsoft.com/office/drawing/2014/main" id="{21017F16-B8F4-1D9B-507D-0E233346AFC0}"/>
              </a:ext>
            </a:extLst>
          </p:cNvPr>
          <p:cNvPicPr>
            <a:picLocks noChangeAspect="1"/>
          </p:cNvPicPr>
          <p:nvPr/>
        </p:nvPicPr>
        <p:blipFill>
          <a:blip r:embed="rId3"/>
          <a:stretch>
            <a:fillRect/>
          </a:stretch>
        </p:blipFill>
        <p:spPr>
          <a:xfrm>
            <a:off x="10796451" y="2161902"/>
            <a:ext cx="3440958" cy="5021071"/>
          </a:xfrm>
          <a:prstGeom prst="rect">
            <a:avLst/>
          </a:prstGeom>
        </p:spPr>
      </p:pic>
    </p:spTree>
    <p:extLst>
      <p:ext uri="{BB962C8B-B14F-4D97-AF65-F5344CB8AC3E}">
        <p14:creationId xmlns:p14="http://schemas.microsoft.com/office/powerpoint/2010/main" val="156395920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242298"/>
            <a:ext cx="8824793" cy="620078"/>
          </a:xfrm>
          <a:prstGeom prst="rect">
            <a:avLst/>
          </a:prstGeom>
          <a:noFill/>
          <a:ln/>
        </p:spPr>
        <p:txBody>
          <a:bodyPr wrap="none" lIns="0" tIns="0" rIns="0" bIns="0" rtlCol="0" anchor="t"/>
          <a:lstStyle/>
          <a:p>
            <a:pPr marL="0" indent="0" algn="l">
              <a:lnSpc>
                <a:spcPts val="4850"/>
              </a:lnSpc>
              <a:buNone/>
            </a:pPr>
            <a:r>
              <a:rPr lang="en-US" sz="3900" dirty="0">
                <a:solidFill>
                  <a:srgbClr val="2E3C4E"/>
                </a:solidFill>
                <a:latin typeface="Host Grotesk Medium" pitchFamily="34" charset="0"/>
                <a:ea typeface="Host Grotesk Medium" pitchFamily="34" charset="-122"/>
                <a:cs typeface="Host Grotesk Medium" pitchFamily="34" charset="-120"/>
              </a:rPr>
              <a:t>Key Concepts in Narrative Criminology</a:t>
            </a:r>
            <a:endParaRPr lang="en-US" sz="3900" dirty="0"/>
          </a:p>
        </p:txBody>
      </p:sp>
      <p:sp>
        <p:nvSpPr>
          <p:cNvPr id="3" name="Text 1"/>
          <p:cNvSpPr/>
          <p:nvPr/>
        </p:nvSpPr>
        <p:spPr>
          <a:xfrm>
            <a:off x="1516380" y="3515558"/>
            <a:ext cx="3119437" cy="310158"/>
          </a:xfrm>
          <a:prstGeom prst="rect">
            <a:avLst/>
          </a:prstGeom>
          <a:noFill/>
          <a:ln/>
        </p:spPr>
        <p:txBody>
          <a:bodyPr wrap="none" lIns="0" tIns="0" rIns="0" bIns="0" rtlCol="0" anchor="t"/>
          <a:lstStyle/>
          <a:p>
            <a:pPr marL="0" indent="0" algn="r">
              <a:lnSpc>
                <a:spcPts val="2400"/>
              </a:lnSpc>
              <a:buNone/>
            </a:pPr>
            <a:r>
              <a:rPr lang="en-US" sz="1950" dirty="0">
                <a:solidFill>
                  <a:srgbClr val="384653"/>
                </a:solidFill>
                <a:latin typeface="Host Grotesk Medium" pitchFamily="34" charset="0"/>
                <a:ea typeface="Host Grotesk Medium" pitchFamily="34" charset="-122"/>
                <a:cs typeface="Host Grotesk Medium" pitchFamily="34" charset="-120"/>
              </a:rPr>
              <a:t>Constitutive View of Stories</a:t>
            </a:r>
            <a:endParaRPr lang="en-US" sz="1950" dirty="0"/>
          </a:p>
        </p:txBody>
      </p:sp>
      <p:sp>
        <p:nvSpPr>
          <p:cNvPr id="4" name="Text 2"/>
          <p:cNvSpPr/>
          <p:nvPr/>
        </p:nvSpPr>
        <p:spPr>
          <a:xfrm>
            <a:off x="793790" y="3944779"/>
            <a:ext cx="3842028" cy="1785938"/>
          </a:xfrm>
          <a:prstGeom prst="rect">
            <a:avLst/>
          </a:prstGeom>
          <a:noFill/>
          <a:ln/>
        </p:spPr>
        <p:txBody>
          <a:bodyPr wrap="square" lIns="0" tIns="0" rIns="0" bIns="0" rtlCol="0" anchor="t"/>
          <a:lstStyle/>
          <a:p>
            <a:pPr marL="0" indent="0" algn="r">
              <a:lnSpc>
                <a:spcPts val="2300"/>
              </a:lnSpc>
              <a:buNone/>
            </a:pPr>
            <a:r>
              <a:rPr lang="en-US" sz="1550" dirty="0">
                <a:solidFill>
                  <a:srgbClr val="384653"/>
                </a:solidFill>
                <a:latin typeface="Roboto" pitchFamily="34" charset="0"/>
                <a:ea typeface="Roboto" pitchFamily="34" charset="-122"/>
                <a:cs typeface="Roboto" pitchFamily="34" charset="-120"/>
              </a:rPr>
              <a:t>Stories actively shape and influence behaviour rather than merely representing past events. Narratives have the power to legitimise conduct, compel action, and induce detachment, regardless of their factual accuracy.</a:t>
            </a:r>
            <a:endParaRPr lang="en-US" sz="1550" dirty="0"/>
          </a:p>
        </p:txBody>
      </p:sp>
      <p:pic>
        <p:nvPicPr>
          <p:cNvPr id="5" name="Image 0" descr="preencoded.png"/>
          <p:cNvPicPr>
            <a:picLocks noChangeAspect="1"/>
          </p:cNvPicPr>
          <p:nvPr/>
        </p:nvPicPr>
        <p:blipFill>
          <a:blip r:embed="rId3"/>
          <a:stretch>
            <a:fillRect/>
          </a:stretch>
        </p:blipFill>
        <p:spPr>
          <a:xfrm>
            <a:off x="5032653" y="2340650"/>
            <a:ext cx="4564975" cy="4564975"/>
          </a:xfrm>
          <a:prstGeom prst="rect">
            <a:avLst/>
          </a:prstGeom>
        </p:spPr>
      </p:pic>
      <p:pic>
        <p:nvPicPr>
          <p:cNvPr id="6" name="Image 1" descr="preencoded.png"/>
          <p:cNvPicPr>
            <a:picLocks noChangeAspect="1"/>
          </p:cNvPicPr>
          <p:nvPr/>
        </p:nvPicPr>
        <p:blipFill>
          <a:blip r:embed="rId4"/>
          <a:stretch>
            <a:fillRect/>
          </a:stretch>
        </p:blipFill>
        <p:spPr>
          <a:xfrm>
            <a:off x="5568851" y="4437519"/>
            <a:ext cx="296942" cy="371118"/>
          </a:xfrm>
          <a:prstGeom prst="rect">
            <a:avLst/>
          </a:prstGeom>
        </p:spPr>
      </p:pic>
      <p:sp>
        <p:nvSpPr>
          <p:cNvPr id="7" name="Text 3"/>
          <p:cNvSpPr/>
          <p:nvPr/>
        </p:nvSpPr>
        <p:spPr>
          <a:xfrm>
            <a:off x="9895284" y="2259211"/>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384653"/>
                </a:solidFill>
                <a:latin typeface="Host Grotesk Medium" pitchFamily="34" charset="0"/>
                <a:ea typeface="Host Grotesk Medium" pitchFamily="34" charset="-122"/>
                <a:cs typeface="Host Grotesk Medium" pitchFamily="34" charset="-120"/>
              </a:rPr>
              <a:t>Self-Narratives</a:t>
            </a:r>
            <a:endParaRPr lang="en-US" sz="1950" dirty="0"/>
          </a:p>
        </p:txBody>
      </p:sp>
      <p:sp>
        <p:nvSpPr>
          <p:cNvPr id="8" name="Text 4"/>
          <p:cNvSpPr/>
          <p:nvPr/>
        </p:nvSpPr>
        <p:spPr>
          <a:xfrm>
            <a:off x="9895284" y="2688431"/>
            <a:ext cx="3941326" cy="1785938"/>
          </a:xfrm>
          <a:prstGeom prst="rect">
            <a:avLst/>
          </a:prstGeom>
          <a:noFill/>
          <a:ln/>
        </p:spPr>
        <p:txBody>
          <a:bodyPr wrap="square" lIns="0" tIns="0" rIns="0" bIns="0" rtlCol="0" anchor="t"/>
          <a:lstStyle/>
          <a:p>
            <a:pPr marL="0" indent="0" algn="l">
              <a:lnSpc>
                <a:spcPts val="2300"/>
              </a:lnSpc>
              <a:buNone/>
            </a:pPr>
            <a:r>
              <a:rPr lang="en-US" sz="1550" dirty="0">
                <a:solidFill>
                  <a:srgbClr val="384653"/>
                </a:solidFill>
                <a:latin typeface="Roboto" pitchFamily="34" charset="0"/>
                <a:ea typeface="Roboto" pitchFamily="34" charset="-122"/>
                <a:cs typeface="Roboto" pitchFamily="34" charset="-120"/>
              </a:rPr>
              <a:t>These are stories individuals tell about themselves that articulate their identities, motives, and orientations toward future actions. They help individuals make sense of experiences and justify actions, including criminal behaviour.</a:t>
            </a:r>
            <a:endParaRPr lang="en-US" sz="1550" dirty="0"/>
          </a:p>
        </p:txBody>
      </p:sp>
      <p:pic>
        <p:nvPicPr>
          <p:cNvPr id="9" name="Image 2" descr="preencoded.png"/>
          <p:cNvPicPr>
            <a:picLocks noChangeAspect="1"/>
          </p:cNvPicPr>
          <p:nvPr/>
        </p:nvPicPr>
        <p:blipFill>
          <a:blip r:embed="rId5"/>
          <a:stretch>
            <a:fillRect/>
          </a:stretch>
        </p:blipFill>
        <p:spPr>
          <a:xfrm>
            <a:off x="5032653" y="2340650"/>
            <a:ext cx="4564975" cy="4564975"/>
          </a:xfrm>
          <a:prstGeom prst="rect">
            <a:avLst/>
          </a:prstGeom>
        </p:spPr>
      </p:pic>
      <p:pic>
        <p:nvPicPr>
          <p:cNvPr id="10" name="Image 3" descr="preencoded.png"/>
          <p:cNvPicPr>
            <a:picLocks noChangeAspect="1"/>
          </p:cNvPicPr>
          <p:nvPr/>
        </p:nvPicPr>
        <p:blipFill>
          <a:blip r:embed="rId6"/>
          <a:stretch>
            <a:fillRect/>
          </a:stretch>
        </p:blipFill>
        <p:spPr>
          <a:xfrm>
            <a:off x="7965460" y="3053894"/>
            <a:ext cx="296942" cy="371118"/>
          </a:xfrm>
          <a:prstGeom prst="rect">
            <a:avLst/>
          </a:prstGeom>
        </p:spPr>
      </p:pic>
      <p:sp>
        <p:nvSpPr>
          <p:cNvPr id="11" name="Text 5"/>
          <p:cNvSpPr/>
          <p:nvPr/>
        </p:nvSpPr>
        <p:spPr>
          <a:xfrm>
            <a:off x="9895284" y="4772025"/>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384653"/>
                </a:solidFill>
                <a:latin typeface="Host Grotesk Medium" pitchFamily="34" charset="0"/>
                <a:ea typeface="Host Grotesk Medium" pitchFamily="34" charset="-122"/>
                <a:cs typeface="Host Grotesk Medium" pitchFamily="34" charset="-120"/>
              </a:rPr>
              <a:t>Narrative Identity</a:t>
            </a:r>
            <a:endParaRPr lang="en-US" sz="1950" dirty="0"/>
          </a:p>
        </p:txBody>
      </p:sp>
      <p:sp>
        <p:nvSpPr>
          <p:cNvPr id="12" name="Text 6"/>
          <p:cNvSpPr/>
          <p:nvPr/>
        </p:nvSpPr>
        <p:spPr>
          <a:xfrm>
            <a:off x="9895284" y="5201245"/>
            <a:ext cx="3941326" cy="1785938"/>
          </a:xfrm>
          <a:prstGeom prst="rect">
            <a:avLst/>
          </a:prstGeom>
          <a:noFill/>
          <a:ln/>
        </p:spPr>
        <p:txBody>
          <a:bodyPr wrap="square" lIns="0" tIns="0" rIns="0" bIns="0" rtlCol="0" anchor="t"/>
          <a:lstStyle/>
          <a:p>
            <a:pPr marL="0" indent="0" algn="l">
              <a:lnSpc>
                <a:spcPts val="2300"/>
              </a:lnSpc>
              <a:buNone/>
            </a:pPr>
            <a:r>
              <a:rPr lang="en-US" sz="1550" dirty="0">
                <a:solidFill>
                  <a:srgbClr val="384653"/>
                </a:solidFill>
                <a:latin typeface="Roboto" pitchFamily="34" charset="0"/>
                <a:ea typeface="Roboto" pitchFamily="34" charset="-122"/>
                <a:cs typeface="Roboto" pitchFamily="34" charset="-120"/>
              </a:rPr>
              <a:t>Individuals construct their identities through stories, providing coherence and continuity to one's sense of self over time. This concept is crucial for understanding how individuals perceive themselves and their actions within broader social contexts.</a:t>
            </a:r>
            <a:endParaRPr lang="en-US" sz="1550" dirty="0"/>
          </a:p>
        </p:txBody>
      </p:sp>
      <p:pic>
        <p:nvPicPr>
          <p:cNvPr id="13" name="Image 4" descr="preencoded.png"/>
          <p:cNvPicPr>
            <a:picLocks noChangeAspect="1"/>
          </p:cNvPicPr>
          <p:nvPr/>
        </p:nvPicPr>
        <p:blipFill>
          <a:blip r:embed="rId7"/>
          <a:stretch>
            <a:fillRect/>
          </a:stretch>
        </p:blipFill>
        <p:spPr>
          <a:xfrm>
            <a:off x="5032653" y="2340650"/>
            <a:ext cx="4564975" cy="4564975"/>
          </a:xfrm>
          <a:prstGeom prst="rect">
            <a:avLst/>
          </a:prstGeom>
        </p:spPr>
      </p:pic>
      <p:pic>
        <p:nvPicPr>
          <p:cNvPr id="14" name="Image 5" descr="preencoded.png"/>
          <p:cNvPicPr>
            <a:picLocks noChangeAspect="1"/>
          </p:cNvPicPr>
          <p:nvPr/>
        </p:nvPicPr>
        <p:blipFill>
          <a:blip r:embed="rId8"/>
          <a:stretch>
            <a:fillRect/>
          </a:stretch>
        </p:blipFill>
        <p:spPr>
          <a:xfrm>
            <a:off x="7965460" y="5821144"/>
            <a:ext cx="296942" cy="37111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64143" y="525304"/>
            <a:ext cx="8922425" cy="596860"/>
          </a:xfrm>
          <a:prstGeom prst="rect">
            <a:avLst/>
          </a:prstGeom>
          <a:noFill/>
          <a:ln/>
        </p:spPr>
        <p:txBody>
          <a:bodyPr wrap="none" lIns="0" tIns="0" rIns="0" bIns="0" rtlCol="0" anchor="t"/>
          <a:lstStyle/>
          <a:p>
            <a:pPr marL="0" indent="0" algn="l">
              <a:lnSpc>
                <a:spcPts val="4700"/>
              </a:lnSpc>
              <a:buNone/>
            </a:pPr>
            <a:r>
              <a:rPr lang="en-US" sz="3750" dirty="0">
                <a:solidFill>
                  <a:srgbClr val="2E3C4E"/>
                </a:solidFill>
                <a:latin typeface="Host Grotesk Medium" pitchFamily="34" charset="0"/>
                <a:ea typeface="Host Grotesk Medium" pitchFamily="34" charset="-122"/>
                <a:cs typeface="Host Grotesk Medium" pitchFamily="34" charset="-120"/>
              </a:rPr>
              <a:t>How Stories Influence Criminal Behaviour</a:t>
            </a:r>
            <a:endParaRPr lang="en-US" sz="3750" dirty="0"/>
          </a:p>
        </p:txBody>
      </p:sp>
      <p:pic>
        <p:nvPicPr>
          <p:cNvPr id="3" name="Image 0" descr="preencoded.png"/>
          <p:cNvPicPr>
            <a:picLocks noChangeAspect="1"/>
          </p:cNvPicPr>
          <p:nvPr/>
        </p:nvPicPr>
        <p:blipFill>
          <a:blip r:embed="rId3"/>
          <a:stretch>
            <a:fillRect/>
          </a:stretch>
        </p:blipFill>
        <p:spPr>
          <a:xfrm>
            <a:off x="764143" y="1623536"/>
            <a:ext cx="6318052" cy="3790831"/>
          </a:xfrm>
          <a:prstGeom prst="rect">
            <a:avLst/>
          </a:prstGeom>
        </p:spPr>
      </p:pic>
      <p:sp>
        <p:nvSpPr>
          <p:cNvPr id="4" name="Text 1"/>
          <p:cNvSpPr/>
          <p:nvPr/>
        </p:nvSpPr>
        <p:spPr>
          <a:xfrm>
            <a:off x="764143" y="5629275"/>
            <a:ext cx="6318052" cy="859750"/>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Roboto" pitchFamily="34" charset="0"/>
                <a:ea typeface="Roboto" pitchFamily="34" charset="-122"/>
                <a:cs typeface="Roboto" pitchFamily="34" charset="-120"/>
              </a:rPr>
              <a:t>Stories shape not only how people understand their past actions but also how they envision their future behaviour. The narrative framework provides both motivation and justification for criminal acts.</a:t>
            </a:r>
            <a:endParaRPr lang="en-US" sz="1500" dirty="0"/>
          </a:p>
        </p:txBody>
      </p:sp>
      <p:sp>
        <p:nvSpPr>
          <p:cNvPr id="5" name="Shape 2"/>
          <p:cNvSpPr/>
          <p:nvPr/>
        </p:nvSpPr>
        <p:spPr>
          <a:xfrm>
            <a:off x="7555825" y="1623536"/>
            <a:ext cx="429816" cy="429816"/>
          </a:xfrm>
          <a:prstGeom prst="roundRect">
            <a:avLst>
              <a:gd name="adj" fmla="val 18668"/>
            </a:avLst>
          </a:prstGeom>
          <a:solidFill>
            <a:srgbClr val="D9EDF2"/>
          </a:solidFill>
          <a:ln w="7620">
            <a:solidFill>
              <a:srgbClr val="BFD3D8"/>
            </a:solidFill>
            <a:prstDash val="solid"/>
          </a:ln>
        </p:spPr>
        <p:txBody>
          <a:bodyPr/>
          <a:lstStyle/>
          <a:p>
            <a:endParaRPr lang="en-GB"/>
          </a:p>
        </p:txBody>
      </p:sp>
      <p:sp>
        <p:nvSpPr>
          <p:cNvPr id="6" name="Text 3"/>
          <p:cNvSpPr/>
          <p:nvPr/>
        </p:nvSpPr>
        <p:spPr>
          <a:xfrm>
            <a:off x="7627501" y="1659374"/>
            <a:ext cx="286464" cy="358140"/>
          </a:xfrm>
          <a:prstGeom prst="rect">
            <a:avLst/>
          </a:prstGeom>
          <a:noFill/>
          <a:ln/>
        </p:spPr>
        <p:txBody>
          <a:bodyPr wrap="none" lIns="0" tIns="0" rIns="0" bIns="0" rtlCol="0" anchor="t"/>
          <a:lstStyle/>
          <a:p>
            <a:pPr marL="0" indent="0" algn="ctr">
              <a:lnSpc>
                <a:spcPts val="2250"/>
              </a:lnSpc>
              <a:buNone/>
            </a:pPr>
            <a:r>
              <a:rPr lang="en-US" sz="2250" dirty="0">
                <a:solidFill>
                  <a:srgbClr val="384653"/>
                </a:solidFill>
                <a:latin typeface="Host Grotesk Medium" pitchFamily="34" charset="0"/>
                <a:ea typeface="Host Grotesk Medium" pitchFamily="34" charset="-122"/>
                <a:cs typeface="Host Grotesk Medium" pitchFamily="34" charset="-120"/>
              </a:rPr>
              <a:t>1</a:t>
            </a:r>
            <a:endParaRPr lang="en-US" sz="2250" dirty="0"/>
          </a:p>
        </p:txBody>
      </p:sp>
      <p:sp>
        <p:nvSpPr>
          <p:cNvPr id="7" name="Text 4"/>
          <p:cNvSpPr/>
          <p:nvPr/>
        </p:nvSpPr>
        <p:spPr>
          <a:xfrm>
            <a:off x="8176617" y="1689140"/>
            <a:ext cx="2961203" cy="298490"/>
          </a:xfrm>
          <a:prstGeom prst="rect">
            <a:avLst/>
          </a:prstGeom>
          <a:noFill/>
          <a:ln/>
        </p:spPr>
        <p:txBody>
          <a:bodyPr wrap="none" lIns="0" tIns="0" rIns="0" bIns="0" rtlCol="0" anchor="t"/>
          <a:lstStyle/>
          <a:p>
            <a:pPr marL="0" indent="0" algn="l">
              <a:lnSpc>
                <a:spcPts val="2350"/>
              </a:lnSpc>
              <a:buNone/>
            </a:pPr>
            <a:r>
              <a:rPr lang="en-US" sz="1850" dirty="0">
                <a:solidFill>
                  <a:srgbClr val="384653"/>
                </a:solidFill>
                <a:latin typeface="Host Grotesk Medium" pitchFamily="34" charset="0"/>
                <a:ea typeface="Host Grotesk Medium" pitchFamily="34" charset="-122"/>
                <a:cs typeface="Host Grotesk Medium" pitchFamily="34" charset="-120"/>
              </a:rPr>
              <a:t>Motivation and Justification</a:t>
            </a:r>
            <a:endParaRPr lang="en-US" sz="1850" dirty="0"/>
          </a:p>
        </p:txBody>
      </p:sp>
      <p:sp>
        <p:nvSpPr>
          <p:cNvPr id="8" name="Text 5"/>
          <p:cNvSpPr/>
          <p:nvPr/>
        </p:nvSpPr>
        <p:spPr>
          <a:xfrm>
            <a:off x="8176617" y="2178606"/>
            <a:ext cx="5697260" cy="1146334"/>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Roboto" pitchFamily="34" charset="0"/>
                <a:ea typeface="Roboto" pitchFamily="34" charset="-122"/>
                <a:cs typeface="Roboto" pitchFamily="34" charset="-120"/>
              </a:rPr>
              <a:t>Stories provide frameworks that justify criminal actions. For example, narratives of revenge or survival can legitimise violent acts. The story of poverty, rather than poverty itself, can influence offending patterns.</a:t>
            </a:r>
            <a:endParaRPr lang="en-US" sz="1500" dirty="0"/>
          </a:p>
        </p:txBody>
      </p:sp>
      <p:sp>
        <p:nvSpPr>
          <p:cNvPr id="9" name="Shape 6"/>
          <p:cNvSpPr/>
          <p:nvPr/>
        </p:nvSpPr>
        <p:spPr>
          <a:xfrm>
            <a:off x="7555825" y="3707011"/>
            <a:ext cx="429816" cy="429816"/>
          </a:xfrm>
          <a:prstGeom prst="roundRect">
            <a:avLst>
              <a:gd name="adj" fmla="val 18668"/>
            </a:avLst>
          </a:prstGeom>
          <a:solidFill>
            <a:srgbClr val="D9EDF2"/>
          </a:solidFill>
          <a:ln w="7620">
            <a:solidFill>
              <a:srgbClr val="BFD3D8"/>
            </a:solidFill>
            <a:prstDash val="solid"/>
          </a:ln>
        </p:spPr>
        <p:txBody>
          <a:bodyPr/>
          <a:lstStyle/>
          <a:p>
            <a:endParaRPr lang="en-GB"/>
          </a:p>
        </p:txBody>
      </p:sp>
      <p:sp>
        <p:nvSpPr>
          <p:cNvPr id="10" name="Text 7"/>
          <p:cNvSpPr/>
          <p:nvPr/>
        </p:nvSpPr>
        <p:spPr>
          <a:xfrm>
            <a:off x="7627501" y="3742849"/>
            <a:ext cx="286464" cy="358140"/>
          </a:xfrm>
          <a:prstGeom prst="rect">
            <a:avLst/>
          </a:prstGeom>
          <a:noFill/>
          <a:ln/>
        </p:spPr>
        <p:txBody>
          <a:bodyPr wrap="none" lIns="0" tIns="0" rIns="0" bIns="0" rtlCol="0" anchor="t"/>
          <a:lstStyle/>
          <a:p>
            <a:pPr marL="0" indent="0" algn="ctr">
              <a:lnSpc>
                <a:spcPts val="2250"/>
              </a:lnSpc>
              <a:buNone/>
            </a:pPr>
            <a:r>
              <a:rPr lang="en-US" sz="2250" dirty="0">
                <a:solidFill>
                  <a:srgbClr val="384653"/>
                </a:solidFill>
                <a:latin typeface="Host Grotesk Medium" pitchFamily="34" charset="0"/>
                <a:ea typeface="Host Grotesk Medium" pitchFamily="34" charset="-122"/>
                <a:cs typeface="Host Grotesk Medium" pitchFamily="34" charset="-120"/>
              </a:rPr>
              <a:t>2</a:t>
            </a:r>
            <a:endParaRPr lang="en-US" sz="2250" dirty="0"/>
          </a:p>
        </p:txBody>
      </p:sp>
      <p:sp>
        <p:nvSpPr>
          <p:cNvPr id="11" name="Text 8"/>
          <p:cNvSpPr/>
          <p:nvPr/>
        </p:nvSpPr>
        <p:spPr>
          <a:xfrm>
            <a:off x="8176617" y="3772614"/>
            <a:ext cx="2496860" cy="298490"/>
          </a:xfrm>
          <a:prstGeom prst="rect">
            <a:avLst/>
          </a:prstGeom>
          <a:noFill/>
          <a:ln/>
        </p:spPr>
        <p:txBody>
          <a:bodyPr wrap="none" lIns="0" tIns="0" rIns="0" bIns="0" rtlCol="0" anchor="t"/>
          <a:lstStyle/>
          <a:p>
            <a:pPr marL="0" indent="0" algn="l">
              <a:lnSpc>
                <a:spcPts val="2350"/>
              </a:lnSpc>
              <a:buNone/>
            </a:pPr>
            <a:r>
              <a:rPr lang="en-US" sz="1850" dirty="0">
                <a:solidFill>
                  <a:srgbClr val="384653"/>
                </a:solidFill>
                <a:latin typeface="Host Grotesk Medium" pitchFamily="34" charset="0"/>
                <a:ea typeface="Host Grotesk Medium" pitchFamily="34" charset="-122"/>
                <a:cs typeface="Host Grotesk Medium" pitchFamily="34" charset="-120"/>
              </a:rPr>
              <a:t>Desistance from Crime</a:t>
            </a:r>
            <a:endParaRPr lang="en-US" sz="1850" dirty="0"/>
          </a:p>
        </p:txBody>
      </p:sp>
      <p:sp>
        <p:nvSpPr>
          <p:cNvPr id="12" name="Text 9"/>
          <p:cNvSpPr/>
          <p:nvPr/>
        </p:nvSpPr>
        <p:spPr>
          <a:xfrm>
            <a:off x="8176617" y="4262080"/>
            <a:ext cx="5697260" cy="1146334"/>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Roboto" pitchFamily="34" charset="0"/>
                <a:ea typeface="Roboto" pitchFamily="34" charset="-122"/>
                <a:cs typeface="Roboto" pitchFamily="34" charset="-120"/>
              </a:rPr>
              <a:t>Positive self-narratives that emphasize change and redemption can help individuals desist from offending. Programmes encouraging offenders to rewrite their life stories positively support rehabilitation.</a:t>
            </a:r>
            <a:endParaRPr lang="en-US" sz="1500" dirty="0"/>
          </a:p>
        </p:txBody>
      </p:sp>
      <p:sp>
        <p:nvSpPr>
          <p:cNvPr id="13" name="Shape 10"/>
          <p:cNvSpPr/>
          <p:nvPr/>
        </p:nvSpPr>
        <p:spPr>
          <a:xfrm>
            <a:off x="7555825" y="5790486"/>
            <a:ext cx="429816" cy="429816"/>
          </a:xfrm>
          <a:prstGeom prst="roundRect">
            <a:avLst>
              <a:gd name="adj" fmla="val 18668"/>
            </a:avLst>
          </a:prstGeom>
          <a:solidFill>
            <a:srgbClr val="D9EDF2"/>
          </a:solidFill>
          <a:ln w="7620">
            <a:solidFill>
              <a:srgbClr val="BFD3D8"/>
            </a:solidFill>
            <a:prstDash val="solid"/>
          </a:ln>
        </p:spPr>
        <p:txBody>
          <a:bodyPr/>
          <a:lstStyle/>
          <a:p>
            <a:endParaRPr lang="en-GB"/>
          </a:p>
        </p:txBody>
      </p:sp>
      <p:sp>
        <p:nvSpPr>
          <p:cNvPr id="14" name="Text 11"/>
          <p:cNvSpPr/>
          <p:nvPr/>
        </p:nvSpPr>
        <p:spPr>
          <a:xfrm>
            <a:off x="7627501" y="5826323"/>
            <a:ext cx="286464" cy="358140"/>
          </a:xfrm>
          <a:prstGeom prst="rect">
            <a:avLst/>
          </a:prstGeom>
          <a:noFill/>
          <a:ln/>
        </p:spPr>
        <p:txBody>
          <a:bodyPr wrap="none" lIns="0" tIns="0" rIns="0" bIns="0" rtlCol="0" anchor="t"/>
          <a:lstStyle/>
          <a:p>
            <a:pPr marL="0" indent="0" algn="ctr">
              <a:lnSpc>
                <a:spcPts val="2250"/>
              </a:lnSpc>
              <a:buNone/>
            </a:pPr>
            <a:r>
              <a:rPr lang="en-US" sz="2250" dirty="0">
                <a:solidFill>
                  <a:srgbClr val="384653"/>
                </a:solidFill>
                <a:latin typeface="Host Grotesk Medium" pitchFamily="34" charset="0"/>
                <a:ea typeface="Host Grotesk Medium" pitchFamily="34" charset="-122"/>
                <a:cs typeface="Host Grotesk Medium" pitchFamily="34" charset="-120"/>
              </a:rPr>
              <a:t>3</a:t>
            </a:r>
            <a:endParaRPr lang="en-US" sz="2250" dirty="0"/>
          </a:p>
        </p:txBody>
      </p:sp>
      <p:sp>
        <p:nvSpPr>
          <p:cNvPr id="15" name="Text 12"/>
          <p:cNvSpPr/>
          <p:nvPr/>
        </p:nvSpPr>
        <p:spPr>
          <a:xfrm>
            <a:off x="8176617" y="5856089"/>
            <a:ext cx="2388037" cy="298490"/>
          </a:xfrm>
          <a:prstGeom prst="rect">
            <a:avLst/>
          </a:prstGeom>
          <a:noFill/>
          <a:ln/>
        </p:spPr>
        <p:txBody>
          <a:bodyPr wrap="none" lIns="0" tIns="0" rIns="0" bIns="0" rtlCol="0" anchor="t"/>
          <a:lstStyle/>
          <a:p>
            <a:pPr marL="0" indent="0" algn="l">
              <a:lnSpc>
                <a:spcPts val="2350"/>
              </a:lnSpc>
              <a:buNone/>
            </a:pPr>
            <a:r>
              <a:rPr lang="en-US" sz="1850" dirty="0">
                <a:solidFill>
                  <a:srgbClr val="384653"/>
                </a:solidFill>
                <a:latin typeface="Host Grotesk Medium" pitchFamily="34" charset="0"/>
                <a:ea typeface="Host Grotesk Medium" pitchFamily="34" charset="-122"/>
                <a:cs typeface="Host Grotesk Medium" pitchFamily="34" charset="-120"/>
              </a:rPr>
              <a:t>Resistance to Harm</a:t>
            </a:r>
            <a:endParaRPr lang="en-US" sz="1850" dirty="0"/>
          </a:p>
        </p:txBody>
      </p:sp>
      <p:sp>
        <p:nvSpPr>
          <p:cNvPr id="16" name="Text 13"/>
          <p:cNvSpPr/>
          <p:nvPr/>
        </p:nvSpPr>
        <p:spPr>
          <a:xfrm>
            <a:off x="8176617" y="6345555"/>
            <a:ext cx="5697260" cy="1146334"/>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Roboto" pitchFamily="34" charset="0"/>
                <a:ea typeface="Roboto" pitchFamily="34" charset="-122"/>
                <a:cs typeface="Roboto" pitchFamily="34" charset="-120"/>
              </a:rPr>
              <a:t>Narratives emphasizing moral values, empathy, and social responsibility can deter criminal behaviour. Collective narratives within communities can foster solidarity and resistance against crime.</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2C7567-0CA0-EB38-00FD-F14E760DE57A}"/>
              </a:ext>
            </a:extLst>
          </p:cNvPr>
          <p:cNvSpPr txBox="1"/>
          <p:nvPr/>
        </p:nvSpPr>
        <p:spPr>
          <a:xfrm>
            <a:off x="424542" y="212475"/>
            <a:ext cx="8608424" cy="7109639"/>
          </a:xfrm>
          <a:prstGeom prst="rect">
            <a:avLst/>
          </a:prstGeom>
          <a:noFill/>
        </p:spPr>
        <p:txBody>
          <a:bodyPr wrap="square">
            <a:spAutoFit/>
          </a:bodyPr>
          <a:lstStyle/>
          <a:p>
            <a:pPr>
              <a:buNone/>
            </a:pPr>
            <a:r>
              <a:rPr lang="en-GB" sz="3600" b="1" dirty="0"/>
              <a:t>Violence and Narrative</a:t>
            </a:r>
          </a:p>
          <a:p>
            <a:pPr>
              <a:buNone/>
            </a:pPr>
            <a:endParaRPr lang="en-GB" sz="3600" b="1" dirty="0"/>
          </a:p>
          <a:p>
            <a:pPr>
              <a:buFont typeface="Arial" panose="020B0604020202020204" pitchFamily="34" charset="0"/>
              <a:buChar char="•"/>
            </a:pPr>
            <a:r>
              <a:rPr lang="en-GB" sz="2400" dirty="0"/>
              <a:t>Violence is normalised in marginalised communities </a:t>
            </a:r>
            <a:r>
              <a:rPr lang="en-GB" sz="2400" b="1" dirty="0"/>
              <a:t>(Henriksen &amp; Bengtsson, 2018).</a:t>
            </a:r>
          </a:p>
          <a:p>
            <a:endParaRPr lang="en-GB" sz="2400" b="1" dirty="0"/>
          </a:p>
          <a:p>
            <a:pPr>
              <a:buFont typeface="Arial" panose="020B0604020202020204" pitchFamily="34" charset="0"/>
              <a:buChar char="•"/>
            </a:pPr>
            <a:r>
              <a:rPr lang="en-GB" sz="2400" dirty="0"/>
              <a:t>Serial killers reconstruct themselves as morally upright </a:t>
            </a:r>
            <a:r>
              <a:rPr lang="en-GB" sz="2400" b="1" dirty="0"/>
              <a:t>(James &amp; Gossett, 2018).</a:t>
            </a:r>
          </a:p>
          <a:p>
            <a:endParaRPr lang="en-GB" sz="2400" b="1" dirty="0"/>
          </a:p>
          <a:p>
            <a:pPr>
              <a:buFont typeface="Arial" panose="020B0604020202020204" pitchFamily="34" charset="0"/>
              <a:buChar char="•"/>
            </a:pPr>
            <a:r>
              <a:rPr lang="en-GB" sz="2400" dirty="0"/>
              <a:t>School shooters’ personal stories often align with broader narratives of bullying and exclusion </a:t>
            </a:r>
            <a:r>
              <a:rPr lang="en-GB" sz="2400" b="1" dirty="0"/>
              <a:t>(Raitanen, Sandberg, &amp; Oksanen, 2019).</a:t>
            </a:r>
          </a:p>
          <a:p>
            <a:endParaRPr lang="en-GB" sz="2400" b="1" dirty="0"/>
          </a:p>
          <a:p>
            <a:pPr>
              <a:buFont typeface="Arial" panose="020B0604020202020204" pitchFamily="34" charset="0"/>
              <a:buChar char="•"/>
            </a:pPr>
            <a:r>
              <a:rPr lang="en-GB" sz="2400" dirty="0"/>
              <a:t>Ex-service personnel's violence is linked to both individual and structural factors </a:t>
            </a:r>
            <a:r>
              <a:rPr lang="en-GB" sz="2400" b="1" dirty="0"/>
              <a:t>(Banks &amp; Albertson, 2018).</a:t>
            </a:r>
          </a:p>
          <a:p>
            <a:endParaRPr lang="en-GB" sz="2400" b="1" dirty="0"/>
          </a:p>
          <a:p>
            <a:pPr>
              <a:buFont typeface="Arial" panose="020B0604020202020204" pitchFamily="34" charset="0"/>
              <a:buChar char="•"/>
            </a:pPr>
            <a:r>
              <a:rPr lang="en-GB" sz="2400" dirty="0"/>
              <a:t>Even peaceful individuals' narratives help explain engagement in violence, surpassing traditional theories </a:t>
            </a:r>
            <a:r>
              <a:rPr lang="en-GB" sz="2400" b="1" dirty="0"/>
              <a:t>(Sandberg, Copes, &amp; Pedersen, 2019).</a:t>
            </a:r>
          </a:p>
        </p:txBody>
      </p:sp>
      <p:pic>
        <p:nvPicPr>
          <p:cNvPr id="10" name="Picture 9">
            <a:extLst>
              <a:ext uri="{FF2B5EF4-FFF2-40B4-BE49-F238E27FC236}">
                <a16:creationId xmlns:a16="http://schemas.microsoft.com/office/drawing/2014/main" id="{02521623-85FB-CFAA-F3B2-E935C1F8F81F}"/>
              </a:ext>
            </a:extLst>
          </p:cNvPr>
          <p:cNvPicPr>
            <a:picLocks noChangeAspect="1"/>
          </p:cNvPicPr>
          <p:nvPr/>
        </p:nvPicPr>
        <p:blipFill>
          <a:blip r:embed="rId3"/>
          <a:stretch>
            <a:fillRect/>
          </a:stretch>
        </p:blipFill>
        <p:spPr>
          <a:xfrm>
            <a:off x="8878252" y="1947590"/>
            <a:ext cx="5838923" cy="4133170"/>
          </a:xfrm>
          <a:prstGeom prst="rect">
            <a:avLst/>
          </a:prstGeom>
        </p:spPr>
      </p:pic>
    </p:spTree>
    <p:extLst>
      <p:ext uri="{BB962C8B-B14F-4D97-AF65-F5344CB8AC3E}">
        <p14:creationId xmlns:p14="http://schemas.microsoft.com/office/powerpoint/2010/main" val="1067106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72A761C-06AA-60B4-C6CA-B0688BB42588}"/>
              </a:ext>
            </a:extLst>
          </p:cNvPr>
          <p:cNvSpPr txBox="1"/>
          <p:nvPr/>
        </p:nvSpPr>
        <p:spPr>
          <a:xfrm>
            <a:off x="202474" y="156754"/>
            <a:ext cx="10626636" cy="7986802"/>
          </a:xfrm>
          <a:prstGeom prst="rect">
            <a:avLst/>
          </a:prstGeom>
          <a:solidFill>
            <a:schemeClr val="bg1"/>
          </a:solidFill>
        </p:spPr>
        <p:txBody>
          <a:bodyPr wrap="square" rtlCol="0">
            <a:spAutoFit/>
          </a:bodyPr>
          <a:lstStyle/>
          <a:p>
            <a:r>
              <a:rPr lang="en-GB" sz="3200" dirty="0"/>
              <a:t>Violence and narrative: Henriksen &amp; Bengtsson (2018)</a:t>
            </a:r>
            <a:endParaRPr lang="en-GB" dirty="0"/>
          </a:p>
          <a:p>
            <a:endParaRPr lang="en-GB" dirty="0"/>
          </a:p>
          <a:p>
            <a:r>
              <a:rPr lang="en-GB" sz="2000" dirty="0"/>
              <a:t>‘</a:t>
            </a:r>
            <a:r>
              <a:rPr lang="en-GB" sz="2000" b="0" i="0" dirty="0">
                <a:solidFill>
                  <a:srgbClr val="000000"/>
                </a:solidFill>
                <a:effectLst/>
                <a:latin typeface="Times New Roman" panose="02020603050405020304" pitchFamily="18" charset="0"/>
              </a:rPr>
              <a:t>However, from listening to marginalized young people’s narratives, it appears that violence is not only dramatic in its lived immediacy of pain, fear, or excitement; it also becomes trivialized as it replays and unfolds over time, turning critical events into a “critical continuity” (</a:t>
            </a:r>
            <a:r>
              <a:rPr lang="en-GB" sz="2000" b="0" i="0" u="none" strike="noStrike" dirty="0">
                <a:solidFill>
                  <a:srgbClr val="2B53BF"/>
                </a:solidFill>
                <a:effectLst/>
                <a:latin typeface="Times New Roman" panose="02020603050405020304" pitchFamily="18" charset="0"/>
                <a:hlinkClick r:id="rId3"/>
              </a:rPr>
              <a:t>Vigh, 2011</a:t>
            </a:r>
            <a:r>
              <a:rPr lang="en-GB" sz="2000" b="0" i="0" dirty="0">
                <a:solidFill>
                  <a:srgbClr val="000000"/>
                </a:solidFill>
                <a:effectLst/>
                <a:latin typeface="Times New Roman" panose="02020603050405020304" pitchFamily="18" charset="0"/>
              </a:rPr>
              <a:t>: 95). We present the concept of “trivialized violence” as a sensitizing framework for exploring the accumulated violence that marginalized young people experience.’</a:t>
            </a:r>
          </a:p>
          <a:p>
            <a:endParaRPr lang="en-GB" sz="2000" dirty="0">
              <a:solidFill>
                <a:srgbClr val="000000"/>
              </a:solidFill>
              <a:latin typeface="Times New Roman" panose="02020603050405020304" pitchFamily="18" charset="0"/>
            </a:endParaRPr>
          </a:p>
          <a:p>
            <a:endParaRPr lang="en-GB" sz="2000" dirty="0">
              <a:solidFill>
                <a:srgbClr val="000000"/>
              </a:solidFill>
              <a:latin typeface="Times New Roman" panose="02020603050405020304" pitchFamily="18" charset="0"/>
            </a:endParaRPr>
          </a:p>
          <a:p>
            <a:endParaRPr lang="en-GB" sz="2000" dirty="0"/>
          </a:p>
          <a:p>
            <a:r>
              <a:rPr lang="en-GB" sz="2000" b="1" i="1" dirty="0"/>
              <a:t>My dad used to beat us [David and his three siblings] when we were little […] but it wasn’t bad or anything. Just some slapping when we misbehaved […] One time, my brother went to hospital because he [the dad] broke his arm. That wasn’t good; then, it is violence.</a:t>
            </a:r>
          </a:p>
          <a:p>
            <a:r>
              <a:rPr lang="en-GB" sz="2000" b="1" i="1" dirty="0"/>
              <a:t>(David, 17 years old, Study 2)</a:t>
            </a:r>
          </a:p>
          <a:p>
            <a:endParaRPr lang="en-GB" sz="2000" b="1" i="1" dirty="0">
              <a:latin typeface="Lao UI" panose="020B0502040204020203" pitchFamily="34" charset="0"/>
              <a:cs typeface="Lao UI" panose="020B0502040204020203" pitchFamily="34" charset="0"/>
            </a:endParaRPr>
          </a:p>
          <a:p>
            <a:endParaRPr lang="en-GB" sz="2000" b="1" i="1" dirty="0"/>
          </a:p>
          <a:p>
            <a:pPr algn="just">
              <a:buNone/>
            </a:pPr>
            <a:r>
              <a:rPr lang="en-GB" sz="2000" b="1" i="0" dirty="0">
                <a:solidFill>
                  <a:srgbClr val="000000"/>
                </a:solidFill>
                <a:effectLst/>
                <a:latin typeface="Tenorite" panose="00000500000000000000" pitchFamily="2" charset="0"/>
              </a:rPr>
              <a:t>It’s like being in it, being in something that you know. Being in that huge chaos, but you know it, you know the feeling. You know about being beaten, you know about feeling like shit, you know about not eating. You don’t know about that—you know, receiving [help and comfort] and having a stable life, where it is like this [she draws a straight line in the air with her hand]. You only know about [she draws a line going up and down, changing rapidly]. […] Sometimes, I pick a fight with Michael [her boyfriend] just to feel that, you know, just because that feeling is so familiar.</a:t>
            </a:r>
          </a:p>
          <a:p>
            <a:pPr algn="just">
              <a:lnSpc>
                <a:spcPts val="1500"/>
              </a:lnSpc>
              <a:buNone/>
            </a:pPr>
            <a:endParaRPr lang="en-GB" sz="2000" b="1" i="0" dirty="0">
              <a:solidFill>
                <a:srgbClr val="000000"/>
              </a:solidFill>
              <a:effectLst/>
              <a:latin typeface="Tenorite" panose="00000500000000000000" pitchFamily="2" charset="0"/>
            </a:endParaRPr>
          </a:p>
          <a:p>
            <a:pPr algn="just">
              <a:lnSpc>
                <a:spcPts val="1500"/>
              </a:lnSpc>
              <a:buNone/>
            </a:pPr>
            <a:r>
              <a:rPr lang="en-GB" sz="2000" b="1" i="0" dirty="0">
                <a:solidFill>
                  <a:srgbClr val="000000"/>
                </a:solidFill>
                <a:effectLst/>
                <a:latin typeface="Tenorite" panose="00000500000000000000" pitchFamily="2" charset="0"/>
              </a:rPr>
              <a:t>(Susan, 19 years old, Study 1)</a:t>
            </a:r>
            <a:endParaRPr lang="en-GB" dirty="0"/>
          </a:p>
        </p:txBody>
      </p:sp>
      <p:pic>
        <p:nvPicPr>
          <p:cNvPr id="2" name="Picture 1">
            <a:extLst>
              <a:ext uri="{FF2B5EF4-FFF2-40B4-BE49-F238E27FC236}">
                <a16:creationId xmlns:a16="http://schemas.microsoft.com/office/drawing/2014/main" id="{6D47B84A-C479-9688-EDBB-46BC4F211B5D}"/>
              </a:ext>
            </a:extLst>
          </p:cNvPr>
          <p:cNvPicPr>
            <a:picLocks noChangeAspect="1"/>
          </p:cNvPicPr>
          <p:nvPr/>
        </p:nvPicPr>
        <p:blipFill>
          <a:blip r:embed="rId4"/>
          <a:stretch>
            <a:fillRect/>
          </a:stretch>
        </p:blipFill>
        <p:spPr>
          <a:xfrm>
            <a:off x="10855360" y="1755444"/>
            <a:ext cx="3572566" cy="2359356"/>
          </a:xfrm>
          <a:prstGeom prst="rect">
            <a:avLst/>
          </a:prstGeom>
        </p:spPr>
      </p:pic>
    </p:spTree>
    <p:extLst>
      <p:ext uri="{BB962C8B-B14F-4D97-AF65-F5344CB8AC3E}">
        <p14:creationId xmlns:p14="http://schemas.microsoft.com/office/powerpoint/2010/main" val="1801334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D6869-59FE-ACF4-579E-EDF13366E57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72799FA-4700-93BE-4C4C-17D03F517886}"/>
              </a:ext>
            </a:extLst>
          </p:cNvPr>
          <p:cNvSpPr txBox="1"/>
          <p:nvPr/>
        </p:nvSpPr>
        <p:spPr>
          <a:xfrm>
            <a:off x="542107" y="166756"/>
            <a:ext cx="14068698" cy="1015663"/>
          </a:xfrm>
          <a:prstGeom prst="rect">
            <a:avLst/>
          </a:prstGeom>
          <a:noFill/>
        </p:spPr>
        <p:txBody>
          <a:bodyPr wrap="square">
            <a:spAutoFit/>
          </a:bodyPr>
          <a:lstStyle/>
          <a:p>
            <a:pPr>
              <a:buNone/>
            </a:pPr>
            <a:r>
              <a:rPr lang="en-GB" sz="3600" b="1" dirty="0"/>
              <a:t>Violence and Narrative: </a:t>
            </a:r>
            <a:r>
              <a:rPr lang="en-GB" sz="2400" dirty="0"/>
              <a:t>Serial killers reconstruct themselves as morally upright </a:t>
            </a:r>
            <a:r>
              <a:rPr lang="en-GB" sz="2400" b="1" dirty="0"/>
              <a:t>(James &amp; Gossett, 2018).</a:t>
            </a:r>
          </a:p>
        </p:txBody>
      </p:sp>
      <p:sp>
        <p:nvSpPr>
          <p:cNvPr id="4" name="TextBox 3">
            <a:extLst>
              <a:ext uri="{FF2B5EF4-FFF2-40B4-BE49-F238E27FC236}">
                <a16:creationId xmlns:a16="http://schemas.microsoft.com/office/drawing/2014/main" id="{4CA3D9BB-8402-CCF4-EAEE-FF9E1B47198E}"/>
              </a:ext>
            </a:extLst>
          </p:cNvPr>
          <p:cNvSpPr txBox="1"/>
          <p:nvPr/>
        </p:nvSpPr>
        <p:spPr>
          <a:xfrm>
            <a:off x="2599508" y="1031967"/>
            <a:ext cx="10463350" cy="6555641"/>
          </a:xfrm>
          <a:prstGeom prst="rect">
            <a:avLst/>
          </a:prstGeom>
          <a:noFill/>
        </p:spPr>
        <p:txBody>
          <a:bodyPr wrap="square">
            <a:spAutoFit/>
          </a:bodyPr>
          <a:lstStyle/>
          <a:p>
            <a:pPr>
              <a:buNone/>
            </a:pPr>
            <a:r>
              <a:rPr lang="en-GB" sz="2000" b="1" dirty="0"/>
              <a:t>Key Findings:</a:t>
            </a:r>
          </a:p>
          <a:p>
            <a:pPr>
              <a:buNone/>
            </a:pPr>
            <a:endParaRPr lang="en-GB" sz="2000" b="1" dirty="0"/>
          </a:p>
          <a:p>
            <a:pPr marL="342900" indent="-342900">
              <a:buFont typeface="Wingdings" panose="05000000000000000000" pitchFamily="2" charset="2"/>
              <a:buChar char="q"/>
            </a:pPr>
            <a:r>
              <a:rPr lang="en-GB" sz="2000" b="1" dirty="0">
                <a:latin typeface="+mj-lt"/>
              </a:rPr>
              <a:t>Denial of Responsibility</a:t>
            </a:r>
            <a:br>
              <a:rPr lang="en-GB" sz="2000" dirty="0">
                <a:latin typeface="+mj-lt"/>
              </a:rPr>
            </a:br>
            <a:r>
              <a:rPr lang="en-GB" sz="2000" dirty="0">
                <a:latin typeface="+mj-lt"/>
              </a:rPr>
              <a:t>Offenders often claim external forces (abuse, upbringing, mental illness) influenced their actions, suggesting they were not in control.</a:t>
            </a:r>
          </a:p>
          <a:p>
            <a:pPr marL="342900" indent="-342900">
              <a:buFont typeface="Wingdings" panose="05000000000000000000" pitchFamily="2" charset="2"/>
              <a:buChar char="q"/>
            </a:pPr>
            <a:endParaRPr lang="en-GB" sz="2000" dirty="0">
              <a:latin typeface="+mj-lt"/>
            </a:endParaRPr>
          </a:p>
          <a:p>
            <a:pPr marL="342900" indent="-342900">
              <a:buFont typeface="Wingdings" panose="05000000000000000000" pitchFamily="2" charset="2"/>
              <a:buChar char="q"/>
            </a:pPr>
            <a:r>
              <a:rPr lang="en-GB" sz="2000" b="1" dirty="0">
                <a:latin typeface="+mj-lt"/>
              </a:rPr>
              <a:t>Denial of Injury or Victim</a:t>
            </a:r>
            <a:br>
              <a:rPr lang="en-GB" sz="2000" dirty="0">
                <a:latin typeface="+mj-lt"/>
              </a:rPr>
            </a:br>
            <a:r>
              <a:rPr lang="en-GB" sz="2000" dirty="0">
                <a:latin typeface="+mj-lt"/>
              </a:rPr>
              <a:t>Some deny that their actions caused real harm or that the victims “deserved it” or were not innocent.</a:t>
            </a:r>
          </a:p>
          <a:p>
            <a:pPr marL="342900" indent="-342900">
              <a:buFont typeface="Wingdings" panose="05000000000000000000" pitchFamily="2" charset="2"/>
              <a:buChar char="q"/>
            </a:pPr>
            <a:endParaRPr lang="en-GB" sz="2000" dirty="0">
              <a:latin typeface="+mj-lt"/>
            </a:endParaRPr>
          </a:p>
          <a:p>
            <a:pPr marL="342900" indent="-342900">
              <a:buFont typeface="Wingdings" panose="05000000000000000000" pitchFamily="2" charset="2"/>
              <a:buChar char="q"/>
            </a:pPr>
            <a:r>
              <a:rPr lang="en-GB" sz="2000" b="1" dirty="0">
                <a:latin typeface="+mj-lt"/>
              </a:rPr>
              <a:t>Appeal to Higher Loyalties</a:t>
            </a:r>
            <a:br>
              <a:rPr lang="en-GB" sz="2000" dirty="0">
                <a:latin typeface="+mj-lt"/>
              </a:rPr>
            </a:br>
            <a:r>
              <a:rPr lang="en-GB" sz="2000" dirty="0">
                <a:latin typeface="+mj-lt"/>
              </a:rPr>
              <a:t>A few express a belief that their actions served a higher purpose or inner compulsion, sometimes framed in religious or philosophical terms.</a:t>
            </a:r>
          </a:p>
          <a:p>
            <a:pPr marL="342900" indent="-342900">
              <a:buFont typeface="Wingdings" panose="05000000000000000000" pitchFamily="2" charset="2"/>
              <a:buChar char="q"/>
            </a:pPr>
            <a:endParaRPr lang="en-GB" sz="2000" dirty="0">
              <a:latin typeface="+mj-lt"/>
            </a:endParaRPr>
          </a:p>
          <a:p>
            <a:pPr marL="342900" indent="-342900">
              <a:buFont typeface="Wingdings" panose="05000000000000000000" pitchFamily="2" charset="2"/>
              <a:buChar char="q"/>
            </a:pPr>
            <a:r>
              <a:rPr lang="en-GB" sz="2000" b="1" dirty="0">
                <a:latin typeface="+mj-lt"/>
              </a:rPr>
              <a:t>Condemnation of the Condemners</a:t>
            </a:r>
            <a:br>
              <a:rPr lang="en-GB" sz="2000" dirty="0">
                <a:latin typeface="+mj-lt"/>
              </a:rPr>
            </a:br>
            <a:r>
              <a:rPr lang="en-GB" sz="2000" dirty="0">
                <a:latin typeface="+mj-lt"/>
              </a:rPr>
              <a:t>Killers sometimes criticise law enforcement, society, or even the media, implying hypocrisy in their judgment.</a:t>
            </a:r>
          </a:p>
          <a:p>
            <a:pPr marL="342900" indent="-342900">
              <a:buFont typeface="Wingdings" panose="05000000000000000000" pitchFamily="2" charset="2"/>
              <a:buChar char="q"/>
            </a:pPr>
            <a:endParaRPr lang="en-GB" sz="2000" dirty="0">
              <a:latin typeface="+mj-lt"/>
            </a:endParaRPr>
          </a:p>
          <a:p>
            <a:pPr marL="342900" indent="-342900">
              <a:buFont typeface="Wingdings" panose="05000000000000000000" pitchFamily="2" charset="2"/>
              <a:buChar char="q"/>
            </a:pPr>
            <a:r>
              <a:rPr lang="en-GB" sz="2000" b="1" dirty="0">
                <a:latin typeface="+mj-lt"/>
              </a:rPr>
              <a:t>Normalisation of Violence</a:t>
            </a:r>
            <a:br>
              <a:rPr lang="en-GB" sz="2000" dirty="0">
                <a:latin typeface="+mj-lt"/>
              </a:rPr>
            </a:br>
            <a:r>
              <a:rPr lang="en-GB" sz="2000" dirty="0" err="1">
                <a:latin typeface="+mj-lt"/>
              </a:rPr>
              <a:t>Violence</a:t>
            </a:r>
            <a:r>
              <a:rPr lang="en-GB" sz="2000" dirty="0">
                <a:latin typeface="+mj-lt"/>
              </a:rPr>
              <a:t> is sometimes framed as logical, inevitable, or necessary, often using desensitised or clinical language</a:t>
            </a:r>
          </a:p>
        </p:txBody>
      </p:sp>
    </p:spTree>
    <p:extLst>
      <p:ext uri="{BB962C8B-B14F-4D97-AF65-F5344CB8AC3E}">
        <p14:creationId xmlns:p14="http://schemas.microsoft.com/office/powerpoint/2010/main" val="2437830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0C15EE-AC65-7F84-BD65-6DD34F5F8F05}"/>
              </a:ext>
            </a:extLst>
          </p:cNvPr>
          <p:cNvSpPr txBox="1"/>
          <p:nvPr/>
        </p:nvSpPr>
        <p:spPr>
          <a:xfrm>
            <a:off x="6505303" y="1513340"/>
            <a:ext cx="7315200" cy="6247864"/>
          </a:xfrm>
          <a:prstGeom prst="rect">
            <a:avLst/>
          </a:prstGeom>
          <a:noFill/>
        </p:spPr>
        <p:txBody>
          <a:bodyPr wrap="square">
            <a:spAutoFit/>
          </a:bodyPr>
          <a:lstStyle/>
          <a:p>
            <a:pPr marL="342900" indent="-342900">
              <a:buAutoNum type="arabicPeriod"/>
            </a:pPr>
            <a:r>
              <a:rPr lang="en-GB" sz="3200" dirty="0"/>
              <a:t>Ted Bundy </a:t>
            </a:r>
          </a:p>
          <a:p>
            <a:endParaRPr lang="en-GB" sz="3200" dirty="0"/>
          </a:p>
          <a:p>
            <a:r>
              <a:rPr lang="en-GB" sz="2800" dirty="0"/>
              <a:t>Neutralisation Technique: </a:t>
            </a:r>
          </a:p>
          <a:p>
            <a:pPr marL="457200" indent="-457200">
              <a:buFont typeface="Arial" panose="020B0604020202020204" pitchFamily="34" charset="0"/>
              <a:buChar char="•"/>
            </a:pPr>
            <a:r>
              <a:rPr lang="en-GB" sz="2800" b="1" dirty="0"/>
              <a:t>Denial of Responsibility and Condemnation of the Condemners</a:t>
            </a:r>
          </a:p>
          <a:p>
            <a:pPr marL="457200" indent="-457200">
              <a:buFont typeface="Arial" panose="020B0604020202020204" pitchFamily="34" charset="0"/>
              <a:buChar char="•"/>
            </a:pPr>
            <a:r>
              <a:rPr lang="en-GB" sz="2800" dirty="0"/>
              <a:t>Bundy portrayed himself as a victim of pornography, claiming it created an uncontrollable compulsion.</a:t>
            </a:r>
          </a:p>
          <a:p>
            <a:pPr marL="457200" indent="-457200">
              <a:buFont typeface="Arial" panose="020B0604020202020204" pitchFamily="34" charset="0"/>
              <a:buChar char="•"/>
            </a:pPr>
            <a:r>
              <a:rPr lang="en-GB" sz="2800" dirty="0"/>
              <a:t>He shifted blame to society and the media, suggesting that his crimes were part of a larger cultural problem.</a:t>
            </a:r>
          </a:p>
          <a:p>
            <a:pPr marL="457200" indent="-457200">
              <a:buFont typeface="Arial" panose="020B0604020202020204" pitchFamily="34" charset="0"/>
              <a:buChar char="•"/>
            </a:pPr>
            <a:r>
              <a:rPr lang="en-GB" sz="2800" dirty="0"/>
              <a:t>His calm, articulate demeanour was used to mask his violence and redirect public focus onto external causes.</a:t>
            </a:r>
          </a:p>
        </p:txBody>
      </p:sp>
      <p:pic>
        <p:nvPicPr>
          <p:cNvPr id="4" name="Picture 3">
            <a:extLst>
              <a:ext uri="{FF2B5EF4-FFF2-40B4-BE49-F238E27FC236}">
                <a16:creationId xmlns:a16="http://schemas.microsoft.com/office/drawing/2014/main" id="{FDF61384-FB12-600D-32DE-78DA096B81D2}"/>
              </a:ext>
            </a:extLst>
          </p:cNvPr>
          <p:cNvPicPr>
            <a:picLocks noChangeAspect="1"/>
          </p:cNvPicPr>
          <p:nvPr/>
        </p:nvPicPr>
        <p:blipFill>
          <a:blip r:embed="rId3"/>
          <a:stretch>
            <a:fillRect/>
          </a:stretch>
        </p:blipFill>
        <p:spPr>
          <a:xfrm>
            <a:off x="0" y="138112"/>
            <a:ext cx="5715000" cy="7953375"/>
          </a:xfrm>
          <a:prstGeom prst="rect">
            <a:avLst/>
          </a:prstGeom>
        </p:spPr>
      </p:pic>
      <p:sp>
        <p:nvSpPr>
          <p:cNvPr id="6" name="TextBox 5">
            <a:extLst>
              <a:ext uri="{FF2B5EF4-FFF2-40B4-BE49-F238E27FC236}">
                <a16:creationId xmlns:a16="http://schemas.microsoft.com/office/drawing/2014/main" id="{8F0FAE2F-A1C3-B36C-069B-ADCB619D73F1}"/>
              </a:ext>
            </a:extLst>
          </p:cNvPr>
          <p:cNvSpPr txBox="1"/>
          <p:nvPr/>
        </p:nvSpPr>
        <p:spPr>
          <a:xfrm>
            <a:off x="6570617" y="344474"/>
            <a:ext cx="7315200" cy="800219"/>
          </a:xfrm>
          <a:prstGeom prst="rect">
            <a:avLst/>
          </a:prstGeom>
          <a:noFill/>
        </p:spPr>
        <p:txBody>
          <a:bodyPr wrap="square">
            <a:spAutoFit/>
          </a:bodyPr>
          <a:lstStyle/>
          <a:p>
            <a:pPr>
              <a:buNone/>
            </a:pPr>
            <a:r>
              <a:rPr lang="en-GB" sz="2800" b="1" dirty="0"/>
              <a:t>Violence and Narrative: </a:t>
            </a:r>
            <a:r>
              <a:rPr lang="en-GB" sz="1800" dirty="0"/>
              <a:t>Serial killers reconstruct themselves as morally upright </a:t>
            </a:r>
            <a:r>
              <a:rPr lang="en-GB" sz="1800" b="1" dirty="0"/>
              <a:t>(James &amp; Gossett, 2018).</a:t>
            </a:r>
          </a:p>
        </p:txBody>
      </p:sp>
    </p:spTree>
    <p:extLst>
      <p:ext uri="{BB962C8B-B14F-4D97-AF65-F5344CB8AC3E}">
        <p14:creationId xmlns:p14="http://schemas.microsoft.com/office/powerpoint/2010/main" val="3600040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D6E09-53D0-76D5-8976-F6C0E701137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A143065-0563-59FB-5445-F8A79F7B02DA}"/>
              </a:ext>
            </a:extLst>
          </p:cNvPr>
          <p:cNvSpPr txBox="1"/>
          <p:nvPr/>
        </p:nvSpPr>
        <p:spPr>
          <a:xfrm>
            <a:off x="424541" y="212475"/>
            <a:ext cx="13278395" cy="2862322"/>
          </a:xfrm>
          <a:prstGeom prst="rect">
            <a:avLst/>
          </a:prstGeom>
          <a:noFill/>
        </p:spPr>
        <p:txBody>
          <a:bodyPr wrap="square">
            <a:spAutoFit/>
          </a:bodyPr>
          <a:lstStyle/>
          <a:p>
            <a:pPr>
              <a:buNone/>
            </a:pPr>
            <a:r>
              <a:rPr lang="en-GB" sz="3600" b="1" dirty="0"/>
              <a:t>Violence and Narrative: </a:t>
            </a:r>
            <a:r>
              <a:rPr lang="en-GB" sz="2400" dirty="0"/>
              <a:t>School shooters’ personal stories often align with broader narratives of bullying and exclusion </a:t>
            </a:r>
            <a:r>
              <a:rPr lang="en-GB" sz="2400" b="1" dirty="0"/>
              <a:t>(Raitanen, Sandberg, &amp; Oksanen, 2019).</a:t>
            </a:r>
          </a:p>
          <a:p>
            <a:r>
              <a:rPr lang="en-GB" sz="2400" dirty="0"/>
              <a:t>Ex-service personnel's violence is linked to both individual and structural factors </a:t>
            </a:r>
            <a:r>
              <a:rPr lang="en-GB" sz="2400" b="1" dirty="0"/>
              <a:t>(Banks &amp; Albertson, 2018).</a:t>
            </a:r>
          </a:p>
          <a:p>
            <a:pPr>
              <a:buNone/>
            </a:pPr>
            <a:endParaRPr lang="en-GB" sz="2400" b="1" dirty="0"/>
          </a:p>
          <a:p>
            <a:pPr>
              <a:buNone/>
            </a:pPr>
            <a:endParaRPr lang="en-GB" sz="2400" b="1" dirty="0"/>
          </a:p>
          <a:p>
            <a:endParaRPr lang="en-GB" sz="2400" b="1" dirty="0"/>
          </a:p>
        </p:txBody>
      </p:sp>
      <p:sp>
        <p:nvSpPr>
          <p:cNvPr id="4" name="TextBox 3">
            <a:extLst>
              <a:ext uri="{FF2B5EF4-FFF2-40B4-BE49-F238E27FC236}">
                <a16:creationId xmlns:a16="http://schemas.microsoft.com/office/drawing/2014/main" id="{D133CE9E-56F0-556E-E42D-A375B6F7E09F}"/>
              </a:ext>
            </a:extLst>
          </p:cNvPr>
          <p:cNvSpPr txBox="1"/>
          <p:nvPr/>
        </p:nvSpPr>
        <p:spPr>
          <a:xfrm>
            <a:off x="6564086" y="1940229"/>
            <a:ext cx="8066314" cy="6186309"/>
          </a:xfrm>
          <a:prstGeom prst="rect">
            <a:avLst/>
          </a:prstGeom>
          <a:noFill/>
        </p:spPr>
        <p:txBody>
          <a:bodyPr wrap="square">
            <a:spAutoFit/>
          </a:bodyPr>
          <a:lstStyle/>
          <a:p>
            <a:pPr>
              <a:buNone/>
            </a:pPr>
            <a:r>
              <a:rPr lang="en-GB" dirty="0">
                <a:latin typeface="Aptos Light" panose="020B0004020202020204" pitchFamily="34" charset="0"/>
              </a:rPr>
              <a:t>Findings:</a:t>
            </a:r>
          </a:p>
          <a:p>
            <a:pPr>
              <a:buNone/>
            </a:pPr>
            <a:endParaRPr lang="en-GB" b="1" dirty="0">
              <a:latin typeface="Aptos Light" panose="020B0004020202020204" pitchFamily="34" charset="0"/>
            </a:endParaRPr>
          </a:p>
          <a:p>
            <a:pPr marL="285750" indent="-285750">
              <a:buFont typeface="Wingdings" panose="05000000000000000000" pitchFamily="2" charset="2"/>
              <a:buChar char="Ø"/>
            </a:pPr>
            <a:r>
              <a:rPr lang="en-GB" sz="2000" b="1" dirty="0">
                <a:latin typeface="Aptos Light" panose="020B0004020202020204" pitchFamily="34" charset="0"/>
              </a:rPr>
              <a:t>Bullying as a Justification:</a:t>
            </a:r>
            <a:br>
              <a:rPr lang="en-GB" sz="2000" dirty="0">
                <a:latin typeface="Aptos Light" panose="020B0004020202020204" pitchFamily="34" charset="0"/>
              </a:rPr>
            </a:br>
            <a:r>
              <a:rPr lang="en-GB" sz="2000" dirty="0">
                <a:latin typeface="Aptos Light" panose="020B0004020202020204" pitchFamily="34" charset="0"/>
              </a:rPr>
              <a:t>Most shooters emphasised </a:t>
            </a:r>
            <a:r>
              <a:rPr lang="en-GB" sz="2000" b="1" dirty="0">
                <a:latin typeface="Aptos Light" panose="020B0004020202020204" pitchFamily="34" charset="0"/>
              </a:rPr>
              <a:t>years of exclusion, ridicule, or abuse</a:t>
            </a:r>
            <a:r>
              <a:rPr lang="en-GB" sz="2000" dirty="0">
                <a:latin typeface="Aptos Light" panose="020B0004020202020204" pitchFamily="34" charset="0"/>
              </a:rPr>
              <a:t>. These stories served to </a:t>
            </a:r>
            <a:r>
              <a:rPr lang="en-GB" sz="2000" b="1" dirty="0">
                <a:latin typeface="Aptos Light" panose="020B0004020202020204" pitchFamily="34" charset="0"/>
              </a:rPr>
              <a:t>morally justify their actions</a:t>
            </a:r>
            <a:r>
              <a:rPr lang="en-GB" sz="2000" dirty="0">
                <a:latin typeface="Aptos Light" panose="020B0004020202020204" pitchFamily="34" charset="0"/>
              </a:rPr>
              <a:t> as retaliation or self-defence.</a:t>
            </a:r>
          </a:p>
          <a:p>
            <a:pPr marL="285750" indent="-285750">
              <a:buFont typeface="Wingdings" panose="05000000000000000000" pitchFamily="2" charset="2"/>
              <a:buChar char="Ø"/>
            </a:pPr>
            <a:endParaRPr lang="en-GB" sz="2000" dirty="0">
              <a:latin typeface="Aptos Light" panose="020B0004020202020204" pitchFamily="34" charset="0"/>
            </a:endParaRPr>
          </a:p>
          <a:p>
            <a:pPr marL="285750" indent="-285750">
              <a:buFont typeface="Wingdings" panose="05000000000000000000" pitchFamily="2" charset="2"/>
              <a:buChar char="Ø"/>
            </a:pPr>
            <a:r>
              <a:rPr lang="en-GB" sz="2000" b="1" dirty="0">
                <a:latin typeface="Aptos Light" panose="020B0004020202020204" pitchFamily="34" charset="0"/>
              </a:rPr>
              <a:t>Borrowing from Master Narratives:</a:t>
            </a:r>
            <a:br>
              <a:rPr lang="en-GB" sz="2000" dirty="0">
                <a:latin typeface="Aptos Light" panose="020B0004020202020204" pitchFamily="34" charset="0"/>
              </a:rPr>
            </a:br>
            <a:r>
              <a:rPr lang="en-GB" sz="2000" dirty="0">
                <a:latin typeface="Aptos Light" panose="020B0004020202020204" pitchFamily="34" charset="0"/>
              </a:rPr>
              <a:t>Shooters </a:t>
            </a:r>
            <a:r>
              <a:rPr lang="en-GB" sz="2000" b="1" dirty="0">
                <a:latin typeface="Aptos Light" panose="020B0004020202020204" pitchFamily="34" charset="0"/>
              </a:rPr>
              <a:t>draw on existing cultural scripts</a:t>
            </a:r>
            <a:r>
              <a:rPr lang="en-GB" sz="2000" dirty="0">
                <a:latin typeface="Aptos Light" panose="020B0004020202020204" pitchFamily="34" charset="0"/>
              </a:rPr>
              <a:t> to explain their violence. This gives their personal stories a </a:t>
            </a:r>
            <a:r>
              <a:rPr lang="en-GB" sz="2000" b="1" dirty="0">
                <a:latin typeface="Aptos Light" panose="020B0004020202020204" pitchFamily="34" charset="0"/>
              </a:rPr>
              <a:t>broader legitimacy</a:t>
            </a:r>
            <a:r>
              <a:rPr lang="en-GB" sz="2000" dirty="0">
                <a:latin typeface="Aptos Light" panose="020B0004020202020204" pitchFamily="34" charset="0"/>
              </a:rPr>
              <a:t> and emotional resonance.</a:t>
            </a:r>
          </a:p>
          <a:p>
            <a:pPr marL="285750" indent="-285750">
              <a:buFont typeface="Wingdings" panose="05000000000000000000" pitchFamily="2" charset="2"/>
              <a:buChar char="Ø"/>
            </a:pPr>
            <a:endParaRPr lang="en-GB" sz="2000" dirty="0">
              <a:latin typeface="Aptos Light" panose="020B0004020202020204" pitchFamily="34" charset="0"/>
            </a:endParaRPr>
          </a:p>
          <a:p>
            <a:pPr marL="285750" indent="-285750">
              <a:buFont typeface="Wingdings" panose="05000000000000000000" pitchFamily="2" charset="2"/>
              <a:buChar char="Ø"/>
            </a:pPr>
            <a:r>
              <a:rPr lang="en-GB" sz="2000" b="1" dirty="0">
                <a:latin typeface="Aptos Light" panose="020B0004020202020204" pitchFamily="34" charset="0"/>
              </a:rPr>
              <a:t>Agency and Identity Construction:</a:t>
            </a:r>
            <a:br>
              <a:rPr lang="en-GB" sz="2000" dirty="0">
                <a:latin typeface="Aptos Light" panose="020B0004020202020204" pitchFamily="34" charset="0"/>
              </a:rPr>
            </a:br>
            <a:r>
              <a:rPr lang="en-GB" sz="2000" dirty="0">
                <a:latin typeface="Aptos Light" panose="020B0004020202020204" pitchFamily="34" charset="0"/>
              </a:rPr>
              <a:t>The shooters used these narratives to </a:t>
            </a:r>
            <a:r>
              <a:rPr lang="en-GB" sz="2000" b="1" dirty="0">
                <a:latin typeface="Aptos Light" panose="020B0004020202020204" pitchFamily="34" charset="0"/>
              </a:rPr>
              <a:t>reassert control</a:t>
            </a:r>
            <a:r>
              <a:rPr lang="en-GB" sz="2000" dirty="0">
                <a:latin typeface="Aptos Light" panose="020B0004020202020204" pitchFamily="34" charset="0"/>
              </a:rPr>
              <a:t> and </a:t>
            </a:r>
            <a:r>
              <a:rPr lang="en-GB" sz="2000" b="1" dirty="0">
                <a:latin typeface="Aptos Light" panose="020B0004020202020204" pitchFamily="34" charset="0"/>
              </a:rPr>
              <a:t>construct heroic or avenging identities</a:t>
            </a:r>
            <a:r>
              <a:rPr lang="en-GB" sz="2000" dirty="0">
                <a:latin typeface="Aptos Light" panose="020B0004020202020204" pitchFamily="34" charset="0"/>
              </a:rPr>
              <a:t>, countering feelings of powerlessness.</a:t>
            </a:r>
          </a:p>
          <a:p>
            <a:pPr marL="285750" indent="-285750">
              <a:buFont typeface="Wingdings" panose="05000000000000000000" pitchFamily="2" charset="2"/>
              <a:buChar char="Ø"/>
            </a:pPr>
            <a:endParaRPr lang="en-GB" sz="2000" dirty="0">
              <a:latin typeface="Aptos Light" panose="020B0004020202020204" pitchFamily="34" charset="0"/>
            </a:endParaRPr>
          </a:p>
          <a:p>
            <a:pPr marL="285750" indent="-285750">
              <a:buFont typeface="Wingdings" panose="05000000000000000000" pitchFamily="2" charset="2"/>
              <a:buChar char="Ø"/>
            </a:pPr>
            <a:r>
              <a:rPr lang="en-GB" sz="2000" b="1" dirty="0">
                <a:latin typeface="Aptos Light" panose="020B0004020202020204" pitchFamily="34" charset="0"/>
              </a:rPr>
              <a:t>Global Circulation of Narrative Scripts:</a:t>
            </a:r>
            <a:br>
              <a:rPr lang="en-GB" sz="2000" dirty="0">
                <a:latin typeface="Aptos Light" panose="020B0004020202020204" pitchFamily="34" charset="0"/>
              </a:rPr>
            </a:br>
            <a:r>
              <a:rPr lang="en-GB" sz="2000" dirty="0">
                <a:latin typeface="Aptos Light" panose="020B0004020202020204" pitchFamily="34" charset="0"/>
              </a:rPr>
              <a:t>Despite different national contexts, shooters shared remarkably </a:t>
            </a:r>
            <a:r>
              <a:rPr lang="en-GB" sz="2000" b="1" dirty="0">
                <a:latin typeface="Aptos Light" panose="020B0004020202020204" pitchFamily="34" charset="0"/>
              </a:rPr>
              <a:t>similar narrative structures</a:t>
            </a:r>
            <a:r>
              <a:rPr lang="en-GB" sz="2000" dirty="0">
                <a:latin typeface="Aptos Light" panose="020B0004020202020204" pitchFamily="34" charset="0"/>
              </a:rPr>
              <a:t>, influenced by media, past shootings, and online communities.</a:t>
            </a:r>
          </a:p>
        </p:txBody>
      </p:sp>
      <p:pic>
        <p:nvPicPr>
          <p:cNvPr id="7" name="Picture 6">
            <a:extLst>
              <a:ext uri="{FF2B5EF4-FFF2-40B4-BE49-F238E27FC236}">
                <a16:creationId xmlns:a16="http://schemas.microsoft.com/office/drawing/2014/main" id="{2DDF41B8-5288-AE58-683C-DBB62B38145D}"/>
              </a:ext>
            </a:extLst>
          </p:cNvPr>
          <p:cNvPicPr>
            <a:picLocks noChangeAspect="1"/>
          </p:cNvPicPr>
          <p:nvPr/>
        </p:nvPicPr>
        <p:blipFill>
          <a:blip r:embed="rId3"/>
          <a:stretch>
            <a:fillRect/>
          </a:stretch>
        </p:blipFill>
        <p:spPr>
          <a:xfrm>
            <a:off x="200842" y="2892729"/>
            <a:ext cx="5772150" cy="1905000"/>
          </a:xfrm>
          <a:prstGeom prst="rect">
            <a:avLst/>
          </a:prstGeom>
        </p:spPr>
      </p:pic>
      <p:sp>
        <p:nvSpPr>
          <p:cNvPr id="9" name="TextBox 8">
            <a:extLst>
              <a:ext uri="{FF2B5EF4-FFF2-40B4-BE49-F238E27FC236}">
                <a16:creationId xmlns:a16="http://schemas.microsoft.com/office/drawing/2014/main" id="{02C4000D-9F44-23D6-7083-B48256C77841}"/>
              </a:ext>
            </a:extLst>
          </p:cNvPr>
          <p:cNvSpPr txBox="1"/>
          <p:nvPr/>
        </p:nvSpPr>
        <p:spPr>
          <a:xfrm>
            <a:off x="529046" y="5039634"/>
            <a:ext cx="4852851" cy="923330"/>
          </a:xfrm>
          <a:prstGeom prst="rect">
            <a:avLst/>
          </a:prstGeom>
          <a:noFill/>
        </p:spPr>
        <p:txBody>
          <a:bodyPr wrap="square">
            <a:spAutoFit/>
          </a:bodyPr>
          <a:lstStyle/>
          <a:p>
            <a:r>
              <a:rPr lang="en-GB" b="1" dirty="0"/>
              <a:t>Pekka-Eric Auvinen (Jokela, Finland, 2007)</a:t>
            </a:r>
          </a:p>
          <a:p>
            <a:r>
              <a:rPr lang="en-GB" dirty="0"/>
              <a:t>Key Narrative: He described himself as a victim of long-term bullying and social rejection.</a:t>
            </a:r>
          </a:p>
        </p:txBody>
      </p:sp>
    </p:spTree>
    <p:extLst>
      <p:ext uri="{BB962C8B-B14F-4D97-AF65-F5344CB8AC3E}">
        <p14:creationId xmlns:p14="http://schemas.microsoft.com/office/powerpoint/2010/main" val="1565385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anim calcmode="lin" valueType="num">
                                      <p:cBhvr>
                                        <p:cTn id="27" dur="1000" fill="hold"/>
                                        <p:tgtEl>
                                          <p:spTgt spid="9"/>
                                        </p:tgtEl>
                                        <p:attrNameLst>
                                          <p:attrName>ppt_x</p:attrName>
                                        </p:attrNameLst>
                                      </p:cBhvr>
                                      <p:tavLst>
                                        <p:tav tm="0">
                                          <p:val>
                                            <p:strVal val="#ppt_x"/>
                                          </p:val>
                                        </p:tav>
                                        <p:tav tm="100000">
                                          <p:val>
                                            <p:strVal val="#ppt_x"/>
                                          </p:val>
                                        </p:tav>
                                      </p:tavLst>
                                    </p:anim>
                                    <p:anim calcmode="lin" valueType="num">
                                      <p:cBhvr>
                                        <p:cTn id="2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4"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DE315-1DC1-97D6-F2BF-FF41F8A6D37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8635737-C99A-B604-C308-E57785987BA6}"/>
              </a:ext>
            </a:extLst>
          </p:cNvPr>
          <p:cNvSpPr txBox="1"/>
          <p:nvPr/>
        </p:nvSpPr>
        <p:spPr>
          <a:xfrm>
            <a:off x="424542" y="212475"/>
            <a:ext cx="13951132" cy="1384995"/>
          </a:xfrm>
          <a:prstGeom prst="rect">
            <a:avLst/>
          </a:prstGeom>
          <a:noFill/>
        </p:spPr>
        <p:txBody>
          <a:bodyPr wrap="square">
            <a:spAutoFit/>
          </a:bodyPr>
          <a:lstStyle/>
          <a:p>
            <a:pPr>
              <a:buNone/>
            </a:pPr>
            <a:r>
              <a:rPr lang="en-GB" sz="3600" b="1" dirty="0"/>
              <a:t>Violence and Narrative:</a:t>
            </a:r>
            <a:endParaRPr lang="en-GB" sz="2400" b="1" dirty="0"/>
          </a:p>
          <a:p>
            <a:pPr>
              <a:buFont typeface="Arial" panose="020B0604020202020204" pitchFamily="34" charset="0"/>
              <a:buChar char="•"/>
            </a:pPr>
            <a:r>
              <a:rPr lang="en-GB" sz="2400" dirty="0"/>
              <a:t>Even peaceful individuals' narratives help explain engagement in violence, surpassing traditional theories </a:t>
            </a:r>
            <a:r>
              <a:rPr lang="en-GB" sz="2400" b="1" dirty="0"/>
              <a:t>(Sandberg, Copes, &amp; Pedersen, 2019).</a:t>
            </a:r>
          </a:p>
        </p:txBody>
      </p:sp>
      <p:sp>
        <p:nvSpPr>
          <p:cNvPr id="6" name="TextBox 5">
            <a:extLst>
              <a:ext uri="{FF2B5EF4-FFF2-40B4-BE49-F238E27FC236}">
                <a16:creationId xmlns:a16="http://schemas.microsoft.com/office/drawing/2014/main" id="{A6B6FB11-388E-230F-84EE-4E70FB9B2EFB}"/>
              </a:ext>
            </a:extLst>
          </p:cNvPr>
          <p:cNvSpPr txBox="1"/>
          <p:nvPr/>
        </p:nvSpPr>
        <p:spPr>
          <a:xfrm>
            <a:off x="4572000" y="1680307"/>
            <a:ext cx="10058400" cy="6555641"/>
          </a:xfrm>
          <a:prstGeom prst="rect">
            <a:avLst/>
          </a:prstGeom>
          <a:noFill/>
        </p:spPr>
        <p:txBody>
          <a:bodyPr wrap="square">
            <a:spAutoFit/>
          </a:bodyPr>
          <a:lstStyle/>
          <a:p>
            <a:pPr>
              <a:buNone/>
            </a:pPr>
            <a:r>
              <a:rPr lang="en-GB" sz="2000" b="1" dirty="0"/>
              <a:t>1. Violence is Not Always Morally Neutralised</a:t>
            </a:r>
          </a:p>
          <a:p>
            <a:pPr>
              <a:buFont typeface="Arial" panose="020B0604020202020204" pitchFamily="34" charset="0"/>
              <a:buChar char="•"/>
            </a:pPr>
            <a:r>
              <a:rPr lang="en-GB" sz="2000" dirty="0"/>
              <a:t>Many participants </a:t>
            </a:r>
            <a:r>
              <a:rPr lang="en-GB" sz="2000" b="1" dirty="0"/>
              <a:t>did not deny or neutralise</a:t>
            </a:r>
            <a:r>
              <a:rPr lang="en-GB" sz="2000" dirty="0"/>
              <a:t> their actions.</a:t>
            </a:r>
          </a:p>
          <a:p>
            <a:pPr>
              <a:buFont typeface="Arial" panose="020B0604020202020204" pitchFamily="34" charset="0"/>
              <a:buChar char="•"/>
            </a:pPr>
            <a:r>
              <a:rPr lang="en-GB" sz="2000" dirty="0"/>
              <a:t>Instead, they described fighting as </a:t>
            </a:r>
            <a:r>
              <a:rPr lang="en-GB" sz="2000" b="1" dirty="0"/>
              <a:t>morally justified in the moment</a:t>
            </a:r>
            <a:r>
              <a:rPr lang="en-GB" sz="2000" dirty="0"/>
              <a:t>, especially in defence of friends, honour, or against perceived disrespect.</a:t>
            </a:r>
          </a:p>
          <a:p>
            <a:endParaRPr lang="en-GB" sz="2000" dirty="0"/>
          </a:p>
          <a:p>
            <a:pPr>
              <a:buNone/>
            </a:pPr>
            <a:r>
              <a:rPr lang="en-GB" sz="2000" b="1" dirty="0"/>
              <a:t>2. Moral Emotions Play a Central Role</a:t>
            </a:r>
          </a:p>
          <a:p>
            <a:pPr>
              <a:buFont typeface="Arial" panose="020B0604020202020204" pitchFamily="34" charset="0"/>
              <a:buChar char="•"/>
            </a:pPr>
            <a:r>
              <a:rPr lang="en-GB" sz="2000" b="1" dirty="0"/>
              <a:t>Emotions like anger, loyalty, shame, and pride</a:t>
            </a:r>
            <a:r>
              <a:rPr lang="en-GB" sz="2000" dirty="0"/>
              <a:t> were key to understanding why violence felt </a:t>
            </a:r>
            <a:r>
              <a:rPr lang="en-GB" sz="2000" b="1" dirty="0"/>
              <a:t>necessary or justified</a:t>
            </a:r>
            <a:r>
              <a:rPr lang="en-GB" sz="2000" dirty="0"/>
              <a:t>.</a:t>
            </a:r>
          </a:p>
          <a:p>
            <a:pPr>
              <a:buFont typeface="Arial" panose="020B0604020202020204" pitchFamily="34" charset="0"/>
              <a:buChar char="•"/>
            </a:pPr>
            <a:r>
              <a:rPr lang="en-GB" sz="2000" dirty="0"/>
              <a:t>These emotions were often described as overwhelming and </a:t>
            </a:r>
            <a:r>
              <a:rPr lang="en-GB" sz="2000" b="1" dirty="0"/>
              <a:t>morally compelling</a:t>
            </a:r>
            <a:r>
              <a:rPr lang="en-GB" sz="2000" dirty="0"/>
              <a:t>, making violence seem like the only acceptable action.</a:t>
            </a:r>
          </a:p>
          <a:p>
            <a:endParaRPr lang="en-GB" sz="2000" dirty="0"/>
          </a:p>
          <a:p>
            <a:pPr>
              <a:buNone/>
            </a:pPr>
            <a:r>
              <a:rPr lang="en-GB" sz="2000" b="1" dirty="0"/>
              <a:t>3. "Moral Emotions Narrative"</a:t>
            </a:r>
          </a:p>
          <a:p>
            <a:pPr>
              <a:buFont typeface="Arial" panose="020B0604020202020204" pitchFamily="34" charset="0"/>
              <a:buChar char="•"/>
            </a:pPr>
            <a:r>
              <a:rPr lang="en-GB" sz="2000" dirty="0"/>
              <a:t>The authors introduce the idea of </a:t>
            </a:r>
            <a:r>
              <a:rPr lang="en-GB" sz="2000" b="1" dirty="0"/>
              <a:t>moral emotions narratives</a:t>
            </a:r>
            <a:r>
              <a:rPr lang="en-GB" sz="2000" dirty="0"/>
              <a:t>, where individuals justify violence not by denying wrongdoing, but by showing that </a:t>
            </a:r>
            <a:r>
              <a:rPr lang="en-GB" sz="2000" b="1" dirty="0"/>
              <a:t>their emotions were morally legitimate</a:t>
            </a:r>
            <a:r>
              <a:rPr lang="en-GB" sz="2000" dirty="0"/>
              <a:t>.</a:t>
            </a:r>
          </a:p>
          <a:p>
            <a:pPr>
              <a:buFont typeface="Arial" panose="020B0604020202020204" pitchFamily="34" charset="0"/>
              <a:buChar char="•"/>
            </a:pPr>
            <a:r>
              <a:rPr lang="en-GB" sz="2000" dirty="0"/>
              <a:t>For example: "I didn’t want to fight, but I had to because someone insulted my friend.”</a:t>
            </a:r>
          </a:p>
          <a:p>
            <a:endParaRPr lang="en-GB" sz="2000" dirty="0"/>
          </a:p>
          <a:p>
            <a:pPr>
              <a:buNone/>
            </a:pPr>
            <a:r>
              <a:rPr lang="en-GB" sz="2000" b="1" dirty="0"/>
              <a:t>4. Beyond Subcultures</a:t>
            </a:r>
          </a:p>
          <a:p>
            <a:pPr>
              <a:buFont typeface="Arial" panose="020B0604020202020204" pitchFamily="34" charset="0"/>
              <a:buChar char="•"/>
            </a:pPr>
            <a:r>
              <a:rPr lang="en-GB" sz="2000" dirty="0"/>
              <a:t>Participants were not embedded in violent subcultures and didn’t adhere to deviant norms.</a:t>
            </a:r>
          </a:p>
          <a:p>
            <a:pPr>
              <a:buFont typeface="Arial" panose="020B0604020202020204" pitchFamily="34" charset="0"/>
              <a:buChar char="•"/>
            </a:pPr>
            <a:r>
              <a:rPr lang="en-GB" sz="2000" dirty="0"/>
              <a:t>Instead, they interpreted violence as </a:t>
            </a:r>
            <a:r>
              <a:rPr lang="en-GB" sz="2000" b="1" dirty="0"/>
              <a:t>an exceptional, emotional reaction</a:t>
            </a:r>
            <a:r>
              <a:rPr lang="en-GB" sz="2000" dirty="0"/>
              <a:t>, often in line with broader </a:t>
            </a:r>
            <a:r>
              <a:rPr lang="en-GB" sz="2000" b="1" dirty="0"/>
              <a:t>mainstream values</a:t>
            </a:r>
            <a:r>
              <a:rPr lang="en-GB" sz="2000" dirty="0"/>
              <a:t> like loyalty or justice.</a:t>
            </a:r>
          </a:p>
        </p:txBody>
      </p:sp>
      <p:pic>
        <p:nvPicPr>
          <p:cNvPr id="7" name="Picture 6">
            <a:extLst>
              <a:ext uri="{FF2B5EF4-FFF2-40B4-BE49-F238E27FC236}">
                <a16:creationId xmlns:a16="http://schemas.microsoft.com/office/drawing/2014/main" id="{103F705B-1C19-D0ED-09AE-006CF33C5EAA}"/>
              </a:ext>
            </a:extLst>
          </p:cNvPr>
          <p:cNvPicPr>
            <a:picLocks noChangeAspect="1"/>
          </p:cNvPicPr>
          <p:nvPr/>
        </p:nvPicPr>
        <p:blipFill>
          <a:blip r:embed="rId3"/>
          <a:stretch>
            <a:fillRect/>
          </a:stretch>
        </p:blipFill>
        <p:spPr>
          <a:xfrm>
            <a:off x="218830" y="1680307"/>
            <a:ext cx="4241149" cy="3180862"/>
          </a:xfrm>
          <a:prstGeom prst="rect">
            <a:avLst/>
          </a:prstGeom>
        </p:spPr>
      </p:pic>
    </p:spTree>
    <p:extLst>
      <p:ext uri="{BB962C8B-B14F-4D97-AF65-F5344CB8AC3E}">
        <p14:creationId xmlns:p14="http://schemas.microsoft.com/office/powerpoint/2010/main" val="2733719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FB388E-53E1-6C24-DCDF-C951B0121D5B}"/>
              </a:ext>
            </a:extLst>
          </p:cNvPr>
          <p:cNvSpPr txBox="1"/>
          <p:nvPr/>
        </p:nvSpPr>
        <p:spPr>
          <a:xfrm>
            <a:off x="250092" y="156308"/>
            <a:ext cx="7315200" cy="5078313"/>
          </a:xfrm>
          <a:prstGeom prst="rect">
            <a:avLst/>
          </a:prstGeom>
          <a:noFill/>
        </p:spPr>
        <p:txBody>
          <a:bodyPr wrap="square">
            <a:spAutoFit/>
          </a:bodyPr>
          <a:lstStyle/>
          <a:p>
            <a:pPr>
              <a:buNone/>
            </a:pPr>
            <a:r>
              <a:rPr lang="en-GB" sz="3600" b="1" dirty="0"/>
              <a:t>Drug Use and Identity</a:t>
            </a:r>
          </a:p>
          <a:p>
            <a:pPr>
              <a:buNone/>
            </a:pPr>
            <a:endParaRPr lang="en-GB" sz="3600" b="1" dirty="0"/>
          </a:p>
          <a:p>
            <a:pPr>
              <a:buFont typeface="Arial" panose="020B0604020202020204" pitchFamily="34" charset="0"/>
              <a:buChar char="•"/>
            </a:pPr>
            <a:r>
              <a:rPr lang="en-GB" sz="2800" dirty="0"/>
              <a:t>Psychedelic </a:t>
            </a:r>
            <a:r>
              <a:rPr lang="en-GB" sz="2800" dirty="0" err="1"/>
              <a:t>microdosers</a:t>
            </a:r>
            <a:r>
              <a:rPr lang="en-GB" sz="2800" dirty="0"/>
              <a:t> frame use as rational and middle-class </a:t>
            </a:r>
            <a:r>
              <a:rPr lang="en-GB" sz="2800" b="1" dirty="0"/>
              <a:t>(Webb, Copes, &amp; Hendricks, 2019).</a:t>
            </a:r>
          </a:p>
          <a:p>
            <a:pPr>
              <a:buFont typeface="Arial" panose="020B0604020202020204" pitchFamily="34" charset="0"/>
              <a:buChar char="•"/>
            </a:pPr>
            <a:endParaRPr lang="en-GB" sz="2800" b="1" dirty="0"/>
          </a:p>
          <a:p>
            <a:pPr>
              <a:buFont typeface="Arial" panose="020B0604020202020204" pitchFamily="34" charset="0"/>
              <a:buChar char="•"/>
            </a:pPr>
            <a:endParaRPr lang="en-GB" sz="2800" b="1" dirty="0"/>
          </a:p>
          <a:p>
            <a:endParaRPr lang="en-GB" sz="2800" b="1" dirty="0"/>
          </a:p>
          <a:p>
            <a:endParaRPr lang="en-GB" sz="2800" b="1" dirty="0"/>
          </a:p>
          <a:p>
            <a:pPr>
              <a:buFont typeface="Arial" panose="020B0604020202020204" pitchFamily="34" charset="0"/>
              <a:buChar char="•"/>
            </a:pPr>
            <a:r>
              <a:rPr lang="en-GB" sz="2800" dirty="0"/>
              <a:t>Young women portray marijuana and alcohol use as controlled fun </a:t>
            </a:r>
            <a:r>
              <a:rPr lang="en-GB" sz="2800" b="1" dirty="0"/>
              <a:t>(</a:t>
            </a:r>
            <a:r>
              <a:rPr lang="en-GB" sz="2800" b="1" dirty="0" err="1"/>
              <a:t>Arnull</a:t>
            </a:r>
            <a:r>
              <a:rPr lang="en-GB" sz="2800" b="1" dirty="0"/>
              <a:t> &amp; Ryder, 2019).</a:t>
            </a:r>
          </a:p>
        </p:txBody>
      </p:sp>
      <p:sp>
        <p:nvSpPr>
          <p:cNvPr id="2" name="Speech Bubble: Oval 1">
            <a:extLst>
              <a:ext uri="{FF2B5EF4-FFF2-40B4-BE49-F238E27FC236}">
                <a16:creationId xmlns:a16="http://schemas.microsoft.com/office/drawing/2014/main" id="{81B027A8-C5E7-A957-E8C5-8C394D842EC0}"/>
              </a:ext>
            </a:extLst>
          </p:cNvPr>
          <p:cNvSpPr/>
          <p:nvPr/>
        </p:nvSpPr>
        <p:spPr>
          <a:xfrm>
            <a:off x="9722337" y="511970"/>
            <a:ext cx="4908063" cy="3602829"/>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2400" i="1" dirty="0"/>
          </a:p>
          <a:p>
            <a:pPr algn="ctr"/>
            <a:r>
              <a:rPr lang="en-GB" sz="2400" i="1" dirty="0"/>
              <a:t>“I wanted to try it. I wasn’t forced. I just thought it would be good.”</a:t>
            </a:r>
            <a:endParaRPr lang="en-GB" sz="2400" dirty="0"/>
          </a:p>
        </p:txBody>
      </p:sp>
      <p:sp>
        <p:nvSpPr>
          <p:cNvPr id="4" name="Speech Bubble: Oval 3">
            <a:extLst>
              <a:ext uri="{FF2B5EF4-FFF2-40B4-BE49-F238E27FC236}">
                <a16:creationId xmlns:a16="http://schemas.microsoft.com/office/drawing/2014/main" id="{15133853-6BEA-FDFA-156A-7C4C9E752E80}"/>
              </a:ext>
            </a:extLst>
          </p:cNvPr>
          <p:cNvSpPr/>
          <p:nvPr/>
        </p:nvSpPr>
        <p:spPr>
          <a:xfrm>
            <a:off x="6721230" y="4020953"/>
            <a:ext cx="5314461" cy="3712308"/>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i="1" dirty="0"/>
              <a:t>“It’s not just boys that get drunk or smoke weed. We do it too, and we don’t care what people think.”</a:t>
            </a:r>
          </a:p>
          <a:p>
            <a:pPr algn="ctr"/>
            <a:endParaRPr lang="en-GB" i="1" dirty="0"/>
          </a:p>
          <a:p>
            <a:pPr algn="ctr"/>
            <a:r>
              <a:rPr lang="en-GB" i="1" dirty="0"/>
              <a:t>“Girls are judged way more. Like if a boy smokes weed, he’s cool. If a girl does, she’s trashy.”</a:t>
            </a:r>
            <a:endParaRPr lang="en-GB" dirty="0"/>
          </a:p>
        </p:txBody>
      </p:sp>
      <p:sp>
        <p:nvSpPr>
          <p:cNvPr id="6" name="TextBox 5">
            <a:extLst>
              <a:ext uri="{FF2B5EF4-FFF2-40B4-BE49-F238E27FC236}">
                <a16:creationId xmlns:a16="http://schemas.microsoft.com/office/drawing/2014/main" id="{DAC3CD26-F155-4F81-42C1-8C815BB24A27}"/>
              </a:ext>
            </a:extLst>
          </p:cNvPr>
          <p:cNvSpPr txBox="1"/>
          <p:nvPr/>
        </p:nvSpPr>
        <p:spPr>
          <a:xfrm>
            <a:off x="10324123" y="1105986"/>
            <a:ext cx="3821723" cy="523220"/>
          </a:xfrm>
          <a:prstGeom prst="rect">
            <a:avLst/>
          </a:prstGeom>
          <a:noFill/>
        </p:spPr>
        <p:txBody>
          <a:bodyPr wrap="square" rtlCol="0">
            <a:spAutoFit/>
          </a:bodyPr>
          <a:lstStyle/>
          <a:p>
            <a:r>
              <a:rPr lang="en-GB" sz="2800" i="1" dirty="0"/>
              <a:t>“Because it’s fun.”</a:t>
            </a:r>
            <a:endParaRPr lang="en-GB" sz="2800" dirty="0"/>
          </a:p>
        </p:txBody>
      </p:sp>
      <p:pic>
        <p:nvPicPr>
          <p:cNvPr id="7" name="Picture 6">
            <a:extLst>
              <a:ext uri="{FF2B5EF4-FFF2-40B4-BE49-F238E27FC236}">
                <a16:creationId xmlns:a16="http://schemas.microsoft.com/office/drawing/2014/main" id="{46E3FB90-B29D-4F58-AF8D-1FF25BEB6A61}"/>
              </a:ext>
            </a:extLst>
          </p:cNvPr>
          <p:cNvPicPr>
            <a:picLocks noChangeAspect="1"/>
          </p:cNvPicPr>
          <p:nvPr/>
        </p:nvPicPr>
        <p:blipFill>
          <a:blip r:embed="rId3"/>
          <a:stretch>
            <a:fillRect/>
          </a:stretch>
        </p:blipFill>
        <p:spPr>
          <a:xfrm>
            <a:off x="11905759" y="4470291"/>
            <a:ext cx="2653323" cy="2653323"/>
          </a:xfrm>
          <a:prstGeom prst="rect">
            <a:avLst/>
          </a:prstGeom>
        </p:spPr>
      </p:pic>
      <p:pic>
        <p:nvPicPr>
          <p:cNvPr id="8" name="Picture 7">
            <a:extLst>
              <a:ext uri="{FF2B5EF4-FFF2-40B4-BE49-F238E27FC236}">
                <a16:creationId xmlns:a16="http://schemas.microsoft.com/office/drawing/2014/main" id="{F4E4043A-0DB7-C8C3-364B-DCDB26BCC43F}"/>
              </a:ext>
            </a:extLst>
          </p:cNvPr>
          <p:cNvPicPr>
            <a:picLocks noChangeAspect="1"/>
          </p:cNvPicPr>
          <p:nvPr/>
        </p:nvPicPr>
        <p:blipFill>
          <a:blip r:embed="rId4"/>
          <a:stretch>
            <a:fillRect/>
          </a:stretch>
        </p:blipFill>
        <p:spPr>
          <a:xfrm>
            <a:off x="765907" y="6176622"/>
            <a:ext cx="5314460" cy="1893983"/>
          </a:xfrm>
          <a:prstGeom prst="rect">
            <a:avLst/>
          </a:prstGeom>
        </p:spPr>
      </p:pic>
    </p:spTree>
    <p:extLst>
      <p:ext uri="{BB962C8B-B14F-4D97-AF65-F5344CB8AC3E}">
        <p14:creationId xmlns:p14="http://schemas.microsoft.com/office/powerpoint/2010/main" val="1141074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381E7D-06EB-3246-961B-9CB6C82D67B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CA8E86-6AB5-3DC7-20DA-A229ED27CAE9}"/>
              </a:ext>
            </a:extLst>
          </p:cNvPr>
          <p:cNvSpPr txBox="1"/>
          <p:nvPr/>
        </p:nvSpPr>
        <p:spPr>
          <a:xfrm>
            <a:off x="803365" y="830054"/>
            <a:ext cx="7315200" cy="4955203"/>
          </a:xfrm>
          <a:prstGeom prst="rect">
            <a:avLst/>
          </a:prstGeom>
          <a:noFill/>
        </p:spPr>
        <p:txBody>
          <a:bodyPr wrap="square">
            <a:spAutoFit/>
          </a:bodyPr>
          <a:lstStyle/>
          <a:p>
            <a:pPr>
              <a:buNone/>
            </a:pPr>
            <a:r>
              <a:rPr lang="en-GB" sz="3600" b="1" dirty="0"/>
              <a:t>Drug Use and Identity</a:t>
            </a:r>
          </a:p>
          <a:p>
            <a:pPr>
              <a:buFont typeface="Arial" panose="020B0604020202020204" pitchFamily="34" charset="0"/>
              <a:buChar char="•"/>
            </a:pPr>
            <a:r>
              <a:rPr lang="en-GB" sz="2800" dirty="0"/>
              <a:t>Cannabis growers emphasise camaraderie and helping others </a:t>
            </a:r>
            <a:r>
              <a:rPr lang="en-GB" sz="2800" b="1" dirty="0"/>
              <a:t>(</a:t>
            </a:r>
            <a:r>
              <a:rPr lang="en-GB" sz="2800" b="1" dirty="0" err="1"/>
              <a:t>Hammersvik</a:t>
            </a:r>
            <a:r>
              <a:rPr lang="en-GB" sz="2800" b="1" dirty="0"/>
              <a:t>, 2018).</a:t>
            </a:r>
          </a:p>
          <a:p>
            <a:pPr>
              <a:buFont typeface="Arial" panose="020B0604020202020204" pitchFamily="34" charset="0"/>
              <a:buChar char="•"/>
            </a:pPr>
            <a:endParaRPr lang="en-GB" sz="2800" b="1" dirty="0"/>
          </a:p>
          <a:p>
            <a:pPr>
              <a:buFont typeface="Arial" panose="020B0604020202020204" pitchFamily="34" charset="0"/>
              <a:buChar char="•"/>
            </a:pPr>
            <a:endParaRPr lang="en-GB" sz="2800" b="1" dirty="0"/>
          </a:p>
          <a:p>
            <a:endParaRPr lang="en-GB" sz="2800" b="1" dirty="0"/>
          </a:p>
          <a:p>
            <a:endParaRPr lang="en-GB" sz="2800" b="1" dirty="0"/>
          </a:p>
          <a:p>
            <a:endParaRPr lang="en-GB" sz="2800" b="1" dirty="0"/>
          </a:p>
          <a:p>
            <a:pPr>
              <a:buFont typeface="Arial" panose="020B0604020202020204" pitchFamily="34" charset="0"/>
              <a:buChar char="•"/>
            </a:pPr>
            <a:r>
              <a:rPr lang="en-GB" sz="2800" dirty="0"/>
              <a:t>Recovery narratives focus on identity transformation </a:t>
            </a:r>
            <a:r>
              <a:rPr lang="en-GB" sz="2800" b="1" dirty="0"/>
              <a:t>(Rowlands, Youngs, &amp; Canter, 2019).</a:t>
            </a:r>
          </a:p>
        </p:txBody>
      </p:sp>
      <p:pic>
        <p:nvPicPr>
          <p:cNvPr id="2" name="Picture 1">
            <a:extLst>
              <a:ext uri="{FF2B5EF4-FFF2-40B4-BE49-F238E27FC236}">
                <a16:creationId xmlns:a16="http://schemas.microsoft.com/office/drawing/2014/main" id="{CFCC1200-EF9D-E114-5366-8D61F94CD176}"/>
              </a:ext>
            </a:extLst>
          </p:cNvPr>
          <p:cNvPicPr>
            <a:picLocks noChangeAspect="1"/>
          </p:cNvPicPr>
          <p:nvPr/>
        </p:nvPicPr>
        <p:blipFill>
          <a:blip r:embed="rId3"/>
          <a:stretch>
            <a:fillRect/>
          </a:stretch>
        </p:blipFill>
        <p:spPr>
          <a:xfrm>
            <a:off x="1697404" y="2455008"/>
            <a:ext cx="2857500" cy="1600200"/>
          </a:xfrm>
          <a:prstGeom prst="rect">
            <a:avLst/>
          </a:prstGeom>
        </p:spPr>
      </p:pic>
      <p:sp>
        <p:nvSpPr>
          <p:cNvPr id="4" name="Speech Bubble: Rectangle with Corners Rounded 3">
            <a:extLst>
              <a:ext uri="{FF2B5EF4-FFF2-40B4-BE49-F238E27FC236}">
                <a16:creationId xmlns:a16="http://schemas.microsoft.com/office/drawing/2014/main" id="{844AA93D-48F3-EA6B-A0B2-C52F4EE21444}"/>
              </a:ext>
            </a:extLst>
          </p:cNvPr>
          <p:cNvSpPr/>
          <p:nvPr/>
        </p:nvSpPr>
        <p:spPr>
          <a:xfrm>
            <a:off x="8706338" y="726831"/>
            <a:ext cx="4032739" cy="2399323"/>
          </a:xfrm>
          <a:prstGeom prst="wedgeRoundRect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F6E0C49F-6EC7-373C-A3CA-35E0D48400A8}"/>
              </a:ext>
            </a:extLst>
          </p:cNvPr>
          <p:cNvSpPr/>
          <p:nvPr/>
        </p:nvSpPr>
        <p:spPr>
          <a:xfrm>
            <a:off x="8518769" y="3751385"/>
            <a:ext cx="4486032" cy="2883877"/>
          </a:xfrm>
          <a:prstGeom prst="wedgeRoundRectCallou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400" dirty="0"/>
              <a:t>Participants often </a:t>
            </a:r>
            <a:r>
              <a:rPr lang="en-GB" sz="2400" b="1" dirty="0"/>
              <a:t>adjust their stories</a:t>
            </a:r>
            <a:r>
              <a:rPr lang="en-GB" sz="2400" dirty="0"/>
              <a:t> depending on who they’re talking to, a concept referred to as “flexing.”</a:t>
            </a:r>
          </a:p>
        </p:txBody>
      </p:sp>
      <p:sp>
        <p:nvSpPr>
          <p:cNvPr id="6" name="TextBox 5">
            <a:extLst>
              <a:ext uri="{FF2B5EF4-FFF2-40B4-BE49-F238E27FC236}">
                <a16:creationId xmlns:a16="http://schemas.microsoft.com/office/drawing/2014/main" id="{EC46E8C6-9819-F89E-79B7-47660A407940}"/>
              </a:ext>
            </a:extLst>
          </p:cNvPr>
          <p:cNvSpPr txBox="1"/>
          <p:nvPr/>
        </p:nvSpPr>
        <p:spPr>
          <a:xfrm>
            <a:off x="8909537" y="910163"/>
            <a:ext cx="3626339" cy="2215991"/>
          </a:xfrm>
          <a:prstGeom prst="rect">
            <a:avLst/>
          </a:prstGeom>
          <a:noFill/>
        </p:spPr>
        <p:txBody>
          <a:bodyPr wrap="square" rtlCol="0">
            <a:spAutoFit/>
          </a:bodyPr>
          <a:lstStyle/>
          <a:p>
            <a:pPr algn="ctr"/>
            <a:r>
              <a:rPr lang="en-GB" sz="2000" i="1" dirty="0"/>
              <a:t>“helping out a friend.”</a:t>
            </a:r>
          </a:p>
          <a:p>
            <a:pPr algn="ctr"/>
            <a:endParaRPr lang="en-GB" sz="2000" i="1" dirty="0"/>
          </a:p>
          <a:p>
            <a:pPr algn="ctr"/>
            <a:r>
              <a:rPr lang="en-GB" sz="2000" dirty="0"/>
              <a:t>They resist the label of “drug dealer” by emphasising social bonds, discretion, and community-based values.</a:t>
            </a:r>
          </a:p>
          <a:p>
            <a:endParaRPr lang="en-GB" dirty="0"/>
          </a:p>
        </p:txBody>
      </p:sp>
      <p:pic>
        <p:nvPicPr>
          <p:cNvPr id="7" name="Picture 6">
            <a:extLst>
              <a:ext uri="{FF2B5EF4-FFF2-40B4-BE49-F238E27FC236}">
                <a16:creationId xmlns:a16="http://schemas.microsoft.com/office/drawing/2014/main" id="{A7E22C89-5C73-E1E2-93AB-EDD86353D57E}"/>
              </a:ext>
            </a:extLst>
          </p:cNvPr>
          <p:cNvPicPr>
            <a:picLocks noChangeAspect="1"/>
          </p:cNvPicPr>
          <p:nvPr/>
        </p:nvPicPr>
        <p:blipFill>
          <a:blip r:embed="rId4"/>
          <a:srcRect t="29491" b="32018"/>
          <a:stretch>
            <a:fillRect/>
          </a:stretch>
        </p:blipFill>
        <p:spPr>
          <a:xfrm>
            <a:off x="1956445" y="5462953"/>
            <a:ext cx="5710447" cy="2602523"/>
          </a:xfrm>
          <a:prstGeom prst="rect">
            <a:avLst/>
          </a:prstGeom>
        </p:spPr>
      </p:pic>
    </p:spTree>
    <p:extLst>
      <p:ext uri="{BB962C8B-B14F-4D97-AF65-F5344CB8AC3E}">
        <p14:creationId xmlns:p14="http://schemas.microsoft.com/office/powerpoint/2010/main" val="3179581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peech Bubble: Oval 5">
            <a:extLst>
              <a:ext uri="{FF2B5EF4-FFF2-40B4-BE49-F238E27FC236}">
                <a16:creationId xmlns:a16="http://schemas.microsoft.com/office/drawing/2014/main" id="{FC9C3783-E4DD-3856-4947-B0C8134C5C35}"/>
              </a:ext>
            </a:extLst>
          </p:cNvPr>
          <p:cNvSpPr/>
          <p:nvPr/>
        </p:nvSpPr>
        <p:spPr>
          <a:xfrm>
            <a:off x="9289997" y="2301722"/>
            <a:ext cx="4810205" cy="3299939"/>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TextBox 2">
            <a:extLst>
              <a:ext uri="{FF2B5EF4-FFF2-40B4-BE49-F238E27FC236}">
                <a16:creationId xmlns:a16="http://schemas.microsoft.com/office/drawing/2014/main" id="{AC868DF3-76BF-6DE7-975C-B0636BE52826}"/>
              </a:ext>
            </a:extLst>
          </p:cNvPr>
          <p:cNvSpPr txBox="1"/>
          <p:nvPr/>
        </p:nvSpPr>
        <p:spPr>
          <a:xfrm>
            <a:off x="437605" y="316750"/>
            <a:ext cx="8951721" cy="8094524"/>
          </a:xfrm>
          <a:prstGeom prst="rect">
            <a:avLst/>
          </a:prstGeom>
          <a:noFill/>
        </p:spPr>
        <p:txBody>
          <a:bodyPr wrap="square">
            <a:spAutoFit/>
          </a:bodyPr>
          <a:lstStyle/>
          <a:p>
            <a:pPr>
              <a:buNone/>
            </a:pPr>
            <a:r>
              <a:rPr lang="en-GB" sz="3600" b="1" dirty="0"/>
              <a:t>Victim Narratives</a:t>
            </a:r>
          </a:p>
          <a:p>
            <a:pPr>
              <a:buNone/>
            </a:pPr>
            <a:endParaRPr lang="en-GB" sz="3600" b="1" dirty="0"/>
          </a:p>
          <a:p>
            <a:pPr>
              <a:buFont typeface="Arial" panose="020B0604020202020204" pitchFamily="34" charset="0"/>
              <a:buChar char="•"/>
            </a:pPr>
            <a:r>
              <a:rPr lang="en-GB" sz="2800" dirty="0"/>
              <a:t>Narrative victimology emphasises meaning-making through storytelling </a:t>
            </a:r>
            <a:r>
              <a:rPr lang="en-GB" sz="2800" b="1" dirty="0"/>
              <a:t>(</a:t>
            </a:r>
            <a:r>
              <a:rPr lang="en-GB" sz="2800" b="1" dirty="0" err="1"/>
              <a:t>Walklate</a:t>
            </a:r>
            <a:r>
              <a:rPr lang="en-GB" sz="2800" b="1" dirty="0"/>
              <a:t> et al., 2018; Pemberton, Mulder, &amp; </a:t>
            </a:r>
            <a:r>
              <a:rPr lang="en-GB" sz="2800" b="1" dirty="0" err="1"/>
              <a:t>Aarten</a:t>
            </a:r>
            <a:r>
              <a:rPr lang="en-GB" sz="2800" b="1" dirty="0"/>
              <a:t>, 2018).</a:t>
            </a:r>
          </a:p>
          <a:p>
            <a:r>
              <a:rPr lang="en-GB" sz="2800" b="1" dirty="0"/>
              <a:t>- Narrative victimology</a:t>
            </a:r>
            <a:r>
              <a:rPr lang="en-GB" sz="2800" dirty="0"/>
              <a:t> could provide a more ethical and inclusive framework for both understanding and responding to victimisation—one that genuinely </a:t>
            </a:r>
            <a:r>
              <a:rPr lang="en-GB" sz="2800" dirty="0" err="1"/>
              <a:t>centers</a:t>
            </a:r>
            <a:r>
              <a:rPr lang="en-GB" sz="2800" dirty="0"/>
              <a:t> victims' voices without reducing them to instruments of state or media agendas.</a:t>
            </a:r>
          </a:p>
          <a:p>
            <a:endParaRPr lang="en-GB" sz="2800" b="1" dirty="0"/>
          </a:p>
          <a:p>
            <a:endParaRPr lang="en-GB" sz="2800" b="1" dirty="0"/>
          </a:p>
          <a:p>
            <a:pPr>
              <a:buFont typeface="Arial" panose="020B0604020202020204" pitchFamily="34" charset="0"/>
              <a:buChar char="•"/>
            </a:pPr>
            <a:r>
              <a:rPr lang="en-GB" sz="2800" dirty="0"/>
              <a:t>Owning one’s victim narrative is vital to avoiding secondary victimisation </a:t>
            </a:r>
            <a:r>
              <a:rPr lang="en-GB" sz="2800" b="1" dirty="0"/>
              <a:t>(Pemberton, </a:t>
            </a:r>
            <a:r>
              <a:rPr lang="en-GB" sz="2800" b="1" dirty="0" err="1"/>
              <a:t>Aarten</a:t>
            </a:r>
            <a:r>
              <a:rPr lang="en-GB" sz="2800" b="1" dirty="0"/>
              <a:t>, &amp; Mulder, 2018).</a:t>
            </a:r>
          </a:p>
          <a:p>
            <a:pPr>
              <a:buFont typeface="Arial" panose="020B0604020202020204" pitchFamily="34" charset="0"/>
              <a:buChar char="•"/>
            </a:pPr>
            <a:endParaRPr lang="en-GB" sz="2800" b="1" dirty="0"/>
          </a:p>
          <a:p>
            <a:endParaRPr lang="en-GB" sz="2800" b="1" dirty="0"/>
          </a:p>
          <a:p>
            <a:pPr>
              <a:buFont typeface="Arial" panose="020B0604020202020204" pitchFamily="34" charset="0"/>
              <a:buChar char="•"/>
            </a:pPr>
            <a:r>
              <a:rPr lang="en-GB" sz="2800" dirty="0"/>
              <a:t>Victim narratives influence criminal justice responses and broader political change.</a:t>
            </a:r>
          </a:p>
        </p:txBody>
      </p:sp>
      <p:pic>
        <p:nvPicPr>
          <p:cNvPr id="4" name="Picture 3">
            <a:extLst>
              <a:ext uri="{FF2B5EF4-FFF2-40B4-BE49-F238E27FC236}">
                <a16:creationId xmlns:a16="http://schemas.microsoft.com/office/drawing/2014/main" id="{01FF70CA-8A41-F4A0-A841-F72874B02EF9}"/>
              </a:ext>
            </a:extLst>
          </p:cNvPr>
          <p:cNvPicPr>
            <a:picLocks noChangeAspect="1"/>
          </p:cNvPicPr>
          <p:nvPr/>
        </p:nvPicPr>
        <p:blipFill>
          <a:blip r:embed="rId3"/>
          <a:stretch>
            <a:fillRect/>
          </a:stretch>
        </p:blipFill>
        <p:spPr>
          <a:xfrm>
            <a:off x="9621611" y="470670"/>
            <a:ext cx="3028950" cy="1514475"/>
          </a:xfrm>
          <a:prstGeom prst="rect">
            <a:avLst/>
          </a:prstGeom>
        </p:spPr>
      </p:pic>
      <p:sp>
        <p:nvSpPr>
          <p:cNvPr id="5" name="TextBox 4">
            <a:extLst>
              <a:ext uri="{FF2B5EF4-FFF2-40B4-BE49-F238E27FC236}">
                <a16:creationId xmlns:a16="http://schemas.microsoft.com/office/drawing/2014/main" id="{8F0E981B-B144-3EE8-66EB-0269E44EC667}"/>
              </a:ext>
            </a:extLst>
          </p:cNvPr>
          <p:cNvSpPr txBox="1"/>
          <p:nvPr/>
        </p:nvSpPr>
        <p:spPr>
          <a:xfrm>
            <a:off x="10135241" y="2622353"/>
            <a:ext cx="3173506" cy="2585323"/>
          </a:xfrm>
          <a:prstGeom prst="rect">
            <a:avLst/>
          </a:prstGeom>
          <a:noFill/>
        </p:spPr>
        <p:txBody>
          <a:bodyPr wrap="square">
            <a:spAutoFit/>
          </a:bodyPr>
          <a:lstStyle/>
          <a:p>
            <a:r>
              <a:rPr lang="en-GB" b="0" i="0" dirty="0">
                <a:solidFill>
                  <a:srgbClr val="333333"/>
                </a:solidFill>
                <a:effectLst/>
                <a:latin typeface="Open Sans" panose="020B0606030504020204" pitchFamily="34" charset="0"/>
              </a:rPr>
              <a:t>As Brison found, ‘[</a:t>
            </a:r>
            <a:r>
              <a:rPr lang="en-GB" b="0" i="0" dirty="0" err="1">
                <a:solidFill>
                  <a:srgbClr val="333333"/>
                </a:solidFill>
                <a:effectLst/>
                <a:latin typeface="Open Sans" panose="020B0606030504020204" pitchFamily="34" charset="0"/>
              </a:rPr>
              <a:t>i</a:t>
            </a:r>
            <a:r>
              <a:rPr lang="en-GB" b="0" i="0" dirty="0">
                <a:solidFill>
                  <a:srgbClr val="333333"/>
                </a:solidFill>
                <a:effectLst/>
                <a:latin typeface="Open Sans" panose="020B0606030504020204" pitchFamily="34" charset="0"/>
              </a:rPr>
              <a:t>]n order to construct self-narratives we need not only the words with which to tell our stories, but also an audience able and willing to hear us and to understand our words as we intend them’ (</a:t>
            </a:r>
            <a:r>
              <a:rPr lang="en-GB" b="0" i="0" u="sng" dirty="0">
                <a:solidFill>
                  <a:srgbClr val="046FF8"/>
                </a:solidFill>
                <a:effectLst/>
                <a:latin typeface="Open Sans" panose="020B0606030504020204" pitchFamily="34" charset="0"/>
                <a:hlinkClick r:id="rId4"/>
              </a:rPr>
              <a:t>2002</a:t>
            </a:r>
            <a:r>
              <a:rPr lang="en-GB" b="0" i="0" dirty="0">
                <a:solidFill>
                  <a:srgbClr val="333333"/>
                </a:solidFill>
                <a:effectLst/>
                <a:latin typeface="Open Sans" panose="020B0606030504020204" pitchFamily="34" charset="0"/>
              </a:rPr>
              <a:t>: 51).</a:t>
            </a:r>
            <a:endParaRPr lang="en-GB" dirty="0"/>
          </a:p>
        </p:txBody>
      </p:sp>
    </p:spTree>
    <p:extLst>
      <p:ext uri="{BB962C8B-B14F-4D97-AF65-F5344CB8AC3E}">
        <p14:creationId xmlns:p14="http://schemas.microsoft.com/office/powerpoint/2010/main" val="1666130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23AF69-C7D7-008A-C530-EA6404AD41FC}"/>
              </a:ext>
            </a:extLst>
          </p:cNvPr>
          <p:cNvSpPr txBox="1"/>
          <p:nvPr/>
        </p:nvSpPr>
        <p:spPr>
          <a:xfrm>
            <a:off x="476794" y="417399"/>
            <a:ext cx="7315200" cy="7417415"/>
          </a:xfrm>
          <a:prstGeom prst="rect">
            <a:avLst/>
          </a:prstGeom>
          <a:noFill/>
        </p:spPr>
        <p:txBody>
          <a:bodyPr wrap="square">
            <a:spAutoFit/>
          </a:bodyPr>
          <a:lstStyle/>
          <a:p>
            <a:pPr>
              <a:buNone/>
            </a:pPr>
            <a:r>
              <a:rPr lang="en-GB" sz="2800" b="1" dirty="0"/>
              <a:t>Narratives in Criminal Justice Professions</a:t>
            </a:r>
          </a:p>
          <a:p>
            <a:pPr>
              <a:buNone/>
            </a:pPr>
            <a:endParaRPr lang="en-GB" sz="2800" b="1" dirty="0"/>
          </a:p>
          <a:p>
            <a:pPr>
              <a:buFont typeface="Arial" panose="020B0604020202020204" pitchFamily="34" charset="0"/>
              <a:buChar char="•"/>
            </a:pPr>
            <a:r>
              <a:rPr lang="en-GB" sz="2800" dirty="0"/>
              <a:t>Masculine police culture is perpetuated through storytelling </a:t>
            </a:r>
            <a:r>
              <a:rPr lang="en-GB" sz="2800" b="1" dirty="0"/>
              <a:t>(Kurtz &amp; Upton, 2018).</a:t>
            </a:r>
          </a:p>
          <a:p>
            <a:pPr algn="ctr"/>
            <a:r>
              <a:rPr lang="en-GB" sz="2800" b="1" dirty="0"/>
              <a:t>- </a:t>
            </a:r>
            <a:r>
              <a:rPr lang="en-GB" sz="2800" dirty="0"/>
              <a:t>War stories as Cultural Tools</a:t>
            </a:r>
          </a:p>
          <a:p>
            <a:pPr algn="ctr"/>
            <a:r>
              <a:rPr lang="en-GB" sz="2800" dirty="0"/>
              <a:t>- Gendered Themes</a:t>
            </a:r>
          </a:p>
          <a:p>
            <a:pPr marL="457200" indent="-457200" algn="ctr">
              <a:buFontTx/>
              <a:buChar char="-"/>
            </a:pPr>
            <a:r>
              <a:rPr lang="en-GB" sz="2800" dirty="0"/>
              <a:t>Exclusion of Women</a:t>
            </a:r>
          </a:p>
          <a:p>
            <a:pPr marL="457200" indent="-457200" algn="ctr">
              <a:buFontTx/>
              <a:buChar char="-"/>
            </a:pPr>
            <a:r>
              <a:rPr lang="en-GB" sz="2800" dirty="0"/>
              <a:t>Policing as a Gender Performance</a:t>
            </a:r>
          </a:p>
          <a:p>
            <a:pPr>
              <a:buFont typeface="Arial" panose="020B0604020202020204" pitchFamily="34" charset="0"/>
              <a:buChar char="•"/>
            </a:pPr>
            <a:endParaRPr lang="en-GB" sz="2800" dirty="0"/>
          </a:p>
          <a:p>
            <a:pPr>
              <a:buFont typeface="Arial" panose="020B0604020202020204" pitchFamily="34" charset="0"/>
              <a:buChar char="•"/>
            </a:pPr>
            <a:r>
              <a:rPr lang="en-GB" sz="2800" dirty="0"/>
              <a:t>Youth justice workers and coroners shape beliefs and credibility through narratives </a:t>
            </a:r>
            <a:r>
              <a:rPr lang="en-GB" sz="2800" b="1" dirty="0"/>
              <a:t>(</a:t>
            </a:r>
            <a:r>
              <a:rPr lang="en-GB" sz="2800" b="1" dirty="0" err="1"/>
              <a:t>Petintseva</a:t>
            </a:r>
            <a:r>
              <a:rPr lang="en-GB" sz="2800" b="1" dirty="0"/>
              <a:t>, 2018; Baker, 2018).</a:t>
            </a:r>
          </a:p>
          <a:p>
            <a:pPr>
              <a:buFont typeface="Arial" panose="020B0604020202020204" pitchFamily="34" charset="0"/>
              <a:buChar char="•"/>
            </a:pPr>
            <a:endParaRPr lang="en-GB" sz="2800" b="1" dirty="0"/>
          </a:p>
          <a:p>
            <a:r>
              <a:rPr lang="en-GB" sz="2800" b="1" dirty="0"/>
              <a:t>-</a:t>
            </a:r>
            <a:r>
              <a:rPr lang="en-GB" sz="2800" dirty="0"/>
              <a:t>Being constantly labelled as a “risk” or “troublemaker” alters both how institutions treat young migrants and how they see themselves.</a:t>
            </a:r>
          </a:p>
          <a:p>
            <a:endParaRPr lang="en-GB" sz="2800" b="1" dirty="0"/>
          </a:p>
        </p:txBody>
      </p:sp>
      <p:pic>
        <p:nvPicPr>
          <p:cNvPr id="2" name="Picture 1">
            <a:extLst>
              <a:ext uri="{FF2B5EF4-FFF2-40B4-BE49-F238E27FC236}">
                <a16:creationId xmlns:a16="http://schemas.microsoft.com/office/drawing/2014/main" id="{C00A5446-1A17-8CC1-8840-8C1902B96F94}"/>
              </a:ext>
            </a:extLst>
          </p:cNvPr>
          <p:cNvPicPr>
            <a:picLocks noChangeAspect="1"/>
          </p:cNvPicPr>
          <p:nvPr/>
        </p:nvPicPr>
        <p:blipFill>
          <a:blip r:embed="rId3"/>
          <a:stretch>
            <a:fillRect/>
          </a:stretch>
        </p:blipFill>
        <p:spPr>
          <a:xfrm>
            <a:off x="8414306" y="243246"/>
            <a:ext cx="5899048" cy="3539429"/>
          </a:xfrm>
          <a:prstGeom prst="rect">
            <a:avLst/>
          </a:prstGeom>
        </p:spPr>
      </p:pic>
      <p:pic>
        <p:nvPicPr>
          <p:cNvPr id="1026" name="Picture 2" descr="Risk Sign Royalty-Free Images ...">
            <a:extLst>
              <a:ext uri="{FF2B5EF4-FFF2-40B4-BE49-F238E27FC236}">
                <a16:creationId xmlns:a16="http://schemas.microsoft.com/office/drawing/2014/main" id="{1C559278-1A33-275F-4BE2-735E201B20F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0356"/>
          <a:stretch>
            <a:fillRect/>
          </a:stretch>
        </p:blipFill>
        <p:spPr bwMode="auto">
          <a:xfrm>
            <a:off x="9796767" y="4309035"/>
            <a:ext cx="3134126" cy="3030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42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lowchart: Alternate Process 5">
            <a:extLst>
              <a:ext uri="{FF2B5EF4-FFF2-40B4-BE49-F238E27FC236}">
                <a16:creationId xmlns:a16="http://schemas.microsoft.com/office/drawing/2014/main" id="{E94F362B-25A0-35B7-EC78-1359FC042806}"/>
              </a:ext>
            </a:extLst>
          </p:cNvPr>
          <p:cNvSpPr/>
          <p:nvPr/>
        </p:nvSpPr>
        <p:spPr>
          <a:xfrm>
            <a:off x="130629" y="4326111"/>
            <a:ext cx="7945290" cy="3726756"/>
          </a:xfrm>
          <a:prstGeom prst="flowChartAlternateProcess">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3" name="TextBox 2">
            <a:extLst>
              <a:ext uri="{FF2B5EF4-FFF2-40B4-BE49-F238E27FC236}">
                <a16:creationId xmlns:a16="http://schemas.microsoft.com/office/drawing/2014/main" id="{C81E7BFB-5A9A-0BAC-A4B6-E966FB16EEB6}"/>
              </a:ext>
            </a:extLst>
          </p:cNvPr>
          <p:cNvSpPr txBox="1"/>
          <p:nvPr/>
        </p:nvSpPr>
        <p:spPr>
          <a:xfrm>
            <a:off x="130629" y="793327"/>
            <a:ext cx="7315200" cy="4893647"/>
          </a:xfrm>
          <a:prstGeom prst="rect">
            <a:avLst/>
          </a:prstGeom>
          <a:noFill/>
        </p:spPr>
        <p:txBody>
          <a:bodyPr wrap="square">
            <a:spAutoFit/>
          </a:bodyPr>
          <a:lstStyle/>
          <a:p>
            <a:pPr>
              <a:buNone/>
            </a:pPr>
            <a:r>
              <a:rPr lang="en-GB" sz="2400" b="1" dirty="0"/>
              <a:t>Narratives of Imprisonment</a:t>
            </a:r>
          </a:p>
          <a:p>
            <a:pPr>
              <a:buFont typeface="Arial" panose="020B0604020202020204" pitchFamily="34" charset="0"/>
              <a:buChar char="•"/>
            </a:pPr>
            <a:r>
              <a:rPr lang="en-GB" sz="2400" dirty="0"/>
              <a:t>Prisoners use narrative strategies to resist degradation and build identity </a:t>
            </a:r>
            <a:r>
              <a:rPr lang="en-GB" sz="2400" b="1" dirty="0"/>
              <a:t>(</a:t>
            </a:r>
            <a:r>
              <a:rPr lang="en-GB" sz="2400" b="1" dirty="0" err="1"/>
              <a:t>Ugelvik</a:t>
            </a:r>
            <a:r>
              <a:rPr lang="en-GB" sz="2400" b="1" dirty="0"/>
              <a:t>, 2012, 2015).</a:t>
            </a:r>
          </a:p>
          <a:p>
            <a:endParaRPr lang="en-GB" sz="2400" b="1" dirty="0"/>
          </a:p>
          <a:p>
            <a:pPr>
              <a:buFont typeface="Arial" panose="020B0604020202020204" pitchFamily="34" charset="0"/>
              <a:buChar char="•"/>
            </a:pPr>
            <a:r>
              <a:rPr lang="en-GB" sz="2400" dirty="0"/>
              <a:t>Letter-writing offers insight into the inner lives of isolated prisoners </a:t>
            </a:r>
            <a:r>
              <a:rPr lang="en-GB" sz="2400" b="1" dirty="0"/>
              <a:t>(Vannier, 2018).</a:t>
            </a:r>
          </a:p>
          <a:p>
            <a:endParaRPr lang="en-GB" sz="2400" b="1" dirty="0"/>
          </a:p>
          <a:p>
            <a:pPr>
              <a:buFont typeface="Arial" panose="020B0604020202020204" pitchFamily="34" charset="0"/>
              <a:buChar char="•"/>
            </a:pPr>
            <a:r>
              <a:rPr lang="en-GB" sz="2400" dirty="0"/>
              <a:t>Inmates construct acceptable self-narratives to cope with incarceration </a:t>
            </a:r>
            <a:r>
              <a:rPr lang="en-GB" sz="2400" b="1" dirty="0"/>
              <a:t>(Warr, 2019).</a:t>
            </a:r>
          </a:p>
          <a:p>
            <a:endParaRPr lang="en-GB" sz="2400" b="1" dirty="0"/>
          </a:p>
          <a:p>
            <a:pPr marL="342900" indent="-342900" algn="ctr">
              <a:buFont typeface="Arial" panose="020B0604020202020204" pitchFamily="34" charset="0"/>
              <a:buChar char="•"/>
            </a:pPr>
            <a:r>
              <a:rPr lang="en-GB" sz="2400" dirty="0"/>
              <a:t>	Incarcerated mothers develop narratives to preserve maternal identity </a:t>
            </a:r>
            <a:r>
              <a:rPr lang="en-GB" sz="2400" b="1" dirty="0"/>
              <a:t>(Easterling, Feldmeyer, &amp; Presser, 2018).</a:t>
            </a:r>
          </a:p>
        </p:txBody>
      </p:sp>
      <p:pic>
        <p:nvPicPr>
          <p:cNvPr id="2" name="Picture 1">
            <a:extLst>
              <a:ext uri="{FF2B5EF4-FFF2-40B4-BE49-F238E27FC236}">
                <a16:creationId xmlns:a16="http://schemas.microsoft.com/office/drawing/2014/main" id="{BF2DE4A1-0D9F-A87C-0ED7-77A96D9379F1}"/>
              </a:ext>
            </a:extLst>
          </p:cNvPr>
          <p:cNvPicPr>
            <a:picLocks noChangeAspect="1"/>
          </p:cNvPicPr>
          <p:nvPr/>
        </p:nvPicPr>
        <p:blipFill>
          <a:blip r:embed="rId3"/>
          <a:stretch>
            <a:fillRect/>
          </a:stretch>
        </p:blipFill>
        <p:spPr>
          <a:xfrm>
            <a:off x="8571899" y="80207"/>
            <a:ext cx="5927872" cy="5927872"/>
          </a:xfrm>
          <a:prstGeom prst="rect">
            <a:avLst/>
          </a:prstGeom>
        </p:spPr>
      </p:pic>
      <p:sp>
        <p:nvSpPr>
          <p:cNvPr id="5" name="TextBox 4">
            <a:extLst>
              <a:ext uri="{FF2B5EF4-FFF2-40B4-BE49-F238E27FC236}">
                <a16:creationId xmlns:a16="http://schemas.microsoft.com/office/drawing/2014/main" id="{9B66F9A2-B7F8-473D-9326-DF114331621A}"/>
              </a:ext>
            </a:extLst>
          </p:cNvPr>
          <p:cNvSpPr txBox="1"/>
          <p:nvPr/>
        </p:nvSpPr>
        <p:spPr>
          <a:xfrm>
            <a:off x="737667" y="5896499"/>
            <a:ext cx="6416168" cy="1754326"/>
          </a:xfrm>
          <a:prstGeom prst="rect">
            <a:avLst/>
          </a:prstGeom>
          <a:noFill/>
        </p:spPr>
        <p:txBody>
          <a:bodyPr wrap="square">
            <a:spAutoFit/>
          </a:bodyPr>
          <a:lstStyle/>
          <a:p>
            <a:pPr algn="ctr"/>
            <a:r>
              <a:rPr lang="en-GB" b="0" i="1" dirty="0">
                <a:solidFill>
                  <a:srgbClr val="333333"/>
                </a:solidFill>
                <a:effectLst/>
                <a:latin typeface="Open Sans" panose="020B0606030504020204" pitchFamily="34" charset="0"/>
              </a:rPr>
              <a:t>‘Some of the girls in here are ungrateful bitches. They never talk about their kids. They are always talking about tricks or girlfriends or getting money. They are so ungrateful. But if I could just have one letter or one phone call . . . I would be grateful . . . The girls here don’t even talk about their kids. Am I missing something here?’</a:t>
            </a:r>
            <a:endParaRPr lang="en-GB" i="1" dirty="0"/>
          </a:p>
        </p:txBody>
      </p:sp>
    </p:spTree>
    <p:extLst>
      <p:ext uri="{BB962C8B-B14F-4D97-AF65-F5344CB8AC3E}">
        <p14:creationId xmlns:p14="http://schemas.microsoft.com/office/powerpoint/2010/main" val="536531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32448" y="366117"/>
            <a:ext cx="6924199" cy="416123"/>
          </a:xfrm>
          <a:prstGeom prst="rect">
            <a:avLst/>
          </a:prstGeom>
          <a:noFill/>
          <a:ln/>
        </p:spPr>
        <p:txBody>
          <a:bodyPr wrap="none" lIns="0" tIns="0" rIns="0" bIns="0" rtlCol="0" anchor="t"/>
          <a:lstStyle/>
          <a:p>
            <a:pPr marL="0" indent="0" algn="l">
              <a:lnSpc>
                <a:spcPts val="3250"/>
              </a:lnSpc>
              <a:buNone/>
            </a:pPr>
            <a:r>
              <a:rPr lang="en-US" sz="2600" dirty="0">
                <a:solidFill>
                  <a:srgbClr val="2E3C4E"/>
                </a:solidFill>
                <a:latin typeface="Host Grotesk Medium" pitchFamily="34" charset="0"/>
                <a:ea typeface="Host Grotesk Medium" pitchFamily="34" charset="-122"/>
                <a:cs typeface="Host Grotesk Medium" pitchFamily="34" charset="-120"/>
              </a:rPr>
              <a:t>Narratives of Resistance and Harm Reduction</a:t>
            </a:r>
            <a:endParaRPr lang="en-US" sz="2600" dirty="0"/>
          </a:p>
        </p:txBody>
      </p:sp>
      <p:sp>
        <p:nvSpPr>
          <p:cNvPr id="5" name="Text 3"/>
          <p:cNvSpPr/>
          <p:nvPr/>
        </p:nvSpPr>
        <p:spPr>
          <a:xfrm>
            <a:off x="532448" y="1938695"/>
            <a:ext cx="13565505" cy="199668"/>
          </a:xfrm>
          <a:prstGeom prst="rect">
            <a:avLst/>
          </a:prstGeom>
          <a:noFill/>
          <a:ln/>
        </p:spPr>
        <p:txBody>
          <a:bodyPr wrap="none" lIns="0" tIns="0" rIns="0" bIns="0" rtlCol="0" anchor="t"/>
          <a:lstStyle/>
          <a:p>
            <a:pPr marL="342900" indent="-342900" algn="l">
              <a:lnSpc>
                <a:spcPts val="1550"/>
              </a:lnSpc>
              <a:buSzPct val="100000"/>
              <a:buChar char="•"/>
            </a:pPr>
            <a:r>
              <a:rPr lang="en-US" dirty="0">
                <a:solidFill>
                  <a:srgbClr val="384653"/>
                </a:solidFill>
                <a:latin typeface="Roboto" pitchFamily="34" charset="0"/>
                <a:ea typeface="Roboto" pitchFamily="34" charset="-122"/>
                <a:cs typeface="Roboto" pitchFamily="34" charset="-120"/>
              </a:rPr>
              <a:t>Fostering a sense of belonging and shared responsibility</a:t>
            </a:r>
            <a:endParaRPr lang="en-US" dirty="0"/>
          </a:p>
        </p:txBody>
      </p:sp>
      <p:sp>
        <p:nvSpPr>
          <p:cNvPr id="6" name="Text 4"/>
          <p:cNvSpPr/>
          <p:nvPr/>
        </p:nvSpPr>
        <p:spPr>
          <a:xfrm>
            <a:off x="532448" y="2184916"/>
            <a:ext cx="13565505" cy="199668"/>
          </a:xfrm>
          <a:prstGeom prst="rect">
            <a:avLst/>
          </a:prstGeom>
          <a:noFill/>
          <a:ln/>
        </p:spPr>
        <p:txBody>
          <a:bodyPr wrap="none" lIns="0" tIns="0" rIns="0" bIns="0" rtlCol="0" anchor="t"/>
          <a:lstStyle/>
          <a:p>
            <a:pPr marL="342900" indent="-342900" algn="l">
              <a:lnSpc>
                <a:spcPts val="1550"/>
              </a:lnSpc>
              <a:buSzPct val="100000"/>
              <a:buChar char="•"/>
            </a:pPr>
            <a:r>
              <a:rPr lang="en-US" dirty="0">
                <a:solidFill>
                  <a:srgbClr val="384653"/>
                </a:solidFill>
                <a:latin typeface="Roboto" pitchFamily="34" charset="0"/>
                <a:ea typeface="Roboto" pitchFamily="34" charset="-122"/>
                <a:cs typeface="Roboto" pitchFamily="34" charset="-120"/>
              </a:rPr>
              <a:t>Providing alternative interpretations of challenging circumstances</a:t>
            </a:r>
            <a:endParaRPr lang="en-US" dirty="0"/>
          </a:p>
        </p:txBody>
      </p:sp>
      <p:sp>
        <p:nvSpPr>
          <p:cNvPr id="7" name="Text 5"/>
          <p:cNvSpPr/>
          <p:nvPr/>
        </p:nvSpPr>
        <p:spPr>
          <a:xfrm>
            <a:off x="532448" y="2431137"/>
            <a:ext cx="13565505" cy="199668"/>
          </a:xfrm>
          <a:prstGeom prst="rect">
            <a:avLst/>
          </a:prstGeom>
          <a:noFill/>
          <a:ln/>
        </p:spPr>
        <p:txBody>
          <a:bodyPr wrap="none" lIns="0" tIns="0" rIns="0" bIns="0" rtlCol="0" anchor="t"/>
          <a:lstStyle/>
          <a:p>
            <a:pPr marL="342900" indent="-342900" algn="l">
              <a:lnSpc>
                <a:spcPts val="1550"/>
              </a:lnSpc>
              <a:buSzPct val="100000"/>
              <a:buChar char="•"/>
            </a:pPr>
            <a:r>
              <a:rPr lang="en-US" dirty="0">
                <a:solidFill>
                  <a:srgbClr val="384653"/>
                </a:solidFill>
                <a:latin typeface="Roboto" pitchFamily="34" charset="0"/>
                <a:ea typeface="Roboto" pitchFamily="34" charset="-122"/>
                <a:cs typeface="Roboto" pitchFamily="34" charset="-120"/>
              </a:rPr>
              <a:t>Creating moral frameworks that discourage harmful actions</a:t>
            </a:r>
            <a:endParaRPr lang="en-US" dirty="0"/>
          </a:p>
        </p:txBody>
      </p:sp>
      <p:sp>
        <p:nvSpPr>
          <p:cNvPr id="8" name="Text 6"/>
          <p:cNvSpPr/>
          <p:nvPr/>
        </p:nvSpPr>
        <p:spPr>
          <a:xfrm>
            <a:off x="532448" y="2677358"/>
            <a:ext cx="13565505" cy="199668"/>
          </a:xfrm>
          <a:prstGeom prst="rect">
            <a:avLst/>
          </a:prstGeom>
          <a:noFill/>
          <a:ln/>
        </p:spPr>
        <p:txBody>
          <a:bodyPr wrap="none" lIns="0" tIns="0" rIns="0" bIns="0" rtlCol="0" anchor="t"/>
          <a:lstStyle/>
          <a:p>
            <a:pPr marL="342900" indent="-342900" algn="l">
              <a:lnSpc>
                <a:spcPts val="1550"/>
              </a:lnSpc>
              <a:buSzPct val="100000"/>
              <a:buChar char="•"/>
            </a:pPr>
            <a:r>
              <a:rPr lang="en-US" dirty="0">
                <a:solidFill>
                  <a:srgbClr val="384653"/>
                </a:solidFill>
                <a:latin typeface="Roboto" pitchFamily="34" charset="0"/>
                <a:ea typeface="Roboto" pitchFamily="34" charset="-122"/>
                <a:cs typeface="Roboto" pitchFamily="34" charset="-120"/>
              </a:rPr>
              <a:t>Establishing community standards and expectations</a:t>
            </a:r>
            <a:endParaRPr lang="en-US" dirty="0"/>
          </a:p>
        </p:txBody>
      </p:sp>
      <p:pic>
        <p:nvPicPr>
          <p:cNvPr id="9" name="Image 0" descr="preencoded.png"/>
          <p:cNvPicPr>
            <a:picLocks noChangeAspect="1"/>
          </p:cNvPicPr>
          <p:nvPr/>
        </p:nvPicPr>
        <p:blipFill>
          <a:blip r:embed="rId3"/>
          <a:stretch>
            <a:fillRect/>
          </a:stretch>
        </p:blipFill>
        <p:spPr>
          <a:xfrm>
            <a:off x="532449" y="3176588"/>
            <a:ext cx="6620604" cy="2982549"/>
          </a:xfrm>
          <a:prstGeom prst="rect">
            <a:avLst/>
          </a:prstGeom>
        </p:spPr>
      </p:pic>
      <p:sp>
        <p:nvSpPr>
          <p:cNvPr id="10" name="Text 7"/>
          <p:cNvSpPr/>
          <p:nvPr/>
        </p:nvSpPr>
        <p:spPr>
          <a:xfrm>
            <a:off x="10402133" y="3146584"/>
            <a:ext cx="3703320" cy="199668"/>
          </a:xfrm>
          <a:prstGeom prst="rect">
            <a:avLst/>
          </a:prstGeom>
          <a:noFill/>
          <a:ln/>
        </p:spPr>
        <p:txBody>
          <a:bodyPr wrap="none" lIns="0" tIns="0" rIns="0" bIns="0" rtlCol="0" anchor="t"/>
          <a:lstStyle/>
          <a:p>
            <a:pPr marL="0" indent="0" algn="l">
              <a:lnSpc>
                <a:spcPts val="1550"/>
              </a:lnSpc>
              <a:buNone/>
            </a:pPr>
            <a:endParaRPr lang="en-US" sz="1000" dirty="0"/>
          </a:p>
        </p:txBody>
      </p:sp>
      <p:sp>
        <p:nvSpPr>
          <p:cNvPr id="11" name="Text 8"/>
          <p:cNvSpPr/>
          <p:nvPr/>
        </p:nvSpPr>
        <p:spPr>
          <a:xfrm>
            <a:off x="532446" y="6473701"/>
            <a:ext cx="13565505" cy="399336"/>
          </a:xfrm>
          <a:prstGeom prst="rect">
            <a:avLst/>
          </a:prstGeom>
          <a:noFill/>
          <a:ln/>
        </p:spPr>
        <p:txBody>
          <a:bodyPr wrap="square" lIns="0" tIns="0" rIns="0" bIns="0" rtlCol="0" anchor="t"/>
          <a:lstStyle/>
          <a:p>
            <a:pPr marL="0" indent="0" algn="l">
              <a:lnSpc>
                <a:spcPts val="1550"/>
              </a:lnSpc>
              <a:buNone/>
            </a:pPr>
            <a:r>
              <a:rPr lang="en-US" sz="1000" dirty="0">
                <a:solidFill>
                  <a:srgbClr val="384653"/>
                </a:solidFill>
                <a:latin typeface="Roboto" pitchFamily="34" charset="0"/>
                <a:ea typeface="Roboto" pitchFamily="34" charset="-122"/>
                <a:cs typeface="Roboto" pitchFamily="34" charset="-120"/>
              </a:rPr>
              <a:t>.</a:t>
            </a:r>
            <a:endParaRPr lang="en-US" sz="1000" dirty="0"/>
          </a:p>
        </p:txBody>
      </p:sp>
      <p:sp>
        <p:nvSpPr>
          <p:cNvPr id="12" name="Text 9"/>
          <p:cNvSpPr/>
          <p:nvPr/>
        </p:nvSpPr>
        <p:spPr>
          <a:xfrm>
            <a:off x="-3641136" y="7003973"/>
            <a:ext cx="14450649" cy="514232"/>
          </a:xfrm>
          <a:prstGeom prst="rect">
            <a:avLst/>
          </a:prstGeom>
          <a:noFill/>
          <a:ln/>
        </p:spPr>
        <p:txBody>
          <a:bodyPr wrap="none" lIns="0" tIns="0" rIns="0" bIns="0" rtlCol="0" anchor="t"/>
          <a:lstStyle/>
          <a:p>
            <a:pPr marL="0" indent="0" algn="l">
              <a:lnSpc>
                <a:spcPts val="1550"/>
              </a:lnSpc>
              <a:buNone/>
            </a:pPr>
            <a:r>
              <a:rPr lang="en-US" sz="1000" dirty="0">
                <a:solidFill>
                  <a:srgbClr val="384653"/>
                </a:solidFill>
                <a:latin typeface="Roboto" pitchFamily="34" charset="0"/>
                <a:ea typeface="Roboto" pitchFamily="34" charset="-122"/>
                <a:cs typeface="Roboto" pitchFamily="34" charset="-120"/>
              </a:rPr>
              <a:t>.</a:t>
            </a:r>
            <a:endParaRPr lang="en-US" sz="1000" dirty="0"/>
          </a:p>
        </p:txBody>
      </p:sp>
      <p:sp>
        <p:nvSpPr>
          <p:cNvPr id="14" name="TextBox 13">
            <a:extLst>
              <a:ext uri="{FF2B5EF4-FFF2-40B4-BE49-F238E27FC236}">
                <a16:creationId xmlns:a16="http://schemas.microsoft.com/office/drawing/2014/main" id="{BF075628-063F-DB17-1FEA-35B12935795D}"/>
              </a:ext>
            </a:extLst>
          </p:cNvPr>
          <p:cNvSpPr txBox="1"/>
          <p:nvPr/>
        </p:nvSpPr>
        <p:spPr>
          <a:xfrm>
            <a:off x="1228743" y="6990202"/>
            <a:ext cx="9173390" cy="923330"/>
          </a:xfrm>
          <a:prstGeom prst="rect">
            <a:avLst/>
          </a:prstGeom>
          <a:noFill/>
        </p:spPr>
        <p:txBody>
          <a:bodyPr wrap="square">
            <a:spAutoFit/>
          </a:bodyPr>
          <a:lstStyle/>
          <a:p>
            <a:pPr marL="285750" indent="-285750">
              <a:buFont typeface="Arial" panose="020B0604020202020204" pitchFamily="34" charset="0"/>
              <a:buChar char="•"/>
            </a:pPr>
            <a:r>
              <a:rPr lang="en-US" sz="1800" dirty="0">
                <a:solidFill>
                  <a:srgbClr val="384653"/>
                </a:solidFill>
                <a:latin typeface="Roboto" pitchFamily="34" charset="0"/>
                <a:ea typeface="Roboto" pitchFamily="34" charset="-122"/>
                <a:cs typeface="Roboto" pitchFamily="34" charset="-120"/>
              </a:rPr>
              <a:t>These counter-narratives are particularly effective when they acknowledge the legitimate grievances that might drive criminal </a:t>
            </a:r>
            <a:r>
              <a:rPr lang="en-US" sz="1800" dirty="0" err="1">
                <a:solidFill>
                  <a:srgbClr val="384653"/>
                </a:solidFill>
                <a:latin typeface="Roboto" pitchFamily="34" charset="0"/>
                <a:ea typeface="Roboto" pitchFamily="34" charset="-122"/>
                <a:cs typeface="Roboto" pitchFamily="34" charset="-120"/>
              </a:rPr>
              <a:t>behaviour</a:t>
            </a:r>
            <a:r>
              <a:rPr lang="en-US" sz="1800" dirty="0">
                <a:solidFill>
                  <a:srgbClr val="384653"/>
                </a:solidFill>
                <a:latin typeface="Roboto" pitchFamily="34" charset="0"/>
                <a:ea typeface="Roboto" pitchFamily="34" charset="-122"/>
                <a:cs typeface="Roboto" pitchFamily="34" charset="-120"/>
              </a:rPr>
              <a:t> whilst offering alternative paths to address these concerns</a:t>
            </a:r>
            <a:endParaRPr lang="en-GB" dirty="0"/>
          </a:p>
        </p:txBody>
      </p:sp>
      <p:sp>
        <p:nvSpPr>
          <p:cNvPr id="16" name="TextBox 15">
            <a:extLst>
              <a:ext uri="{FF2B5EF4-FFF2-40B4-BE49-F238E27FC236}">
                <a16:creationId xmlns:a16="http://schemas.microsoft.com/office/drawing/2014/main" id="{01CB39A6-D6D6-6BE9-A9D8-C143ECD08073}"/>
              </a:ext>
            </a:extLst>
          </p:cNvPr>
          <p:cNvSpPr txBox="1"/>
          <p:nvPr/>
        </p:nvSpPr>
        <p:spPr>
          <a:xfrm>
            <a:off x="7375616" y="3667970"/>
            <a:ext cx="6993527" cy="1200329"/>
          </a:xfrm>
          <a:prstGeom prst="rect">
            <a:avLst/>
          </a:prstGeom>
          <a:noFill/>
        </p:spPr>
        <p:txBody>
          <a:bodyPr wrap="square">
            <a:spAutoFit/>
          </a:bodyPr>
          <a:lstStyle/>
          <a:p>
            <a:pPr marL="285750" indent="-285750">
              <a:buFont typeface="Arial" panose="020B0604020202020204" pitchFamily="34" charset="0"/>
              <a:buChar char="•"/>
            </a:pPr>
            <a:r>
              <a:rPr lang="en-US" sz="1800" dirty="0">
                <a:solidFill>
                  <a:srgbClr val="384653"/>
                </a:solidFill>
                <a:latin typeface="Roboto" pitchFamily="34" charset="0"/>
                <a:ea typeface="Roboto" pitchFamily="34" charset="-122"/>
                <a:cs typeface="Roboto" pitchFamily="34" charset="-120"/>
              </a:rPr>
              <a:t>When communities develop and share narratives </a:t>
            </a:r>
            <a:r>
              <a:rPr lang="en-US" sz="1800" dirty="0" err="1">
                <a:solidFill>
                  <a:srgbClr val="384653"/>
                </a:solidFill>
                <a:latin typeface="Roboto" pitchFamily="34" charset="0"/>
                <a:ea typeface="Roboto" pitchFamily="34" charset="-122"/>
                <a:cs typeface="Roboto" pitchFamily="34" charset="-120"/>
              </a:rPr>
              <a:t>emphasising</a:t>
            </a:r>
            <a:r>
              <a:rPr lang="en-US" sz="1800" dirty="0">
                <a:solidFill>
                  <a:srgbClr val="384653"/>
                </a:solidFill>
                <a:latin typeface="Roboto" pitchFamily="34" charset="0"/>
                <a:ea typeface="Roboto" pitchFamily="34" charset="-122"/>
                <a:cs typeface="Roboto" pitchFamily="34" charset="-120"/>
              </a:rPr>
              <a:t> moral values, empathy, and social responsibility, they create protective environments that can effectively counteract narratives that </a:t>
            </a:r>
            <a:r>
              <a:rPr lang="en-US" sz="1800" dirty="0" err="1">
                <a:solidFill>
                  <a:srgbClr val="384653"/>
                </a:solidFill>
                <a:latin typeface="Roboto" pitchFamily="34" charset="0"/>
                <a:ea typeface="Roboto" pitchFamily="34" charset="-122"/>
                <a:cs typeface="Roboto" pitchFamily="34" charset="-120"/>
              </a:rPr>
              <a:t>normalise</a:t>
            </a:r>
            <a:r>
              <a:rPr lang="en-US" sz="1800" dirty="0">
                <a:solidFill>
                  <a:srgbClr val="384653"/>
                </a:solidFill>
                <a:latin typeface="Roboto" pitchFamily="34" charset="0"/>
                <a:ea typeface="Roboto" pitchFamily="34" charset="-122"/>
                <a:cs typeface="Roboto" pitchFamily="34" charset="-120"/>
              </a:rPr>
              <a:t> or glorify criminal </a:t>
            </a:r>
            <a:r>
              <a:rPr lang="en-US" sz="1800" dirty="0" err="1">
                <a:solidFill>
                  <a:srgbClr val="384653"/>
                </a:solidFill>
                <a:latin typeface="Roboto" pitchFamily="34" charset="0"/>
                <a:ea typeface="Roboto" pitchFamily="34" charset="-122"/>
                <a:cs typeface="Roboto" pitchFamily="34" charset="-120"/>
              </a:rPr>
              <a:t>behaviour</a:t>
            </a:r>
            <a:endParaRPr lang="en-GB" dirty="0"/>
          </a:p>
        </p:txBody>
      </p:sp>
      <p:sp>
        <p:nvSpPr>
          <p:cNvPr id="18" name="TextBox 17">
            <a:extLst>
              <a:ext uri="{FF2B5EF4-FFF2-40B4-BE49-F238E27FC236}">
                <a16:creationId xmlns:a16="http://schemas.microsoft.com/office/drawing/2014/main" id="{D1837FAF-6365-72C3-F270-FA83D0169CDB}"/>
              </a:ext>
            </a:extLst>
          </p:cNvPr>
          <p:cNvSpPr txBox="1"/>
          <p:nvPr/>
        </p:nvSpPr>
        <p:spPr>
          <a:xfrm>
            <a:off x="302079" y="886582"/>
            <a:ext cx="14067064" cy="923330"/>
          </a:xfrm>
          <a:prstGeom prst="rect">
            <a:avLst/>
          </a:prstGeom>
          <a:noFill/>
        </p:spPr>
        <p:txBody>
          <a:bodyPr wrap="square">
            <a:spAutoFit/>
          </a:bodyPr>
          <a:lstStyle/>
          <a:p>
            <a:r>
              <a:rPr lang="en-US" sz="1800" dirty="0">
                <a:solidFill>
                  <a:srgbClr val="384653"/>
                </a:solidFill>
                <a:latin typeface="Roboto" pitchFamily="34" charset="0"/>
                <a:ea typeface="Roboto" pitchFamily="34" charset="-122"/>
                <a:cs typeface="Roboto" pitchFamily="34" charset="-120"/>
              </a:rPr>
              <a:t>Narrative criminology explores how stories can function as mechanisms of resistance against harmful </a:t>
            </a:r>
            <a:r>
              <a:rPr lang="en-US" sz="1800" dirty="0" err="1">
                <a:solidFill>
                  <a:srgbClr val="384653"/>
                </a:solidFill>
                <a:latin typeface="Roboto" pitchFamily="34" charset="0"/>
                <a:ea typeface="Roboto" pitchFamily="34" charset="-122"/>
                <a:cs typeface="Roboto" pitchFamily="34" charset="-120"/>
              </a:rPr>
              <a:t>behaviours</a:t>
            </a:r>
            <a:r>
              <a:rPr lang="en-US" sz="1800" dirty="0">
                <a:solidFill>
                  <a:srgbClr val="384653"/>
                </a:solidFill>
                <a:latin typeface="Roboto" pitchFamily="34" charset="0"/>
                <a:ea typeface="Roboto" pitchFamily="34" charset="-122"/>
                <a:cs typeface="Roboto" pitchFamily="34" charset="-120"/>
              </a:rPr>
              <a:t> and promote positive social change. </a:t>
            </a:r>
          </a:p>
          <a:p>
            <a:r>
              <a:rPr lang="en-US" sz="1800" dirty="0">
                <a:solidFill>
                  <a:srgbClr val="384653"/>
                </a:solidFill>
                <a:latin typeface="Roboto" pitchFamily="34" charset="0"/>
                <a:ea typeface="Roboto" pitchFamily="34" charset="-122"/>
                <a:cs typeface="Roboto" pitchFamily="34" charset="-120"/>
              </a:rPr>
              <a:t>Research shows that strong collective narratives can deter criminal </a:t>
            </a:r>
            <a:r>
              <a:rPr lang="en-US" sz="1800" dirty="0" err="1">
                <a:solidFill>
                  <a:srgbClr val="384653"/>
                </a:solidFill>
                <a:latin typeface="Roboto" pitchFamily="34" charset="0"/>
                <a:ea typeface="Roboto" pitchFamily="34" charset="-122"/>
                <a:cs typeface="Roboto" pitchFamily="34" charset="-120"/>
              </a:rPr>
              <a:t>behaviour</a:t>
            </a:r>
            <a:r>
              <a:rPr lang="en-US" sz="1800" dirty="0">
                <a:solidFill>
                  <a:srgbClr val="384653"/>
                </a:solidFill>
                <a:latin typeface="Roboto" pitchFamily="34" charset="0"/>
                <a:ea typeface="Roboto" pitchFamily="34" charset="-122"/>
                <a:cs typeface="Roboto" pitchFamily="34" charset="-120"/>
              </a:rPr>
              <a:t> by:</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02DF8A-9072-93A2-E579-D7D9B233C123}"/>
              </a:ext>
            </a:extLst>
          </p:cNvPr>
          <p:cNvPicPr>
            <a:picLocks noChangeAspect="1"/>
          </p:cNvPicPr>
          <p:nvPr/>
        </p:nvPicPr>
        <p:blipFill>
          <a:blip r:embed="rId3"/>
          <a:stretch>
            <a:fillRect/>
          </a:stretch>
        </p:blipFill>
        <p:spPr>
          <a:xfrm>
            <a:off x="4072577" y="1453651"/>
            <a:ext cx="4774379" cy="3177132"/>
          </a:xfrm>
          <a:prstGeom prst="rect">
            <a:avLst/>
          </a:prstGeom>
        </p:spPr>
      </p:pic>
      <p:pic>
        <p:nvPicPr>
          <p:cNvPr id="5" name="Picture 4">
            <a:extLst>
              <a:ext uri="{FF2B5EF4-FFF2-40B4-BE49-F238E27FC236}">
                <a16:creationId xmlns:a16="http://schemas.microsoft.com/office/drawing/2014/main" id="{D1C7FBB2-CD00-872B-F9EC-348D43664F76}"/>
              </a:ext>
            </a:extLst>
          </p:cNvPr>
          <p:cNvPicPr>
            <a:picLocks noChangeAspect="1"/>
          </p:cNvPicPr>
          <p:nvPr/>
        </p:nvPicPr>
        <p:blipFill>
          <a:blip r:embed="rId4"/>
          <a:stretch>
            <a:fillRect/>
          </a:stretch>
        </p:blipFill>
        <p:spPr>
          <a:xfrm>
            <a:off x="416242" y="4961028"/>
            <a:ext cx="14163675" cy="1285875"/>
          </a:xfrm>
          <a:prstGeom prst="rect">
            <a:avLst/>
          </a:prstGeom>
        </p:spPr>
      </p:pic>
      <p:sp>
        <p:nvSpPr>
          <p:cNvPr id="6" name="TextBox 5">
            <a:extLst>
              <a:ext uri="{FF2B5EF4-FFF2-40B4-BE49-F238E27FC236}">
                <a16:creationId xmlns:a16="http://schemas.microsoft.com/office/drawing/2014/main" id="{5704A3FE-E50D-5D51-AA30-FA36705F7460}"/>
              </a:ext>
            </a:extLst>
          </p:cNvPr>
          <p:cNvSpPr txBox="1"/>
          <p:nvPr/>
        </p:nvSpPr>
        <p:spPr>
          <a:xfrm>
            <a:off x="1534886" y="359229"/>
            <a:ext cx="9588137" cy="1015663"/>
          </a:xfrm>
          <a:prstGeom prst="rect">
            <a:avLst/>
          </a:prstGeom>
          <a:noFill/>
        </p:spPr>
        <p:txBody>
          <a:bodyPr wrap="square" rtlCol="0">
            <a:spAutoFit/>
          </a:bodyPr>
          <a:lstStyle/>
          <a:p>
            <a:pPr algn="ctr"/>
            <a:r>
              <a:rPr lang="en-GB" sz="6000" dirty="0"/>
              <a:t>THE REAL MO FARAH?</a:t>
            </a:r>
          </a:p>
        </p:txBody>
      </p:sp>
      <p:sp>
        <p:nvSpPr>
          <p:cNvPr id="8" name="TextBox 7">
            <a:extLst>
              <a:ext uri="{FF2B5EF4-FFF2-40B4-BE49-F238E27FC236}">
                <a16:creationId xmlns:a16="http://schemas.microsoft.com/office/drawing/2014/main" id="{FB1CA1B8-CEAE-5E74-4241-018CEE8E8B3A}"/>
              </a:ext>
            </a:extLst>
          </p:cNvPr>
          <p:cNvSpPr txBox="1"/>
          <p:nvPr/>
        </p:nvSpPr>
        <p:spPr>
          <a:xfrm>
            <a:off x="4976949" y="6676906"/>
            <a:ext cx="7315200" cy="369332"/>
          </a:xfrm>
          <a:prstGeom prst="rect">
            <a:avLst/>
          </a:prstGeom>
          <a:noFill/>
        </p:spPr>
        <p:txBody>
          <a:bodyPr wrap="square">
            <a:spAutoFit/>
          </a:bodyPr>
          <a:lstStyle/>
          <a:p>
            <a:r>
              <a:rPr lang="en-GB" dirty="0">
                <a:hlinkClick r:id="rId5"/>
              </a:rPr>
              <a:t>The Real Mo Farah - BBC iPlayer</a:t>
            </a:r>
            <a:r>
              <a:rPr lang="en-GB" dirty="0"/>
              <a:t> </a:t>
            </a:r>
          </a:p>
        </p:txBody>
      </p:sp>
      <p:pic>
        <p:nvPicPr>
          <p:cNvPr id="9" name="Picture 8">
            <a:extLst>
              <a:ext uri="{FF2B5EF4-FFF2-40B4-BE49-F238E27FC236}">
                <a16:creationId xmlns:a16="http://schemas.microsoft.com/office/drawing/2014/main" id="{189F8071-B659-61CD-4C05-E5930C420380}"/>
              </a:ext>
            </a:extLst>
          </p:cNvPr>
          <p:cNvPicPr>
            <a:picLocks noChangeAspect="1"/>
          </p:cNvPicPr>
          <p:nvPr/>
        </p:nvPicPr>
        <p:blipFill>
          <a:blip r:embed="rId6"/>
          <a:stretch>
            <a:fillRect/>
          </a:stretch>
        </p:blipFill>
        <p:spPr>
          <a:xfrm>
            <a:off x="12821739" y="162210"/>
            <a:ext cx="1409700" cy="1409700"/>
          </a:xfrm>
          <a:prstGeom prst="rect">
            <a:avLst/>
          </a:prstGeom>
        </p:spPr>
      </p:pic>
      <p:sp>
        <p:nvSpPr>
          <p:cNvPr id="10" name="TextBox 9">
            <a:extLst>
              <a:ext uri="{FF2B5EF4-FFF2-40B4-BE49-F238E27FC236}">
                <a16:creationId xmlns:a16="http://schemas.microsoft.com/office/drawing/2014/main" id="{74CE8E8F-28AF-2225-F59C-1A6A69EE7933}"/>
              </a:ext>
            </a:extLst>
          </p:cNvPr>
          <p:cNvSpPr txBox="1"/>
          <p:nvPr/>
        </p:nvSpPr>
        <p:spPr>
          <a:xfrm>
            <a:off x="12514217" y="1604783"/>
            <a:ext cx="1783080" cy="954107"/>
          </a:xfrm>
          <a:prstGeom prst="rect">
            <a:avLst/>
          </a:prstGeom>
          <a:noFill/>
        </p:spPr>
        <p:txBody>
          <a:bodyPr wrap="square" rtlCol="0">
            <a:spAutoFit/>
          </a:bodyPr>
          <a:lstStyle/>
          <a:p>
            <a:pPr algn="ctr"/>
            <a:r>
              <a:rPr lang="en-GB" sz="2800" b="1" dirty="0"/>
              <a:t>TASK SHEET</a:t>
            </a:r>
          </a:p>
        </p:txBody>
      </p:sp>
    </p:spTree>
    <p:extLst>
      <p:ext uri="{BB962C8B-B14F-4D97-AF65-F5344CB8AC3E}">
        <p14:creationId xmlns:p14="http://schemas.microsoft.com/office/powerpoint/2010/main" val="2506736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A63356A-4805-D441-733D-2A6E840565D0}"/>
              </a:ext>
            </a:extLst>
          </p:cNvPr>
          <p:cNvPicPr>
            <a:picLocks noChangeAspect="1"/>
          </p:cNvPicPr>
          <p:nvPr/>
        </p:nvPicPr>
        <p:blipFill>
          <a:blip r:embed="rId3"/>
          <a:srcRect l="32328" t="12143" r="32804" b="6983"/>
          <a:stretch/>
        </p:blipFill>
        <p:spPr>
          <a:xfrm>
            <a:off x="267788" y="646612"/>
            <a:ext cx="4304211" cy="6655526"/>
          </a:xfrm>
          <a:prstGeom prst="rect">
            <a:avLst/>
          </a:prstGeom>
        </p:spPr>
      </p:pic>
      <p:sp>
        <p:nvSpPr>
          <p:cNvPr id="12" name="TextBox 11">
            <a:extLst>
              <a:ext uri="{FF2B5EF4-FFF2-40B4-BE49-F238E27FC236}">
                <a16:creationId xmlns:a16="http://schemas.microsoft.com/office/drawing/2014/main" id="{FAF5E504-AE00-7727-B605-41E3B2EABB02}"/>
              </a:ext>
            </a:extLst>
          </p:cNvPr>
          <p:cNvSpPr txBox="1"/>
          <p:nvPr/>
        </p:nvSpPr>
        <p:spPr>
          <a:xfrm>
            <a:off x="176348" y="7521081"/>
            <a:ext cx="10972800" cy="369332"/>
          </a:xfrm>
          <a:prstGeom prst="rect">
            <a:avLst/>
          </a:prstGeom>
          <a:noFill/>
        </p:spPr>
        <p:txBody>
          <a:bodyPr wrap="square">
            <a:spAutoFit/>
          </a:bodyPr>
          <a:lstStyle/>
          <a:p>
            <a:r>
              <a:rPr lang="en-GB" b="0" i="0" dirty="0">
                <a:solidFill>
                  <a:srgbClr val="1C1C1C"/>
                </a:solidFill>
                <a:effectLst/>
                <a:latin typeface="Roboto" panose="02000000000000000000" pitchFamily="2" charset="0"/>
              </a:rPr>
              <a:t>Fleetwood, J. (2024). </a:t>
            </a:r>
            <a:r>
              <a:rPr lang="en-GB" b="0" i="1" dirty="0">
                <a:solidFill>
                  <a:srgbClr val="1C1C1C"/>
                </a:solidFill>
                <a:effectLst/>
                <a:latin typeface="Roboto" panose="02000000000000000000" pitchFamily="2" charset="0"/>
              </a:rPr>
              <a:t>What We Talk About When We Talk About Crime</a:t>
            </a:r>
            <a:r>
              <a:rPr lang="en-GB" b="0" i="0" dirty="0">
                <a:solidFill>
                  <a:srgbClr val="1C1C1C"/>
                </a:solidFill>
                <a:effectLst/>
                <a:latin typeface="Roboto" panose="02000000000000000000" pitchFamily="2" charset="0"/>
              </a:rPr>
              <a:t>. Random House Publishing Services.</a:t>
            </a:r>
            <a:endParaRPr lang="en-GB" dirty="0"/>
          </a:p>
        </p:txBody>
      </p:sp>
      <p:pic>
        <p:nvPicPr>
          <p:cNvPr id="14" name="Picture 13">
            <a:extLst>
              <a:ext uri="{FF2B5EF4-FFF2-40B4-BE49-F238E27FC236}">
                <a16:creationId xmlns:a16="http://schemas.microsoft.com/office/drawing/2014/main" id="{F578CBC7-E214-9EA1-9316-85BEDA02DF21}"/>
              </a:ext>
            </a:extLst>
          </p:cNvPr>
          <p:cNvPicPr>
            <a:picLocks noChangeAspect="1"/>
          </p:cNvPicPr>
          <p:nvPr/>
        </p:nvPicPr>
        <p:blipFill>
          <a:blip r:embed="rId4"/>
          <a:stretch>
            <a:fillRect/>
          </a:stretch>
        </p:blipFill>
        <p:spPr>
          <a:xfrm>
            <a:off x="5662748" y="223243"/>
            <a:ext cx="8084548" cy="1526499"/>
          </a:xfrm>
          <a:prstGeom prst="rect">
            <a:avLst/>
          </a:prstGeom>
        </p:spPr>
      </p:pic>
      <p:sp>
        <p:nvSpPr>
          <p:cNvPr id="17" name="TextBox 16">
            <a:extLst>
              <a:ext uri="{FF2B5EF4-FFF2-40B4-BE49-F238E27FC236}">
                <a16:creationId xmlns:a16="http://schemas.microsoft.com/office/drawing/2014/main" id="{90078F67-CE63-C857-87AF-AD34A0CF54FE}"/>
              </a:ext>
            </a:extLst>
          </p:cNvPr>
          <p:cNvSpPr txBox="1"/>
          <p:nvPr/>
        </p:nvSpPr>
        <p:spPr>
          <a:xfrm>
            <a:off x="5310051" y="2142309"/>
            <a:ext cx="7328263" cy="4154984"/>
          </a:xfrm>
          <a:prstGeom prst="rect">
            <a:avLst/>
          </a:prstGeom>
          <a:noFill/>
        </p:spPr>
        <p:txBody>
          <a:bodyPr wrap="square" rtlCol="0">
            <a:spAutoFit/>
          </a:bodyPr>
          <a:lstStyle/>
          <a:p>
            <a:r>
              <a:rPr lang="en-GB" sz="2400" dirty="0">
                <a:latin typeface="Aptos" panose="020B0004020202020204" pitchFamily="34" charset="0"/>
              </a:rPr>
              <a:t>Farahs story is not portrayed within an activist context, but if he was to advocate for something; what would it be?</a:t>
            </a:r>
          </a:p>
          <a:p>
            <a:endParaRPr lang="en-GB" sz="2400" dirty="0">
              <a:latin typeface="Aptos" panose="020B0004020202020204" pitchFamily="34" charset="0"/>
            </a:endParaRPr>
          </a:p>
          <a:p>
            <a:r>
              <a:rPr lang="en-GB" sz="2400" dirty="0">
                <a:latin typeface="Aptos" panose="020B0004020202020204" pitchFamily="34" charset="0"/>
              </a:rPr>
              <a:t>It is clear from his story that he was subject to inhumane treatment and cruelty but what is not clear is who should be punished?</a:t>
            </a:r>
          </a:p>
          <a:p>
            <a:endParaRPr lang="en-GB" sz="2400" dirty="0">
              <a:latin typeface="Aptos" panose="020B0004020202020204" pitchFamily="34" charset="0"/>
            </a:endParaRPr>
          </a:p>
          <a:p>
            <a:r>
              <a:rPr lang="en-GB" sz="2400" dirty="0">
                <a:latin typeface="Aptos" panose="020B0004020202020204" pitchFamily="34" charset="0"/>
              </a:rPr>
              <a:t>As Farah himself says: ‘The hardest thing is admitting to myself that someone from my own family mat have been involved in trafficking me’.</a:t>
            </a:r>
          </a:p>
        </p:txBody>
      </p:sp>
    </p:spTree>
    <p:extLst>
      <p:ext uri="{BB962C8B-B14F-4D97-AF65-F5344CB8AC3E}">
        <p14:creationId xmlns:p14="http://schemas.microsoft.com/office/powerpoint/2010/main" val="2047739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8F1EA2E5-6AE0-3B79-9A3A-CE34B21B89EB}"/>
              </a:ext>
            </a:extLst>
          </p:cNvPr>
          <p:cNvPicPr>
            <a:picLocks noChangeAspect="1"/>
          </p:cNvPicPr>
          <p:nvPr/>
        </p:nvPicPr>
        <p:blipFill>
          <a:blip r:embed="rId4"/>
          <a:stretch>
            <a:fillRect/>
          </a:stretch>
        </p:blipFill>
        <p:spPr>
          <a:xfrm>
            <a:off x="10161010" y="803365"/>
            <a:ext cx="4036955" cy="6015446"/>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783CCF40-2DE7-89EB-3C90-5B01858FC8EE}"/>
              </a:ext>
            </a:extLst>
          </p:cNvPr>
          <p:cNvSpPr txBox="1"/>
          <p:nvPr/>
        </p:nvSpPr>
        <p:spPr>
          <a:xfrm>
            <a:off x="361149" y="236815"/>
            <a:ext cx="9351021" cy="7755969"/>
          </a:xfrm>
          <a:prstGeom prst="rect">
            <a:avLst/>
          </a:prstGeom>
          <a:noFill/>
        </p:spPr>
        <p:txBody>
          <a:bodyPr wrap="square" rtlCol="0">
            <a:spAutoFit/>
          </a:bodyPr>
          <a:lstStyle/>
          <a:p>
            <a:r>
              <a:rPr lang="en-GB" sz="2400" dirty="0"/>
              <a:t>How do individuals narrate their lives once released from prison?</a:t>
            </a:r>
          </a:p>
          <a:p>
            <a:endParaRPr lang="en-GB" sz="2400" dirty="0"/>
          </a:p>
          <a:p>
            <a:r>
              <a:rPr lang="en-GB" sz="2400" dirty="0"/>
              <a:t>Main Narrative Genres Identified:</a:t>
            </a:r>
          </a:p>
          <a:p>
            <a:endParaRPr lang="en-GB" sz="2400" dirty="0"/>
          </a:p>
          <a:p>
            <a:r>
              <a:rPr lang="en-GB" sz="2400" b="1" dirty="0"/>
              <a:t>Tragedy</a:t>
            </a:r>
            <a:endParaRPr lang="en-GB" sz="2400" dirty="0"/>
          </a:p>
          <a:p>
            <a:pPr lvl="1"/>
            <a:r>
              <a:rPr lang="en-GB" sz="2400" dirty="0"/>
              <a:t>Stories emphasizing loss, suffering, and feeling betrayed by society.</a:t>
            </a:r>
          </a:p>
          <a:p>
            <a:pPr lvl="1"/>
            <a:r>
              <a:rPr lang="en-GB" sz="2400" dirty="0"/>
              <a:t>Often present post-release struggles—like employment barriers or fractured relationships—as continuing tragedy.</a:t>
            </a:r>
          </a:p>
          <a:p>
            <a:r>
              <a:rPr lang="en-GB" sz="2400" b="1" dirty="0"/>
              <a:t>Restoration</a:t>
            </a:r>
            <a:endParaRPr lang="en-GB" sz="2400" dirty="0"/>
          </a:p>
          <a:p>
            <a:pPr lvl="1"/>
            <a:r>
              <a:rPr lang="en-GB" sz="2400" dirty="0"/>
              <a:t>Emphasis on recovering a stable life.</a:t>
            </a:r>
          </a:p>
          <a:p>
            <a:pPr lvl="1"/>
            <a:r>
              <a:rPr lang="en-GB" sz="2400" dirty="0"/>
              <a:t>Narratives centre on routine, work, reconnecting with family, and rebuilding identity.</a:t>
            </a:r>
          </a:p>
          <a:p>
            <a:r>
              <a:rPr lang="en-GB" sz="2400" b="1" dirty="0"/>
              <a:t>Romance</a:t>
            </a:r>
            <a:endParaRPr lang="en-GB" sz="2400" dirty="0"/>
          </a:p>
          <a:p>
            <a:pPr lvl="1"/>
            <a:r>
              <a:rPr lang="en-GB" sz="2400" dirty="0"/>
              <a:t>Framed as epic journeys or heroic battles.</a:t>
            </a:r>
          </a:p>
          <a:p>
            <a:pPr lvl="1"/>
            <a:r>
              <a:rPr lang="en-GB" sz="2400" dirty="0"/>
              <a:t>Themes of overcoming adversity, achieving self-transformation, often setting ambitious life goals post-release.</a:t>
            </a:r>
          </a:p>
          <a:p>
            <a:r>
              <a:rPr lang="en-GB" sz="2400" b="1" dirty="0"/>
              <a:t>Comedy</a:t>
            </a:r>
            <a:endParaRPr lang="en-GB" sz="2400" dirty="0"/>
          </a:p>
          <a:p>
            <a:pPr lvl="1"/>
            <a:r>
              <a:rPr lang="en-GB" sz="2400" dirty="0"/>
              <a:t>Use of irony, humour, or light-hearted reflection.</a:t>
            </a:r>
          </a:p>
          <a:p>
            <a:pPr lvl="1"/>
            <a:r>
              <a:rPr lang="en-GB" sz="2400" dirty="0"/>
              <a:t>Reframing past mistakes in a way that signals personal growth, resilience, and optimism.</a:t>
            </a:r>
          </a:p>
          <a:p>
            <a:endParaRPr lang="en-GB" dirty="0"/>
          </a:p>
        </p:txBody>
      </p:sp>
    </p:spTree>
    <p:extLst>
      <p:ext uri="{BB962C8B-B14F-4D97-AF65-F5344CB8AC3E}">
        <p14:creationId xmlns:p14="http://schemas.microsoft.com/office/powerpoint/2010/main" val="41290487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604849"/>
          </a:xfrm>
          <a:prstGeom prst="rect">
            <a:avLst/>
          </a:prstGeom>
        </p:spPr>
      </p:pic>
      <p:sp>
        <p:nvSpPr>
          <p:cNvPr id="3" name="Text 0"/>
          <p:cNvSpPr/>
          <p:nvPr/>
        </p:nvSpPr>
        <p:spPr>
          <a:xfrm>
            <a:off x="793790" y="3038475"/>
            <a:ext cx="7941707" cy="620078"/>
          </a:xfrm>
          <a:prstGeom prst="rect">
            <a:avLst/>
          </a:prstGeom>
          <a:noFill/>
          <a:ln/>
        </p:spPr>
        <p:txBody>
          <a:bodyPr wrap="none" lIns="0" tIns="0" rIns="0" bIns="0" rtlCol="0" anchor="t"/>
          <a:lstStyle/>
          <a:p>
            <a:pPr marL="0" indent="0" algn="l">
              <a:lnSpc>
                <a:spcPts val="4850"/>
              </a:lnSpc>
              <a:buNone/>
            </a:pPr>
            <a:r>
              <a:rPr lang="en-US" sz="3900" dirty="0">
                <a:solidFill>
                  <a:srgbClr val="2E3C4E"/>
                </a:solidFill>
                <a:latin typeface="Host Grotesk Medium" pitchFamily="34" charset="0"/>
                <a:ea typeface="Host Grotesk Medium" pitchFamily="34" charset="-122"/>
                <a:cs typeface="Host Grotesk Medium" pitchFamily="34" charset="-120"/>
              </a:rPr>
              <a:t>Implications for Policy and Practice</a:t>
            </a:r>
            <a:endParaRPr lang="en-US" sz="3900" dirty="0"/>
          </a:p>
        </p:txBody>
      </p:sp>
      <p:sp>
        <p:nvSpPr>
          <p:cNvPr id="4" name="Shape 1"/>
          <p:cNvSpPr/>
          <p:nvPr/>
        </p:nvSpPr>
        <p:spPr>
          <a:xfrm>
            <a:off x="793790" y="4551521"/>
            <a:ext cx="4248388" cy="198358"/>
          </a:xfrm>
          <a:prstGeom prst="roundRect">
            <a:avLst>
              <a:gd name="adj" fmla="val 42025"/>
            </a:avLst>
          </a:prstGeom>
          <a:solidFill>
            <a:srgbClr val="D9EDF2"/>
          </a:solidFill>
          <a:ln w="7620">
            <a:solidFill>
              <a:srgbClr val="BFD3D8"/>
            </a:solidFill>
            <a:prstDash val="solid"/>
          </a:ln>
        </p:spPr>
        <p:txBody>
          <a:bodyPr/>
          <a:lstStyle/>
          <a:p>
            <a:endParaRPr lang="en-GB"/>
          </a:p>
        </p:txBody>
      </p:sp>
      <p:sp>
        <p:nvSpPr>
          <p:cNvPr id="5" name="Text 2"/>
          <p:cNvSpPr/>
          <p:nvPr/>
        </p:nvSpPr>
        <p:spPr>
          <a:xfrm>
            <a:off x="992148" y="4948238"/>
            <a:ext cx="2567940" cy="310158"/>
          </a:xfrm>
          <a:prstGeom prst="rect">
            <a:avLst/>
          </a:prstGeom>
          <a:noFill/>
          <a:ln/>
        </p:spPr>
        <p:txBody>
          <a:bodyPr wrap="none" lIns="0" tIns="0" rIns="0" bIns="0" rtlCol="0" anchor="t"/>
          <a:lstStyle/>
          <a:p>
            <a:pPr marL="0" indent="0" algn="l">
              <a:lnSpc>
                <a:spcPts val="2400"/>
              </a:lnSpc>
              <a:buNone/>
            </a:pPr>
            <a:r>
              <a:rPr lang="en-US" sz="1950" dirty="0">
                <a:solidFill>
                  <a:srgbClr val="384653"/>
                </a:solidFill>
                <a:latin typeface="Host Grotesk Medium" pitchFamily="34" charset="0"/>
                <a:ea typeface="Host Grotesk Medium" pitchFamily="34" charset="-122"/>
                <a:cs typeface="Host Grotesk Medium" pitchFamily="34" charset="-120"/>
              </a:rPr>
              <a:t>Narrative Interventions</a:t>
            </a:r>
            <a:endParaRPr lang="en-US" sz="1950" dirty="0"/>
          </a:p>
        </p:txBody>
      </p:sp>
      <p:sp>
        <p:nvSpPr>
          <p:cNvPr id="6" name="Text 3"/>
          <p:cNvSpPr/>
          <p:nvPr/>
        </p:nvSpPr>
        <p:spPr>
          <a:xfrm>
            <a:off x="992148" y="5377458"/>
            <a:ext cx="3851672" cy="1785938"/>
          </a:xfrm>
          <a:prstGeom prst="rect">
            <a:avLst/>
          </a:prstGeom>
          <a:noFill/>
          <a:ln/>
        </p:spPr>
        <p:txBody>
          <a:bodyPr wrap="square" lIns="0" tIns="0" rIns="0" bIns="0" rtlCol="0" anchor="t"/>
          <a:lstStyle/>
          <a:p>
            <a:pPr marL="0" indent="0" algn="l">
              <a:lnSpc>
                <a:spcPts val="2300"/>
              </a:lnSpc>
              <a:buNone/>
            </a:pPr>
            <a:r>
              <a:rPr lang="en-US" sz="1550" dirty="0">
                <a:solidFill>
                  <a:srgbClr val="384653"/>
                </a:solidFill>
                <a:latin typeface="Roboto" pitchFamily="34" charset="0"/>
                <a:ea typeface="Roboto" pitchFamily="34" charset="-122"/>
                <a:cs typeface="Roboto" pitchFamily="34" charset="-120"/>
              </a:rPr>
              <a:t>Programmes focusing on narrative change can effectively prevent and reduce criminal behaviour. Narrative therapy, which involves rewriting one's life story in a positive light, has shown success in various criminal justice settings.</a:t>
            </a:r>
            <a:endParaRPr lang="en-US" sz="1550" dirty="0"/>
          </a:p>
        </p:txBody>
      </p:sp>
      <p:sp>
        <p:nvSpPr>
          <p:cNvPr id="7" name="Shape 4"/>
          <p:cNvSpPr/>
          <p:nvPr/>
        </p:nvSpPr>
        <p:spPr>
          <a:xfrm>
            <a:off x="5191006" y="4253865"/>
            <a:ext cx="4248388" cy="198358"/>
          </a:xfrm>
          <a:prstGeom prst="roundRect">
            <a:avLst>
              <a:gd name="adj" fmla="val 42025"/>
            </a:avLst>
          </a:prstGeom>
          <a:solidFill>
            <a:srgbClr val="D9EDF2"/>
          </a:solidFill>
          <a:ln w="7620">
            <a:solidFill>
              <a:srgbClr val="BFD3D8"/>
            </a:solidFill>
            <a:prstDash val="solid"/>
          </a:ln>
        </p:spPr>
        <p:txBody>
          <a:bodyPr/>
          <a:lstStyle/>
          <a:p>
            <a:endParaRPr lang="en-GB"/>
          </a:p>
        </p:txBody>
      </p:sp>
      <p:sp>
        <p:nvSpPr>
          <p:cNvPr id="8" name="Text 5"/>
          <p:cNvSpPr/>
          <p:nvPr/>
        </p:nvSpPr>
        <p:spPr>
          <a:xfrm>
            <a:off x="5389364" y="4650581"/>
            <a:ext cx="3851672" cy="620316"/>
          </a:xfrm>
          <a:prstGeom prst="rect">
            <a:avLst/>
          </a:prstGeom>
          <a:noFill/>
          <a:ln/>
        </p:spPr>
        <p:txBody>
          <a:bodyPr wrap="square" lIns="0" tIns="0" rIns="0" bIns="0" rtlCol="0" anchor="t"/>
          <a:lstStyle/>
          <a:p>
            <a:pPr marL="0" indent="0" algn="l">
              <a:lnSpc>
                <a:spcPts val="2400"/>
              </a:lnSpc>
              <a:buNone/>
            </a:pPr>
            <a:r>
              <a:rPr lang="en-US" sz="1950" dirty="0">
                <a:solidFill>
                  <a:srgbClr val="384653"/>
                </a:solidFill>
                <a:latin typeface="Host Grotesk Medium" pitchFamily="34" charset="0"/>
                <a:ea typeface="Host Grotesk Medium" pitchFamily="34" charset="-122"/>
                <a:cs typeface="Host Grotesk Medium" pitchFamily="34" charset="-120"/>
              </a:rPr>
              <a:t>Understanding Offender Motivations</a:t>
            </a:r>
            <a:endParaRPr lang="en-US" sz="1950" dirty="0"/>
          </a:p>
        </p:txBody>
      </p:sp>
      <p:sp>
        <p:nvSpPr>
          <p:cNvPr id="9" name="Text 6"/>
          <p:cNvSpPr/>
          <p:nvPr/>
        </p:nvSpPr>
        <p:spPr>
          <a:xfrm>
            <a:off x="5389364" y="5389959"/>
            <a:ext cx="3851672" cy="2083594"/>
          </a:xfrm>
          <a:prstGeom prst="rect">
            <a:avLst/>
          </a:prstGeom>
          <a:noFill/>
          <a:ln/>
        </p:spPr>
        <p:txBody>
          <a:bodyPr wrap="square" lIns="0" tIns="0" rIns="0" bIns="0" rtlCol="0" anchor="t"/>
          <a:lstStyle/>
          <a:p>
            <a:pPr marL="0" indent="0" algn="l">
              <a:lnSpc>
                <a:spcPts val="2300"/>
              </a:lnSpc>
              <a:buNone/>
            </a:pPr>
            <a:r>
              <a:rPr lang="en-US" sz="1550" dirty="0">
                <a:solidFill>
                  <a:srgbClr val="384653"/>
                </a:solidFill>
                <a:latin typeface="Roboto" pitchFamily="34" charset="0"/>
                <a:ea typeface="Roboto" pitchFamily="34" charset="-122"/>
                <a:cs typeface="Roboto" pitchFamily="34" charset="-120"/>
              </a:rPr>
              <a:t>By understanding the stories individuals tell about themselves, practitioners can develop more targeted and effective interventions. This approach highlights the importance of addressing the social and cultural contexts that shape these narratives.</a:t>
            </a:r>
            <a:endParaRPr lang="en-US" sz="1550" dirty="0"/>
          </a:p>
        </p:txBody>
      </p:sp>
      <p:sp>
        <p:nvSpPr>
          <p:cNvPr id="10" name="Shape 7"/>
          <p:cNvSpPr/>
          <p:nvPr/>
        </p:nvSpPr>
        <p:spPr>
          <a:xfrm>
            <a:off x="9588222" y="3956209"/>
            <a:ext cx="4248388" cy="198358"/>
          </a:xfrm>
          <a:prstGeom prst="roundRect">
            <a:avLst>
              <a:gd name="adj" fmla="val 42025"/>
            </a:avLst>
          </a:prstGeom>
          <a:solidFill>
            <a:srgbClr val="D9EDF2"/>
          </a:solidFill>
          <a:ln w="7620">
            <a:solidFill>
              <a:srgbClr val="BFD3D8"/>
            </a:solidFill>
            <a:prstDash val="solid"/>
          </a:ln>
        </p:spPr>
        <p:txBody>
          <a:bodyPr/>
          <a:lstStyle/>
          <a:p>
            <a:endParaRPr lang="en-GB"/>
          </a:p>
        </p:txBody>
      </p:sp>
      <p:sp>
        <p:nvSpPr>
          <p:cNvPr id="11" name="Text 8"/>
          <p:cNvSpPr/>
          <p:nvPr/>
        </p:nvSpPr>
        <p:spPr>
          <a:xfrm>
            <a:off x="9786580" y="4352925"/>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384653"/>
                </a:solidFill>
                <a:latin typeface="Host Grotesk Medium" pitchFamily="34" charset="0"/>
                <a:ea typeface="Host Grotesk Medium" pitchFamily="34" charset="-122"/>
                <a:cs typeface="Host Grotesk Medium" pitchFamily="34" charset="-120"/>
              </a:rPr>
              <a:t>Policy Development</a:t>
            </a:r>
            <a:endParaRPr lang="en-US" sz="1950" dirty="0"/>
          </a:p>
        </p:txBody>
      </p:sp>
      <p:sp>
        <p:nvSpPr>
          <p:cNvPr id="12" name="Text 9"/>
          <p:cNvSpPr/>
          <p:nvPr/>
        </p:nvSpPr>
        <p:spPr>
          <a:xfrm>
            <a:off x="9786580" y="4782145"/>
            <a:ext cx="3851672" cy="1785938"/>
          </a:xfrm>
          <a:prstGeom prst="rect">
            <a:avLst/>
          </a:prstGeom>
          <a:noFill/>
          <a:ln/>
        </p:spPr>
        <p:txBody>
          <a:bodyPr wrap="square" lIns="0" tIns="0" rIns="0" bIns="0" rtlCol="0" anchor="t"/>
          <a:lstStyle/>
          <a:p>
            <a:pPr marL="0" indent="0" algn="l">
              <a:lnSpc>
                <a:spcPts val="2300"/>
              </a:lnSpc>
              <a:buNone/>
            </a:pPr>
            <a:r>
              <a:rPr lang="en-US" sz="1550" dirty="0">
                <a:solidFill>
                  <a:srgbClr val="384653"/>
                </a:solidFill>
                <a:latin typeface="Roboto" pitchFamily="34" charset="0"/>
                <a:ea typeface="Roboto" pitchFamily="34" charset="-122"/>
                <a:cs typeface="Roboto" pitchFamily="34" charset="-120"/>
              </a:rPr>
              <a:t>Policymakers can use insights from narrative criminology to develop policies that address the root causes of criminal behaviour by promoting positive social narratives and reducing the appeal of harmful stories.</a:t>
            </a:r>
            <a:endParaRPr lang="en-US" sz="15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93790" y="1520309"/>
            <a:ext cx="9376529" cy="620078"/>
          </a:xfrm>
          <a:prstGeom prst="rect">
            <a:avLst/>
          </a:prstGeom>
          <a:noFill/>
          <a:ln/>
        </p:spPr>
        <p:txBody>
          <a:bodyPr wrap="none" lIns="0" tIns="0" rIns="0" bIns="0" rtlCol="0" anchor="t"/>
          <a:lstStyle/>
          <a:p>
            <a:pPr marL="0" indent="0" algn="l">
              <a:lnSpc>
                <a:spcPts val="4850"/>
              </a:lnSpc>
              <a:buNone/>
            </a:pPr>
            <a:r>
              <a:rPr lang="en-US" sz="3900" dirty="0">
                <a:solidFill>
                  <a:srgbClr val="2E3C4E"/>
                </a:solidFill>
                <a:latin typeface="Host Grotesk Medium" pitchFamily="34" charset="0"/>
                <a:ea typeface="Host Grotesk Medium" pitchFamily="34" charset="-122"/>
                <a:cs typeface="Host Grotesk Medium" pitchFamily="34" charset="-120"/>
              </a:rPr>
              <a:t>Critiques of Narrative Criminology: Part 1</a:t>
            </a:r>
            <a:endParaRPr lang="en-US" sz="3900" dirty="0"/>
          </a:p>
        </p:txBody>
      </p:sp>
      <p:sp>
        <p:nvSpPr>
          <p:cNvPr id="3" name="Text 1"/>
          <p:cNvSpPr/>
          <p:nvPr/>
        </p:nvSpPr>
        <p:spPr>
          <a:xfrm>
            <a:off x="793790" y="2636401"/>
            <a:ext cx="3366492" cy="310158"/>
          </a:xfrm>
          <a:prstGeom prst="rect">
            <a:avLst/>
          </a:prstGeom>
          <a:noFill/>
          <a:ln/>
        </p:spPr>
        <p:txBody>
          <a:bodyPr wrap="none" lIns="0" tIns="0" rIns="0" bIns="0" rtlCol="0" anchor="t"/>
          <a:lstStyle/>
          <a:p>
            <a:pPr marL="0" indent="0" algn="l">
              <a:lnSpc>
                <a:spcPts val="2400"/>
              </a:lnSpc>
              <a:buNone/>
            </a:pPr>
            <a:r>
              <a:rPr lang="en-US" sz="1950" dirty="0">
                <a:solidFill>
                  <a:srgbClr val="2E3C4E"/>
                </a:solidFill>
                <a:latin typeface="Host Grotesk Medium" pitchFamily="34" charset="0"/>
                <a:ea typeface="Host Grotesk Medium" pitchFamily="34" charset="-122"/>
                <a:cs typeface="Host Grotesk Medium" pitchFamily="34" charset="-120"/>
              </a:rPr>
              <a:t>Overemphasis on Subjectivity</a:t>
            </a:r>
            <a:endParaRPr lang="en-US" sz="1950" dirty="0"/>
          </a:p>
        </p:txBody>
      </p:sp>
      <p:sp>
        <p:nvSpPr>
          <p:cNvPr id="4" name="Text 2"/>
          <p:cNvSpPr/>
          <p:nvPr/>
        </p:nvSpPr>
        <p:spPr>
          <a:xfrm>
            <a:off x="793790" y="3144917"/>
            <a:ext cx="6279356" cy="1488281"/>
          </a:xfrm>
          <a:prstGeom prst="rect">
            <a:avLst/>
          </a:prstGeom>
          <a:noFill/>
          <a:ln/>
        </p:spPr>
        <p:txBody>
          <a:bodyPr wrap="square" lIns="0" tIns="0" rIns="0" bIns="0" rtlCol="0" anchor="t"/>
          <a:lstStyle/>
          <a:p>
            <a:pPr marL="0" indent="0" algn="l">
              <a:lnSpc>
                <a:spcPts val="2300"/>
              </a:lnSpc>
              <a:buNone/>
            </a:pPr>
            <a:r>
              <a:rPr lang="en-US" sz="1550" dirty="0">
                <a:solidFill>
                  <a:srgbClr val="384653"/>
                </a:solidFill>
                <a:latin typeface="Roboto" pitchFamily="34" charset="0"/>
                <a:ea typeface="Roboto" pitchFamily="34" charset="-122"/>
                <a:cs typeface="Roboto" pitchFamily="34" charset="-120"/>
              </a:rPr>
              <a:t>Critics argue that narrative criminology places too much emphasis on subjective stories, potentially overlooking objective realities and structural factors influencing crime. By focusing primarily on individual narratives, broader social, economic, and political contexts may be neglected.</a:t>
            </a:r>
            <a:endParaRPr lang="en-US" sz="1550" dirty="0"/>
          </a:p>
        </p:txBody>
      </p:sp>
      <p:sp>
        <p:nvSpPr>
          <p:cNvPr id="5" name="Text 3"/>
          <p:cNvSpPr/>
          <p:nvPr/>
        </p:nvSpPr>
        <p:spPr>
          <a:xfrm>
            <a:off x="793790" y="4831556"/>
            <a:ext cx="3325773" cy="310158"/>
          </a:xfrm>
          <a:prstGeom prst="rect">
            <a:avLst/>
          </a:prstGeom>
          <a:noFill/>
          <a:ln/>
        </p:spPr>
        <p:txBody>
          <a:bodyPr wrap="none" lIns="0" tIns="0" rIns="0" bIns="0" rtlCol="0" anchor="t"/>
          <a:lstStyle/>
          <a:p>
            <a:pPr marL="0" indent="0" algn="l">
              <a:lnSpc>
                <a:spcPts val="2400"/>
              </a:lnSpc>
              <a:buNone/>
            </a:pPr>
            <a:r>
              <a:rPr lang="en-US" sz="1950" dirty="0">
                <a:solidFill>
                  <a:srgbClr val="2E3C4E"/>
                </a:solidFill>
                <a:latin typeface="Host Grotesk Medium" pitchFamily="34" charset="0"/>
                <a:ea typeface="Host Grotesk Medium" pitchFamily="34" charset="-122"/>
                <a:cs typeface="Host Grotesk Medium" pitchFamily="34" charset="-120"/>
              </a:rPr>
              <a:t>Ethical and Political Concerns</a:t>
            </a:r>
            <a:endParaRPr lang="en-US" sz="1950" dirty="0"/>
          </a:p>
        </p:txBody>
      </p:sp>
      <p:sp>
        <p:nvSpPr>
          <p:cNvPr id="6" name="Text 4"/>
          <p:cNvSpPr/>
          <p:nvPr/>
        </p:nvSpPr>
        <p:spPr>
          <a:xfrm>
            <a:off x="793790" y="5340072"/>
            <a:ext cx="6279356" cy="1190625"/>
          </a:xfrm>
          <a:prstGeom prst="rect">
            <a:avLst/>
          </a:prstGeom>
          <a:noFill/>
          <a:ln/>
        </p:spPr>
        <p:txBody>
          <a:bodyPr wrap="square" lIns="0" tIns="0" rIns="0" bIns="0" rtlCol="0" anchor="t"/>
          <a:lstStyle/>
          <a:p>
            <a:pPr marL="0" indent="0" algn="l">
              <a:lnSpc>
                <a:spcPts val="2300"/>
              </a:lnSpc>
              <a:buNone/>
            </a:pPr>
            <a:r>
              <a:rPr lang="en-US" sz="1550" dirty="0">
                <a:solidFill>
                  <a:srgbClr val="384653"/>
                </a:solidFill>
                <a:latin typeface="Roboto" pitchFamily="34" charset="0"/>
                <a:ea typeface="Roboto" pitchFamily="34" charset="-122"/>
                <a:cs typeface="Roboto" pitchFamily="34" charset="-120"/>
              </a:rPr>
              <a:t>The ethics of narrative research in criminology raise important questions about voyeurism, empathy, and researcher responsibility when handling sensitive narratives. Power dynamics in collecting and presenting personal stories require careful ethical consideration.</a:t>
            </a:r>
            <a:endParaRPr lang="en-US" sz="1550" dirty="0"/>
          </a:p>
        </p:txBody>
      </p:sp>
      <p:sp>
        <p:nvSpPr>
          <p:cNvPr id="7" name="Text 5"/>
          <p:cNvSpPr/>
          <p:nvPr/>
        </p:nvSpPr>
        <p:spPr>
          <a:xfrm>
            <a:off x="7564874" y="2636401"/>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E3C4E"/>
                </a:solidFill>
                <a:latin typeface="Host Grotesk Medium" pitchFamily="34" charset="0"/>
                <a:ea typeface="Host Grotesk Medium" pitchFamily="34" charset="-122"/>
                <a:cs typeface="Host Grotesk Medium" pitchFamily="34" charset="-120"/>
              </a:rPr>
              <a:t>Validity and Reliability</a:t>
            </a:r>
            <a:endParaRPr lang="en-US" sz="1950" dirty="0"/>
          </a:p>
        </p:txBody>
      </p:sp>
      <p:sp>
        <p:nvSpPr>
          <p:cNvPr id="8" name="Text 6"/>
          <p:cNvSpPr/>
          <p:nvPr/>
        </p:nvSpPr>
        <p:spPr>
          <a:xfrm>
            <a:off x="7564874" y="3144917"/>
            <a:ext cx="6279356" cy="595313"/>
          </a:xfrm>
          <a:prstGeom prst="rect">
            <a:avLst/>
          </a:prstGeom>
          <a:noFill/>
          <a:ln/>
        </p:spPr>
        <p:txBody>
          <a:bodyPr wrap="square" lIns="0" tIns="0" rIns="0" bIns="0" rtlCol="0" anchor="t"/>
          <a:lstStyle/>
          <a:p>
            <a:pPr marL="0" indent="0" algn="l">
              <a:lnSpc>
                <a:spcPts val="2300"/>
              </a:lnSpc>
              <a:buNone/>
            </a:pPr>
            <a:r>
              <a:rPr lang="en-US" sz="1550" dirty="0">
                <a:solidFill>
                  <a:srgbClr val="384653"/>
                </a:solidFill>
                <a:latin typeface="Roboto" pitchFamily="34" charset="0"/>
                <a:ea typeface="Roboto" pitchFamily="34" charset="-122"/>
                <a:cs typeface="Roboto" pitchFamily="34" charset="-120"/>
              </a:rPr>
              <a:t>The subjective nature of narratives raises concerns about validity and reliability. Narratives can be influenced by:</a:t>
            </a:r>
            <a:endParaRPr lang="en-US" sz="1550" dirty="0"/>
          </a:p>
        </p:txBody>
      </p:sp>
      <p:sp>
        <p:nvSpPr>
          <p:cNvPr id="9" name="Text 7"/>
          <p:cNvSpPr/>
          <p:nvPr/>
        </p:nvSpPr>
        <p:spPr>
          <a:xfrm>
            <a:off x="7564874" y="3918823"/>
            <a:ext cx="6279356" cy="297656"/>
          </a:xfrm>
          <a:prstGeom prst="rect">
            <a:avLst/>
          </a:prstGeom>
          <a:noFill/>
          <a:ln/>
        </p:spPr>
        <p:txBody>
          <a:bodyPr wrap="none" lIns="0" tIns="0" rIns="0" bIns="0" rtlCol="0" anchor="t"/>
          <a:lstStyle/>
          <a:p>
            <a:pPr marL="342900" indent="-342900" algn="l">
              <a:lnSpc>
                <a:spcPts val="2300"/>
              </a:lnSpc>
              <a:buSzPct val="100000"/>
              <a:buChar char="•"/>
            </a:pPr>
            <a:r>
              <a:rPr lang="en-US" sz="1550" dirty="0">
                <a:solidFill>
                  <a:srgbClr val="384653"/>
                </a:solidFill>
                <a:latin typeface="Roboto" pitchFamily="34" charset="0"/>
                <a:ea typeface="Roboto" pitchFamily="34" charset="-122"/>
                <a:cs typeface="Roboto" pitchFamily="34" charset="-120"/>
              </a:rPr>
              <a:t>Memory biases and selective recall</a:t>
            </a:r>
            <a:endParaRPr lang="en-US" sz="1550" dirty="0"/>
          </a:p>
        </p:txBody>
      </p:sp>
      <p:sp>
        <p:nvSpPr>
          <p:cNvPr id="10" name="Text 8"/>
          <p:cNvSpPr/>
          <p:nvPr/>
        </p:nvSpPr>
        <p:spPr>
          <a:xfrm>
            <a:off x="7564874" y="4285893"/>
            <a:ext cx="6279356" cy="297656"/>
          </a:xfrm>
          <a:prstGeom prst="rect">
            <a:avLst/>
          </a:prstGeom>
          <a:noFill/>
          <a:ln/>
        </p:spPr>
        <p:txBody>
          <a:bodyPr wrap="none" lIns="0" tIns="0" rIns="0" bIns="0" rtlCol="0" anchor="t"/>
          <a:lstStyle/>
          <a:p>
            <a:pPr marL="342900" indent="-342900" algn="l">
              <a:lnSpc>
                <a:spcPts val="2300"/>
              </a:lnSpc>
              <a:buSzPct val="100000"/>
              <a:buChar char="•"/>
            </a:pPr>
            <a:r>
              <a:rPr lang="en-US" sz="1550" dirty="0">
                <a:solidFill>
                  <a:srgbClr val="384653"/>
                </a:solidFill>
                <a:latin typeface="Roboto" pitchFamily="34" charset="0"/>
                <a:ea typeface="Roboto" pitchFamily="34" charset="-122"/>
                <a:cs typeface="Roboto" pitchFamily="34" charset="-120"/>
              </a:rPr>
              <a:t>Social desirability and impression management</a:t>
            </a:r>
            <a:endParaRPr lang="en-US" sz="1550" dirty="0"/>
          </a:p>
        </p:txBody>
      </p:sp>
      <p:sp>
        <p:nvSpPr>
          <p:cNvPr id="11" name="Text 9"/>
          <p:cNvSpPr/>
          <p:nvPr/>
        </p:nvSpPr>
        <p:spPr>
          <a:xfrm>
            <a:off x="7564874" y="4652963"/>
            <a:ext cx="6279356" cy="297656"/>
          </a:xfrm>
          <a:prstGeom prst="rect">
            <a:avLst/>
          </a:prstGeom>
          <a:noFill/>
          <a:ln/>
        </p:spPr>
        <p:txBody>
          <a:bodyPr wrap="none" lIns="0" tIns="0" rIns="0" bIns="0" rtlCol="0" anchor="t"/>
          <a:lstStyle/>
          <a:p>
            <a:pPr marL="342900" indent="-342900" algn="l">
              <a:lnSpc>
                <a:spcPts val="2300"/>
              </a:lnSpc>
              <a:buSzPct val="100000"/>
              <a:buChar char="•"/>
            </a:pPr>
            <a:r>
              <a:rPr lang="en-US" sz="1550" dirty="0">
                <a:solidFill>
                  <a:srgbClr val="384653"/>
                </a:solidFill>
                <a:latin typeface="Roboto" pitchFamily="34" charset="0"/>
                <a:ea typeface="Roboto" pitchFamily="34" charset="-122"/>
                <a:cs typeface="Roboto" pitchFamily="34" charset="-120"/>
              </a:rPr>
              <a:t>Context-dependent storytelling</a:t>
            </a:r>
            <a:endParaRPr lang="en-US" sz="1550" dirty="0"/>
          </a:p>
        </p:txBody>
      </p:sp>
      <p:sp>
        <p:nvSpPr>
          <p:cNvPr id="12" name="Text 10"/>
          <p:cNvSpPr/>
          <p:nvPr/>
        </p:nvSpPr>
        <p:spPr>
          <a:xfrm>
            <a:off x="7564874" y="5020032"/>
            <a:ext cx="6279356" cy="297656"/>
          </a:xfrm>
          <a:prstGeom prst="rect">
            <a:avLst/>
          </a:prstGeom>
          <a:noFill/>
          <a:ln/>
        </p:spPr>
        <p:txBody>
          <a:bodyPr wrap="none" lIns="0" tIns="0" rIns="0" bIns="0" rtlCol="0" anchor="t"/>
          <a:lstStyle/>
          <a:p>
            <a:pPr marL="342900" indent="-342900" algn="l">
              <a:lnSpc>
                <a:spcPts val="2300"/>
              </a:lnSpc>
              <a:buSzPct val="100000"/>
              <a:buChar char="•"/>
            </a:pPr>
            <a:r>
              <a:rPr lang="en-US" sz="1550" dirty="0">
                <a:solidFill>
                  <a:srgbClr val="384653"/>
                </a:solidFill>
                <a:latin typeface="Roboto" pitchFamily="34" charset="0"/>
                <a:ea typeface="Roboto" pitchFamily="34" charset="-122"/>
                <a:cs typeface="Roboto" pitchFamily="34" charset="-120"/>
              </a:rPr>
              <a:t>Researcher influence during collection</a:t>
            </a:r>
            <a:endParaRPr lang="en-US" sz="1550" dirty="0"/>
          </a:p>
        </p:txBody>
      </p:sp>
      <p:sp>
        <p:nvSpPr>
          <p:cNvPr id="13" name="Text 11"/>
          <p:cNvSpPr/>
          <p:nvPr/>
        </p:nvSpPr>
        <p:spPr>
          <a:xfrm>
            <a:off x="7564874" y="5496282"/>
            <a:ext cx="6279356" cy="892969"/>
          </a:xfrm>
          <a:prstGeom prst="rect">
            <a:avLst/>
          </a:prstGeom>
          <a:noFill/>
          <a:ln/>
        </p:spPr>
        <p:txBody>
          <a:bodyPr wrap="square" lIns="0" tIns="0" rIns="0" bIns="0" rtlCol="0" anchor="t"/>
          <a:lstStyle/>
          <a:p>
            <a:pPr marL="0" indent="0" algn="l">
              <a:lnSpc>
                <a:spcPts val="2300"/>
              </a:lnSpc>
              <a:buNone/>
            </a:pPr>
            <a:r>
              <a:rPr lang="en-US" sz="1550" dirty="0">
                <a:solidFill>
                  <a:srgbClr val="384653"/>
                </a:solidFill>
                <a:latin typeface="Roboto" pitchFamily="34" charset="0"/>
                <a:ea typeface="Roboto" pitchFamily="34" charset="-122"/>
                <a:cs typeface="Roboto" pitchFamily="34" charset="-120"/>
              </a:rPr>
              <a:t>These factors can compromise the accuracy and consistency of data collected through narrative methods, making findings potentially less reliable than those from other methodological approaches.</a:t>
            </a:r>
            <a:endParaRPr lang="en-US" sz="15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0789920" y="0"/>
            <a:ext cx="3840480" cy="8229600"/>
          </a:xfrm>
          <a:prstGeom prst="rect">
            <a:avLst/>
          </a:prstGeom>
        </p:spPr>
      </p:pic>
      <p:sp>
        <p:nvSpPr>
          <p:cNvPr id="3" name="Text 0"/>
          <p:cNvSpPr/>
          <p:nvPr/>
        </p:nvSpPr>
        <p:spPr>
          <a:xfrm>
            <a:off x="771644" y="531733"/>
            <a:ext cx="9113163" cy="602813"/>
          </a:xfrm>
          <a:prstGeom prst="rect">
            <a:avLst/>
          </a:prstGeom>
          <a:noFill/>
          <a:ln/>
        </p:spPr>
        <p:txBody>
          <a:bodyPr wrap="none" lIns="0" tIns="0" rIns="0" bIns="0" rtlCol="0" anchor="t"/>
          <a:lstStyle/>
          <a:p>
            <a:pPr marL="0" indent="0" algn="l">
              <a:lnSpc>
                <a:spcPts val="4700"/>
              </a:lnSpc>
              <a:buNone/>
            </a:pPr>
            <a:r>
              <a:rPr lang="en-US" sz="3750" dirty="0">
                <a:solidFill>
                  <a:srgbClr val="2E3C4E"/>
                </a:solidFill>
                <a:latin typeface="Host Grotesk Medium" pitchFamily="34" charset="0"/>
                <a:ea typeface="Host Grotesk Medium" pitchFamily="34" charset="-122"/>
                <a:cs typeface="Host Grotesk Medium" pitchFamily="34" charset="-120"/>
              </a:rPr>
              <a:t>Critiques of Narrative Criminology: Part 2</a:t>
            </a:r>
            <a:endParaRPr lang="en-US" sz="3750" dirty="0"/>
          </a:p>
        </p:txBody>
      </p:sp>
      <p:sp>
        <p:nvSpPr>
          <p:cNvPr id="4" name="Shape 1"/>
          <p:cNvSpPr/>
          <p:nvPr/>
        </p:nvSpPr>
        <p:spPr>
          <a:xfrm>
            <a:off x="771644" y="1423868"/>
            <a:ext cx="434102" cy="434102"/>
          </a:xfrm>
          <a:prstGeom prst="roundRect">
            <a:avLst>
              <a:gd name="adj" fmla="val 18667"/>
            </a:avLst>
          </a:prstGeom>
          <a:solidFill>
            <a:srgbClr val="D9EDF2"/>
          </a:solidFill>
          <a:ln w="7620">
            <a:solidFill>
              <a:srgbClr val="BFD3D8"/>
            </a:solidFill>
            <a:prstDash val="solid"/>
          </a:ln>
        </p:spPr>
        <p:txBody>
          <a:bodyPr/>
          <a:lstStyle/>
          <a:p>
            <a:endParaRPr lang="en-GB"/>
          </a:p>
        </p:txBody>
      </p:sp>
      <p:sp>
        <p:nvSpPr>
          <p:cNvPr id="5" name="Text 2"/>
          <p:cNvSpPr/>
          <p:nvPr/>
        </p:nvSpPr>
        <p:spPr>
          <a:xfrm>
            <a:off x="844034" y="1460063"/>
            <a:ext cx="289322" cy="361712"/>
          </a:xfrm>
          <a:prstGeom prst="rect">
            <a:avLst/>
          </a:prstGeom>
          <a:noFill/>
          <a:ln/>
        </p:spPr>
        <p:txBody>
          <a:bodyPr wrap="none" lIns="0" tIns="0" rIns="0" bIns="0" rtlCol="0" anchor="t"/>
          <a:lstStyle/>
          <a:p>
            <a:pPr marL="0" indent="0" algn="ctr">
              <a:lnSpc>
                <a:spcPts val="2250"/>
              </a:lnSpc>
              <a:buNone/>
            </a:pPr>
            <a:r>
              <a:rPr lang="en-US" sz="2250" dirty="0">
                <a:solidFill>
                  <a:srgbClr val="384653"/>
                </a:solidFill>
                <a:latin typeface="Host Grotesk Medium" pitchFamily="34" charset="0"/>
                <a:ea typeface="Host Grotesk Medium" pitchFamily="34" charset="-122"/>
                <a:cs typeface="Host Grotesk Medium" pitchFamily="34" charset="-120"/>
              </a:rPr>
              <a:t>1</a:t>
            </a:r>
            <a:endParaRPr lang="en-US" sz="2250" dirty="0"/>
          </a:p>
        </p:txBody>
      </p:sp>
      <p:sp>
        <p:nvSpPr>
          <p:cNvPr id="6" name="Text 3"/>
          <p:cNvSpPr/>
          <p:nvPr/>
        </p:nvSpPr>
        <p:spPr>
          <a:xfrm>
            <a:off x="1398627" y="1490186"/>
            <a:ext cx="2556391" cy="301466"/>
          </a:xfrm>
          <a:prstGeom prst="rect">
            <a:avLst/>
          </a:prstGeom>
          <a:noFill/>
          <a:ln/>
        </p:spPr>
        <p:txBody>
          <a:bodyPr wrap="none" lIns="0" tIns="0" rIns="0" bIns="0" rtlCol="0" anchor="t"/>
          <a:lstStyle/>
          <a:p>
            <a:pPr marL="0" indent="0" algn="l">
              <a:lnSpc>
                <a:spcPts val="2350"/>
              </a:lnSpc>
              <a:buNone/>
            </a:pPr>
            <a:r>
              <a:rPr lang="en-US" sz="1850" dirty="0">
                <a:solidFill>
                  <a:srgbClr val="384653"/>
                </a:solidFill>
                <a:latin typeface="Host Grotesk Medium" pitchFamily="34" charset="0"/>
                <a:ea typeface="Host Grotesk Medium" pitchFamily="34" charset="-122"/>
                <a:cs typeface="Host Grotesk Medium" pitchFamily="34" charset="-120"/>
              </a:rPr>
              <a:t>Lack of Generalisability</a:t>
            </a:r>
            <a:endParaRPr lang="en-US" sz="1850" dirty="0"/>
          </a:p>
        </p:txBody>
      </p:sp>
      <p:sp>
        <p:nvSpPr>
          <p:cNvPr id="7" name="Text 4"/>
          <p:cNvSpPr/>
          <p:nvPr/>
        </p:nvSpPr>
        <p:spPr>
          <a:xfrm>
            <a:off x="1398627" y="1907381"/>
            <a:ext cx="8802529" cy="867966"/>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Roboto" pitchFamily="34" charset="0"/>
                <a:ea typeface="Roboto" pitchFamily="34" charset="-122"/>
                <a:cs typeface="Roboto" pitchFamily="34" charset="-120"/>
              </a:rPr>
              <a:t>Since narratives are highly individualised and context-specific, it can be challenging to draw broader conclusions or apply findings to other contexts. This limits the ability to develop general theories or policies based on narrative research.</a:t>
            </a:r>
            <a:endParaRPr lang="en-US" sz="1500" dirty="0"/>
          </a:p>
        </p:txBody>
      </p:sp>
      <p:sp>
        <p:nvSpPr>
          <p:cNvPr id="8" name="Shape 5"/>
          <p:cNvSpPr/>
          <p:nvPr/>
        </p:nvSpPr>
        <p:spPr>
          <a:xfrm>
            <a:off x="771644" y="3161109"/>
            <a:ext cx="434102" cy="434102"/>
          </a:xfrm>
          <a:prstGeom prst="roundRect">
            <a:avLst>
              <a:gd name="adj" fmla="val 18667"/>
            </a:avLst>
          </a:prstGeom>
          <a:solidFill>
            <a:srgbClr val="D9EDF2"/>
          </a:solidFill>
          <a:ln w="7620">
            <a:solidFill>
              <a:srgbClr val="BFD3D8"/>
            </a:solidFill>
            <a:prstDash val="solid"/>
          </a:ln>
        </p:spPr>
        <p:txBody>
          <a:bodyPr/>
          <a:lstStyle/>
          <a:p>
            <a:endParaRPr lang="en-GB"/>
          </a:p>
        </p:txBody>
      </p:sp>
      <p:sp>
        <p:nvSpPr>
          <p:cNvPr id="9" name="Text 6"/>
          <p:cNvSpPr/>
          <p:nvPr/>
        </p:nvSpPr>
        <p:spPr>
          <a:xfrm>
            <a:off x="844034" y="3197304"/>
            <a:ext cx="289322" cy="361712"/>
          </a:xfrm>
          <a:prstGeom prst="rect">
            <a:avLst/>
          </a:prstGeom>
          <a:noFill/>
          <a:ln/>
        </p:spPr>
        <p:txBody>
          <a:bodyPr wrap="none" lIns="0" tIns="0" rIns="0" bIns="0" rtlCol="0" anchor="t"/>
          <a:lstStyle/>
          <a:p>
            <a:pPr marL="0" indent="0" algn="ctr">
              <a:lnSpc>
                <a:spcPts val="2250"/>
              </a:lnSpc>
              <a:buNone/>
            </a:pPr>
            <a:r>
              <a:rPr lang="en-US" sz="2250" dirty="0">
                <a:solidFill>
                  <a:srgbClr val="384653"/>
                </a:solidFill>
                <a:latin typeface="Host Grotesk Medium" pitchFamily="34" charset="0"/>
                <a:ea typeface="Host Grotesk Medium" pitchFamily="34" charset="-122"/>
                <a:cs typeface="Host Grotesk Medium" pitchFamily="34" charset="-120"/>
              </a:rPr>
              <a:t>2</a:t>
            </a:r>
            <a:endParaRPr lang="en-US" sz="2250" dirty="0"/>
          </a:p>
        </p:txBody>
      </p:sp>
      <p:sp>
        <p:nvSpPr>
          <p:cNvPr id="10" name="Text 7"/>
          <p:cNvSpPr/>
          <p:nvPr/>
        </p:nvSpPr>
        <p:spPr>
          <a:xfrm>
            <a:off x="1398627" y="3227427"/>
            <a:ext cx="3681770" cy="301466"/>
          </a:xfrm>
          <a:prstGeom prst="rect">
            <a:avLst/>
          </a:prstGeom>
          <a:noFill/>
          <a:ln/>
        </p:spPr>
        <p:txBody>
          <a:bodyPr wrap="none" lIns="0" tIns="0" rIns="0" bIns="0" rtlCol="0" anchor="t"/>
          <a:lstStyle/>
          <a:p>
            <a:pPr marL="0" indent="0" algn="l">
              <a:lnSpc>
                <a:spcPts val="2350"/>
              </a:lnSpc>
              <a:buNone/>
            </a:pPr>
            <a:r>
              <a:rPr lang="en-US" sz="1850" dirty="0">
                <a:solidFill>
                  <a:srgbClr val="384653"/>
                </a:solidFill>
                <a:latin typeface="Host Grotesk Medium" pitchFamily="34" charset="0"/>
                <a:ea typeface="Host Grotesk Medium" pitchFamily="34" charset="-122"/>
                <a:cs typeface="Host Grotesk Medium" pitchFamily="34" charset="-120"/>
              </a:rPr>
              <a:t>Potential for Romanticising Crime</a:t>
            </a:r>
            <a:endParaRPr lang="en-US" sz="1850" dirty="0"/>
          </a:p>
        </p:txBody>
      </p:sp>
      <p:sp>
        <p:nvSpPr>
          <p:cNvPr id="11" name="Text 8"/>
          <p:cNvSpPr/>
          <p:nvPr/>
        </p:nvSpPr>
        <p:spPr>
          <a:xfrm>
            <a:off x="1398627" y="3644622"/>
            <a:ext cx="8802529" cy="867966"/>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Roboto" pitchFamily="34" charset="0"/>
                <a:ea typeface="Roboto" pitchFamily="34" charset="-122"/>
                <a:cs typeface="Roboto" pitchFamily="34" charset="-120"/>
              </a:rPr>
              <a:t>There is concern that narrative criminology might inadvertently romanticise or legitimise criminal behaviour by focusing on offenders' stories and justifications. This approach risks downplaying harm caused and victims' experiences.</a:t>
            </a:r>
            <a:endParaRPr lang="en-US" sz="1500" dirty="0"/>
          </a:p>
        </p:txBody>
      </p:sp>
      <p:sp>
        <p:nvSpPr>
          <p:cNvPr id="12" name="Shape 9"/>
          <p:cNvSpPr/>
          <p:nvPr/>
        </p:nvSpPr>
        <p:spPr>
          <a:xfrm>
            <a:off x="771644" y="4898350"/>
            <a:ext cx="434102" cy="434102"/>
          </a:xfrm>
          <a:prstGeom prst="roundRect">
            <a:avLst>
              <a:gd name="adj" fmla="val 18667"/>
            </a:avLst>
          </a:prstGeom>
          <a:solidFill>
            <a:srgbClr val="D9EDF2"/>
          </a:solidFill>
          <a:ln w="7620">
            <a:solidFill>
              <a:srgbClr val="BFD3D8"/>
            </a:solidFill>
            <a:prstDash val="solid"/>
          </a:ln>
        </p:spPr>
        <p:txBody>
          <a:bodyPr/>
          <a:lstStyle/>
          <a:p>
            <a:endParaRPr lang="en-GB"/>
          </a:p>
        </p:txBody>
      </p:sp>
      <p:sp>
        <p:nvSpPr>
          <p:cNvPr id="13" name="Text 10"/>
          <p:cNvSpPr/>
          <p:nvPr/>
        </p:nvSpPr>
        <p:spPr>
          <a:xfrm>
            <a:off x="844034" y="4934545"/>
            <a:ext cx="289322" cy="361712"/>
          </a:xfrm>
          <a:prstGeom prst="rect">
            <a:avLst/>
          </a:prstGeom>
          <a:noFill/>
          <a:ln/>
        </p:spPr>
        <p:txBody>
          <a:bodyPr wrap="none" lIns="0" tIns="0" rIns="0" bIns="0" rtlCol="0" anchor="t"/>
          <a:lstStyle/>
          <a:p>
            <a:pPr marL="0" indent="0" algn="ctr">
              <a:lnSpc>
                <a:spcPts val="2250"/>
              </a:lnSpc>
              <a:buNone/>
            </a:pPr>
            <a:r>
              <a:rPr lang="en-US" sz="2250" dirty="0">
                <a:solidFill>
                  <a:srgbClr val="384653"/>
                </a:solidFill>
                <a:latin typeface="Host Grotesk Medium" pitchFamily="34" charset="0"/>
                <a:ea typeface="Host Grotesk Medium" pitchFamily="34" charset="-122"/>
                <a:cs typeface="Host Grotesk Medium" pitchFamily="34" charset="-120"/>
              </a:rPr>
              <a:t>3</a:t>
            </a:r>
            <a:endParaRPr lang="en-US" sz="2250" dirty="0"/>
          </a:p>
        </p:txBody>
      </p:sp>
      <p:sp>
        <p:nvSpPr>
          <p:cNvPr id="14" name="Text 11"/>
          <p:cNvSpPr/>
          <p:nvPr/>
        </p:nvSpPr>
        <p:spPr>
          <a:xfrm>
            <a:off x="1398627" y="4964668"/>
            <a:ext cx="4491752" cy="301466"/>
          </a:xfrm>
          <a:prstGeom prst="rect">
            <a:avLst/>
          </a:prstGeom>
          <a:noFill/>
          <a:ln/>
        </p:spPr>
        <p:txBody>
          <a:bodyPr wrap="none" lIns="0" tIns="0" rIns="0" bIns="0" rtlCol="0" anchor="t"/>
          <a:lstStyle/>
          <a:p>
            <a:pPr marL="0" indent="0" algn="l">
              <a:lnSpc>
                <a:spcPts val="2350"/>
              </a:lnSpc>
              <a:buNone/>
            </a:pPr>
            <a:r>
              <a:rPr lang="en-US" sz="1850" dirty="0">
                <a:solidFill>
                  <a:srgbClr val="384653"/>
                </a:solidFill>
                <a:latin typeface="Host Grotesk Medium" pitchFamily="34" charset="0"/>
                <a:ea typeface="Host Grotesk Medium" pitchFamily="34" charset="-122"/>
                <a:cs typeface="Host Grotesk Medium" pitchFamily="34" charset="-120"/>
              </a:rPr>
              <a:t>Integration with Mainstream Criminology</a:t>
            </a:r>
            <a:endParaRPr lang="en-US" sz="1850" dirty="0"/>
          </a:p>
        </p:txBody>
      </p:sp>
      <p:sp>
        <p:nvSpPr>
          <p:cNvPr id="15" name="Text 12"/>
          <p:cNvSpPr/>
          <p:nvPr/>
        </p:nvSpPr>
        <p:spPr>
          <a:xfrm>
            <a:off x="1398627" y="5381863"/>
            <a:ext cx="8802529" cy="578644"/>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Roboto" pitchFamily="34" charset="0"/>
                <a:ea typeface="Roboto" pitchFamily="34" charset="-122"/>
                <a:cs typeface="Roboto" pitchFamily="34" charset="-120"/>
              </a:rPr>
              <a:t>Some scholars argue that narrative criminology remains somewhat isolated from mainstream criminology. This lack of integration can limit its impact and acceptance within the broader field.</a:t>
            </a:r>
            <a:endParaRPr lang="en-US" sz="1500" dirty="0"/>
          </a:p>
        </p:txBody>
      </p:sp>
      <p:sp>
        <p:nvSpPr>
          <p:cNvPr id="16" name="Shape 13"/>
          <p:cNvSpPr/>
          <p:nvPr/>
        </p:nvSpPr>
        <p:spPr>
          <a:xfrm>
            <a:off x="771644" y="6346269"/>
            <a:ext cx="434102" cy="434102"/>
          </a:xfrm>
          <a:prstGeom prst="roundRect">
            <a:avLst>
              <a:gd name="adj" fmla="val 18667"/>
            </a:avLst>
          </a:prstGeom>
          <a:solidFill>
            <a:srgbClr val="D9EDF2"/>
          </a:solidFill>
          <a:ln w="7620">
            <a:solidFill>
              <a:srgbClr val="BFD3D8"/>
            </a:solidFill>
            <a:prstDash val="solid"/>
          </a:ln>
        </p:spPr>
        <p:txBody>
          <a:bodyPr/>
          <a:lstStyle/>
          <a:p>
            <a:endParaRPr lang="en-GB"/>
          </a:p>
        </p:txBody>
      </p:sp>
      <p:sp>
        <p:nvSpPr>
          <p:cNvPr id="17" name="Text 14"/>
          <p:cNvSpPr/>
          <p:nvPr/>
        </p:nvSpPr>
        <p:spPr>
          <a:xfrm>
            <a:off x="844034" y="6382464"/>
            <a:ext cx="289322" cy="361712"/>
          </a:xfrm>
          <a:prstGeom prst="rect">
            <a:avLst/>
          </a:prstGeom>
          <a:noFill/>
          <a:ln/>
        </p:spPr>
        <p:txBody>
          <a:bodyPr wrap="none" lIns="0" tIns="0" rIns="0" bIns="0" rtlCol="0" anchor="t"/>
          <a:lstStyle/>
          <a:p>
            <a:pPr marL="0" indent="0" algn="ctr">
              <a:lnSpc>
                <a:spcPts val="2250"/>
              </a:lnSpc>
              <a:buNone/>
            </a:pPr>
            <a:r>
              <a:rPr lang="en-US" sz="2250" dirty="0">
                <a:solidFill>
                  <a:srgbClr val="384653"/>
                </a:solidFill>
                <a:latin typeface="Host Grotesk Medium" pitchFamily="34" charset="0"/>
                <a:ea typeface="Host Grotesk Medium" pitchFamily="34" charset="-122"/>
                <a:cs typeface="Host Grotesk Medium" pitchFamily="34" charset="-120"/>
              </a:rPr>
              <a:t>4</a:t>
            </a:r>
            <a:endParaRPr lang="en-US" sz="2250" dirty="0"/>
          </a:p>
        </p:txBody>
      </p:sp>
      <p:sp>
        <p:nvSpPr>
          <p:cNvPr id="18" name="Text 15"/>
          <p:cNvSpPr/>
          <p:nvPr/>
        </p:nvSpPr>
        <p:spPr>
          <a:xfrm>
            <a:off x="1398627" y="6412587"/>
            <a:ext cx="2439710" cy="301466"/>
          </a:xfrm>
          <a:prstGeom prst="rect">
            <a:avLst/>
          </a:prstGeom>
          <a:noFill/>
          <a:ln/>
        </p:spPr>
        <p:txBody>
          <a:bodyPr wrap="none" lIns="0" tIns="0" rIns="0" bIns="0" rtlCol="0" anchor="t"/>
          <a:lstStyle/>
          <a:p>
            <a:pPr marL="0" indent="0" algn="l">
              <a:lnSpc>
                <a:spcPts val="2350"/>
              </a:lnSpc>
              <a:buNone/>
            </a:pPr>
            <a:r>
              <a:rPr lang="en-US" sz="1850" dirty="0">
                <a:solidFill>
                  <a:srgbClr val="384653"/>
                </a:solidFill>
                <a:latin typeface="Host Grotesk Medium" pitchFamily="34" charset="0"/>
                <a:ea typeface="Host Grotesk Medium" pitchFamily="34" charset="-122"/>
                <a:cs typeface="Host Grotesk Medium" pitchFamily="34" charset="-120"/>
              </a:rPr>
              <a:t>Challenges in Practice</a:t>
            </a:r>
            <a:endParaRPr lang="en-US" sz="1850" dirty="0"/>
          </a:p>
        </p:txBody>
      </p:sp>
      <p:sp>
        <p:nvSpPr>
          <p:cNvPr id="19" name="Text 16"/>
          <p:cNvSpPr/>
          <p:nvPr/>
        </p:nvSpPr>
        <p:spPr>
          <a:xfrm>
            <a:off x="1398627" y="6829782"/>
            <a:ext cx="8802529" cy="867966"/>
          </a:xfrm>
          <a:prstGeom prst="rect">
            <a:avLst/>
          </a:prstGeom>
          <a:noFill/>
          <a:ln/>
        </p:spPr>
        <p:txBody>
          <a:bodyPr wrap="square" lIns="0" tIns="0" rIns="0" bIns="0" rtlCol="0" anchor="t"/>
          <a:lstStyle/>
          <a:p>
            <a:pPr marL="0" indent="0" algn="l">
              <a:lnSpc>
                <a:spcPts val="2250"/>
              </a:lnSpc>
              <a:buNone/>
            </a:pPr>
            <a:r>
              <a:rPr lang="en-US" sz="1500" dirty="0">
                <a:solidFill>
                  <a:srgbClr val="384653"/>
                </a:solidFill>
                <a:latin typeface="Roboto" pitchFamily="34" charset="0"/>
                <a:ea typeface="Roboto" pitchFamily="34" charset="-122"/>
                <a:cs typeface="Roboto" pitchFamily="34" charset="-120"/>
              </a:rPr>
              <a:t>Practicing narrative criminology involves complex methodological challenges, such as ensuring ethical collection and interpretation of narratives, managing emotional impact on researchers, and maintaining reflexivity.</a:t>
            </a:r>
            <a:endParaRPr lang="en-US" sz="15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AACF5E43-67DD-2F24-7CEC-0ADF540E61BD}"/>
              </a:ext>
            </a:extLst>
          </p:cNvPr>
          <p:cNvPicPr>
            <a:picLocks noChangeAspect="1"/>
          </p:cNvPicPr>
          <p:nvPr/>
        </p:nvPicPr>
        <p:blipFill>
          <a:blip r:embed="rId4"/>
          <a:stretch>
            <a:fillRect/>
          </a:stretch>
        </p:blipFill>
        <p:spPr>
          <a:xfrm>
            <a:off x="275402" y="199785"/>
            <a:ext cx="4259860" cy="6451898"/>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77E9D980-ED26-83DA-475F-D46F76871919}"/>
              </a:ext>
            </a:extLst>
          </p:cNvPr>
          <p:cNvSpPr txBox="1"/>
          <p:nvPr/>
        </p:nvSpPr>
        <p:spPr>
          <a:xfrm>
            <a:off x="5701937" y="306976"/>
            <a:ext cx="8203474" cy="1077218"/>
          </a:xfrm>
          <a:prstGeom prst="rect">
            <a:avLst/>
          </a:prstGeom>
          <a:noFill/>
        </p:spPr>
        <p:txBody>
          <a:bodyPr wrap="square" rtlCol="0">
            <a:spAutoFit/>
          </a:bodyPr>
          <a:lstStyle/>
          <a:p>
            <a:pPr algn="ctr"/>
            <a:r>
              <a:rPr lang="en-GB" sz="3200" dirty="0"/>
              <a:t>HOW SHOULD CRIMINOLOGISTS BE USING NARRATIVE CRIMINOLOGY?</a:t>
            </a:r>
          </a:p>
        </p:txBody>
      </p:sp>
      <p:sp>
        <p:nvSpPr>
          <p:cNvPr id="5" name="TextBox 4">
            <a:extLst>
              <a:ext uri="{FF2B5EF4-FFF2-40B4-BE49-F238E27FC236}">
                <a16:creationId xmlns:a16="http://schemas.microsoft.com/office/drawing/2014/main" id="{2B50EA13-80CE-9C8F-2A13-A255423BCE69}"/>
              </a:ext>
            </a:extLst>
          </p:cNvPr>
          <p:cNvSpPr txBox="1"/>
          <p:nvPr/>
        </p:nvSpPr>
        <p:spPr>
          <a:xfrm>
            <a:off x="5494084" y="1799042"/>
            <a:ext cx="8613802" cy="6370975"/>
          </a:xfrm>
          <a:prstGeom prst="rect">
            <a:avLst/>
          </a:prstGeom>
          <a:noFill/>
        </p:spPr>
        <p:txBody>
          <a:bodyPr wrap="square">
            <a:spAutoFit/>
          </a:bodyPr>
          <a:lstStyle/>
          <a:p>
            <a:pPr>
              <a:buNone/>
            </a:pPr>
            <a:r>
              <a:rPr lang="en-GB" sz="2400" b="1" dirty="0"/>
              <a:t>1. Voyeurism vs. Emancipation</a:t>
            </a:r>
          </a:p>
          <a:p>
            <a:pPr>
              <a:buFont typeface="Arial" panose="020B0604020202020204" pitchFamily="34" charset="0"/>
              <a:buChar char="•"/>
            </a:pPr>
            <a:r>
              <a:rPr lang="en-GB" sz="2400" dirty="0"/>
              <a:t>Narrative research can slide into </a:t>
            </a:r>
            <a:r>
              <a:rPr lang="en-GB" sz="2400" b="1" dirty="0"/>
              <a:t>voyeuristic practices</a:t>
            </a:r>
            <a:r>
              <a:rPr lang="en-GB" sz="2400" dirty="0"/>
              <a:t>, exploiting marginalised individuals' stories for academic insight or sensationalism. This risks reinforcing existing power imbalances under the guise of knowledge production.</a:t>
            </a:r>
          </a:p>
          <a:p>
            <a:endParaRPr lang="en-GB" sz="2400" dirty="0"/>
          </a:p>
          <a:p>
            <a:pPr>
              <a:buNone/>
            </a:pPr>
            <a:r>
              <a:rPr lang="en-GB" sz="2400" b="1" dirty="0"/>
              <a:t>2. Empathy and Bearing Witness</a:t>
            </a:r>
          </a:p>
          <a:p>
            <a:pPr>
              <a:buFont typeface="Arial" panose="020B0604020202020204" pitchFamily="34" charset="0"/>
              <a:buChar char="•"/>
            </a:pPr>
            <a:r>
              <a:rPr lang="en-GB" sz="2400" dirty="0"/>
              <a:t>The paper interrogates the tension between using empathy ethically and the responsibility involved in </a:t>
            </a:r>
            <a:r>
              <a:rPr lang="en-GB" sz="2400" b="1" dirty="0"/>
              <a:t>bearing witness</a:t>
            </a:r>
            <a:r>
              <a:rPr lang="en-GB" sz="2400" dirty="0"/>
              <a:t>. It questions what kind of relational stance researchers take and how that affects both truth-telling and subjectivity.</a:t>
            </a:r>
          </a:p>
          <a:p>
            <a:endParaRPr lang="en-GB" sz="2400" dirty="0"/>
          </a:p>
          <a:p>
            <a:pPr>
              <a:buNone/>
            </a:pPr>
            <a:r>
              <a:rPr lang="en-GB" sz="2400" b="1" dirty="0"/>
              <a:t>3. Listening and Reflexivity</a:t>
            </a:r>
          </a:p>
          <a:p>
            <a:pPr>
              <a:buFont typeface="Arial" panose="020B0604020202020204" pitchFamily="34" charset="0"/>
              <a:buChar char="•"/>
            </a:pPr>
            <a:r>
              <a:rPr lang="en-GB" sz="2400" dirty="0"/>
              <a:t>Ethical narrative research demands more than methodological self-reflection: it requires critical attention to </a:t>
            </a:r>
            <a:r>
              <a:rPr lang="en-GB" sz="2400" b="1" dirty="0"/>
              <a:t>who gets to speak, whose voice is heard, and how stories are framed</a:t>
            </a:r>
            <a:r>
              <a:rPr lang="en-GB" sz="2400" dirty="0"/>
              <a:t>—always considering the researcher’s positionality and implications of interpretation.</a:t>
            </a:r>
          </a:p>
        </p:txBody>
      </p:sp>
    </p:spTree>
    <p:extLst>
      <p:ext uri="{BB962C8B-B14F-4D97-AF65-F5344CB8AC3E}">
        <p14:creationId xmlns:p14="http://schemas.microsoft.com/office/powerpoint/2010/main" val="17452519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793790" y="715447"/>
            <a:ext cx="10855523" cy="620078"/>
          </a:xfrm>
          <a:prstGeom prst="rect">
            <a:avLst/>
          </a:prstGeom>
          <a:noFill/>
          <a:ln/>
        </p:spPr>
        <p:txBody>
          <a:bodyPr wrap="none" lIns="0" tIns="0" rIns="0" bIns="0" rtlCol="0" anchor="t"/>
          <a:lstStyle/>
          <a:p>
            <a:pPr marL="0" indent="0" algn="l">
              <a:lnSpc>
                <a:spcPts val="4850"/>
              </a:lnSpc>
              <a:buNone/>
            </a:pPr>
            <a:r>
              <a:rPr lang="en-US" sz="3900" dirty="0">
                <a:solidFill>
                  <a:srgbClr val="2E3C4E"/>
                </a:solidFill>
                <a:latin typeface="Host Grotesk Medium" pitchFamily="34" charset="0"/>
                <a:ea typeface="Host Grotesk Medium" pitchFamily="34" charset="-122"/>
                <a:cs typeface="Host Grotesk Medium" pitchFamily="34" charset="-120"/>
              </a:rPr>
              <a:t>Conclusion: The Future of Narrative Criminology</a:t>
            </a:r>
            <a:endParaRPr lang="en-US" sz="3900" dirty="0"/>
          </a:p>
        </p:txBody>
      </p:sp>
      <p:sp>
        <p:nvSpPr>
          <p:cNvPr id="3" name="Text 1"/>
          <p:cNvSpPr/>
          <p:nvPr/>
        </p:nvSpPr>
        <p:spPr>
          <a:xfrm>
            <a:off x="793790" y="1811774"/>
            <a:ext cx="6279356" cy="1190625"/>
          </a:xfrm>
          <a:prstGeom prst="rect">
            <a:avLst/>
          </a:prstGeom>
          <a:noFill/>
          <a:ln/>
        </p:spPr>
        <p:txBody>
          <a:bodyPr wrap="square" lIns="0" tIns="0" rIns="0" bIns="0" rtlCol="0" anchor="t"/>
          <a:lstStyle/>
          <a:p>
            <a:pPr marL="0" indent="0" algn="l">
              <a:lnSpc>
                <a:spcPts val="2300"/>
              </a:lnSpc>
              <a:buNone/>
            </a:pPr>
            <a:r>
              <a:rPr lang="en-US" sz="2000" dirty="0">
                <a:solidFill>
                  <a:srgbClr val="384653"/>
                </a:solidFill>
                <a:latin typeface="Roboto" pitchFamily="34" charset="0"/>
                <a:ea typeface="Roboto" pitchFamily="34" charset="-122"/>
                <a:cs typeface="Roboto" pitchFamily="34" charset="-120"/>
              </a:rPr>
              <a:t>While narrative criminology offers a unique and valuable perspective on the role of stories in shaping criminal behaviour, addressing its critiques is essential for strengthening the field. The future of narrative criminology likely depends on:</a:t>
            </a:r>
            <a:endParaRPr lang="en-US" sz="2000" dirty="0"/>
          </a:p>
        </p:txBody>
      </p:sp>
      <p:sp>
        <p:nvSpPr>
          <p:cNvPr id="4" name="Text 2"/>
          <p:cNvSpPr/>
          <p:nvPr/>
        </p:nvSpPr>
        <p:spPr>
          <a:xfrm>
            <a:off x="713891" y="3419475"/>
            <a:ext cx="6279356" cy="297656"/>
          </a:xfrm>
          <a:prstGeom prst="rect">
            <a:avLst/>
          </a:prstGeom>
          <a:noFill/>
          <a:ln/>
        </p:spPr>
        <p:txBody>
          <a:bodyPr wrap="none" lIns="0" tIns="0" rIns="0" bIns="0" rtlCol="0" anchor="t"/>
          <a:lstStyle/>
          <a:p>
            <a:pPr marL="342900" indent="-342900" algn="l">
              <a:lnSpc>
                <a:spcPts val="2300"/>
              </a:lnSpc>
              <a:buSzPct val="100000"/>
              <a:buChar char="•"/>
            </a:pPr>
            <a:r>
              <a:rPr lang="en-US" sz="1550" dirty="0">
                <a:solidFill>
                  <a:srgbClr val="384653"/>
                </a:solidFill>
                <a:latin typeface="Roboto" pitchFamily="34" charset="0"/>
                <a:ea typeface="Roboto" pitchFamily="34" charset="-122"/>
                <a:cs typeface="Roboto" pitchFamily="34" charset="-120"/>
              </a:rPr>
              <a:t>Integration with complementary </a:t>
            </a:r>
            <a:r>
              <a:rPr lang="en-US" sz="1600" dirty="0">
                <a:solidFill>
                  <a:srgbClr val="384653"/>
                </a:solidFill>
                <a:latin typeface="Roboto" pitchFamily="34" charset="0"/>
                <a:ea typeface="Roboto" pitchFamily="34" charset="-122"/>
                <a:cs typeface="Roboto" pitchFamily="34" charset="-120"/>
              </a:rPr>
              <a:t>criminological</a:t>
            </a:r>
            <a:r>
              <a:rPr lang="en-US" sz="1550" dirty="0">
                <a:solidFill>
                  <a:srgbClr val="384653"/>
                </a:solidFill>
                <a:latin typeface="Roboto" pitchFamily="34" charset="0"/>
                <a:ea typeface="Roboto" pitchFamily="34" charset="-122"/>
                <a:cs typeface="Roboto" pitchFamily="34" charset="-120"/>
              </a:rPr>
              <a:t> theories</a:t>
            </a:r>
            <a:endParaRPr lang="en-US" sz="1550" dirty="0"/>
          </a:p>
        </p:txBody>
      </p:sp>
      <p:sp>
        <p:nvSpPr>
          <p:cNvPr id="5" name="Text 3"/>
          <p:cNvSpPr/>
          <p:nvPr/>
        </p:nvSpPr>
        <p:spPr>
          <a:xfrm>
            <a:off x="713891" y="4033868"/>
            <a:ext cx="6279356" cy="297656"/>
          </a:xfrm>
          <a:prstGeom prst="rect">
            <a:avLst/>
          </a:prstGeom>
          <a:noFill/>
          <a:ln/>
        </p:spPr>
        <p:txBody>
          <a:bodyPr wrap="none" lIns="0" tIns="0" rIns="0" bIns="0" rtlCol="0" anchor="t"/>
          <a:lstStyle/>
          <a:p>
            <a:pPr marL="342900" indent="-342900" algn="l">
              <a:lnSpc>
                <a:spcPts val="2300"/>
              </a:lnSpc>
              <a:buSzPct val="100000"/>
              <a:buChar char="•"/>
            </a:pPr>
            <a:r>
              <a:rPr lang="en-US" sz="1550" dirty="0">
                <a:solidFill>
                  <a:srgbClr val="384653"/>
                </a:solidFill>
                <a:latin typeface="Roboto" pitchFamily="34" charset="0"/>
                <a:ea typeface="Roboto" pitchFamily="34" charset="-122"/>
                <a:cs typeface="Roboto" pitchFamily="34" charset="-120"/>
              </a:rPr>
              <a:t>Development of more rigorous methodological approaches</a:t>
            </a:r>
            <a:endParaRPr lang="en-US" sz="1550" dirty="0"/>
          </a:p>
        </p:txBody>
      </p:sp>
      <p:sp>
        <p:nvSpPr>
          <p:cNvPr id="6" name="Text 4"/>
          <p:cNvSpPr/>
          <p:nvPr/>
        </p:nvSpPr>
        <p:spPr>
          <a:xfrm>
            <a:off x="713891" y="4883378"/>
            <a:ext cx="6279356" cy="297656"/>
          </a:xfrm>
          <a:prstGeom prst="rect">
            <a:avLst/>
          </a:prstGeom>
          <a:noFill/>
          <a:ln/>
        </p:spPr>
        <p:txBody>
          <a:bodyPr wrap="none" lIns="0" tIns="0" rIns="0" bIns="0" rtlCol="0" anchor="t"/>
          <a:lstStyle/>
          <a:p>
            <a:pPr marL="342900" indent="-342900" algn="l">
              <a:lnSpc>
                <a:spcPts val="2300"/>
              </a:lnSpc>
              <a:buSzPct val="100000"/>
              <a:buChar char="•"/>
            </a:pPr>
            <a:r>
              <a:rPr lang="en-US" sz="1550" dirty="0">
                <a:solidFill>
                  <a:srgbClr val="384653"/>
                </a:solidFill>
                <a:latin typeface="Roboto" pitchFamily="34" charset="0"/>
                <a:ea typeface="Roboto" pitchFamily="34" charset="-122"/>
                <a:cs typeface="Roboto" pitchFamily="34" charset="-120"/>
              </a:rPr>
              <a:t>Balancing narrative insights with structural analyses</a:t>
            </a:r>
            <a:endParaRPr lang="en-US" sz="1550" dirty="0"/>
          </a:p>
        </p:txBody>
      </p:sp>
      <p:sp>
        <p:nvSpPr>
          <p:cNvPr id="7" name="Text 5"/>
          <p:cNvSpPr/>
          <p:nvPr/>
        </p:nvSpPr>
        <p:spPr>
          <a:xfrm>
            <a:off x="713891" y="5847278"/>
            <a:ext cx="6279356" cy="297656"/>
          </a:xfrm>
          <a:prstGeom prst="rect">
            <a:avLst/>
          </a:prstGeom>
          <a:noFill/>
          <a:ln/>
        </p:spPr>
        <p:txBody>
          <a:bodyPr wrap="none" lIns="0" tIns="0" rIns="0" bIns="0" rtlCol="0" anchor="t"/>
          <a:lstStyle/>
          <a:p>
            <a:pPr marL="342900" indent="-342900" algn="l">
              <a:lnSpc>
                <a:spcPts val="2300"/>
              </a:lnSpc>
              <a:buSzPct val="100000"/>
              <a:buChar char="•"/>
            </a:pPr>
            <a:r>
              <a:rPr lang="en-US" sz="1550" dirty="0">
                <a:solidFill>
                  <a:srgbClr val="384653"/>
                </a:solidFill>
                <a:latin typeface="Roboto" pitchFamily="34" charset="0"/>
                <a:ea typeface="Roboto" pitchFamily="34" charset="-122"/>
                <a:cs typeface="Roboto" pitchFamily="34" charset="-120"/>
              </a:rPr>
              <a:t>Expanding the focus to include victim and community narratives</a:t>
            </a:r>
            <a:endParaRPr lang="en-US" sz="1550" dirty="0"/>
          </a:p>
        </p:txBody>
      </p:sp>
      <p:sp>
        <p:nvSpPr>
          <p:cNvPr id="8" name="Text 6"/>
          <p:cNvSpPr/>
          <p:nvPr/>
        </p:nvSpPr>
        <p:spPr>
          <a:xfrm>
            <a:off x="713891" y="6732730"/>
            <a:ext cx="6279356" cy="297656"/>
          </a:xfrm>
          <a:prstGeom prst="rect">
            <a:avLst/>
          </a:prstGeom>
          <a:noFill/>
          <a:ln/>
        </p:spPr>
        <p:txBody>
          <a:bodyPr wrap="none" lIns="0" tIns="0" rIns="0" bIns="0" rtlCol="0" anchor="t"/>
          <a:lstStyle/>
          <a:p>
            <a:pPr marL="342900" indent="-342900" algn="l">
              <a:lnSpc>
                <a:spcPts val="2300"/>
              </a:lnSpc>
              <a:buSzPct val="100000"/>
              <a:buChar char="•"/>
            </a:pPr>
            <a:r>
              <a:rPr lang="en-US" sz="1550" dirty="0">
                <a:solidFill>
                  <a:srgbClr val="384653"/>
                </a:solidFill>
                <a:latin typeface="Roboto" pitchFamily="34" charset="0"/>
                <a:ea typeface="Roboto" pitchFamily="34" charset="-122"/>
                <a:cs typeface="Roboto" pitchFamily="34" charset="-120"/>
              </a:rPr>
              <a:t>Translating narrative insights into effective interventions</a:t>
            </a:r>
            <a:endParaRPr lang="en-US" sz="1550" dirty="0"/>
          </a:p>
        </p:txBody>
      </p:sp>
      <p:sp>
        <p:nvSpPr>
          <p:cNvPr id="10" name="Text 7"/>
          <p:cNvSpPr/>
          <p:nvPr/>
        </p:nvSpPr>
        <p:spPr>
          <a:xfrm>
            <a:off x="7564874" y="5847278"/>
            <a:ext cx="6279356" cy="1488281"/>
          </a:xfrm>
          <a:prstGeom prst="rect">
            <a:avLst/>
          </a:prstGeom>
          <a:noFill/>
          <a:ln/>
        </p:spPr>
        <p:txBody>
          <a:bodyPr wrap="square" lIns="0" tIns="0" rIns="0" bIns="0" rtlCol="0" anchor="t"/>
          <a:lstStyle/>
          <a:p>
            <a:pPr marL="0" indent="0" algn="l">
              <a:lnSpc>
                <a:spcPts val="2300"/>
              </a:lnSpc>
              <a:buNone/>
            </a:pPr>
            <a:r>
              <a:rPr lang="en-US" sz="2000" dirty="0">
                <a:solidFill>
                  <a:srgbClr val="384653"/>
                </a:solidFill>
                <a:latin typeface="Roboto" pitchFamily="34" charset="0"/>
                <a:ea typeface="Roboto" pitchFamily="34" charset="-122"/>
                <a:cs typeface="Roboto" pitchFamily="34" charset="-120"/>
              </a:rPr>
              <a:t>By acknowledging and addressing these concerns, narrative criminologists can enhance the rigour, ethical standards, and impact of their research. The field holds significant promise for deepening our understanding of criminal behaviour and developing more effective approaches to crime prevention and rehabilitation.</a:t>
            </a:r>
            <a:endParaRPr lang="en-US" sz="2000" dirty="0"/>
          </a:p>
        </p:txBody>
      </p:sp>
      <p:pic>
        <p:nvPicPr>
          <p:cNvPr id="11" name="Picture 10">
            <a:extLst>
              <a:ext uri="{FF2B5EF4-FFF2-40B4-BE49-F238E27FC236}">
                <a16:creationId xmlns:a16="http://schemas.microsoft.com/office/drawing/2014/main" id="{B9BF0D39-73B4-9C7D-6DDF-E1776A62967D}"/>
              </a:ext>
            </a:extLst>
          </p:cNvPr>
          <p:cNvPicPr>
            <a:picLocks noChangeAspect="1"/>
          </p:cNvPicPr>
          <p:nvPr/>
        </p:nvPicPr>
        <p:blipFill>
          <a:blip r:embed="rId3"/>
          <a:stretch>
            <a:fillRect/>
          </a:stretch>
        </p:blipFill>
        <p:spPr>
          <a:xfrm>
            <a:off x="8235995" y="1625411"/>
            <a:ext cx="4480697" cy="3588128"/>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A8A2CE4-A65E-B29B-6E51-9943A6D94D08}"/>
              </a:ext>
            </a:extLst>
          </p:cNvPr>
          <p:cNvSpPr txBox="1"/>
          <p:nvPr/>
        </p:nvSpPr>
        <p:spPr>
          <a:xfrm>
            <a:off x="326571" y="2351314"/>
            <a:ext cx="13454743" cy="4604594"/>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Arial" panose="020B0604020202020204" pitchFamily="34" charset="0"/>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err="1">
                <a:effectLst/>
                <a:latin typeface="Aptos" panose="020B0004020202020204" pitchFamily="34" charset="0"/>
                <a:ea typeface="DengXian" panose="02010600030101010101" pitchFamily="2" charset="-122"/>
                <a:cs typeface="Arial" panose="020B0604020202020204" pitchFamily="34" charset="0"/>
              </a:rPr>
              <a:t>Arnull</a:t>
            </a:r>
            <a:r>
              <a:rPr lang="en-GB" sz="1200" kern="100" dirty="0">
                <a:effectLst/>
                <a:latin typeface="Aptos" panose="020B0004020202020204" pitchFamily="34" charset="0"/>
                <a:ea typeface="DengXian" panose="02010600030101010101" pitchFamily="2" charset="-122"/>
                <a:cs typeface="Arial" panose="020B0604020202020204" pitchFamily="34" charset="0"/>
              </a:rPr>
              <a:t>, E., &amp; Ryder, J. (2019). ‘Because it’s fun’: English and American girls’ counter-hegemonic stories of alcohol and marijuana use. Journal of Youth Studies, pp. 1–17.</a:t>
            </a:r>
          </a:p>
          <a:p>
            <a:pPr>
              <a:lnSpc>
                <a:spcPct val="115000"/>
              </a:lnSpc>
              <a:spcAft>
                <a:spcPts val="800"/>
              </a:spcAft>
              <a:buNone/>
            </a:pPr>
            <a:r>
              <a:rPr lang="en-GB" sz="1200" kern="100" dirty="0" err="1">
                <a:effectLst/>
                <a:latin typeface="Aptos" panose="020B0004020202020204" pitchFamily="34" charset="0"/>
                <a:ea typeface="DengXian" panose="02010600030101010101" pitchFamily="2" charset="-122"/>
                <a:cs typeface="Arial" panose="020B0604020202020204" pitchFamily="34" charset="0"/>
              </a:rPr>
              <a:t>Avdi</a:t>
            </a:r>
            <a:r>
              <a:rPr lang="en-GB" sz="1200" kern="100" dirty="0">
                <a:effectLst/>
                <a:latin typeface="Aptos" panose="020B0004020202020204" pitchFamily="34" charset="0"/>
                <a:ea typeface="DengXian" panose="02010600030101010101" pitchFamily="2" charset="-122"/>
                <a:cs typeface="Arial" panose="020B0604020202020204" pitchFamily="34" charset="0"/>
              </a:rPr>
              <a:t>, E. and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Georgaca</a:t>
            </a:r>
            <a:r>
              <a:rPr lang="en-GB" sz="1200" kern="100" dirty="0">
                <a:effectLst/>
                <a:latin typeface="Aptos" panose="020B0004020202020204" pitchFamily="34" charset="0"/>
                <a:ea typeface="DengXian" panose="02010600030101010101" pitchFamily="2" charset="-122"/>
                <a:cs typeface="Arial" panose="020B0604020202020204" pitchFamily="34" charset="0"/>
              </a:rPr>
              <a:t>, E. (2007) ‘Narrative Research in Psychotherapy: A Critical Review’, Psychological Theory, Research and Practice, 80(3): 407–19.</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Banks, J., &amp; Albertson, K. (2018). Veterans and violence: An exploration of pre-enlistment, military and post-service life. European Journal of Criminology, 15(6), 730–747.</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Bruner, J. (1986) Actual Minds, Possible Worlds. Cambridge, MA: Harvard University Press.</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Colvin, S., &amp;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Pisoiu</a:t>
            </a:r>
            <a:r>
              <a:rPr lang="en-GB" sz="1200" kern="100" dirty="0">
                <a:effectLst/>
                <a:latin typeface="Aptos" panose="020B0004020202020204" pitchFamily="34" charset="0"/>
                <a:ea typeface="DengXian" panose="02010600030101010101" pitchFamily="2" charset="-122"/>
                <a:cs typeface="Arial" panose="020B0604020202020204" pitchFamily="34" charset="0"/>
              </a:rPr>
              <a:t>, D. (2018). When being bad is good? Bringing neutralization theory to subcultural narratives of right-wing violence. Studies in Conflict &amp; Terrorism, 1–16. doi:10.1080/1057610X.2018.1452754</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Easterling, B. A., Feldmeyer, B., &amp; Presser, L. (2018). Narrating mother identities from prison. Feminist Criminology. doi:10.1177/1557085118773457</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Fleetwood, J. (2024). </a:t>
            </a:r>
            <a:r>
              <a:rPr lang="en-GB" sz="1200" i="1" kern="100" dirty="0">
                <a:effectLst/>
                <a:latin typeface="Aptos" panose="020B0004020202020204" pitchFamily="34" charset="0"/>
                <a:ea typeface="DengXian" panose="02010600030101010101" pitchFamily="2" charset="-122"/>
                <a:cs typeface="Arial" panose="020B0604020202020204" pitchFamily="34" charset="0"/>
              </a:rPr>
              <a:t>What We Talk About When We Talk About Crime</a:t>
            </a:r>
            <a:r>
              <a:rPr lang="en-GB" sz="1200" kern="100" dirty="0">
                <a:effectLst/>
                <a:latin typeface="Aptos" panose="020B0004020202020204" pitchFamily="34" charset="0"/>
                <a:ea typeface="DengXian" panose="02010600030101010101" pitchFamily="2" charset="-122"/>
                <a:cs typeface="Arial" panose="020B0604020202020204" pitchFamily="34" charset="0"/>
              </a:rPr>
              <a:t>. Random House Publishing Services</a:t>
            </a:r>
          </a:p>
          <a:p>
            <a:pPr>
              <a:lnSpc>
                <a:spcPct val="115000"/>
              </a:lnSpc>
              <a:spcAft>
                <a:spcPts val="800"/>
              </a:spcAft>
              <a:buNone/>
            </a:pPr>
            <a:r>
              <a:rPr lang="en-GB" sz="1200" kern="100" dirty="0" err="1">
                <a:effectLst/>
                <a:latin typeface="Aptos" panose="020B0004020202020204" pitchFamily="34" charset="0"/>
                <a:ea typeface="DengXian" panose="02010600030101010101" pitchFamily="2" charset="-122"/>
                <a:cs typeface="Arial" panose="020B0604020202020204" pitchFamily="34" charset="0"/>
              </a:rPr>
              <a:t>Hammersvik</a:t>
            </a:r>
            <a:r>
              <a:rPr lang="en-GB" sz="1200" kern="100" dirty="0">
                <a:effectLst/>
                <a:latin typeface="Aptos" panose="020B0004020202020204" pitchFamily="34" charset="0"/>
                <a:ea typeface="DengXian" panose="02010600030101010101" pitchFamily="2" charset="-122"/>
                <a:cs typeface="Arial" panose="020B0604020202020204" pitchFamily="34" charset="0"/>
              </a:rPr>
              <a:t>, E. (2018). Making sense of ‘helping friends’: ‘Flexing’ motivational accounts of cannabis growing. Journal of Contemporary Ethnography, 47, 88–112.</a:t>
            </a:r>
          </a:p>
          <a:p>
            <a:pPr>
              <a:lnSpc>
                <a:spcPct val="115000"/>
              </a:lnSpc>
              <a:spcAft>
                <a:spcPts val="800"/>
              </a:spcAft>
              <a:buNone/>
            </a:pPr>
            <a:r>
              <a:rPr lang="nb-NO" sz="1200" kern="100" dirty="0">
                <a:effectLst/>
                <a:latin typeface="Aptos" panose="020B0004020202020204" pitchFamily="34" charset="0"/>
                <a:ea typeface="DengXian" panose="02010600030101010101" pitchFamily="2" charset="-122"/>
                <a:cs typeface="Arial" panose="020B0604020202020204" pitchFamily="34" charset="0"/>
              </a:rPr>
              <a:t>Henriksen, A.-K., &amp; Bengtsson, T. T. (2018). </a:t>
            </a:r>
            <a:r>
              <a:rPr lang="en-GB" sz="1200" kern="100" dirty="0">
                <a:effectLst/>
                <a:latin typeface="Aptos" panose="020B0004020202020204" pitchFamily="34" charset="0"/>
                <a:ea typeface="DengXian" panose="02010600030101010101" pitchFamily="2" charset="-122"/>
                <a:cs typeface="Arial" panose="020B0604020202020204" pitchFamily="34" charset="0"/>
              </a:rPr>
              <a:t>Trivializing violence: Marginalized youth narrating everyday violence. Theoretical Criminology, 22(1), 99–115.</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James, V., &amp; Gossett, J. (2018). Of monsters and men: Exploring serial murderers' discourses of neutralization. Deviant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Behavior</a:t>
            </a:r>
            <a:r>
              <a:rPr lang="en-GB" sz="1200" kern="100" dirty="0">
                <a:effectLst/>
                <a:latin typeface="Aptos" panose="020B0004020202020204" pitchFamily="34" charset="0"/>
                <a:ea typeface="DengXian" panose="02010600030101010101" pitchFamily="2" charset="-122"/>
                <a:cs typeface="Arial" panose="020B0604020202020204" pitchFamily="34" charset="0"/>
              </a:rPr>
              <a:t>, 39(9), 1120–1139.</a:t>
            </a:r>
          </a:p>
          <a:p>
            <a:pPr>
              <a:lnSpc>
                <a:spcPct val="115000"/>
              </a:lnSpc>
              <a:spcAft>
                <a:spcPts val="800"/>
              </a:spcAft>
              <a:buNone/>
            </a:pPr>
            <a:r>
              <a:rPr lang="de-DE" sz="1200" kern="100" dirty="0">
                <a:effectLst/>
                <a:latin typeface="Aptos" panose="020B0004020202020204" pitchFamily="34" charset="0"/>
                <a:ea typeface="DengXian" panose="02010600030101010101" pitchFamily="2" charset="-122"/>
                <a:cs typeface="Arial" panose="020B0604020202020204" pitchFamily="34" charset="0"/>
              </a:rPr>
              <a:t>Kurtz, D. L., &amp; Upton, L. L. (2018). </a:t>
            </a:r>
            <a:r>
              <a:rPr lang="en-GB" sz="1200" kern="100" dirty="0">
                <a:effectLst/>
                <a:latin typeface="Aptos" panose="020B0004020202020204" pitchFamily="34" charset="0"/>
                <a:ea typeface="DengXian" panose="02010600030101010101" pitchFamily="2" charset="-122"/>
                <a:cs typeface="Arial" panose="020B0604020202020204" pitchFamily="34" charset="0"/>
              </a:rPr>
              <a:t>The gender in stories: How war stories and police narratives shape masculine police culture. Women &amp; Criminal Justice, 28(4), 282–300.</a:t>
            </a:r>
          </a:p>
          <a:p>
            <a:pPr>
              <a:lnSpc>
                <a:spcPct val="115000"/>
              </a:lnSpc>
              <a:spcAft>
                <a:spcPts val="800"/>
              </a:spcAft>
            </a:pPr>
            <a:r>
              <a:rPr lang="en-GB" sz="1200" kern="100" dirty="0">
                <a:effectLst/>
                <a:latin typeface="Aptos" panose="020B0004020202020204" pitchFamily="34" charset="0"/>
                <a:ea typeface="DengXian" panose="02010600030101010101" pitchFamily="2" charset="-122"/>
                <a:cs typeface="Arial" panose="020B0604020202020204" pitchFamily="34" charset="0"/>
              </a:rPr>
              <a:t>Maruna, S. and Liem, M. (2021). ‘Where Is This Story Going? A Critical Analysis of the Emerging Field of Narrative Criminology’, Annual Review of Criminology, 4, 125. Advance online publication.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3"/>
              </a:rPr>
              <a:t>https://doi.org/10.1146/annurev-criminol-061020-021757</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40EBF9B3-3D39-5CA0-BDC8-0FE7A0B4CD34}"/>
              </a:ext>
            </a:extLst>
          </p:cNvPr>
          <p:cNvSpPr txBox="1"/>
          <p:nvPr/>
        </p:nvSpPr>
        <p:spPr>
          <a:xfrm>
            <a:off x="437606" y="607423"/>
            <a:ext cx="5296988" cy="707886"/>
          </a:xfrm>
          <a:prstGeom prst="rect">
            <a:avLst/>
          </a:prstGeom>
          <a:noFill/>
        </p:spPr>
        <p:txBody>
          <a:bodyPr wrap="square" rtlCol="0">
            <a:spAutoFit/>
          </a:bodyPr>
          <a:lstStyle/>
          <a:p>
            <a:r>
              <a:rPr lang="en-GB" sz="4000" dirty="0"/>
              <a:t>FURTHER READING……..</a:t>
            </a:r>
          </a:p>
        </p:txBody>
      </p:sp>
    </p:spTree>
    <p:extLst>
      <p:ext uri="{BB962C8B-B14F-4D97-AF65-F5344CB8AC3E}">
        <p14:creationId xmlns:p14="http://schemas.microsoft.com/office/powerpoint/2010/main" val="41516138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D8655E-11A9-15D6-2554-286DF2F719D6}"/>
              </a:ext>
            </a:extLst>
          </p:cNvPr>
          <p:cNvSpPr txBox="1"/>
          <p:nvPr/>
        </p:nvSpPr>
        <p:spPr>
          <a:xfrm>
            <a:off x="1" y="130629"/>
            <a:ext cx="14460582" cy="5632311"/>
          </a:xfrm>
          <a:prstGeom prst="rect">
            <a:avLst/>
          </a:prstGeom>
          <a:noFill/>
        </p:spPr>
        <p:txBody>
          <a:bodyPr wrap="square">
            <a:spAutoFit/>
          </a:bodyPr>
          <a:lstStyle/>
          <a:p>
            <a:r>
              <a:rPr lang="en-GB" sz="1200" dirty="0">
                <a:latin typeface="Aptos" panose="020B0004020202020204" pitchFamily="34" charset="0"/>
              </a:rPr>
              <a:t>Pemberton, A., Mulder, E., &amp; </a:t>
            </a:r>
            <a:r>
              <a:rPr lang="en-GB" sz="1200" dirty="0" err="1">
                <a:latin typeface="Aptos" panose="020B0004020202020204" pitchFamily="34" charset="0"/>
              </a:rPr>
              <a:t>Aarten</a:t>
            </a:r>
            <a:r>
              <a:rPr lang="en-GB" sz="1200" dirty="0">
                <a:latin typeface="Aptos" panose="020B0004020202020204" pitchFamily="34" charset="0"/>
              </a:rPr>
              <a:t>, P. G. M. (2018). Stories of injustice: Towards a narrative victimology. European Journal of Criminology. 16(4), 391–412. doi:10.1177/1477370818770843</a:t>
            </a:r>
          </a:p>
          <a:p>
            <a:endParaRPr lang="en-GB" sz="1200" dirty="0">
              <a:latin typeface="Aptos" panose="020B0004020202020204" pitchFamily="34" charset="0"/>
            </a:endParaRPr>
          </a:p>
          <a:p>
            <a:r>
              <a:rPr lang="en-GB" sz="1200" dirty="0" err="1">
                <a:latin typeface="Aptos" panose="020B0004020202020204" pitchFamily="34" charset="0"/>
              </a:rPr>
              <a:t>Petintseva</a:t>
            </a:r>
            <a:r>
              <a:rPr lang="en-GB" sz="1200" dirty="0">
                <a:latin typeface="Aptos" panose="020B0004020202020204" pitchFamily="34" charset="0"/>
              </a:rPr>
              <a:t>, O. (2018). Discursive harms: Youth justice and migration. Basingstoke: Palgrave Macmillan.</a:t>
            </a:r>
          </a:p>
          <a:p>
            <a:endParaRPr lang="en-GB" sz="1200" dirty="0">
              <a:latin typeface="Aptos" panose="020B0004020202020204" pitchFamily="34" charset="0"/>
            </a:endParaRPr>
          </a:p>
          <a:p>
            <a:r>
              <a:rPr lang="en-GB" sz="1200" dirty="0">
                <a:latin typeface="Aptos" panose="020B0004020202020204" pitchFamily="34" charset="0"/>
              </a:rPr>
              <a:t>Presser, L. (2018). Inside story. How narratives drive mass harm. Oakland, CA: University of California Press.</a:t>
            </a:r>
          </a:p>
          <a:p>
            <a:endParaRPr lang="en-GB" sz="1200" dirty="0">
              <a:latin typeface="Aptos" panose="020B0004020202020204" pitchFamily="34" charset="0"/>
            </a:endParaRPr>
          </a:p>
          <a:p>
            <a:r>
              <a:rPr lang="en-GB" sz="1200" dirty="0">
                <a:latin typeface="Aptos" panose="020B0004020202020204" pitchFamily="34" charset="0"/>
              </a:rPr>
              <a:t>Presser, L. and Sandberg, S. (2019) ‘Narrative Criminology as Critical Criminology’, Critical Criminology, 27(1): 131–43.</a:t>
            </a:r>
          </a:p>
          <a:p>
            <a:endParaRPr lang="en-GB" sz="1200" dirty="0">
              <a:latin typeface="Aptos" panose="020B0004020202020204" pitchFamily="34" charset="0"/>
            </a:endParaRPr>
          </a:p>
          <a:p>
            <a:r>
              <a:rPr lang="en-GB" sz="1200" dirty="0">
                <a:latin typeface="Aptos" panose="020B0004020202020204" pitchFamily="34" charset="0"/>
              </a:rPr>
              <a:t>Raitanen, J., Sandberg, S., &amp; Oksanen, A. (2019). The bullying-school shooting nexus: Bridging master narratives of mass violence with personal narratives of social exclusion. Deviant </a:t>
            </a:r>
            <a:r>
              <a:rPr lang="en-GB" sz="1200" dirty="0" err="1">
                <a:latin typeface="Aptos" panose="020B0004020202020204" pitchFamily="34" charset="0"/>
              </a:rPr>
              <a:t>Behavior</a:t>
            </a:r>
            <a:r>
              <a:rPr lang="en-GB" sz="1200" dirty="0">
                <a:latin typeface="Aptos" panose="020B0004020202020204" pitchFamily="34" charset="0"/>
              </a:rPr>
              <a:t>, 40(1), 96–109.</a:t>
            </a:r>
          </a:p>
          <a:p>
            <a:endParaRPr lang="en-GB" sz="1200" dirty="0">
              <a:latin typeface="Aptos" panose="020B0004020202020204" pitchFamily="34" charset="0"/>
            </a:endParaRPr>
          </a:p>
          <a:p>
            <a:r>
              <a:rPr lang="en-GB" sz="1200" dirty="0" err="1">
                <a:latin typeface="Aptos" panose="020B0004020202020204" pitchFamily="34" charset="0"/>
              </a:rPr>
              <a:t>Ricoeur</a:t>
            </a:r>
            <a:r>
              <a:rPr lang="en-GB" sz="1200" dirty="0">
                <a:latin typeface="Aptos" panose="020B0004020202020204" pitchFamily="34" charset="0"/>
              </a:rPr>
              <a:t>, P. (1994) Oneself as Another. Chicago, IL: University of Chicago Press.</a:t>
            </a:r>
          </a:p>
          <a:p>
            <a:endParaRPr lang="en-GB" sz="1200" dirty="0">
              <a:latin typeface="Aptos" panose="020B0004020202020204" pitchFamily="34" charset="0"/>
            </a:endParaRPr>
          </a:p>
          <a:p>
            <a:r>
              <a:rPr lang="en-GB" sz="1200" dirty="0">
                <a:latin typeface="Aptos" panose="020B0004020202020204" pitchFamily="34" charset="0"/>
              </a:rPr>
              <a:t>Rowlands, D., Youngs, D., &amp; Canter, D. (2019). Exploring an agency-communion model of identity transformation in recovery from substance misuse. Journal of Substance Use, 24(3), 265–272.</a:t>
            </a:r>
          </a:p>
          <a:p>
            <a:endParaRPr lang="en-GB" sz="1200" dirty="0">
              <a:latin typeface="Aptos" panose="020B0004020202020204" pitchFamily="34" charset="0"/>
            </a:endParaRPr>
          </a:p>
          <a:p>
            <a:r>
              <a:rPr lang="en-GB" sz="1200" dirty="0">
                <a:latin typeface="Aptos" panose="020B0004020202020204" pitchFamily="34" charset="0"/>
              </a:rPr>
              <a:t>Sandberg, S., Copes, H., &amp; Pedersen, W. (2019). When Peaceful People Fight: Beyond neutralization and subcultural theory. British Journal of Criminology. doi:10.1093/</a:t>
            </a:r>
            <a:r>
              <a:rPr lang="en-GB" sz="1200" dirty="0" err="1">
                <a:latin typeface="Aptos" panose="020B0004020202020204" pitchFamily="34" charset="0"/>
              </a:rPr>
              <a:t>bjc</a:t>
            </a:r>
            <a:r>
              <a:rPr lang="en-GB" sz="1200" dirty="0">
                <a:latin typeface="Aptos" panose="020B0004020202020204" pitchFamily="34" charset="0"/>
              </a:rPr>
              <a:t>/azz032</a:t>
            </a:r>
          </a:p>
          <a:p>
            <a:endParaRPr lang="en-GB" sz="1200" dirty="0">
              <a:latin typeface="Aptos" panose="020B0004020202020204" pitchFamily="34" charset="0"/>
            </a:endParaRPr>
          </a:p>
          <a:p>
            <a:r>
              <a:rPr lang="en-GB" sz="1200" dirty="0">
                <a:latin typeface="Aptos" panose="020B0004020202020204" pitchFamily="34" charset="0"/>
              </a:rPr>
              <a:t>Sykes, G. M. (1958). The society of captives: A study of a maximum security prison. Princeton, NJ: Princeton University Press.</a:t>
            </a:r>
          </a:p>
          <a:p>
            <a:endParaRPr lang="en-GB" sz="1200" dirty="0">
              <a:latin typeface="Aptos" panose="020B0004020202020204" pitchFamily="34" charset="0"/>
            </a:endParaRPr>
          </a:p>
          <a:p>
            <a:r>
              <a:rPr lang="en-GB" sz="1200" dirty="0" err="1">
                <a:latin typeface="Aptos" panose="020B0004020202020204" pitchFamily="34" charset="0"/>
              </a:rPr>
              <a:t>Ugelvik</a:t>
            </a:r>
            <a:r>
              <a:rPr lang="en-GB" sz="1200" dirty="0">
                <a:latin typeface="Aptos" panose="020B0004020202020204" pitchFamily="34" charset="0"/>
              </a:rPr>
              <a:t>, T. (2012). Prisoners and their victims: Techniques of neutralization, techniques of the self. Ethnography, 13(3), 259–277.</a:t>
            </a:r>
          </a:p>
          <a:p>
            <a:endParaRPr lang="en-GB" sz="1200" dirty="0">
              <a:latin typeface="Aptos" panose="020B0004020202020204" pitchFamily="34" charset="0"/>
            </a:endParaRPr>
          </a:p>
          <a:p>
            <a:r>
              <a:rPr lang="en-GB" sz="1200" dirty="0" err="1">
                <a:latin typeface="Aptos" panose="020B0004020202020204" pitchFamily="34" charset="0"/>
              </a:rPr>
              <a:t>Ugelvik</a:t>
            </a:r>
            <a:r>
              <a:rPr lang="en-GB" sz="1200" dirty="0">
                <a:latin typeface="Aptos" panose="020B0004020202020204" pitchFamily="34" charset="0"/>
              </a:rPr>
              <a:t>, T. (2015). The rapist and the proper criminal: The exclusion of immoral others as narrative work on the self. In L. Presser &amp; S. Sandberg (Eds.), Narrative criminology: Understanding stories of crime. New York, NY &amp; London: New York University Press.</a:t>
            </a:r>
          </a:p>
          <a:p>
            <a:endParaRPr lang="en-GB" sz="1200" dirty="0">
              <a:latin typeface="Aptos" panose="020B0004020202020204" pitchFamily="34" charset="0"/>
            </a:endParaRPr>
          </a:p>
          <a:p>
            <a:r>
              <a:rPr lang="en-GB" sz="1200" dirty="0">
                <a:latin typeface="Aptos" panose="020B0004020202020204" pitchFamily="34" charset="0"/>
              </a:rPr>
              <a:t>Vannier, M. (2018). The power of the pen: Prisoners' letters to explore extreme imprisonment. Criminology and Criminal Justice. doi:10.1177/1748895818818872</a:t>
            </a:r>
          </a:p>
          <a:p>
            <a:endParaRPr lang="en-GB" sz="1200" dirty="0">
              <a:latin typeface="Aptos" panose="020B0004020202020204" pitchFamily="34" charset="0"/>
            </a:endParaRPr>
          </a:p>
          <a:p>
            <a:r>
              <a:rPr lang="en-GB" sz="1200" dirty="0" err="1">
                <a:latin typeface="Aptos" panose="020B0004020202020204" pitchFamily="34" charset="0"/>
              </a:rPr>
              <a:t>Walklate</a:t>
            </a:r>
            <a:r>
              <a:rPr lang="en-GB" sz="1200" dirty="0">
                <a:latin typeface="Aptos" panose="020B0004020202020204" pitchFamily="34" charset="0"/>
              </a:rPr>
              <a:t>, S., Maher, J., McCulloch, J., Fitz-Gibbon, K., &amp; Beavis, K. (2018). Victim stories and victim policy: Is there a case for a narrative victimology? Crime, Media, Culture. doi:10.1177/1741659018760105</a:t>
            </a:r>
          </a:p>
          <a:p>
            <a:endParaRPr lang="en-GB" sz="1200" dirty="0">
              <a:latin typeface="Aptos" panose="020B0004020202020204" pitchFamily="34" charset="0"/>
            </a:endParaRPr>
          </a:p>
          <a:p>
            <a:r>
              <a:rPr lang="en-GB" sz="1200" dirty="0">
                <a:latin typeface="Aptos" panose="020B0004020202020204" pitchFamily="34" charset="0"/>
              </a:rPr>
              <a:t>Warr, J. (2019). ‘Always </a:t>
            </a:r>
            <a:r>
              <a:rPr lang="en-GB" sz="1200" dirty="0" err="1">
                <a:latin typeface="Aptos" panose="020B0004020202020204" pitchFamily="34" charset="0"/>
              </a:rPr>
              <a:t>gotta</a:t>
            </a:r>
            <a:r>
              <a:rPr lang="en-GB" sz="1200" dirty="0">
                <a:latin typeface="Aptos" panose="020B0004020202020204" pitchFamily="34" charset="0"/>
              </a:rPr>
              <a:t> be two mans’: Lifers, risk, rehabilitation, and narrative labour. Punishment &amp; Society. doi:10.1177/1462474518822487</a:t>
            </a:r>
          </a:p>
          <a:p>
            <a:endParaRPr lang="en-GB" sz="1200" dirty="0">
              <a:latin typeface="Aptos" panose="020B0004020202020204" pitchFamily="34" charset="0"/>
            </a:endParaRPr>
          </a:p>
          <a:p>
            <a:r>
              <a:rPr lang="en-GB" sz="1200" dirty="0">
                <a:latin typeface="Aptos" panose="020B0004020202020204" pitchFamily="34" charset="0"/>
              </a:rPr>
              <a:t>Webb, M., Copes, H., &amp; Hendricks, P. S. (2019). Narrative identity, rationality, and microdosing classic psychedelics. International Journal of Drug Policy, 70, 33–39.</a:t>
            </a:r>
          </a:p>
        </p:txBody>
      </p:sp>
    </p:spTree>
    <p:extLst>
      <p:ext uri="{BB962C8B-B14F-4D97-AF65-F5344CB8AC3E}">
        <p14:creationId xmlns:p14="http://schemas.microsoft.com/office/powerpoint/2010/main" val="13137387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11775</Words>
  <Application>Microsoft Office PowerPoint</Application>
  <PresentationFormat>Custom</PresentationFormat>
  <Paragraphs>755</Paragraphs>
  <Slides>27</Slides>
  <Notes>26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27</vt:i4>
      </vt:variant>
    </vt:vector>
  </HeadingPairs>
  <TitlesOfParts>
    <vt:vector size="40" baseType="lpstr">
      <vt:lpstr>Host Grotesk Medium</vt:lpstr>
      <vt:lpstr>Arial</vt:lpstr>
      <vt:lpstr>Segoe Sans</vt:lpstr>
      <vt:lpstr>Roboto</vt:lpstr>
      <vt:lpstr>Wingdings</vt:lpstr>
      <vt:lpstr>Symbol</vt:lpstr>
      <vt:lpstr>Lao UI</vt:lpstr>
      <vt:lpstr>Times New Roman</vt:lpstr>
      <vt:lpstr>Tenorite</vt:lpstr>
      <vt:lpstr>Aptos Light</vt:lpstr>
      <vt:lpstr>Open Sans</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Laura Knight</cp:lastModifiedBy>
  <cp:revision>2</cp:revision>
  <dcterms:created xsi:type="dcterms:W3CDTF">2025-07-07T10:03:34Z</dcterms:created>
  <dcterms:modified xsi:type="dcterms:W3CDTF">2025-07-24T13:33:16Z</dcterms:modified>
</cp:coreProperties>
</file>