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15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en-GB"/>
          </a:p>
        </p:txBody>
      </p:sp>
      <p:sp>
        <p:nvSpPr>
          <p:cNvPr id="12" name="Footer Placeholder 16"/>
          <p:cNvSpPr>
            <a:spLocks noGrp="1"/>
          </p:cNvSpPr>
          <p:nvPr>
            <p:ph type="ftr" sz="quarter" idx="11"/>
          </p:nvPr>
        </p:nvSpPr>
        <p:spPr/>
        <p:txBody>
          <a:bodyPr/>
          <a:lstStyle>
            <a:lvl1pPr>
              <a:defRPr/>
            </a:lvl1pPr>
          </a:lstStyle>
          <a:p>
            <a:pPr>
              <a:defRPr/>
            </a:pPr>
            <a:endParaRPr lang="en-GB"/>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0CCBB119-7232-463F-84E9-232F993BDA12}" type="slidenum">
              <a:rPr lang="en-GB"/>
              <a:pPr>
                <a:defRPr/>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pPr>
              <a:defRPr/>
            </a:pPr>
            <a:fld id="{6D8D1158-7024-44C1-9AFA-D914B50FAB5B}"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en-GB"/>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GB"/>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AF696601-9C92-4E3A-9D62-5BE0E520B7EB}" type="slidenum">
              <a:rPr lang="en-GB"/>
              <a:pPr>
                <a:defRPr/>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GB"/>
          </a:p>
        </p:txBody>
      </p:sp>
      <p:sp>
        <p:nvSpPr>
          <p:cNvPr id="6" name="Footer Placeholder 2"/>
          <p:cNvSpPr>
            <a:spLocks noGrp="1"/>
          </p:cNvSpPr>
          <p:nvPr>
            <p:ph type="ftr" sz="quarter" idx="11"/>
          </p:nvPr>
        </p:nvSpPr>
        <p:spPr/>
        <p:txBody>
          <a:bodyPr/>
          <a:lstStyle>
            <a:lvl1pPr>
              <a:defRPr/>
            </a:lvl1pPr>
          </a:lstStyle>
          <a:p>
            <a:pPr>
              <a:defRPr/>
            </a:pPr>
            <a:endParaRPr lang="en-GB"/>
          </a:p>
        </p:txBody>
      </p:sp>
      <p:sp>
        <p:nvSpPr>
          <p:cNvPr id="7" name="Slide Number Placeholder 22"/>
          <p:cNvSpPr>
            <a:spLocks noGrp="1"/>
          </p:cNvSpPr>
          <p:nvPr>
            <p:ph type="sldNum" sz="quarter" idx="12"/>
          </p:nvPr>
        </p:nvSpPr>
        <p:spPr/>
        <p:txBody>
          <a:bodyPr/>
          <a:lstStyle>
            <a:lvl1pPr>
              <a:defRPr/>
            </a:lvl1pPr>
          </a:lstStyle>
          <a:p>
            <a:pPr>
              <a:defRPr/>
            </a:pPr>
            <a:fld id="{D39EBB49-167F-4776-A169-7E935660870E}"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en-GB"/>
          </a:p>
        </p:txBody>
      </p:sp>
      <p:sp>
        <p:nvSpPr>
          <p:cNvPr id="8" name="Footer Placeholder 2"/>
          <p:cNvSpPr>
            <a:spLocks noGrp="1"/>
          </p:cNvSpPr>
          <p:nvPr>
            <p:ph type="ftr" sz="quarter" idx="11"/>
          </p:nvPr>
        </p:nvSpPr>
        <p:spPr/>
        <p:txBody>
          <a:bodyPr/>
          <a:lstStyle>
            <a:lvl1pPr>
              <a:defRPr/>
            </a:lvl1pPr>
          </a:lstStyle>
          <a:p>
            <a:pPr>
              <a:defRPr/>
            </a:pPr>
            <a:endParaRPr lang="en-GB"/>
          </a:p>
        </p:txBody>
      </p:sp>
      <p:sp>
        <p:nvSpPr>
          <p:cNvPr id="9" name="Slide Number Placeholder 22"/>
          <p:cNvSpPr>
            <a:spLocks noGrp="1"/>
          </p:cNvSpPr>
          <p:nvPr>
            <p:ph type="sldNum" sz="quarter" idx="12"/>
          </p:nvPr>
        </p:nvSpPr>
        <p:spPr/>
        <p:txBody>
          <a:bodyPr/>
          <a:lstStyle>
            <a:lvl1pPr>
              <a:defRPr/>
            </a:lvl1pPr>
          </a:lstStyle>
          <a:p>
            <a:pPr>
              <a:defRPr/>
            </a:pPr>
            <a:fld id="{E775E4A5-C153-4FAF-847D-AE0155135EA2}"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en-GB"/>
          </a:p>
        </p:txBody>
      </p:sp>
      <p:sp>
        <p:nvSpPr>
          <p:cNvPr id="4" name="Footer Placeholder 2"/>
          <p:cNvSpPr>
            <a:spLocks noGrp="1"/>
          </p:cNvSpPr>
          <p:nvPr>
            <p:ph type="ftr" sz="quarter" idx="11"/>
          </p:nvPr>
        </p:nvSpPr>
        <p:spPr/>
        <p:txBody>
          <a:bodyPr/>
          <a:lstStyle>
            <a:lvl1pPr>
              <a:defRPr/>
            </a:lvl1pPr>
          </a:lstStyle>
          <a:p>
            <a:pPr>
              <a:defRPr/>
            </a:pPr>
            <a:endParaRPr lang="en-GB"/>
          </a:p>
        </p:txBody>
      </p:sp>
      <p:sp>
        <p:nvSpPr>
          <p:cNvPr id="5" name="Slide Number Placeholder 22"/>
          <p:cNvSpPr>
            <a:spLocks noGrp="1"/>
          </p:cNvSpPr>
          <p:nvPr>
            <p:ph type="sldNum" sz="quarter" idx="12"/>
          </p:nvPr>
        </p:nvSpPr>
        <p:spPr/>
        <p:txBody>
          <a:bodyPr/>
          <a:lstStyle>
            <a:lvl1pPr>
              <a:defRPr/>
            </a:lvl1pPr>
          </a:lstStyle>
          <a:p>
            <a:pPr>
              <a:defRPr/>
            </a:pPr>
            <a:fld id="{E3ED6B62-AF3F-498E-934C-88DB0C42C7BD}"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22"/>
          <p:cNvSpPr>
            <a:spLocks noGrp="1"/>
          </p:cNvSpPr>
          <p:nvPr>
            <p:ph type="sldNum" sz="quarter" idx="12"/>
          </p:nvPr>
        </p:nvSpPr>
        <p:spPr/>
        <p:txBody>
          <a:bodyPr/>
          <a:lstStyle>
            <a:lvl1pPr>
              <a:defRPr/>
            </a:lvl1pPr>
          </a:lstStyle>
          <a:p>
            <a:pPr>
              <a:defRPr/>
            </a:pPr>
            <a:fld id="{290670DD-A04F-4339-A965-D74B8EF1C0DF}"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en-GB"/>
          </a:p>
        </p:txBody>
      </p:sp>
      <p:sp>
        <p:nvSpPr>
          <p:cNvPr id="8" name="Footer Placeholder 5"/>
          <p:cNvSpPr>
            <a:spLocks noGrp="1"/>
          </p:cNvSpPr>
          <p:nvPr>
            <p:ph type="ftr" sz="quarter" idx="11"/>
          </p:nvPr>
        </p:nvSpPr>
        <p:spPr/>
        <p:txBody>
          <a:bodyPr/>
          <a:lstStyle>
            <a:lvl1pPr>
              <a:defRPr/>
            </a:lvl1pPr>
          </a:lstStyle>
          <a:p>
            <a:pPr>
              <a:defRPr/>
            </a:pPr>
            <a:endParaRPr lang="en-GB"/>
          </a:p>
        </p:txBody>
      </p:sp>
      <p:sp>
        <p:nvSpPr>
          <p:cNvPr id="9" name="Slide Number Placeholder 6"/>
          <p:cNvSpPr>
            <a:spLocks noGrp="1"/>
          </p:cNvSpPr>
          <p:nvPr>
            <p:ph type="sldNum" sz="quarter" idx="12"/>
          </p:nvPr>
        </p:nvSpPr>
        <p:spPr/>
        <p:txBody>
          <a:bodyPr/>
          <a:lstStyle>
            <a:lvl1pPr>
              <a:defRPr/>
            </a:lvl1pPr>
          </a:lstStyle>
          <a:p>
            <a:pPr>
              <a:defRPr/>
            </a:pPr>
            <a:fld id="{6D581B72-2139-4E4B-9DC8-7D4B5637F227}"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en-GB"/>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GB"/>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pPr>
              <a:defRPr/>
            </a:pPr>
            <a:fld id="{EAFAE19B-F9CE-4DCA-81BA-8F4473781250}"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pPr>
              <a:defRPr/>
            </a:pPr>
            <a:fld id="{5EA62B12-D5FE-4CF2-9CD1-49F3869DA2CA}"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pPr>
              <a:defRPr/>
            </a:pPr>
            <a:fld id="{EEF3A68B-93AD-4D7E-97B5-F31A11C94DA2}"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en-US" smtClean="0"/>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en-GB"/>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3AF17778-B7CE-4346-AD2A-04FEC0EF6214}"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84" r:id="rId1"/>
    <p:sldLayoutId id="2147483677" r:id="rId2"/>
    <p:sldLayoutId id="2147483685" r:id="rId3"/>
    <p:sldLayoutId id="2147483678" r:id="rId4"/>
    <p:sldLayoutId id="2147483679" r:id="rId5"/>
    <p:sldLayoutId id="2147483680" r:id="rId6"/>
    <p:sldLayoutId id="2147483681" r:id="rId7"/>
    <p:sldLayoutId id="2147483686" r:id="rId8"/>
    <p:sldLayoutId id="2147483687" r:id="rId9"/>
    <p:sldLayoutId id="2147483682" r:id="rId10"/>
    <p:sldLayoutId id="2147483683" r:id="rId11"/>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itchFamily="34" charset="0"/>
        </a:defRPr>
      </a:lvl2pPr>
      <a:lvl3pPr algn="l" rtl="0" fontAlgn="base">
        <a:spcBef>
          <a:spcPct val="0"/>
        </a:spcBef>
        <a:spcAft>
          <a:spcPct val="0"/>
        </a:spcAft>
        <a:defRPr sz="4000">
          <a:solidFill>
            <a:schemeClr val="tx2"/>
          </a:solidFill>
          <a:latin typeface="Franklin Gothic Book" pitchFamily="34" charset="0"/>
        </a:defRPr>
      </a:lvl3pPr>
      <a:lvl4pPr algn="l" rtl="0" fontAlgn="base">
        <a:spcBef>
          <a:spcPct val="0"/>
        </a:spcBef>
        <a:spcAft>
          <a:spcPct val="0"/>
        </a:spcAft>
        <a:defRPr sz="4000">
          <a:solidFill>
            <a:schemeClr val="tx2"/>
          </a:solidFill>
          <a:latin typeface="Franklin Gothic Book" pitchFamily="34" charset="0"/>
        </a:defRPr>
      </a:lvl4pPr>
      <a:lvl5pPr algn="l" rtl="0" fontAlgn="base">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fontAlgn="base">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subTitle" idx="1"/>
          </p:nvPr>
        </p:nvSpPr>
        <p:spPr/>
        <p:txBody>
          <a:bodyPr/>
          <a:lstStyle/>
          <a:p>
            <a:r>
              <a:rPr lang="en-GB" dirty="0" smtClean="0"/>
              <a:t>Lecture </a:t>
            </a:r>
            <a:r>
              <a:rPr lang="en-GB" dirty="0" smtClean="0"/>
              <a:t>2: </a:t>
            </a:r>
            <a:r>
              <a:rPr lang="en-GB" dirty="0" smtClean="0"/>
              <a:t>Homeric Warfare</a:t>
            </a:r>
          </a:p>
        </p:txBody>
      </p:sp>
      <p:sp>
        <p:nvSpPr>
          <p:cNvPr id="6147" name="Rectangle 2"/>
          <p:cNvSpPr>
            <a:spLocks noGrp="1" noChangeArrowheads="1"/>
          </p:cNvSpPr>
          <p:nvPr>
            <p:ph type="ctrTitle"/>
          </p:nvPr>
        </p:nvSpPr>
        <p:spPr>
          <a:xfrm>
            <a:off x="457200" y="1506538"/>
            <a:ext cx="8229600" cy="1470025"/>
          </a:xfrm>
        </p:spPr>
        <p:txBody>
          <a:bodyPr/>
          <a:lstStyle/>
          <a:p>
            <a:r>
              <a:rPr lang="en-GB" smtClean="0"/>
              <a:t>Armies and Navies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marL="838200" indent="-838200"/>
            <a:r>
              <a:rPr lang="en-US" smtClean="0"/>
              <a:t>The problems of Homeric warfare</a:t>
            </a:r>
            <a:endParaRPr lang="en-GB" smtClean="0"/>
          </a:p>
        </p:txBody>
      </p:sp>
      <p:sp>
        <p:nvSpPr>
          <p:cNvPr id="7171" name="Rectangle 3"/>
          <p:cNvSpPr>
            <a:spLocks noGrp="1" noChangeArrowheads="1"/>
          </p:cNvSpPr>
          <p:nvPr>
            <p:ph sz="quarter" idx="1"/>
          </p:nvPr>
        </p:nvSpPr>
        <p:spPr/>
        <p:txBody>
          <a:bodyPr/>
          <a:lstStyle/>
          <a:p>
            <a:r>
              <a:rPr lang="en-US" smtClean="0"/>
              <a:t>Date of the Homeric poems</a:t>
            </a:r>
          </a:p>
          <a:p>
            <a:r>
              <a:rPr lang="en-US" smtClean="0"/>
              <a:t>Understanding the Homeric poems</a:t>
            </a:r>
          </a:p>
          <a:p>
            <a:r>
              <a:rPr lang="en-US" smtClean="0"/>
              <a:t>Modern debates on the hoplite reform</a:t>
            </a:r>
            <a:endParaRPr lang="en-GB"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marL="838200" indent="-838200"/>
            <a:r>
              <a:rPr lang="en-US" smtClean="0"/>
              <a:t>Homeric dates</a:t>
            </a:r>
            <a:endParaRPr lang="en-GB" smtClean="0"/>
          </a:p>
        </p:txBody>
      </p:sp>
      <p:sp>
        <p:nvSpPr>
          <p:cNvPr id="8195" name="Rectangle 3"/>
          <p:cNvSpPr>
            <a:spLocks noGrp="1" noChangeArrowheads="1"/>
          </p:cNvSpPr>
          <p:nvPr>
            <p:ph sz="quarter" idx="1"/>
          </p:nvPr>
        </p:nvSpPr>
        <p:spPr>
          <a:xfrm>
            <a:off x="457200" y="1981200"/>
            <a:ext cx="8229600" cy="4876800"/>
          </a:xfrm>
        </p:spPr>
        <p:txBody>
          <a:bodyPr/>
          <a:lstStyle/>
          <a:p>
            <a:pPr>
              <a:lnSpc>
                <a:spcPct val="80000"/>
              </a:lnSpc>
            </a:pPr>
            <a:r>
              <a:rPr lang="en-US" sz="2800" smtClean="0"/>
              <a:t>There have been several dates proposed for the Homeric poems.</a:t>
            </a:r>
          </a:p>
          <a:p>
            <a:pPr>
              <a:lnSpc>
                <a:spcPct val="80000"/>
              </a:lnSpc>
            </a:pPr>
            <a:r>
              <a:rPr lang="en-US" sz="2800" smtClean="0"/>
              <a:t>There is a debate both for the date of the composition of the poems and a date of the “Homeric” society</a:t>
            </a:r>
          </a:p>
          <a:p>
            <a:pPr>
              <a:lnSpc>
                <a:spcPct val="80000"/>
              </a:lnSpc>
            </a:pPr>
            <a:r>
              <a:rPr lang="en-US" sz="2800" smtClean="0"/>
              <a:t>There are arguments that the society </a:t>
            </a:r>
            <a:r>
              <a:rPr lang="en-GB" sz="2800" smtClean="0"/>
              <a:t>depicted in Homer can be dated from the Mycenaean period to the 8th century BCE. </a:t>
            </a:r>
          </a:p>
          <a:p>
            <a:pPr>
              <a:lnSpc>
                <a:spcPct val="80000"/>
              </a:lnSpc>
            </a:pPr>
            <a:r>
              <a:rPr lang="en-GB" sz="2800" smtClean="0"/>
              <a:t>It is now generally accepted (although there are still some dissenting voices) that Homer composed the poems sometime in the 8th century BCE.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marL="838200" indent="-838200"/>
            <a:r>
              <a:rPr lang="en-US" smtClean="0"/>
              <a:t>Is Homeric warfare consistent?</a:t>
            </a:r>
            <a:endParaRPr lang="en-GB" smtClean="0"/>
          </a:p>
        </p:txBody>
      </p:sp>
      <p:sp>
        <p:nvSpPr>
          <p:cNvPr id="9219" name="Rectangle 3"/>
          <p:cNvSpPr>
            <a:spLocks noGrp="1" noChangeArrowheads="1"/>
          </p:cNvSpPr>
          <p:nvPr>
            <p:ph sz="quarter" idx="1"/>
          </p:nvPr>
        </p:nvSpPr>
        <p:spPr/>
        <p:txBody>
          <a:bodyPr/>
          <a:lstStyle/>
          <a:p>
            <a:r>
              <a:rPr lang="en-US" sz="2800" dirty="0" smtClean="0"/>
              <a:t>There are three positions regarding Homeric warfare:</a:t>
            </a:r>
            <a:endParaRPr lang="en-GB" sz="2800" dirty="0" smtClean="0"/>
          </a:p>
          <a:p>
            <a:r>
              <a:rPr lang="en-US" sz="2800" dirty="0" smtClean="0"/>
              <a:t>Homeric warfare is not consistent either to itself or to any known type of ancient warfare.</a:t>
            </a:r>
          </a:p>
          <a:p>
            <a:r>
              <a:rPr lang="en-US" sz="2800" dirty="0" smtClean="0"/>
              <a:t>Homeric warfare represents early hoplite warfare.</a:t>
            </a:r>
          </a:p>
          <a:p>
            <a:r>
              <a:rPr lang="en-US" sz="2800" dirty="0" smtClean="0"/>
              <a:t>Homeric warfare is consistent within itself and represents open formation infantry warfare.</a:t>
            </a:r>
            <a:endParaRPr lang="en-GB" sz="2800" dirty="0" smtClean="0"/>
          </a:p>
          <a:p>
            <a:endParaRPr lang="en-GB" sz="28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marL="838200" indent="-838200"/>
            <a:r>
              <a:rPr lang="en-US" smtClean="0"/>
              <a:t>Inconsistency?</a:t>
            </a:r>
            <a:endParaRPr lang="en-GB" smtClean="0"/>
          </a:p>
        </p:txBody>
      </p:sp>
      <p:sp>
        <p:nvSpPr>
          <p:cNvPr id="10243" name="Rectangle 3"/>
          <p:cNvSpPr>
            <a:spLocks noGrp="1" noChangeArrowheads="1"/>
          </p:cNvSpPr>
          <p:nvPr>
            <p:ph sz="quarter" idx="1"/>
          </p:nvPr>
        </p:nvSpPr>
        <p:spPr/>
        <p:txBody>
          <a:bodyPr/>
          <a:lstStyle/>
          <a:p>
            <a:pPr marL="609600" indent="-609600"/>
            <a:r>
              <a:rPr lang="en-US" smtClean="0"/>
              <a:t>Fantastic details</a:t>
            </a:r>
          </a:p>
          <a:p>
            <a:pPr marL="609600" indent="-609600"/>
            <a:r>
              <a:rPr lang="en-US" smtClean="0"/>
              <a:t>Inconsistency of arms and armour</a:t>
            </a:r>
          </a:p>
          <a:p>
            <a:pPr marL="609600" indent="-609600"/>
            <a:r>
              <a:rPr lang="en-US" smtClean="0"/>
              <a:t>Use of chariots in a non-logical way</a:t>
            </a:r>
          </a:p>
          <a:p>
            <a:pPr marL="609600" indent="-609600"/>
            <a:r>
              <a:rPr lang="en-US" smtClean="0"/>
              <a:t>Combat that does not look realistic. </a:t>
            </a:r>
            <a:endParaRPr lang="en-GB" smtClean="0"/>
          </a:p>
          <a:p>
            <a:pPr marL="609600" indent="-609600"/>
            <a:endParaRPr lang="en-GB"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marL="838200" indent="-838200"/>
            <a:r>
              <a:rPr lang="en-US" smtClean="0"/>
              <a:t>Hoplite warfare?</a:t>
            </a:r>
            <a:endParaRPr lang="en-GB" smtClean="0"/>
          </a:p>
        </p:txBody>
      </p:sp>
      <p:sp>
        <p:nvSpPr>
          <p:cNvPr id="11267" name="Rectangle 3"/>
          <p:cNvSpPr>
            <a:spLocks noGrp="1" noChangeArrowheads="1"/>
          </p:cNvSpPr>
          <p:nvPr>
            <p:ph sz="quarter" idx="1"/>
          </p:nvPr>
        </p:nvSpPr>
        <p:spPr>
          <a:xfrm>
            <a:off x="457200" y="1981200"/>
            <a:ext cx="8229600" cy="4876800"/>
          </a:xfrm>
        </p:spPr>
        <p:txBody>
          <a:bodyPr/>
          <a:lstStyle/>
          <a:p>
            <a:r>
              <a:rPr lang="de-DE" sz="2800" smtClean="0"/>
              <a:t>This has been argued by Latacz (</a:t>
            </a:r>
            <a:r>
              <a:rPr lang="de-DE" sz="2800" i="1" smtClean="0"/>
              <a:t>Kampfparanese, Kampfdarstellung und Kampfwirklichkeit in der Ilias, bei Kallinos und Tyrtaios</a:t>
            </a:r>
            <a:r>
              <a:rPr lang="de-DE" sz="2800" smtClean="0"/>
              <a:t>)</a:t>
            </a:r>
            <a:endParaRPr lang="en-US" sz="2800" smtClean="0"/>
          </a:p>
          <a:p>
            <a:r>
              <a:rPr lang="en-US" sz="2800" smtClean="0"/>
              <a:t>The main aspect of Homeric warfare is essentially phalanx warfare of the hoplite type, i.e. massed infantry charges in close formation. </a:t>
            </a:r>
          </a:p>
          <a:p>
            <a:r>
              <a:rPr lang="en-US" sz="2800" smtClean="0"/>
              <a:t>The descriptions in Homer of what the heroes do is considered to be the fight of the promachoi before the actual mass charge.</a:t>
            </a:r>
            <a:endParaRPr lang="en-GB" sz="28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marL="838200" indent="-838200"/>
            <a:r>
              <a:rPr lang="en-US" smtClean="0"/>
              <a:t>Open formation infantry warfare?</a:t>
            </a:r>
            <a:endParaRPr lang="en-GB" smtClean="0"/>
          </a:p>
        </p:txBody>
      </p:sp>
      <p:sp>
        <p:nvSpPr>
          <p:cNvPr id="12291" name="Rectangle 3"/>
          <p:cNvSpPr>
            <a:spLocks noGrp="1" noChangeArrowheads="1"/>
          </p:cNvSpPr>
          <p:nvPr>
            <p:ph sz="quarter" idx="1"/>
          </p:nvPr>
        </p:nvSpPr>
        <p:spPr/>
        <p:txBody>
          <a:bodyPr/>
          <a:lstStyle/>
          <a:p>
            <a:r>
              <a:rPr lang="en-US" smtClean="0"/>
              <a:t>Argued by van Wees (“The Homeric Way of War: The 'Iliad' and the Hoplite Phalanx (I)” </a:t>
            </a:r>
            <a:r>
              <a:rPr lang="en-US" i="1" smtClean="0"/>
              <a:t>G&amp;R</a:t>
            </a:r>
            <a:r>
              <a:rPr lang="en-US" smtClean="0"/>
              <a:t> 1994)</a:t>
            </a:r>
          </a:p>
          <a:p>
            <a:r>
              <a:rPr lang="en-US" smtClean="0"/>
              <a:t>Homer presents open formation infantry warfare and thus incorporated both missile warfare and chariots as means of transportation in the battlefield. </a:t>
            </a:r>
            <a:endParaRPr lang="en-GB"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marL="838200" indent="-838200"/>
            <a:r>
              <a:rPr lang="en-US" smtClean="0"/>
              <a:t>Questions </a:t>
            </a:r>
            <a:r>
              <a:rPr lang="en-US" b="1" smtClean="0"/>
              <a:t>you</a:t>
            </a:r>
            <a:r>
              <a:rPr lang="en-US" smtClean="0"/>
              <a:t> need to consider!</a:t>
            </a:r>
            <a:endParaRPr lang="en-GB" smtClean="0"/>
          </a:p>
        </p:txBody>
      </p:sp>
      <p:sp>
        <p:nvSpPr>
          <p:cNvPr id="13315" name="Rectangle 3"/>
          <p:cNvSpPr>
            <a:spLocks noGrp="1" noChangeArrowheads="1"/>
          </p:cNvSpPr>
          <p:nvPr>
            <p:ph sz="quarter" idx="1"/>
          </p:nvPr>
        </p:nvSpPr>
        <p:spPr/>
        <p:txBody>
          <a:bodyPr/>
          <a:lstStyle/>
          <a:p>
            <a:r>
              <a:rPr lang="en-US" smtClean="0"/>
              <a:t>a. Is Homeric warfare consistent?</a:t>
            </a:r>
          </a:p>
          <a:p>
            <a:r>
              <a:rPr lang="en-US" smtClean="0"/>
              <a:t>b. Is it possible, even if not probable?</a:t>
            </a:r>
          </a:p>
          <a:p>
            <a:r>
              <a:rPr lang="en-US" smtClean="0"/>
              <a:t>c. Does it represent an actual type of warfare of the archaic or pre-archaic periods?</a:t>
            </a:r>
            <a:endParaRPr lang="en-GB"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0"/>
            <a:ext cx="8229600" cy="981075"/>
          </a:xfrm>
        </p:spPr>
        <p:txBody>
          <a:bodyPr/>
          <a:lstStyle/>
          <a:p>
            <a:pPr marL="838200" indent="-838200"/>
            <a:r>
              <a:rPr lang="en-US" smtClean="0"/>
              <a:t>The heroes</a:t>
            </a:r>
            <a:endParaRPr lang="en-GB" smtClean="0"/>
          </a:p>
        </p:txBody>
      </p:sp>
      <p:sp>
        <p:nvSpPr>
          <p:cNvPr id="14339" name="Rectangle 3"/>
          <p:cNvSpPr>
            <a:spLocks noGrp="1" noChangeArrowheads="1"/>
          </p:cNvSpPr>
          <p:nvPr>
            <p:ph sz="quarter" idx="1"/>
          </p:nvPr>
        </p:nvSpPr>
        <p:spPr>
          <a:xfrm>
            <a:off x="0" y="1989138"/>
            <a:ext cx="4038600" cy="4114800"/>
          </a:xfrm>
        </p:spPr>
        <p:txBody>
          <a:bodyPr/>
          <a:lstStyle/>
          <a:p>
            <a:r>
              <a:rPr lang="en-US" sz="2400" smtClean="0"/>
              <a:t>Homeric heroes are superhuman.</a:t>
            </a:r>
          </a:p>
          <a:p>
            <a:r>
              <a:rPr lang="en-US" sz="2400" smtClean="0"/>
              <a:t>They have greater strength, stamina and talent than an ordinary human.</a:t>
            </a:r>
            <a:endParaRPr lang="en-GB" sz="2400" smtClean="0"/>
          </a:p>
        </p:txBody>
      </p:sp>
      <p:sp>
        <p:nvSpPr>
          <p:cNvPr id="14340" name="Rectangle 4"/>
          <p:cNvSpPr>
            <a:spLocks noGrp="1" noChangeArrowheads="1"/>
          </p:cNvSpPr>
          <p:nvPr>
            <p:ph sz="quarter" idx="2"/>
          </p:nvPr>
        </p:nvSpPr>
        <p:spPr>
          <a:xfrm>
            <a:off x="3708400" y="981075"/>
            <a:ext cx="4978400" cy="5876925"/>
          </a:xfrm>
        </p:spPr>
        <p:txBody>
          <a:bodyPr/>
          <a:lstStyle/>
          <a:p>
            <a:r>
              <a:rPr lang="en-US" sz="2400" smtClean="0"/>
              <a:t>But the son of Tydeus grasped in his hand a stone—a mighty deed—one that not two men could bear, such as mortals now are; yet lightly did he wield it even alone. [305] Therewith he smote Aeneas on the hip, where the thigh turns in the hip joint,—the cup, men call it—and crushed the cup-bone, and broke furthermore both sinews, and the jagged stone tore the skin away. Homer </a:t>
            </a:r>
            <a:r>
              <a:rPr lang="en-US" sz="2400" i="1" smtClean="0"/>
              <a:t>Iliad</a:t>
            </a:r>
            <a:r>
              <a:rPr lang="en-US" sz="2400" smtClean="0"/>
              <a:t> 5.300-8</a:t>
            </a:r>
            <a:endParaRPr lang="en-GB" sz="240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marL="838200" indent="-838200"/>
            <a:r>
              <a:rPr lang="en-US" smtClean="0"/>
              <a:t>The hero and the aristeia</a:t>
            </a:r>
            <a:endParaRPr lang="en-GB" smtClean="0"/>
          </a:p>
        </p:txBody>
      </p:sp>
      <p:sp>
        <p:nvSpPr>
          <p:cNvPr id="15363" name="Rectangle 3"/>
          <p:cNvSpPr>
            <a:spLocks noGrp="1" noChangeArrowheads="1"/>
          </p:cNvSpPr>
          <p:nvPr>
            <p:ph sz="quarter" idx="1"/>
          </p:nvPr>
        </p:nvSpPr>
        <p:spPr/>
        <p:txBody>
          <a:bodyPr/>
          <a:lstStyle/>
          <a:p>
            <a:pPr>
              <a:lnSpc>
                <a:spcPct val="90000"/>
              </a:lnSpc>
            </a:pPr>
            <a:r>
              <a:rPr lang="en-US" sz="2800" smtClean="0"/>
              <a:t>A number of heroes in homer, such as Achilles, Hector and Diomedes are provided with an aristeia.</a:t>
            </a:r>
          </a:p>
          <a:p>
            <a:pPr>
              <a:lnSpc>
                <a:spcPct val="90000"/>
              </a:lnSpc>
            </a:pPr>
            <a:r>
              <a:rPr lang="en-US" sz="2800" smtClean="0"/>
              <a:t>An aristeia is essentially a series of combats where the hero kills a large number of opponents and turns the tide of battle. </a:t>
            </a:r>
          </a:p>
          <a:p>
            <a:pPr>
              <a:lnSpc>
                <a:spcPct val="90000"/>
              </a:lnSpc>
            </a:pPr>
            <a:r>
              <a:rPr lang="en-US" sz="2800" smtClean="0"/>
              <a:t>The great question is whether the hero, or this depiction of the aristeia, is a realistic part of warfare or whether it is just a fantasy to provide greater admiration for the hero.</a:t>
            </a:r>
            <a:endParaRPr lang="en-GB" sz="28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0"/>
            <a:ext cx="8229600" cy="908050"/>
          </a:xfrm>
        </p:spPr>
        <p:txBody>
          <a:bodyPr/>
          <a:lstStyle/>
          <a:p>
            <a:pPr marL="838200" indent="-838200"/>
            <a:r>
              <a:rPr lang="en-US" smtClean="0"/>
              <a:t>Mass warfare</a:t>
            </a:r>
            <a:endParaRPr lang="en-GB" smtClean="0"/>
          </a:p>
        </p:txBody>
      </p:sp>
      <p:sp>
        <p:nvSpPr>
          <p:cNvPr id="16387" name="Rectangle 3"/>
          <p:cNvSpPr>
            <a:spLocks noGrp="1" noChangeArrowheads="1"/>
          </p:cNvSpPr>
          <p:nvPr>
            <p:ph sz="quarter" idx="1"/>
          </p:nvPr>
        </p:nvSpPr>
        <p:spPr>
          <a:xfrm>
            <a:off x="0" y="1989138"/>
            <a:ext cx="4038600" cy="4114800"/>
          </a:xfrm>
        </p:spPr>
        <p:txBody>
          <a:bodyPr/>
          <a:lstStyle/>
          <a:p>
            <a:pPr>
              <a:lnSpc>
                <a:spcPct val="90000"/>
              </a:lnSpc>
            </a:pPr>
            <a:r>
              <a:rPr lang="en-US" sz="2400" smtClean="0"/>
              <a:t>There is a great debate as to how the mass of fighters take part in battle.</a:t>
            </a:r>
          </a:p>
          <a:p>
            <a:pPr>
              <a:lnSpc>
                <a:spcPct val="90000"/>
              </a:lnSpc>
            </a:pPr>
            <a:r>
              <a:rPr lang="en-US" sz="2400" smtClean="0"/>
              <a:t>Latacz suggested a close formation hoplite-style phalanx.</a:t>
            </a:r>
            <a:endParaRPr lang="en-GB" sz="2400" smtClean="0"/>
          </a:p>
        </p:txBody>
      </p:sp>
      <p:sp>
        <p:nvSpPr>
          <p:cNvPr id="16388" name="Rectangle 4"/>
          <p:cNvSpPr>
            <a:spLocks noGrp="1" noChangeArrowheads="1"/>
          </p:cNvSpPr>
          <p:nvPr>
            <p:ph sz="quarter" idx="2"/>
          </p:nvPr>
        </p:nvSpPr>
        <p:spPr>
          <a:xfrm>
            <a:off x="3851275" y="836613"/>
            <a:ext cx="5292725" cy="6021387"/>
          </a:xfrm>
        </p:spPr>
        <p:txBody>
          <a:bodyPr/>
          <a:lstStyle/>
          <a:p>
            <a:pPr>
              <a:lnSpc>
                <a:spcPct val="90000"/>
              </a:lnSpc>
            </a:pPr>
            <a:r>
              <a:rPr lang="en-US" sz="2400" smtClean="0"/>
              <a:t>for they that were the chosen bravest abode the onset of the Trojans and goodly Hector, [130] fencing spear with spear, and shield with serried shield; buckler pressed on buckler, helm on helm, and man on man; and the horse-hair crests on the bright helmet-ridges touched each other, as the men moved their heads, in such close array stood they one by another, and spears in stout hands overlapped each other, as they were brandished, [135] and their minds swerved not, but they were fain to fight. Homer </a:t>
            </a:r>
            <a:r>
              <a:rPr lang="en-US" sz="2400" i="1" smtClean="0"/>
              <a:t>Iliad</a:t>
            </a:r>
            <a:r>
              <a:rPr lang="en-US" sz="2400" smtClean="0"/>
              <a:t> 13.129-35</a:t>
            </a:r>
            <a:endParaRPr lang="en-GB" sz="24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marL="838200" indent="-838200"/>
            <a:r>
              <a:rPr lang="en-US" smtClean="0"/>
              <a:t>Open formation mass warfare</a:t>
            </a:r>
            <a:endParaRPr lang="en-GB" smtClean="0"/>
          </a:p>
        </p:txBody>
      </p:sp>
      <p:sp>
        <p:nvSpPr>
          <p:cNvPr id="17411" name="Rectangle 3"/>
          <p:cNvSpPr>
            <a:spLocks noGrp="1" noChangeArrowheads="1"/>
          </p:cNvSpPr>
          <p:nvPr>
            <p:ph sz="quarter" idx="1"/>
          </p:nvPr>
        </p:nvSpPr>
        <p:spPr/>
        <p:txBody>
          <a:bodyPr/>
          <a:lstStyle/>
          <a:p>
            <a:r>
              <a:rPr lang="en-US" smtClean="0"/>
              <a:t>Using anthropological studies of tribal societies, mainly in the Pacific islands.</a:t>
            </a:r>
          </a:p>
          <a:p>
            <a:r>
              <a:rPr lang="en-US" smtClean="0"/>
              <a:t>Masses of warriors congregating without set formation.</a:t>
            </a:r>
          </a:p>
          <a:p>
            <a:r>
              <a:rPr lang="en-US" smtClean="0"/>
              <a:t>After the initiation of battle there is considerable space between warriors or groups of warriors.</a:t>
            </a:r>
            <a:endParaRPr lang="en-GB"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marL="838200" indent="-838200"/>
            <a:r>
              <a:rPr lang="en-US" smtClean="0"/>
              <a:t>Homeric description</a:t>
            </a:r>
            <a:endParaRPr lang="en-GB" smtClean="0"/>
          </a:p>
        </p:txBody>
      </p:sp>
      <p:sp>
        <p:nvSpPr>
          <p:cNvPr id="18435" name="Rectangle 3"/>
          <p:cNvSpPr>
            <a:spLocks noGrp="1" noChangeArrowheads="1"/>
          </p:cNvSpPr>
          <p:nvPr>
            <p:ph sz="quarter" idx="1"/>
          </p:nvPr>
        </p:nvSpPr>
        <p:spPr/>
        <p:txBody>
          <a:bodyPr/>
          <a:lstStyle/>
          <a:p>
            <a:pPr>
              <a:lnSpc>
                <a:spcPct val="80000"/>
              </a:lnSpc>
            </a:pPr>
            <a:r>
              <a:rPr lang="en-US" sz="2800" smtClean="0"/>
              <a:t>A great problem that scholars have had is that Homeric description of warfare seems impossible in reality.</a:t>
            </a:r>
          </a:p>
          <a:p>
            <a:pPr>
              <a:lnSpc>
                <a:spcPct val="80000"/>
              </a:lnSpc>
            </a:pPr>
            <a:r>
              <a:rPr lang="en-US" sz="2800" smtClean="0"/>
              <a:t>The blow by blow accounts of the fights of individual heroes seem to suggest that the mass of the armies were staying in the background or being idle. </a:t>
            </a:r>
          </a:p>
          <a:p>
            <a:pPr>
              <a:lnSpc>
                <a:spcPct val="80000"/>
              </a:lnSpc>
            </a:pPr>
            <a:r>
              <a:rPr lang="en-US" sz="2800" smtClean="0"/>
              <a:t>Yet tribal societies seem to have a similar system of describing battles in essentially blow by blow accounts of individual fights in spite of what happens around them in the battlefield. </a:t>
            </a:r>
            <a:endParaRPr lang="en-GB" sz="28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marL="838200" indent="-838200"/>
            <a:r>
              <a:rPr lang="en-US" smtClean="0"/>
              <a:t>The Anthropological Evidence</a:t>
            </a:r>
            <a:endParaRPr lang="en-GB" smtClean="0"/>
          </a:p>
        </p:txBody>
      </p:sp>
      <p:sp>
        <p:nvSpPr>
          <p:cNvPr id="19459" name="Rectangle 3"/>
          <p:cNvSpPr>
            <a:spLocks noGrp="1" noChangeArrowheads="1"/>
          </p:cNvSpPr>
          <p:nvPr>
            <p:ph sz="quarter" idx="1"/>
          </p:nvPr>
        </p:nvSpPr>
        <p:spPr/>
        <p:txBody>
          <a:bodyPr/>
          <a:lstStyle/>
          <a:p>
            <a:r>
              <a:rPr lang="en-US" sz="2800" smtClean="0"/>
              <a:t>'We met on the mountainside near Wihun. A man of our side, named Maigi, threw a spear at a man of their side, named Wea. He missed. Then a man of their side threw a spear and hit my cross-cousin from Ahalaseimihi. Then I was angry and threw a spear at Wena, a big man of their side, and missed ...' Mead “Introduction” in Gardner &amp; Heider </a:t>
            </a:r>
            <a:r>
              <a:rPr lang="en-US" sz="2800" i="1" smtClean="0"/>
              <a:t>Gardens of War</a:t>
            </a:r>
            <a:r>
              <a:rPr lang="en-US" sz="2800" smtClean="0"/>
              <a:t> (1974), p.viii</a:t>
            </a:r>
          </a:p>
          <a:p>
            <a:r>
              <a:rPr lang="en-US" sz="2800" smtClean="0"/>
              <a:t> </a:t>
            </a:r>
            <a:endParaRPr lang="en-GB" sz="28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marL="838200" indent="-838200"/>
            <a:r>
              <a:rPr lang="en-US" smtClean="0"/>
              <a:t>Why open formation is better?</a:t>
            </a:r>
            <a:endParaRPr lang="en-GB" smtClean="0"/>
          </a:p>
        </p:txBody>
      </p:sp>
      <p:sp>
        <p:nvSpPr>
          <p:cNvPr id="20483" name="Rectangle 3"/>
          <p:cNvSpPr>
            <a:spLocks noGrp="1" noChangeArrowheads="1"/>
          </p:cNvSpPr>
          <p:nvPr>
            <p:ph sz="quarter" idx="1"/>
          </p:nvPr>
        </p:nvSpPr>
        <p:spPr/>
        <p:txBody>
          <a:bodyPr/>
          <a:lstStyle/>
          <a:p>
            <a:pPr marL="609600" indent="-609600"/>
            <a:r>
              <a:rPr lang="en-US" smtClean="0"/>
              <a:t>No evidence of interlocking shields</a:t>
            </a:r>
          </a:p>
          <a:p>
            <a:pPr marL="609600" indent="-609600"/>
            <a:r>
              <a:rPr lang="en-US" smtClean="0"/>
              <a:t>There is evidence of heroes moving around the battlefield freely.</a:t>
            </a:r>
          </a:p>
          <a:p>
            <a:pPr marL="609600" indent="-609600"/>
            <a:r>
              <a:rPr lang="en-US" smtClean="0"/>
              <a:t>Use of chariots as transportation for leaders in the battlefield.</a:t>
            </a:r>
          </a:p>
          <a:p>
            <a:pPr marL="609600" indent="-609600"/>
            <a:r>
              <a:rPr lang="en-US" smtClean="0"/>
              <a:t>Use of missiles simultaneous with infantry combat.</a:t>
            </a:r>
            <a:endParaRPr lang="en-GB" smtClean="0"/>
          </a:p>
          <a:p>
            <a:pPr marL="609600" indent="-609600"/>
            <a:endParaRPr lang="en-GB"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marL="838200" indent="-838200"/>
            <a:r>
              <a:rPr lang="en-US" smtClean="0"/>
              <a:t>Missiles</a:t>
            </a:r>
            <a:endParaRPr lang="en-GB" smtClean="0"/>
          </a:p>
        </p:txBody>
      </p:sp>
      <p:sp>
        <p:nvSpPr>
          <p:cNvPr id="21507" name="Rectangle 3"/>
          <p:cNvSpPr>
            <a:spLocks noGrp="1" noChangeArrowheads="1"/>
          </p:cNvSpPr>
          <p:nvPr>
            <p:ph sz="quarter" idx="1"/>
          </p:nvPr>
        </p:nvSpPr>
        <p:spPr/>
        <p:txBody>
          <a:bodyPr/>
          <a:lstStyle/>
          <a:p>
            <a:pPr>
              <a:lnSpc>
                <a:spcPct val="90000"/>
              </a:lnSpc>
            </a:pPr>
            <a:r>
              <a:rPr lang="en-US" smtClean="0"/>
              <a:t>Descriptions of battle in Homer always include missiles (stones, arrows, etc.)</a:t>
            </a:r>
          </a:p>
          <a:p>
            <a:pPr>
              <a:lnSpc>
                <a:spcPct val="90000"/>
              </a:lnSpc>
            </a:pPr>
            <a:r>
              <a:rPr lang="en-US" smtClean="0"/>
              <a:t>There are two ways for missiles to work in an infantry battle:</a:t>
            </a:r>
            <a:endParaRPr lang="en-GB" smtClean="0"/>
          </a:p>
          <a:p>
            <a:pPr>
              <a:lnSpc>
                <a:spcPct val="90000"/>
              </a:lnSpc>
            </a:pPr>
            <a:r>
              <a:rPr lang="en-US" smtClean="0"/>
              <a:t>Over the heads of the massed infantry in combat</a:t>
            </a:r>
          </a:p>
          <a:p>
            <a:pPr>
              <a:lnSpc>
                <a:spcPct val="90000"/>
              </a:lnSpc>
            </a:pPr>
            <a:r>
              <a:rPr lang="en-US" smtClean="0"/>
              <a:t>Through the clusters of soldiers in open formation.</a:t>
            </a:r>
            <a:endParaRPr lang="en-GB" smtClean="0"/>
          </a:p>
          <a:p>
            <a:pPr>
              <a:lnSpc>
                <a:spcPct val="90000"/>
              </a:lnSpc>
            </a:pPr>
            <a:endParaRPr lang="en-GB"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marL="838200" indent="-838200"/>
            <a:r>
              <a:rPr lang="en-US" smtClean="0"/>
              <a:t>Arrows Over our Heads</a:t>
            </a:r>
            <a:endParaRPr lang="en-GB" smtClean="0"/>
          </a:p>
        </p:txBody>
      </p:sp>
      <p:sp>
        <p:nvSpPr>
          <p:cNvPr id="22531" name="Rectangle 3"/>
          <p:cNvSpPr>
            <a:spLocks noGrp="1" noChangeArrowheads="1"/>
          </p:cNvSpPr>
          <p:nvPr>
            <p:ph sz="quarter" idx="1"/>
          </p:nvPr>
        </p:nvSpPr>
        <p:spPr>
          <a:xfrm>
            <a:off x="457200" y="1981200"/>
            <a:ext cx="8229600" cy="4876800"/>
          </a:xfrm>
        </p:spPr>
        <p:txBody>
          <a:bodyPr/>
          <a:lstStyle/>
          <a:p>
            <a:pPr>
              <a:lnSpc>
                <a:spcPct val="90000"/>
              </a:lnSpc>
            </a:pPr>
            <a:r>
              <a:rPr lang="en-US" sz="2400" smtClean="0"/>
              <a:t>But the Locrians followed not with the great-hearted son of Oïleus, for their hearts abode not steadfast in close fight, seeing they had no brazen helms with thick plumes of horse-hair, [715] neither round shields, nor spears of ash, but trusting in bows and well-twisted slings of sheep's wool had they followed with him to Ilios; with these thereafter they shot thick and fast, and sought to break the battalions of the Trojans. So the one part in front with their war-gear, richly dight, [720] fought with the Trojans and with Hector in his harness of bronze, and the others behind kept shooting from their cover; and the Trojans bethought them no more of fight, for the arrows confounded them. Homer </a:t>
            </a:r>
            <a:r>
              <a:rPr lang="en-US" sz="2400" i="1" smtClean="0"/>
              <a:t>Iliad</a:t>
            </a:r>
            <a:r>
              <a:rPr lang="en-US" sz="2400" smtClean="0"/>
              <a:t> 13.711-21</a:t>
            </a:r>
            <a:endParaRPr lang="en-GB" sz="24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marL="838200" indent="-838200"/>
            <a:r>
              <a:rPr lang="en-US" smtClean="0"/>
              <a:t>Arrows All Around Us</a:t>
            </a:r>
            <a:endParaRPr lang="en-GB" smtClean="0"/>
          </a:p>
        </p:txBody>
      </p:sp>
      <p:sp>
        <p:nvSpPr>
          <p:cNvPr id="23555" name="Rectangle 3"/>
          <p:cNvSpPr>
            <a:spLocks noGrp="1" noChangeArrowheads="1"/>
          </p:cNvSpPr>
          <p:nvPr>
            <p:ph sz="quarter" idx="1"/>
          </p:nvPr>
        </p:nvSpPr>
        <p:spPr/>
        <p:txBody>
          <a:bodyPr/>
          <a:lstStyle/>
          <a:p>
            <a:r>
              <a:rPr lang="en-US" sz="2800" smtClean="0"/>
              <a:t>The Lokrians are unique in Homeric warfare.</a:t>
            </a:r>
          </a:p>
          <a:p>
            <a:r>
              <a:rPr lang="en-US" sz="2800" smtClean="0"/>
              <a:t>Usually heroes and ordinary soldiers throw missiles or fire arrows in the middle of other combat.</a:t>
            </a:r>
          </a:p>
          <a:p>
            <a:r>
              <a:rPr lang="en-US" sz="2800" smtClean="0"/>
              <a:t>Thus there are hero archers, such as Teukros or Paris. </a:t>
            </a:r>
          </a:p>
          <a:p>
            <a:r>
              <a:rPr lang="en-US" sz="2800" smtClean="0"/>
              <a:t>So, this type of missile combat necessitates an open formation.</a:t>
            </a:r>
            <a:endParaRPr lang="en-GB" sz="280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marL="838200" indent="-838200"/>
            <a:r>
              <a:rPr lang="en-US" smtClean="0"/>
              <a:t>The Promachoi</a:t>
            </a:r>
            <a:endParaRPr lang="en-GB" smtClean="0"/>
          </a:p>
        </p:txBody>
      </p:sp>
      <p:sp>
        <p:nvSpPr>
          <p:cNvPr id="24579" name="Rectangle 3"/>
          <p:cNvSpPr>
            <a:spLocks noGrp="1" noChangeArrowheads="1"/>
          </p:cNvSpPr>
          <p:nvPr>
            <p:ph sz="quarter" idx="1"/>
          </p:nvPr>
        </p:nvSpPr>
        <p:spPr/>
        <p:txBody>
          <a:bodyPr/>
          <a:lstStyle/>
          <a:p>
            <a:r>
              <a:rPr lang="en-US" sz="2800" smtClean="0"/>
              <a:t>It has been suggested, mainly by Latacs, that before the mass infantry charge a number of warriors would fight (almost as if in exhibition) in the space between the two massed armies.</a:t>
            </a:r>
          </a:p>
          <a:p>
            <a:r>
              <a:rPr lang="en-US" sz="2800" smtClean="0"/>
              <a:t>Yet, in Homer individual combat, as the heroes engage in, is shown throughout the course of battle, not only in the beginning.</a:t>
            </a:r>
          </a:p>
          <a:p>
            <a:r>
              <a:rPr lang="en-US" sz="2800" smtClean="0"/>
              <a:t>A hoplite-style phalanx cannot accommodate this type of combat but open formation can.</a:t>
            </a:r>
            <a:endParaRPr lang="en-GB" sz="28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marL="838200" indent="-838200"/>
            <a:r>
              <a:rPr lang="en-US" smtClean="0"/>
              <a:t>Chariots in Homer</a:t>
            </a:r>
            <a:endParaRPr lang="en-GB" smtClean="0"/>
          </a:p>
        </p:txBody>
      </p:sp>
      <p:sp>
        <p:nvSpPr>
          <p:cNvPr id="25603" name="Rectangle 3"/>
          <p:cNvSpPr>
            <a:spLocks noGrp="1" noChangeArrowheads="1"/>
          </p:cNvSpPr>
          <p:nvPr>
            <p:ph sz="quarter" idx="1"/>
          </p:nvPr>
        </p:nvSpPr>
        <p:spPr/>
        <p:txBody>
          <a:bodyPr/>
          <a:lstStyle/>
          <a:p>
            <a:pPr>
              <a:lnSpc>
                <a:spcPct val="90000"/>
              </a:lnSpc>
            </a:pPr>
            <a:r>
              <a:rPr lang="en-US" sz="2800" smtClean="0"/>
              <a:t>It has long been suggested that the use of chariots in Homer is inconsistent with any type of chariot fighting we know about from other historical periods. </a:t>
            </a:r>
          </a:p>
          <a:p>
            <a:pPr>
              <a:lnSpc>
                <a:spcPct val="90000"/>
              </a:lnSpc>
            </a:pPr>
            <a:r>
              <a:rPr lang="en-US" sz="2800" smtClean="0"/>
              <a:t>Chariots should be used as battalions of mobile missile cover, as common in the Bronze Age Near East.</a:t>
            </a:r>
          </a:p>
          <a:p>
            <a:pPr>
              <a:lnSpc>
                <a:spcPct val="90000"/>
              </a:lnSpc>
            </a:pPr>
            <a:r>
              <a:rPr lang="en-US" sz="2800" smtClean="0"/>
              <a:t>But Homer depicts chariots mainly as means of transportation from and to the battlefield and inside the battlefield (the chariot-taxi!)</a:t>
            </a:r>
            <a:endParaRPr lang="en-GB" sz="280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marL="838200" indent="-838200"/>
            <a:r>
              <a:rPr lang="en-US" smtClean="0"/>
              <a:t>Chariots and Open formation</a:t>
            </a:r>
            <a:endParaRPr lang="en-GB" smtClean="0"/>
          </a:p>
        </p:txBody>
      </p:sp>
      <p:sp>
        <p:nvSpPr>
          <p:cNvPr id="26627" name="Rectangle 3"/>
          <p:cNvSpPr>
            <a:spLocks noGrp="1" noChangeArrowheads="1"/>
          </p:cNvSpPr>
          <p:nvPr>
            <p:ph sz="quarter" idx="1"/>
          </p:nvPr>
        </p:nvSpPr>
        <p:spPr/>
        <p:txBody>
          <a:bodyPr/>
          <a:lstStyle/>
          <a:p>
            <a:r>
              <a:rPr lang="en-US" sz="2800" smtClean="0"/>
              <a:t>Under the open-formation argument, then the use of chariots as means of transport rather than as means of combat is possible.</a:t>
            </a:r>
          </a:p>
          <a:p>
            <a:r>
              <a:rPr lang="en-US" sz="2800" smtClean="0"/>
              <a:t>Chariots in this argument provide mobility and prestige to the warrior leaders.</a:t>
            </a:r>
          </a:p>
          <a:p>
            <a:r>
              <a:rPr lang="en-US" sz="2800" smtClean="0"/>
              <a:t>Also, in Homer only leaders have chariots, thus there is no possibility of battalions of chariots working together, since leaders would accompany their footsoldiers in battle.</a:t>
            </a:r>
            <a:endParaRPr lang="en-GB" sz="280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marL="838200" indent="-838200"/>
            <a:r>
              <a:rPr lang="en-US" smtClean="0"/>
              <a:t>Homer and Hoplite Warfare</a:t>
            </a:r>
            <a:endParaRPr lang="en-GB" smtClean="0"/>
          </a:p>
        </p:txBody>
      </p:sp>
      <p:sp>
        <p:nvSpPr>
          <p:cNvPr id="27651" name="Rectangle 3"/>
          <p:cNvSpPr>
            <a:spLocks noGrp="1" noChangeArrowheads="1"/>
          </p:cNvSpPr>
          <p:nvPr>
            <p:ph sz="quarter" idx="1"/>
          </p:nvPr>
        </p:nvSpPr>
        <p:spPr/>
        <p:txBody>
          <a:bodyPr/>
          <a:lstStyle/>
          <a:p>
            <a:r>
              <a:rPr lang="en-US" smtClean="0"/>
              <a:t>It is up to </a:t>
            </a:r>
            <a:r>
              <a:rPr lang="en-US" b="1" u="sng" smtClean="0"/>
              <a:t>you</a:t>
            </a:r>
            <a:r>
              <a:rPr lang="en-US" smtClean="0"/>
              <a:t> to decide whether Homer describes mass formation hoplite-style warfare or open formation infantry warfare.</a:t>
            </a:r>
          </a:p>
          <a:p>
            <a:r>
              <a:rPr lang="en-US" smtClean="0"/>
              <a:t>The main reason debate this issue has to do with the possible dating of the beginnings of phalanx warfare in archaic Greece. </a:t>
            </a:r>
            <a:endParaRPr lang="en-GB"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marL="838200" indent="-838200"/>
            <a:r>
              <a:rPr lang="en-US" smtClean="0"/>
              <a:t>Homeric Society and Warfare</a:t>
            </a:r>
            <a:endParaRPr lang="en-GB" smtClean="0"/>
          </a:p>
        </p:txBody>
      </p:sp>
      <p:sp>
        <p:nvSpPr>
          <p:cNvPr id="28675" name="Rectangle 3"/>
          <p:cNvSpPr>
            <a:spLocks noGrp="1" noChangeArrowheads="1"/>
          </p:cNvSpPr>
          <p:nvPr>
            <p:ph sz="quarter" idx="1"/>
          </p:nvPr>
        </p:nvSpPr>
        <p:spPr>
          <a:xfrm>
            <a:off x="457200" y="1981200"/>
            <a:ext cx="8229600" cy="4876800"/>
          </a:xfrm>
        </p:spPr>
        <p:txBody>
          <a:bodyPr/>
          <a:lstStyle/>
          <a:p>
            <a:pPr>
              <a:lnSpc>
                <a:spcPct val="90000"/>
              </a:lnSpc>
            </a:pPr>
            <a:r>
              <a:rPr lang="en-US" sz="2800" smtClean="0"/>
              <a:t>The Homeric society and the Greek society of the classical period are both similar and different.</a:t>
            </a:r>
          </a:p>
          <a:p>
            <a:pPr>
              <a:lnSpc>
                <a:spcPct val="90000"/>
              </a:lnSpc>
            </a:pPr>
            <a:r>
              <a:rPr lang="en-US" sz="2800" smtClean="0"/>
              <a:t>Homer concentrates on the individual hero and his exploits, while in the classical period the soldier was considered first and foremost a part of a formation, a community.</a:t>
            </a:r>
          </a:p>
          <a:p>
            <a:pPr>
              <a:lnSpc>
                <a:spcPct val="90000"/>
              </a:lnSpc>
            </a:pPr>
            <a:r>
              <a:rPr lang="en-US" sz="2800" smtClean="0"/>
              <a:t>However, the matters of courage in the battlefield and individual bravery, as well as the ugliness of war, remain constant in Greek literature from Homer to the end of the classical period.</a:t>
            </a:r>
            <a:endParaRPr lang="en-GB" sz="28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ctrTitle"/>
          </p:nvPr>
        </p:nvSpPr>
        <p:spPr>
          <a:xfrm>
            <a:off x="457200" y="1506538"/>
            <a:ext cx="8229600" cy="1470025"/>
          </a:xfrm>
        </p:spPr>
        <p:txBody>
          <a:bodyPr/>
          <a:lstStyle/>
          <a:p>
            <a:pPr marL="838200" indent="-838200"/>
            <a:r>
              <a:rPr smtClean="0"/>
              <a:t>Questions?</a:t>
            </a:r>
            <a:endParaRPr lang="en-GB"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marL="838200" indent="-838200"/>
            <a:r>
              <a:rPr lang="en-US" dirty="0" smtClean="0"/>
              <a:t>Follow-up</a:t>
            </a:r>
            <a:endParaRPr lang="en-GB" dirty="0" smtClean="0"/>
          </a:p>
        </p:txBody>
      </p:sp>
      <p:sp>
        <p:nvSpPr>
          <p:cNvPr id="30723" name="Rectangle 3"/>
          <p:cNvSpPr>
            <a:spLocks noGrp="1" noChangeArrowheads="1"/>
          </p:cNvSpPr>
          <p:nvPr>
            <p:ph sz="quarter" idx="1"/>
          </p:nvPr>
        </p:nvSpPr>
        <p:spPr/>
        <p:txBody>
          <a:bodyPr/>
          <a:lstStyle/>
          <a:p>
            <a:r>
              <a:rPr lang="en-US" i="1" dirty="0" smtClean="0"/>
              <a:t>READING: </a:t>
            </a:r>
          </a:p>
          <a:p>
            <a:pPr lvl="1"/>
            <a:r>
              <a:rPr lang="en-US" i="1" dirty="0" smtClean="0"/>
              <a:t>On </a:t>
            </a:r>
            <a:r>
              <a:rPr lang="en-US" i="1" smtClean="0"/>
              <a:t>moodle</a:t>
            </a:r>
            <a:endParaRPr lang="en-US" dirty="0" smtClean="0"/>
          </a:p>
          <a:p>
            <a:r>
              <a:rPr lang="en-US" dirty="0" smtClean="0"/>
              <a:t>DISCUSSION:</a:t>
            </a:r>
          </a:p>
          <a:p>
            <a:pPr lvl="1"/>
            <a:r>
              <a:rPr lang="en-GB" dirty="0" smtClean="0"/>
              <a:t>Do the survey on </a:t>
            </a:r>
            <a:r>
              <a:rPr lang="en-GB" dirty="0" err="1" smtClean="0"/>
              <a:t>moodle</a:t>
            </a:r>
            <a:r>
              <a:rPr lang="en-GB" dirty="0" smtClean="0"/>
              <a:t>.</a:t>
            </a:r>
          </a:p>
          <a:p>
            <a:pPr lvl="1"/>
            <a:r>
              <a:rPr lang="en-GB" dirty="0" smtClean="0"/>
              <a:t>Post to the forum why you have made your survey choice (with appropriate examples).</a:t>
            </a:r>
            <a:endParaRPr lang="en-GB" dirty="0"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22</TotalTime>
  <Words>1557</Words>
  <Application>Microsoft Office PowerPoint</Application>
  <PresentationFormat>On-screen Show (4:3)</PresentationFormat>
  <Paragraphs>98</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Equity</vt:lpstr>
      <vt:lpstr>Armies and Navies</vt:lpstr>
      <vt:lpstr>The problems of Homeric warfare</vt:lpstr>
      <vt:lpstr>Homeric dates</vt:lpstr>
      <vt:lpstr>Is Homeric warfare consistent?</vt:lpstr>
      <vt:lpstr>Inconsistency?</vt:lpstr>
      <vt:lpstr>Hoplite warfare?</vt:lpstr>
      <vt:lpstr>Open formation infantry warfare?</vt:lpstr>
      <vt:lpstr>Questions you need to consider!</vt:lpstr>
      <vt:lpstr>The heroes</vt:lpstr>
      <vt:lpstr>The hero and the aristeia</vt:lpstr>
      <vt:lpstr>Mass warfare</vt:lpstr>
      <vt:lpstr>Open formation mass warfare</vt:lpstr>
      <vt:lpstr>Homeric description</vt:lpstr>
      <vt:lpstr>The Anthropological Evidence</vt:lpstr>
      <vt:lpstr>Why open formation is better?</vt:lpstr>
      <vt:lpstr>Missiles</vt:lpstr>
      <vt:lpstr>Arrows Over our Heads</vt:lpstr>
      <vt:lpstr>Arrows All Around Us</vt:lpstr>
      <vt:lpstr>The Promachoi</vt:lpstr>
      <vt:lpstr>Chariots in Homer</vt:lpstr>
      <vt:lpstr>Chariots and Open formation</vt:lpstr>
      <vt:lpstr>Homer and Hoplite Warfare</vt:lpstr>
      <vt:lpstr>Homeric Society and Warfare</vt:lpstr>
      <vt:lpstr>Questions?</vt:lpstr>
      <vt:lpstr>Follow-up</vt:lpstr>
    </vt:vector>
  </TitlesOfParts>
  <Company>University of Wales Lampeter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Armies and Navies</dc:title>
  <dc:creator>sf003</dc:creator>
  <cp:lastModifiedBy>Errietta Bissa</cp:lastModifiedBy>
  <cp:revision>11</cp:revision>
  <dcterms:created xsi:type="dcterms:W3CDTF">2008-12-15T13:16:11Z</dcterms:created>
  <dcterms:modified xsi:type="dcterms:W3CDTF">2012-10-01T09:36:00Z</dcterms:modified>
</cp:coreProperties>
</file>