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9" r:id="rId3"/>
    <p:sldId id="275" r:id="rId4"/>
    <p:sldId id="260" r:id="rId5"/>
    <p:sldId id="277" r:id="rId6"/>
    <p:sldId id="278" r:id="rId7"/>
    <p:sldId id="279" r:id="rId8"/>
    <p:sldId id="263" r:id="rId9"/>
    <p:sldId id="280" r:id="rId10"/>
    <p:sldId id="281" r:id="rId11"/>
    <p:sldId id="266" r:id="rId12"/>
    <p:sldId id="268" r:id="rId13"/>
    <p:sldId id="267" r:id="rId14"/>
    <p:sldId id="285" r:id="rId15"/>
    <p:sldId id="269" r:id="rId16"/>
    <p:sldId id="286" r:id="rId17"/>
    <p:sldId id="270" r:id="rId18"/>
    <p:sldId id="271" r:id="rId19"/>
    <p:sldId id="272" r:id="rId20"/>
    <p:sldId id="274" r:id="rId21"/>
    <p:sldId id="287" r:id="rId22"/>
    <p:sldId id="288" r:id="rId23"/>
    <p:sldId id="283" r:id="rId24"/>
    <p:sldId id="284" r:id="rId25"/>
    <p:sldId id="289" r:id="rId26"/>
    <p:sldId id="290" r:id="rId2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99FFCC"/>
    <a:srgbClr val="CCFF66"/>
    <a:srgbClr val="CC99FF"/>
    <a:srgbClr val="FFCCCC"/>
    <a:srgbClr val="99FF99"/>
    <a:srgbClr val="33CCCC"/>
    <a:srgbClr val="FF9933"/>
    <a:srgbClr val="00CC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7E4BFF-6947-4671-88CB-E235FB0B33BB}" v="5" dt="2025-01-16T20:10:01.331"/>
  </p1510:revLst>
</p1510:revInfo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82614" autoAdjust="0"/>
  </p:normalViewPr>
  <p:slideViewPr>
    <p:cSldViewPr snapToGrid="0">
      <p:cViewPr varScale="1">
        <p:scale>
          <a:sx n="68" d="100"/>
          <a:sy n="68" d="100"/>
        </p:scale>
        <p:origin x="125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Click to edit Master text styles</a:t>
            </a:r>
          </a:p>
          <a:p>
            <a:pPr lvl="1" rtl="0"/>
            <a:r>
              <a:t>Second level</a:t>
            </a:r>
          </a:p>
          <a:p>
            <a:pPr lvl="2" rtl="0"/>
            <a:r>
              <a:t>Third level</a:t>
            </a:r>
          </a:p>
          <a:p>
            <a:pPr lvl="3" rtl="0"/>
            <a:r>
              <a:t>Fourth level</a:t>
            </a:r>
          </a:p>
          <a:p>
            <a:pPr lvl="4" rtl="0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836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678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309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226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898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2119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585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7898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9394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1981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607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970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414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9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35E2820-AFE1-45FA-949E-17BDB534E1DC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687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rtlCol="0" anchor="b">
            <a:normAutofit/>
          </a:bodyPr>
          <a:lstStyle>
            <a:lvl1pPr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rtlCol="0"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rtlCol="0"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rtlCol="0"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 rtlCol="0"/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1/9/2016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 rtl="0"/>
            <a:r>
              <a:rPr lang="en-US"/>
              <a:t>1/9/2016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pPr rtl="0"/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pyD19SIiaw?feature=oembe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afr5olIpTM?feature=oembed" TargetMode="Externa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DDb6mMIHtas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8.xml"/><Relationship Id="rId1" Type="http://schemas.openxmlformats.org/officeDocument/2006/relationships/video" Target="https://www.youtube.com/embed/IIO6mOyTtmA?feature=oemb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Sf3eg89orAs?feature=oembed" TargetMode="Externa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8.xml"/><Relationship Id="rId1" Type="http://schemas.openxmlformats.org/officeDocument/2006/relationships/video" Target="https://www.youtube.com/embed/R3qnNgCNIPc?feature=oemb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andokiddo.com/news/jello-play" TargetMode="External"/><Relationship Id="rId13" Type="http://schemas.openxmlformats.org/officeDocument/2006/relationships/hyperlink" Target="https://everythingoutside.com.au/reggio-emilia-2/" TargetMode="External"/><Relationship Id="rId3" Type="http://schemas.openxmlformats.org/officeDocument/2006/relationships/hyperlink" Target="https://acceler8health.com/2021/03/16/maternal-mental-health/" TargetMode="External"/><Relationship Id="rId7" Type="http://schemas.openxmlformats.org/officeDocument/2006/relationships/hyperlink" Target="https://www.youtube.com/watch?v=DDb6mMIHtas" TargetMode="External"/><Relationship Id="rId12" Type="http://schemas.openxmlformats.org/officeDocument/2006/relationships/hyperlink" Target="https://www.youtube.com/watch?v=IIO6mOyTtmA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eyc.co.th/what-is-loose-parts-play/" TargetMode="External"/><Relationship Id="rId11" Type="http://schemas.openxmlformats.org/officeDocument/2006/relationships/hyperlink" Target="https://www.eyalliance.org.uk/equality-and-inclusive-practice" TargetMode="External"/><Relationship Id="rId5" Type="http://schemas.openxmlformats.org/officeDocument/2006/relationships/hyperlink" Target="https://www.youtube.com/watch?v=Sf3eg89orAs" TargetMode="External"/><Relationship Id="rId15" Type="http://schemas.openxmlformats.org/officeDocument/2006/relationships/hyperlink" Target="https://fis.carmarthenshire.gov.wales/gofal-plant/cynnig-gofal-plant-cymru/?lang=cy" TargetMode="External"/><Relationship Id="rId10" Type="http://schemas.openxmlformats.org/officeDocument/2006/relationships/hyperlink" Target="https://healthmedia.blog.gov.uk/2024/05/02/start-for-life-and-family-hubs-everything-you-need-to-know/" TargetMode="External"/><Relationship Id="rId4" Type="http://schemas.openxmlformats.org/officeDocument/2006/relationships/hyperlink" Target="https://www.areadne.eu/course/towards-the-inclusive-classroom-best-practice/" TargetMode="External"/><Relationship Id="rId9" Type="http://schemas.openxmlformats.org/officeDocument/2006/relationships/hyperlink" Target="https://www.vumc.org/childhealthpolicy" TargetMode="External"/><Relationship Id="rId14" Type="http://schemas.openxmlformats.org/officeDocument/2006/relationships/hyperlink" Target="https://www.famly.co/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orthcountrypublicradio.org/news/npr/605213122/5-simple-ways-to-encourage-brain-development-in-your-little-one" TargetMode="External"/><Relationship Id="rId13" Type="http://schemas.openxmlformats.org/officeDocument/2006/relationships/hyperlink" Target="https://phw.nhs.wales/news/priority-areas-for-early-years-action-identified-to-help-support-young-families-in-wales/" TargetMode="External"/><Relationship Id="rId3" Type="http://schemas.openxmlformats.org/officeDocument/2006/relationships/hyperlink" Target="https://www.idsmed.com/my-en/news/what-is-the-first-1000-days-of-life/462.html" TargetMode="External"/><Relationship Id="rId7" Type="http://schemas.openxmlformats.org/officeDocument/2006/relationships/hyperlink" Target="https://www.youtube.com/watch?v=R3qnNgCNIPc" TargetMode="External"/><Relationship Id="rId12" Type="http://schemas.openxmlformats.org/officeDocument/2006/relationships/hyperlink" Target="https://phw.nhs.wales/topics/the-first-1000-days-programme/resources/a-public-health-approach-to-supporting-parents-summary-report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mind.org.uk/information-support/types-of-mental-health-problems/postnatal-depression-and-perinatal-mental-health/support-and-services/" TargetMode="External"/><Relationship Id="rId11" Type="http://schemas.openxmlformats.org/officeDocument/2006/relationships/hyperlink" Target="https://www.nhs.uk/live-well/eat-well/food-guidelines-and-food-labels/the-eatwell-guide/" TargetMode="External"/><Relationship Id="rId5" Type="http://schemas.openxmlformats.org/officeDocument/2006/relationships/hyperlink" Target="https://thereggioapproach.weebly.com/curriculum-enrichment.html" TargetMode="External"/><Relationship Id="rId10" Type="http://schemas.openxmlformats.org/officeDocument/2006/relationships/hyperlink" Target="https://www.nhs.uk/pregnancy/week-by-week/" TargetMode="External"/><Relationship Id="rId4" Type="http://schemas.openxmlformats.org/officeDocument/2006/relationships/hyperlink" Target="https://www.earlyyears.tv/emmi-piklers-approach-to-child-development-and-early-years/" TargetMode="External"/><Relationship Id="rId9" Type="http://schemas.openxmlformats.org/officeDocument/2006/relationships/hyperlink" Target="https://www.nhnscr.org/blog/brain-development-understanding-the-five-stages-of-early-childhood-neurology/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implypsychology.org/bowlby.html" TargetMode="External"/><Relationship Id="rId13" Type="http://schemas.openxmlformats.org/officeDocument/2006/relationships/hyperlink" Target="https://www.youtube.com/watch?v=mpyD19SIiaw" TargetMode="External"/><Relationship Id="rId3" Type="http://schemas.openxmlformats.org/officeDocument/2006/relationships/hyperlink" Target="https://earlyyears.blog.gov.uk/2024/05/13/maintaining-quality-early-years-provision-in-the-face-of-workforce-challenges/" TargetMode="External"/><Relationship Id="rId7" Type="http://schemas.openxmlformats.org/officeDocument/2006/relationships/hyperlink" Target="https://www.simplypsychology.org/vygotsky.html" TargetMode="External"/><Relationship Id="rId12" Type="http://schemas.openxmlformats.org/officeDocument/2006/relationships/hyperlink" Target="https://www.theoldstationnursery.co.uk/journal/the-importance-of-singing-and-dancing-in-an-early-years-setting-celebrating-world-dance-day" TargetMode="External"/><Relationship Id="rId2" Type="http://schemas.openxmlformats.org/officeDocument/2006/relationships/hyperlink" Target="https://www.youtube.com/watch?v=_afr5olIp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aisingchildren.net.au/guides/first-1000-days/development/baby-development" TargetMode="External"/><Relationship Id="rId11" Type="http://schemas.openxmlformats.org/officeDocument/2006/relationships/hyperlink" Target="https://www.thecuriosityapproach.com/blog/before-a-child-writes-their-name" TargetMode="External"/><Relationship Id="rId5" Type="http://schemas.openxmlformats.org/officeDocument/2006/relationships/hyperlink" Target="https://phw.nhs.wales/topics/the-first-1000-days-programme/resources/the-first-1000-days-a-golden-opportunity-to-build-a-fairer-future-infographic/" TargetMode="External"/><Relationship Id="rId10" Type="http://schemas.openxmlformats.org/officeDocument/2006/relationships/hyperlink" Target="https://tewhariki.tahurangi.education.govt.nz/identity-language-and-culture/5637163397.p" TargetMode="External"/><Relationship Id="rId4" Type="http://schemas.openxmlformats.org/officeDocument/2006/relationships/hyperlink" Target="https://irresistible-learning.co.uk/wp-content/uploads/2024/08/Enabling-Environments.pdf" TargetMode="External"/><Relationship Id="rId9" Type="http://schemas.openxmlformats.org/officeDocument/2006/relationships/hyperlink" Target="https://positivepsychology.com/attachment-theory/" TargetMode="External"/><Relationship Id="rId14" Type="http://schemas.openxmlformats.org/officeDocument/2006/relationships/hyperlink" Target="https://www.unicef.org.uk/wp-content/uploads/2019/10/UNCRC_summary-1_1.pdf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community.thriveglobal.com/how-to-cope-with-challenges-in-your-life-and-overcome-the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1000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4119" y="5715000"/>
            <a:ext cx="7091361" cy="838200"/>
          </a:xfrm>
        </p:spPr>
        <p:txBody>
          <a:bodyPr rtlCol="0"/>
          <a:lstStyle/>
          <a:p>
            <a:pPr rtl="0"/>
            <a:r>
              <a:rPr lang="en-gb" dirty="0"/>
              <a:t>EYEY4005C</a:t>
            </a:r>
          </a:p>
          <a:p>
            <a:pPr rtl="0"/>
            <a:r>
              <a:rPr lang="en-GB" dirty="0"/>
              <a:t>2418669</a:t>
            </a:r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0A17D24-B4D2-91F1-DBD4-B82625094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623" y="3219062"/>
            <a:ext cx="8374257" cy="325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A105F9-DC60-95C3-D78A-6354658FEBA5}"/>
              </a:ext>
            </a:extLst>
          </p:cNvPr>
          <p:cNvSpPr txBox="1"/>
          <p:nvPr/>
        </p:nvSpPr>
        <p:spPr>
          <a:xfrm>
            <a:off x="9593828" y="2572731"/>
            <a:ext cx="2034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(IDSMED, 2019)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4621" y="167951"/>
            <a:ext cx="6534571" cy="646800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1000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5A21246-9E04-7562-E34D-684A4DD4C6C1}"/>
              </a:ext>
            </a:extLst>
          </p:cNvPr>
          <p:cNvSpPr/>
          <p:nvPr/>
        </p:nvSpPr>
        <p:spPr>
          <a:xfrm>
            <a:off x="213568" y="814751"/>
            <a:ext cx="3853542" cy="5875299"/>
          </a:xfrm>
          <a:prstGeom prst="rect">
            <a:avLst/>
          </a:prstGeom>
          <a:solidFill>
            <a:srgbClr val="33CC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1000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ddyddiau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dechrau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o'r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cenhedlu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at ail ben-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blwydd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Daw’r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1000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mewn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tri cham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sef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1.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Beichiogrwydd</a:t>
            </a: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2.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Babanod</a:t>
            </a: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3.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bach</a:t>
            </a: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cyfnod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hwn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gosodir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sylfeini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-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gwybyddol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corfforol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emosiynol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cymdeithasol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ymddygiadol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Dyma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datblygu’n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chefnogaeth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chariad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gwmpas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nhw’n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datblygu’n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gadarnhaol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(HM Government, 2019).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1000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Karakonchuk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i="1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et al, 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2017,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tud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15)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maetholion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dangos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maethynnau'r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fam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beichiogrwydd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ogystal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ag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iddynt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geni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flwydd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F4C73A-676B-F87B-BD30-22C2D7AA8BD0}"/>
              </a:ext>
            </a:extLst>
          </p:cNvPr>
          <p:cNvSpPr txBox="1"/>
          <p:nvPr/>
        </p:nvSpPr>
        <p:spPr>
          <a:xfrm>
            <a:off x="9318170" y="5443639"/>
            <a:ext cx="1663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Unicef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2015)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838420-10E4-641E-F994-6CF640FACB13}"/>
              </a:ext>
            </a:extLst>
          </p:cNvPr>
          <p:cNvSpPr txBox="1"/>
          <p:nvPr/>
        </p:nvSpPr>
        <p:spPr>
          <a:xfrm>
            <a:off x="6176865" y="1306286"/>
            <a:ext cx="5187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Dyma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clip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esbonio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am Y 1000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nline Media 2" title="The First 1,000 Days of Life">
            <a:hlinkClick r:id="" action="ppaction://media"/>
            <a:extLst>
              <a:ext uri="{FF2B5EF4-FFF2-40B4-BE49-F238E27FC236}">
                <a16:creationId xmlns:a16="http://schemas.microsoft.com/office/drawing/2014/main" id="{B5912623-1CC3-13C9-01C2-EA6EF470C3B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684344" y="2167153"/>
            <a:ext cx="5487056" cy="3097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50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1259E-2523-D0E0-9688-780246030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1535" y="149291"/>
            <a:ext cx="6534571" cy="646800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1000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8ABC1F9-7C83-F5C1-77C9-87630521F2D0}"/>
              </a:ext>
            </a:extLst>
          </p:cNvPr>
          <p:cNvSpPr/>
          <p:nvPr/>
        </p:nvSpPr>
        <p:spPr>
          <a:xfrm>
            <a:off x="4366353" y="3228390"/>
            <a:ext cx="3769568" cy="3480319"/>
          </a:xfrm>
          <a:prstGeom prst="rect">
            <a:avLst/>
          </a:prstGeom>
          <a:solidFill>
            <a:srgbClr val="9933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Cam </a:t>
            </a:r>
            <a:r>
              <a:rPr lang="en-GB" sz="1400" b="1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dau</a:t>
            </a:r>
            <a:r>
              <a:rPr lang="en-GB" sz="1400" b="1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– </a:t>
            </a:r>
            <a:r>
              <a:rPr lang="en-GB" sz="1400" b="1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babanod</a:t>
            </a:r>
            <a:endParaRPr lang="en-GB" sz="1400" b="1" i="1" dirty="0"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sz="1400" b="1" i="1" dirty="0"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Cyfnod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babandod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dyma'r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180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nesaf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sef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cyfnod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pan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fo'r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ymennydd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tyfu'n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gyflym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hanfodol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plant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babanod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sy'n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briodol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i'w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hoedran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maetholion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hanfodol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gyfer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twf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Yn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Maslow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dyfynnwyd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Stoyonov, (2017,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tudalen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36)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angen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sylfaenol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bwyd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dŵr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allu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gweithredu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bod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angen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ffactorau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corff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5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gorfforol</a:t>
            </a:r>
            <a:r>
              <a:rPr lang="en-GB" sz="15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</a:p>
          <a:p>
            <a:pPr algn="ctr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DD70AD-AB72-1C70-2CDD-78B447C43B93}"/>
              </a:ext>
            </a:extLst>
          </p:cNvPr>
          <p:cNvSpPr/>
          <p:nvPr/>
        </p:nvSpPr>
        <p:spPr>
          <a:xfrm>
            <a:off x="8235820" y="796092"/>
            <a:ext cx="3769568" cy="2978610"/>
          </a:xfrm>
          <a:prstGeom prst="rect">
            <a:avLst/>
          </a:prstGeom>
          <a:solidFill>
            <a:srgbClr val="3333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000" i="1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Cam tri – </a:t>
            </a:r>
            <a:r>
              <a:rPr lang="en-GB" sz="1400" b="1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400" b="1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 </a:t>
            </a:r>
            <a:r>
              <a:rPr lang="en-GB" sz="1400" b="1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bach</a:t>
            </a:r>
            <a:endParaRPr lang="en-GB" sz="1400" b="1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550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diwrnod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olaf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sef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blynyddoedd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y plant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bach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Dyma'r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bont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rhwng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babandod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phlentyndod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y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blynyddoedd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cynnar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Mae plant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dysgu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sylfeini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dysgu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trwy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ddechrau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dangos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diddordeb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a'u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hamgylchoedd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gyda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gwrthrychau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ac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ati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Mae'n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fwy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tebygol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bod plant o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gwmpas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mwy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bobl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lle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maent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meithrin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perthynas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â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gofalwyr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eraill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megis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ymarferwyr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teulu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ac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ati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Mae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hiechyd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parhau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gryfhau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hefyd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trwy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fynd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i'r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afael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ag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anghenion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y plant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gosodir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sylfaen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gyfer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llwyddiant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datblygiad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parhaus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fewn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y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plentyn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(HM Government, 2021, </a:t>
            </a:r>
            <a:r>
              <a:rPr lang="en-GB" sz="13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tud</a:t>
            </a:r>
            <a:r>
              <a:rPr lang="en-GB" sz="13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14)</a:t>
            </a:r>
          </a:p>
          <a:p>
            <a:endParaRPr lang="en-GB" b="1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5456644-4652-7BDA-4420-2A62D384AD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6800" y="3885451"/>
            <a:ext cx="2148487" cy="280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1EA51FDA-F32E-019F-F0D6-85D972FCB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394" y="1000703"/>
            <a:ext cx="3048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045052-D165-4646-4A39-CDF79C3B80F2}"/>
              </a:ext>
            </a:extLst>
          </p:cNvPr>
          <p:cNvSpPr txBox="1"/>
          <p:nvPr/>
        </p:nvSpPr>
        <p:spPr>
          <a:xfrm>
            <a:off x="5131837" y="2729971"/>
            <a:ext cx="25659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Childhealthpolicy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2022)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3794C8-5AE6-7F22-E6C2-CCA5E0339CDE}"/>
              </a:ext>
            </a:extLst>
          </p:cNvPr>
          <p:cNvSpPr txBox="1"/>
          <p:nvPr/>
        </p:nvSpPr>
        <p:spPr>
          <a:xfrm>
            <a:off x="8320317" y="6158754"/>
            <a:ext cx="1897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b="0" i="0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Murkoff</a:t>
            </a:r>
            <a:r>
              <a:rPr lang="en-GB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2020)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D00798-9F0F-761E-2E01-CFFB620EB051}"/>
              </a:ext>
            </a:extLst>
          </p:cNvPr>
          <p:cNvSpPr/>
          <p:nvPr/>
        </p:nvSpPr>
        <p:spPr>
          <a:xfrm>
            <a:off x="139928" y="302496"/>
            <a:ext cx="3853542" cy="358295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4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400" b="1" i="1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400" b="1" i="1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400" b="1" i="1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400" b="1" i="1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Cam un  - </a:t>
            </a:r>
            <a:r>
              <a:rPr lang="en-GB" sz="1400" b="1" i="1" dirty="0" err="1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Beichiogrwydd</a:t>
            </a:r>
            <a:endParaRPr lang="en-GB" sz="1400" b="1" i="1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 cam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sef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beichiogrwydd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yw'r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270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o'r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cenhedlu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Dyma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pryd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mae'r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fam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mynd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ofal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cyn-geni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sy'n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emosiynol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iechyd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meddwl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mynychu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uwchsain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monitro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wirio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babi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llawer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mwy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Yn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GIG Cymru (2023,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tudalen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80)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hanfodol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pob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menyw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feichiog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cynnig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mynychu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prawf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sgrinio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geni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wirio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allu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pennu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oedran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beichiogrwydd</a:t>
            </a:r>
            <a:r>
              <a:rPr lang="en-GB" sz="13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400" dirty="0">
              <a:solidFill>
                <a:schemeClr val="tx2"/>
              </a:solidFill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8" name="Online Media 7" title="Screening tests for you and your baby | NHS">
            <a:hlinkClick r:id="" action="ppaction://media"/>
            <a:extLst>
              <a:ext uri="{FF2B5EF4-FFF2-40B4-BE49-F238E27FC236}">
                <a16:creationId xmlns:a16="http://schemas.microsoft.com/office/drawing/2014/main" id="{9B4C087F-E50F-B369-F434-9C590441419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86612" y="4609317"/>
            <a:ext cx="3685592" cy="20807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5D79B2-1997-3EC7-D55A-6732677EB2DD}"/>
              </a:ext>
            </a:extLst>
          </p:cNvPr>
          <p:cNvSpPr txBox="1"/>
          <p:nvPr/>
        </p:nvSpPr>
        <p:spPr>
          <a:xfrm>
            <a:off x="186612" y="3962986"/>
            <a:ext cx="3769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fideo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ddangosiadau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famau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ystod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beichiogrwydd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(NHS, 2023)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98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5470" y="354563"/>
            <a:ext cx="7279402" cy="1492898"/>
          </a:xfrm>
        </p:spPr>
        <p:txBody>
          <a:bodyPr rtlCol="0">
            <a:normAutofit fontScale="90000"/>
          </a:bodyPr>
          <a:lstStyle/>
          <a:p>
            <a:pPr rtl="0"/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1000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89C79E-9FD0-BA3D-AEDA-7F52DCF41439}"/>
              </a:ext>
            </a:extLst>
          </p:cNvPr>
          <p:cNvSpPr/>
          <p:nvPr/>
        </p:nvSpPr>
        <p:spPr>
          <a:xfrm>
            <a:off x="270587" y="1847462"/>
            <a:ext cx="5010539" cy="46559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solidFill>
                <a:schemeClr val="tx2"/>
              </a:solidFill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 1000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dyma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pryd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twf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cyflym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pennu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gweddill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bywyd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Yn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NHNSCR (2023)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dyma'r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amser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mwyaf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hanfodol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erbyn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dwy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ymennydd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wedi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80%.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Dechreuodd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feithrin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perthnasoedd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ymgysylltu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ag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ymlyniad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â'u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dylanwadu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emosiynol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dechrau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ymgyfarwyddo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â'u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hamgylchedd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sy'n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annhebygol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gysylltiedig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â'u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ydynt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gyfarwydd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â'u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hamgylchedd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Yn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hoffi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meddyliol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chorfforol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dyma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sylfaenol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allu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(HM Government, 2021).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n>
                <a:solidFill>
                  <a:schemeClr val="tx2"/>
                </a:solidFill>
              </a:ln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</a:p>
          <a:p>
            <a:pPr algn="ctr"/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38B6D56-5793-4ADF-4990-0A0BFA3CD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873" y="2254778"/>
            <a:ext cx="4571999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B55F04-D4DB-679C-154C-4B5224D52E13}"/>
              </a:ext>
            </a:extLst>
          </p:cNvPr>
          <p:cNvSpPr txBox="1"/>
          <p:nvPr/>
        </p:nvSpPr>
        <p:spPr>
          <a:xfrm>
            <a:off x="9358604" y="5924939"/>
            <a:ext cx="2099388" cy="37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(Nadworny, 2018)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90B91-9CDF-43C9-84F4-3EE851DDA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489" y="205272"/>
            <a:ext cx="10196838" cy="764527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Llinell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1000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9E74F78-943C-BD5B-9F9F-23C97E911532}"/>
              </a:ext>
            </a:extLst>
          </p:cNvPr>
          <p:cNvSpPr/>
          <p:nvPr/>
        </p:nvSpPr>
        <p:spPr>
          <a:xfrm>
            <a:off x="222413" y="1149704"/>
            <a:ext cx="3825551" cy="177281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Beichiogrwydd</a:t>
            </a:r>
            <a:endParaRPr lang="en-GB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8D262A3-D9EC-EF69-3B7F-8C1805BA1320}"/>
              </a:ext>
            </a:extLst>
          </p:cNvPr>
          <p:cNvSpPr/>
          <p:nvPr/>
        </p:nvSpPr>
        <p:spPr>
          <a:xfrm>
            <a:off x="113489" y="3284388"/>
            <a:ext cx="4134982" cy="3181726"/>
          </a:xfrm>
          <a:prstGeom prst="roundRect">
            <a:avLst/>
          </a:prstGeom>
          <a:solidFill>
            <a:srgbClr val="33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Tymor</a:t>
            </a:r>
            <a:r>
              <a:rPr lang="en-US" sz="16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US" sz="16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1 – 12 </a:t>
            </a:r>
            <a:r>
              <a:rPr lang="en-US" sz="1600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wythnos</a:t>
            </a:r>
            <a:endParaRPr lang="en-GB" sz="16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wedi'i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ffrwythloni</a:t>
            </a:r>
            <a:endParaRPr lang="en-US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Mae'r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ymennydd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llinyn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asgwrn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cefn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dechrau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ffurfio</a:t>
            </a:r>
            <a:endParaRPr lang="en-US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breichiau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choesau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dechrau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ffurfio</a:t>
            </a:r>
            <a:endParaRPr lang="en-US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Calon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dechrau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curo</a:t>
            </a:r>
            <a:endParaRPr lang="en-US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(NHS, 2021)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73B8F01-912E-0E43-5507-69F09430C5C9}"/>
              </a:ext>
            </a:extLst>
          </p:cNvPr>
          <p:cNvCxnSpPr>
            <a:cxnSpLocks/>
          </p:cNvCxnSpPr>
          <p:nvPr/>
        </p:nvCxnSpPr>
        <p:spPr>
          <a:xfrm>
            <a:off x="4413380" y="4875245"/>
            <a:ext cx="82109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DF44631-801D-D549-FB32-4860CA1C1C01}"/>
              </a:ext>
            </a:extLst>
          </p:cNvPr>
          <p:cNvSpPr/>
          <p:nvPr/>
        </p:nvSpPr>
        <p:spPr>
          <a:xfrm>
            <a:off x="5399382" y="3810006"/>
            <a:ext cx="3360542" cy="2656108"/>
          </a:xfrm>
          <a:prstGeom prst="roundRect">
            <a:avLst/>
          </a:prstGeom>
          <a:solidFill>
            <a:srgbClr val="33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Ail </a:t>
            </a:r>
            <a:r>
              <a:rPr lang="en-US" sz="1600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dymor</a:t>
            </a:r>
            <a:r>
              <a:rPr lang="en-US" sz="16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13 - 27 </a:t>
            </a:r>
            <a:r>
              <a:rPr lang="en-US" sz="1600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wythnos</a:t>
            </a:r>
            <a:endParaRPr lang="en-US" sz="16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Organau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Babi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symud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Dechrau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teimlo’r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babi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symud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babi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aeliau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gwallt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ewinedd</a:t>
            </a:r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(NHS, 2021)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2C8D495-FCF4-1958-F50A-DB5002344826}"/>
              </a:ext>
            </a:extLst>
          </p:cNvPr>
          <p:cNvCxnSpPr>
            <a:cxnSpLocks/>
          </p:cNvCxnSpPr>
          <p:nvPr/>
        </p:nvCxnSpPr>
        <p:spPr>
          <a:xfrm>
            <a:off x="8850188" y="4725954"/>
            <a:ext cx="79766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CD2978C-62FC-D103-A4C2-4C33A4D403F3}"/>
              </a:ext>
            </a:extLst>
          </p:cNvPr>
          <p:cNvSpPr/>
          <p:nvPr/>
        </p:nvSpPr>
        <p:spPr>
          <a:xfrm>
            <a:off x="9738117" y="1371604"/>
            <a:ext cx="2354493" cy="4831695"/>
          </a:xfrm>
          <a:prstGeom prst="roundRect">
            <a:avLst/>
          </a:prstGeom>
          <a:solidFill>
            <a:srgbClr val="33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Tymor</a:t>
            </a:r>
            <a:r>
              <a:rPr lang="en-US" sz="13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tri – 28 – 40 </a:t>
            </a:r>
            <a:r>
              <a:rPr lang="en-US" sz="1300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wythnos</a:t>
            </a:r>
            <a:endParaRPr lang="en-US" sz="13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Ymennydd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tyfu’n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gyflym</a:t>
            </a:r>
            <a:endParaRPr lang="en-US" sz="13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Organau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mawr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datblygu’n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llawn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gweithredu</a:t>
            </a:r>
            <a:endParaRPr lang="en-US" sz="13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cyrlio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fyny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gyda’i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goesau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plygu</a:t>
            </a:r>
            <a:endParaRPr lang="en-US" sz="13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Baban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tymor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wedi’i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tyfu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erbyn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40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wythnos</a:t>
            </a:r>
            <a:endParaRPr lang="en-US" sz="13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baratoi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genedigaeth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gosod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ben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lawr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roi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genedigaeth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ddiogel</a:t>
            </a:r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(NHS, 2021)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714DD4-3780-5B0A-C319-7D9F1C550734}"/>
              </a:ext>
            </a:extLst>
          </p:cNvPr>
          <p:cNvSpPr txBox="1"/>
          <p:nvPr/>
        </p:nvSpPr>
        <p:spPr>
          <a:xfrm>
            <a:off x="6894527" y="3380604"/>
            <a:ext cx="2354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(Bupa Health, 2021)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nline Media 2" title="How your baby develops | Stages of pregnancy | Bupa Health">
            <a:hlinkClick r:id="" action="ppaction://media"/>
            <a:extLst>
              <a:ext uri="{FF2B5EF4-FFF2-40B4-BE49-F238E27FC236}">
                <a16:creationId xmlns:a16="http://schemas.microsoft.com/office/drawing/2014/main" id="{FA23B078-6D5C-6CBF-359F-1D492091AC8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12162" y="1016130"/>
            <a:ext cx="4134982" cy="2334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98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AC691C0-CD6D-8FEC-E92F-7A8DCBADA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489" y="205272"/>
            <a:ext cx="10196838" cy="764527"/>
          </a:xfrm>
        </p:spPr>
        <p:txBody>
          <a:bodyPr>
            <a:noAutofit/>
          </a:bodyPr>
          <a:lstStyle/>
          <a:p>
            <a:r>
              <a:rPr lang="en-US" sz="4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sz="4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babanod</a:t>
            </a:r>
            <a:r>
              <a:rPr lang="en-US" sz="4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1000 </a:t>
            </a:r>
            <a:r>
              <a:rPr lang="en-US" sz="4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US" sz="4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endParaRPr lang="en-GB" sz="40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8CA8FD7-B2C5-E33C-A5FC-DC61DED730AC}"/>
              </a:ext>
            </a:extLst>
          </p:cNvPr>
          <p:cNvSpPr/>
          <p:nvPr/>
        </p:nvSpPr>
        <p:spPr>
          <a:xfrm>
            <a:off x="272108" y="1507035"/>
            <a:ext cx="3127277" cy="1332239"/>
          </a:xfrm>
          <a:prstGeom prst="ellipse">
            <a:avLst/>
          </a:prstGeom>
          <a:solidFill>
            <a:srgbClr val="FF33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Babanod</a:t>
            </a:r>
            <a: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C8F3D52-2CAC-4484-CBE4-88CEBCA0E3F5}"/>
              </a:ext>
            </a:extLst>
          </p:cNvPr>
          <p:cNvSpPr/>
          <p:nvPr/>
        </p:nvSpPr>
        <p:spPr>
          <a:xfrm>
            <a:off x="3917994" y="969799"/>
            <a:ext cx="3452327" cy="2268215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Corfforol</a:t>
            </a:r>
            <a:endParaRPr lang="en-US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Eistedd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fyny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Cropian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Cydio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traed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dwylo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Cydio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tegannau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echddygol</a:t>
            </a:r>
            <a:r>
              <a:rPr lang="en-GB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bras a </a:t>
            </a:r>
            <a:r>
              <a:rPr lang="en-GB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manwl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79E1361-9AFE-D392-5C90-77D7D2BA4F26}"/>
              </a:ext>
            </a:extLst>
          </p:cNvPr>
          <p:cNvSpPr/>
          <p:nvPr/>
        </p:nvSpPr>
        <p:spPr>
          <a:xfrm>
            <a:off x="7884405" y="969799"/>
            <a:ext cx="3452327" cy="2268215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GB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Gwybyddol</a:t>
            </a:r>
            <a:endParaRPr lang="en-GB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Adnabod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synhwyrau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cinesthetig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45E566F-DAC3-EF03-39D0-490D1FFC010B}"/>
              </a:ext>
            </a:extLst>
          </p:cNvPr>
          <p:cNvSpPr/>
          <p:nvPr/>
        </p:nvSpPr>
        <p:spPr>
          <a:xfrm>
            <a:off x="272108" y="3429000"/>
            <a:ext cx="4035489" cy="3060441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Emosiynol</a:t>
            </a:r>
            <a:endParaRPr lang="en-US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Ymlyniadau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Arferol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gwybod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yw'r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sbardunau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Teimladau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ymwybyddiaeth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Ymestyn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pan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sylw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eich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Bwydo</a:t>
            </a:r>
            <a:r>
              <a:rPr lang="es-E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 y </a:t>
            </a:r>
            <a:r>
              <a:rPr lang="es-E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fron</a:t>
            </a:r>
            <a:r>
              <a:rPr lang="es-E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</a:t>
            </a:r>
            <a:r>
              <a:rPr lang="es-E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botel</a:t>
            </a:r>
            <a:endParaRPr lang="es-E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Diddyfnu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194217F-FEA2-8FDC-4016-1B57C280E92F}"/>
              </a:ext>
            </a:extLst>
          </p:cNvPr>
          <p:cNvSpPr/>
          <p:nvPr/>
        </p:nvSpPr>
        <p:spPr>
          <a:xfrm>
            <a:off x="4432078" y="3429000"/>
            <a:ext cx="3452327" cy="2901237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Cymdeithasol</a:t>
            </a:r>
            <a:endParaRPr lang="en-US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Gwenu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chwerthin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Adnabod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wynebau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cyfarwydd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Troi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edrych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pan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fyddan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nhw'n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clywed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lleisiau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cyfarwydd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Pwyntio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467343B-B1AA-6425-EBD9-98B792398E13}"/>
              </a:ext>
            </a:extLst>
          </p:cNvPr>
          <p:cNvSpPr/>
          <p:nvPr/>
        </p:nvSpPr>
        <p:spPr>
          <a:xfrm>
            <a:off x="8200798" y="3428999"/>
            <a:ext cx="3452327" cy="2901237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Blabio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Seiniau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'mam' a 'dad’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Ymateb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seiniau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dynwared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24B489-F038-333B-D1F4-AF6EE808C13A}"/>
              </a:ext>
            </a:extLst>
          </p:cNvPr>
          <p:cNvSpPr txBox="1"/>
          <p:nvPr/>
        </p:nvSpPr>
        <p:spPr>
          <a:xfrm>
            <a:off x="7482917" y="6392830"/>
            <a:ext cx="4888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(Raisingchildren.net.au 2023)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553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AD57239-1CAB-116F-EA46-AB5A466A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489" y="205272"/>
            <a:ext cx="10196838" cy="764527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Llinell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amser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1000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65D3DCE-1A97-17FA-C57A-DDE4ACBF8E34}"/>
              </a:ext>
            </a:extLst>
          </p:cNvPr>
          <p:cNvSpPr/>
          <p:nvPr/>
        </p:nvSpPr>
        <p:spPr>
          <a:xfrm>
            <a:off x="639691" y="1357745"/>
            <a:ext cx="3180218" cy="1497422"/>
          </a:xfrm>
          <a:prstGeom prst="ellipse">
            <a:avLst/>
          </a:prstGeom>
          <a:solidFill>
            <a:srgbClr val="FF33CC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bach</a:t>
            </a:r>
            <a:endParaRPr lang="en-GB"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50C16DD-1941-C86F-7769-4DE0CC4061DF}"/>
              </a:ext>
            </a:extLst>
          </p:cNvPr>
          <p:cNvSpPr/>
          <p:nvPr/>
        </p:nvSpPr>
        <p:spPr>
          <a:xfrm>
            <a:off x="225456" y="3522306"/>
            <a:ext cx="4113280" cy="32237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Emosiynol</a:t>
            </a:r>
            <a:endParaRPr lang="en-US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Adnabod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diddordebau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pwyntio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14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gwsg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hoffter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cusanau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cwtch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Adnabod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Bwydo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hunain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432C070-B382-629F-A83E-8E99DB98ED2F}"/>
              </a:ext>
            </a:extLst>
          </p:cNvPr>
          <p:cNvSpPr/>
          <p:nvPr/>
        </p:nvSpPr>
        <p:spPr>
          <a:xfrm>
            <a:off x="4234145" y="1050954"/>
            <a:ext cx="3723709" cy="2087357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Corfforol</a:t>
            </a:r>
            <a:endParaRPr lang="en-US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Cerdded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rhedeg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taflu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dringo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Cydio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teganau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gafael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pensil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echddygol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bras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manwl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F81BCDC-3A1F-280C-AA77-9895F8191290}"/>
              </a:ext>
            </a:extLst>
          </p:cNvPr>
          <p:cNvSpPr/>
          <p:nvPr/>
        </p:nvSpPr>
        <p:spPr>
          <a:xfrm>
            <a:off x="8242835" y="1050954"/>
            <a:ext cx="3723709" cy="2087357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Gwybyddol</a:t>
            </a:r>
            <a:endParaRPr lang="en-US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Dilynwch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gyfarwyddiadau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syml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synau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Canolbwyntio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synhwyrau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Adnabod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gwrthrychau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cyfarwydd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57AC81B-7CE9-08C0-ABFF-7A6FFA06CE44}"/>
              </a:ext>
            </a:extLst>
          </p:cNvPr>
          <p:cNvSpPr/>
          <p:nvPr/>
        </p:nvSpPr>
        <p:spPr>
          <a:xfrm>
            <a:off x="4489947" y="3522306"/>
            <a:ext cx="3723709" cy="2679441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Cymdeithasol</a:t>
            </a:r>
            <a:endParaRPr lang="en-US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Deall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geiriau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cyffredin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Dynwared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ystumiau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Pwyntio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AC6EE6F-5310-C666-7458-9A467337DACB}"/>
              </a:ext>
            </a:extLst>
          </p:cNvPr>
          <p:cNvSpPr/>
          <p:nvPr/>
        </p:nvSpPr>
        <p:spPr>
          <a:xfrm>
            <a:off x="8402305" y="3522305"/>
            <a:ext cx="3723709" cy="2679441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Iaith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Geirfa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geiriau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brawddegau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syml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Copïo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synau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D23E61-1C7E-3ABD-4C5A-99C271FF69DB}"/>
              </a:ext>
            </a:extLst>
          </p:cNvPr>
          <p:cNvSpPr txBox="1"/>
          <p:nvPr/>
        </p:nvSpPr>
        <p:spPr>
          <a:xfrm>
            <a:off x="7478889" y="6283396"/>
            <a:ext cx="61750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(Raisingchildren.net.au 2023)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049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8762" y="139959"/>
            <a:ext cx="9372600" cy="768221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eithriadol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Single Corner Rounded 2">
            <a:extLst>
              <a:ext uri="{FF2B5EF4-FFF2-40B4-BE49-F238E27FC236}">
                <a16:creationId xmlns:a16="http://schemas.microsoft.com/office/drawing/2014/main" id="{F73926C4-447C-1D38-E96B-AD3B21E2C90E}"/>
              </a:ext>
            </a:extLst>
          </p:cNvPr>
          <p:cNvSpPr/>
          <p:nvPr/>
        </p:nvSpPr>
        <p:spPr>
          <a:xfrm>
            <a:off x="200638" y="1088803"/>
            <a:ext cx="11817222" cy="2997776"/>
          </a:xfrm>
          <a:prstGeom prst="round1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solidFill>
                <a:schemeClr val="tx2"/>
              </a:solidFill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eithriadol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pan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fydd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pob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rhoi’r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cyfle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i’r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siapio’r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a’i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ddyfodol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ffurfio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ymlyniadau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gall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eithriadol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Yn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Bowlby (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dyfynnwyd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McLeod, 2024)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yna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cyfnod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tyngedfennol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wedi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ymlyniad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1000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hynod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fwysig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cyfnod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eithriadol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:-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Cyfleoedd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gyfer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Iechyd da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Diogelwch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diogeledd</a:t>
            </a:r>
            <a:endParaRPr lang="en-GB" sz="11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Bod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ymatebol</a:t>
            </a:r>
            <a:endParaRPr lang="en-GB" sz="11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digonol</a:t>
            </a:r>
            <a:endParaRPr lang="en-GB" sz="11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b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Credai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Piker a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grybwyllwyd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Brodie (2025)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pwysigrwydd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perthnasoedd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cyson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gofalgar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egwyddor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graidd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natblygiad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cynnar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cyfleoedd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hanfodol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gyfer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eithriadol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rhoi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amgylcheddau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arfer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cynhwysol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ddatblygu'n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rhoi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mynediad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bob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gyfleoedd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gefnogi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annog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(early years alliance, dim </a:t>
            </a:r>
            <a:r>
              <a:rPr lang="en-GB" sz="11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sz="11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). </a:t>
            </a:r>
          </a:p>
          <a:p>
            <a:b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289D19E-DA09-6981-3BA4-22A0F67AB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38" y="4267202"/>
            <a:ext cx="5012267" cy="233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10C1F39-A7B2-EC73-1923-C951FA15BD26}"/>
              </a:ext>
            </a:extLst>
          </p:cNvPr>
          <p:cNvSpPr txBox="1"/>
          <p:nvPr/>
        </p:nvSpPr>
        <p:spPr>
          <a:xfrm>
            <a:off x="5226758" y="6208889"/>
            <a:ext cx="128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Areadne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(Dim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dyddiad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910A4BF-B307-630E-CF54-6784A96A47D8}"/>
              </a:ext>
            </a:extLst>
          </p:cNvPr>
          <p:cNvSpPr/>
          <p:nvPr/>
        </p:nvSpPr>
        <p:spPr>
          <a:xfrm>
            <a:off x="5768623" y="4207371"/>
            <a:ext cx="5229318" cy="2398889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“By engaging in play-based activities that target fine motor skills, hand-eye coordination, spatial awareness, creativity, social skills and cognitive development, children can develop the foundational skills necessary for successful abilities and school readiness.”</a:t>
            </a:r>
          </a:p>
          <a:p>
            <a:pPr marL="0" indent="0">
              <a:buNone/>
            </a:pP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(The Curiosity Approach, 2024)</a:t>
            </a:r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68874F-E789-5566-406E-89256CAA9623}"/>
              </a:ext>
            </a:extLst>
          </p:cNvPr>
          <p:cNvSpPr txBox="1"/>
          <p:nvPr/>
        </p:nvSpPr>
        <p:spPr>
          <a:xfrm>
            <a:off x="821095" y="204500"/>
            <a:ext cx="974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eithriadol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gyfleuoedd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amgylcheddau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galluogi</a:t>
            </a: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2D22484-870A-B435-013A-4444276EC96C}"/>
              </a:ext>
            </a:extLst>
          </p:cNvPr>
          <p:cNvSpPr/>
          <p:nvPr/>
        </p:nvSpPr>
        <p:spPr>
          <a:xfrm>
            <a:off x="312289" y="1253439"/>
            <a:ext cx="3480318" cy="4040156"/>
          </a:xfrm>
          <a:prstGeom prst="roundRect">
            <a:avLst/>
          </a:prstGeom>
          <a:solidFill>
            <a:srgbClr val="99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0"/>
            <a:br>
              <a:rPr lang="en-GB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nifer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ffyrdd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 gall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gofalwyr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roi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eithriadol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cyfleoedd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er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enghraifft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gynhwysol</a:t>
            </a:r>
            <a:endParaRPr lang="en-GB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aith y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corff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endParaRPr lang="en-GB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iarad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â’r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odelu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dynwared</a:t>
            </a:r>
            <a:endParaRPr lang="en-GB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arllen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llyfrau</a:t>
            </a:r>
            <a:endParaRPr lang="en-GB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mgylcheddau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galluogi</a:t>
            </a:r>
            <a:endParaRPr lang="en-GB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4" name="Rectangle: Single Corner Rounded 3">
            <a:extLst>
              <a:ext uri="{FF2B5EF4-FFF2-40B4-BE49-F238E27FC236}">
                <a16:creationId xmlns:a16="http://schemas.microsoft.com/office/drawing/2014/main" id="{838B0C7A-5FDF-A733-04F7-96A915D9C78D}"/>
              </a:ext>
            </a:extLst>
          </p:cNvPr>
          <p:cNvSpPr/>
          <p:nvPr/>
        </p:nvSpPr>
        <p:spPr>
          <a:xfrm>
            <a:off x="4207648" y="779306"/>
            <a:ext cx="7672063" cy="2900872"/>
          </a:xfrm>
          <a:prstGeom prst="round1Rect">
            <a:avLst/>
          </a:prstGeom>
          <a:solidFill>
            <a:srgbClr val="99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cyfleoedd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gyfer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amgylcheddau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rhoddwyr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eithriadol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rhaid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roddwyr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wneud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amgylchedd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ddiogel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golygu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sicrhau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unrhyw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wrthrychau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all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niweidio'r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mynediad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hawdd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phlant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phopeth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gyraeddadwy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bob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gynhwysol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i'r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ag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anabledd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(CCUHP,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Erthygl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23, dim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). </a:t>
            </a:r>
          </a:p>
          <a:p>
            <a:pPr rtl="0"/>
            <a:endParaRPr lang="en-GB" sz="1500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EBFFD0E-5308-923C-BF68-D2D82E62D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977" y="3793319"/>
            <a:ext cx="4413955" cy="286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F62FB84-DE4D-5900-9305-3C7782B903E7}"/>
              </a:ext>
            </a:extLst>
          </p:cNvPr>
          <p:cNvSpPr txBox="1"/>
          <p:nvPr/>
        </p:nvSpPr>
        <p:spPr>
          <a:xfrm>
            <a:off x="3567289" y="6216915"/>
            <a:ext cx="26303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(Moorhouse, 2024)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029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892730-BCF8-BAF0-7799-2D5DBC74C27B}"/>
              </a:ext>
            </a:extLst>
          </p:cNvPr>
          <p:cNvSpPr txBox="1"/>
          <p:nvPr/>
        </p:nvSpPr>
        <p:spPr>
          <a:xfrm>
            <a:off x="1847462" y="213057"/>
            <a:ext cx="9741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eithriadol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gyfleuoedd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7CD904-0168-36A9-A76C-C396EA6C428C}"/>
              </a:ext>
            </a:extLst>
          </p:cNvPr>
          <p:cNvSpPr/>
          <p:nvPr/>
        </p:nvSpPr>
        <p:spPr>
          <a:xfrm>
            <a:off x="270587" y="896512"/>
            <a:ext cx="4460033" cy="5748431"/>
          </a:xfrm>
          <a:prstGeom prst="rect">
            <a:avLst/>
          </a:prstGeom>
          <a:solidFill>
            <a:srgbClr val="FFCC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0"/>
            <a:endParaRPr lang="en-GB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ran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fawr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cyfleoedd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gallai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dan do neu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awyr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agored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gallant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echddygol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bras. Mae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ddychmygus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rôl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agored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adnoddau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(Malaguzzi, L, dim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).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megis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cyfathrebu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hyder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gwneud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penderfyniadau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datrys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problemau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hunan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ddysgu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rhaid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hwyl,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bleserus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deniadol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synhwyraidd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brofiad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rhyngweithiol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llawer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feysydd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datblygiadol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Llywodraeth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Cymru, 2022, </a:t>
            </a:r>
            <a:r>
              <a:rPr lang="en-GB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tud</a:t>
            </a:r>
            <a:r>
              <a:rPr lang="en-GB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18).</a:t>
            </a:r>
          </a:p>
          <a:p>
            <a:pPr rtl="0"/>
            <a:endParaRPr lang="en-GB" sz="16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GB" sz="16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E6E7168B-0A69-5792-9DB7-A2F6E35EF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80" y="3722914"/>
            <a:ext cx="4460033" cy="292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5BD848-F48E-F413-FA98-14E6C9A2D8EE}"/>
              </a:ext>
            </a:extLst>
          </p:cNvPr>
          <p:cNvSpPr txBox="1"/>
          <p:nvPr/>
        </p:nvSpPr>
        <p:spPr>
          <a:xfrm>
            <a:off x="5097008" y="4905360"/>
            <a:ext cx="24415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7500"/>
              </a:spcBef>
            </a:pP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British Early Years Centre</a:t>
            </a:r>
          </a:p>
          <a:p>
            <a:pPr algn="ctr"/>
            <a:r>
              <a:rPr lang="en-US" sz="1400" b="0" i="0" dirty="0">
                <a:solidFill>
                  <a:schemeClr val="tx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International Kindergarten, Bangkok, 2021)</a:t>
            </a:r>
          </a:p>
          <a:p>
            <a:endParaRPr lang="en-GB" dirty="0"/>
          </a:p>
        </p:txBody>
      </p:sp>
      <p:pic>
        <p:nvPicPr>
          <p:cNvPr id="2058" name="Picture 10">
            <a:extLst>
              <a:ext uri="{FF2B5EF4-FFF2-40B4-BE49-F238E27FC236}">
                <a16:creationId xmlns:a16="http://schemas.microsoft.com/office/drawing/2014/main" id="{BB671B3B-E244-D4C4-34B5-08C3FF55D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08" y="848697"/>
            <a:ext cx="4295808" cy="259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EA3717-6379-0FAD-DE97-A53144C0F167}"/>
              </a:ext>
            </a:extLst>
          </p:cNvPr>
          <p:cNvSpPr txBox="1"/>
          <p:nvPr/>
        </p:nvSpPr>
        <p:spPr>
          <a:xfrm>
            <a:off x="9507894" y="1343608"/>
            <a:ext cx="19407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(Everything outside, Dim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dyddiad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75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DC8D5-18DA-7634-4866-BD449E8F41D9}"/>
              </a:ext>
            </a:extLst>
          </p:cNvPr>
          <p:cNvSpPr txBox="1">
            <a:spLocks/>
          </p:cNvSpPr>
          <p:nvPr/>
        </p:nvSpPr>
        <p:spPr>
          <a:xfrm>
            <a:off x="174140" y="174171"/>
            <a:ext cx="9372600" cy="1085462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rôl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ymarferwr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gefnogi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1000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F0919E-B03B-6199-635E-2A52148AA9B1}"/>
              </a:ext>
            </a:extLst>
          </p:cNvPr>
          <p:cNvSpPr txBox="1"/>
          <p:nvPr/>
        </p:nvSpPr>
        <p:spPr>
          <a:xfrm>
            <a:off x="174138" y="1246875"/>
            <a:ext cx="4815549" cy="2523768"/>
          </a:xfrm>
          <a:prstGeom prst="rect">
            <a:avLst/>
          </a:prstGeom>
          <a:solidFill>
            <a:srgbClr val="FFFFCC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Rôl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1000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cymdeithasol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corfforol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emosiynol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gwybyddol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brofi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cyfnod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bywydau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fodel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rôl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iddynt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ystyrlon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phlant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ymgysylltu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2885E4-BB45-A8BB-8C4C-3C32C64DC7A2}"/>
              </a:ext>
            </a:extLst>
          </p:cNvPr>
          <p:cNvSpPr txBox="1"/>
          <p:nvPr/>
        </p:nvSpPr>
        <p:spPr>
          <a:xfrm>
            <a:off x="174138" y="3913840"/>
            <a:ext cx="5786397" cy="276998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sicrhau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 da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i'r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hyrwyddo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annog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gweithgareddau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corfforol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rheolaidd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gall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ioga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pêl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ati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gweithio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rhieni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fonitro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sylwi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unrhyw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newidiadau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dawel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gefn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hyrwyddo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awyr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agored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hyder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a'u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hymgysylltiad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gall plant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chwilfrydig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archwilio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hamgylchedd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(Welsh Government, 2022)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08043D-CC2B-665A-EB19-BC26C32B5A11}"/>
              </a:ext>
            </a:extLst>
          </p:cNvPr>
          <p:cNvSpPr txBox="1"/>
          <p:nvPr/>
        </p:nvSpPr>
        <p:spPr>
          <a:xfrm>
            <a:off x="5499364" y="1168596"/>
            <a:ext cx="6518496" cy="2554545"/>
          </a:xfrm>
          <a:prstGeom prst="rect">
            <a:avLst/>
          </a:prstGeom>
          <a:solidFill>
            <a:srgbClr val="FFCCFF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digonol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gynnig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amrywiaeth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brydau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iach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diet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digonol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ffrwythau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llysiau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chig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gymryd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maethiad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adael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iddynt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ddewis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i’w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fwyta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rhoi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cynnig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fwyd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newydd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chynnwys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mewn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cynhyrchu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ffrwythau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a’u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llysiau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hunain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rôl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bwyta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iach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dynwared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diet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iach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ond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debyg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dilyn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(GIG, 2022). </a:t>
            </a:r>
          </a:p>
          <a:p>
            <a:pPr algn="l" rtl="0"/>
            <a:endParaRPr lang="en-GB" sz="1600" b="0" i="0" dirty="0">
              <a:solidFill>
                <a:srgbClr val="1D2228"/>
              </a:solidFill>
              <a:effectLst/>
              <a:latin typeface="Helvetica Neue"/>
            </a:endParaRPr>
          </a:p>
        </p:txBody>
      </p:sp>
      <p:pic>
        <p:nvPicPr>
          <p:cNvPr id="3078" name="Picture 6" descr="Start for Life and Family Hubs">
            <a:extLst>
              <a:ext uri="{FF2B5EF4-FFF2-40B4-BE49-F238E27FC236}">
                <a16:creationId xmlns:a16="http://schemas.microsoft.com/office/drawing/2014/main" id="{84DAA4BB-E78D-2301-623B-38CE2BB42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667" y="4490561"/>
            <a:ext cx="4769624" cy="219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3D5CEF-D4A1-3976-C793-A4A4C2765ED0}"/>
              </a:ext>
            </a:extLst>
          </p:cNvPr>
          <p:cNvSpPr txBox="1"/>
          <p:nvPr/>
        </p:nvSpPr>
        <p:spPr>
          <a:xfrm>
            <a:off x="7291752" y="4142304"/>
            <a:ext cx="45099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(Department of Health and Social Care, 2024)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6471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A365D-626F-DC20-52D1-6C5397334B73}"/>
              </a:ext>
            </a:extLst>
          </p:cNvPr>
          <p:cNvSpPr txBox="1">
            <a:spLocks/>
          </p:cNvSpPr>
          <p:nvPr/>
        </p:nvSpPr>
        <p:spPr>
          <a:xfrm>
            <a:off x="174139" y="174171"/>
            <a:ext cx="9772293" cy="1085462"/>
          </a:xfrm>
          <a:prstGeom prst="rect">
            <a:avLst/>
          </a:prstGeom>
        </p:spPr>
        <p:txBody>
          <a:bodyPr rtlCol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rôl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ymarferwr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gefnogi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teuluoedd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1000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diwrnod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cyntaf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D8100E-4D6C-C1B1-2B92-8C8FE220B2DB}"/>
              </a:ext>
            </a:extLst>
          </p:cNvPr>
          <p:cNvSpPr txBox="1"/>
          <p:nvPr/>
        </p:nvSpPr>
        <p:spPr>
          <a:xfrm>
            <a:off x="468489" y="1191772"/>
            <a:ext cx="11255022" cy="1338828"/>
          </a:xfrm>
          <a:prstGeom prst="rect">
            <a:avLst/>
          </a:prstGeom>
          <a:solidFill>
            <a:srgbClr val="99FF99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proffesiwn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rôl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1000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wedi'i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ffurio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am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oedolyn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oedolion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amgylcheddau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diogel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meithringar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cartref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cariadus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gofalgar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hapus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dyma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sylfaenol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ddatblygu’n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boed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gyfer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ymlyniadau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Bowlby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dyfynnwyd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McLeod (2024).</a:t>
            </a:r>
          </a:p>
          <a:p>
            <a:endParaRPr lang="en-GB" sz="1700" dirty="0">
              <a:solidFill>
                <a:schemeClr val="tx2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6F76B6-767E-09E9-6241-8E1C8C79EAC2}"/>
              </a:ext>
            </a:extLst>
          </p:cNvPr>
          <p:cNvSpPr txBox="1"/>
          <p:nvPr/>
        </p:nvSpPr>
        <p:spPr>
          <a:xfrm>
            <a:off x="453448" y="2743377"/>
            <a:ext cx="3822128" cy="35394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hannog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ffynnu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thyfu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rhoddwyr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pheidio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dweud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wrthynt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i’w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wneud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er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enghraifft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cyngor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personol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sy’n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egluro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cymaint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asiantaethau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hoffent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cymorth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chyngor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(Public Health Wales, 2024). 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Efallai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app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o’r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enw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‘Family’. Mae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hwn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app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rhagorol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theuluoedd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allu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ddiweddaru’r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rhieni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ddiwrnod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lluniau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gwybodaeth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(Family, dim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A5A6CA-B220-4DFD-4D09-7F48A24B9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0285" y="2887681"/>
            <a:ext cx="4478826" cy="379614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748787D-888C-0339-B997-1706C7DC1E94}"/>
              </a:ext>
            </a:extLst>
          </p:cNvPr>
          <p:cNvSpPr txBox="1"/>
          <p:nvPr/>
        </p:nvSpPr>
        <p:spPr>
          <a:xfrm>
            <a:off x="8579557" y="5872251"/>
            <a:ext cx="29915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(GIG  2023, 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tud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6)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2729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506" y="57358"/>
            <a:ext cx="8176182" cy="514228"/>
          </a:xfrm>
        </p:spPr>
        <p:txBody>
          <a:bodyPr rtlCol="0"/>
          <a:lstStyle/>
          <a:p>
            <a:pPr rtl="0"/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gweithio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partneriaeth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7374781-C8B8-0C4F-6DB6-70D008CEC380}"/>
              </a:ext>
            </a:extLst>
          </p:cNvPr>
          <p:cNvSpPr/>
          <p:nvPr/>
        </p:nvSpPr>
        <p:spPr>
          <a:xfrm>
            <a:off x="146755" y="677333"/>
            <a:ext cx="9939408" cy="2190044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gyfer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ymarferydd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cynnar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hanfodol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partneriaeth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weithio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phlant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theuluoedd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partneriaethau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chydweithwyr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sefydliadau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enghreifftiau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weithwyr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byddai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cynnar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gweithio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ymwelwyr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cymdeithasol</a:t>
            </a:r>
            <a:endParaRPr lang="en-GB" sz="12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therapydd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lleferydd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iaith</a:t>
            </a:r>
            <a:endParaRPr lang="en-GB" sz="12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2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2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bydwragedd</a:t>
            </a:r>
            <a:endParaRPr lang="en-GB" sz="12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F77A12D-4FE4-1DDE-E6C0-1FD3CC7F181F}"/>
              </a:ext>
            </a:extLst>
          </p:cNvPr>
          <p:cNvSpPr/>
          <p:nvPr/>
        </p:nvSpPr>
        <p:spPr>
          <a:xfrm>
            <a:off x="146756" y="3002844"/>
            <a:ext cx="5418666" cy="3612445"/>
          </a:xfrm>
          <a:prstGeom prst="roundRect">
            <a:avLst/>
          </a:prstGeom>
          <a:solidFill>
            <a:srgbClr val="99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gydweithio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bosibl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rhannu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gwybodaeth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dealltwriaeth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am yr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delio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gallai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rhannu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gwybodaeth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am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ond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gadw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cyfrinachedd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strategaethau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gosod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nodau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ymgysylltu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chefnogi’r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pawb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cymryd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deall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gyson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Yn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cyhoeddus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Cymru (dim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dim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ond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54% o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DU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fyddai’n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barod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ddysgu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pan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fydden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nhw’n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dechrau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ysgol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dangos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bwysigrwydd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gydweithio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er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lles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a’u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bywyd</a:t>
            </a:r>
            <a:r>
              <a:rPr lang="en-GB" sz="16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</a:p>
          <a:p>
            <a:pPr algn="ctr"/>
            <a:endParaRPr lang="en-GB" dirty="0"/>
          </a:p>
        </p:txBody>
      </p:sp>
      <p:pic>
        <p:nvPicPr>
          <p:cNvPr id="8" name="Online Media 7" title="Pre-birth to Three: Partnership Working">
            <a:hlinkClick r:id="" action="ppaction://media"/>
            <a:extLst>
              <a:ext uri="{FF2B5EF4-FFF2-40B4-BE49-F238E27FC236}">
                <a16:creationId xmlns:a16="http://schemas.microsoft.com/office/drawing/2014/main" id="{ECDBF5F1-ED69-32B5-599C-7E74167C6F9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117382" y="3296356"/>
            <a:ext cx="5888812" cy="33245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8272607-72AA-B2D0-E363-6804D74F4F6B}"/>
              </a:ext>
            </a:extLst>
          </p:cNvPr>
          <p:cNvSpPr txBox="1"/>
          <p:nvPr/>
        </p:nvSpPr>
        <p:spPr>
          <a:xfrm>
            <a:off x="9369778" y="2867377"/>
            <a:ext cx="31157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(Education Scotland, 2017)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C47C7E-4752-F2E0-05EF-23EDED263655}"/>
              </a:ext>
            </a:extLst>
          </p:cNvPr>
          <p:cNvSpPr txBox="1"/>
          <p:nvPr/>
        </p:nvSpPr>
        <p:spPr>
          <a:xfrm>
            <a:off x="10187762" y="1790159"/>
            <a:ext cx="21961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Dyma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clip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ddangos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gweithio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partneriaeth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88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88CB8-701E-8A0B-E31D-860D1549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71" y="101599"/>
            <a:ext cx="10824457" cy="658549"/>
          </a:xfrm>
        </p:spPr>
        <p:txBody>
          <a:bodyPr/>
          <a:lstStyle/>
          <a:p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gweithio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partneriaeth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B31B667-12DD-1CCB-FA3F-A7E064C6C39C}"/>
              </a:ext>
            </a:extLst>
          </p:cNvPr>
          <p:cNvSpPr/>
          <p:nvPr/>
        </p:nvSpPr>
        <p:spPr>
          <a:xfrm>
            <a:off x="180622" y="760147"/>
            <a:ext cx="3522134" cy="5996253"/>
          </a:xfrm>
          <a:prstGeom prst="roundRect">
            <a:avLst/>
          </a:prstGeom>
          <a:solidFill>
            <a:srgbClr val="00CC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gydweithio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ystyried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persbectif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cefndir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ethnigrwydd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ieithoedd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diwylliannau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ati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addasu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angen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dymuniadau'r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ystyried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safbwyntiau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amrywiol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meithrin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creadigrwydd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arloesedd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gwell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prosesau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gwneud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penderfyniadau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gydweithio'n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broffesiynol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Gall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gefndir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tlawd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methu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fforddio’r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gost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ac felly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rhyngweithio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llai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phobl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eraill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efallai’n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cymdeithasol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Yng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Nghymru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hawlio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at 30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awr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wythnos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ofal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addysg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ariennir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helpu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ddychwelyd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i'r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gwaith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ganlyniad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gymdeithasu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phobl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eraill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meithrin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perthnasoedd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cyfeillgarwch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ymddiriedaeth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Gwasanaeth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Gwybodaeth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Deuluoedd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Sir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Gaerfyrddin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dim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). </a:t>
            </a:r>
          </a:p>
          <a:p>
            <a:pPr algn="ctr"/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C759873-9C36-86D6-61DB-6DD9D8C4AA76}"/>
              </a:ext>
            </a:extLst>
          </p:cNvPr>
          <p:cNvSpPr/>
          <p:nvPr/>
        </p:nvSpPr>
        <p:spPr>
          <a:xfrm>
            <a:off x="4176889" y="1106311"/>
            <a:ext cx="7687733" cy="2404533"/>
          </a:xfrm>
          <a:prstGeom prst="roundRect">
            <a:avLst/>
          </a:prstGeom>
          <a:solidFill>
            <a:srgbClr val="9999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gydweithio'n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broffesiynol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theuluoedd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bosibl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unigoli'r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cynllunio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y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strategaethau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a'r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canlyniadau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gyfer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unigol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felly'n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cyfannol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plant. Felly,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mae’n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gwaith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partneriaeth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fudd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pennaf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helpu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chefnogi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20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cyfannol</a:t>
            </a:r>
            <a:endParaRPr lang="en-GB" sz="20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631F6CF-D630-7EB9-F669-7B2959C0E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623" y="3714044"/>
            <a:ext cx="4413956" cy="304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89D7E6F-A308-8148-EA04-DD78EA081F93}"/>
              </a:ext>
            </a:extLst>
          </p:cNvPr>
          <p:cNvSpPr txBox="1"/>
          <p:nvPr/>
        </p:nvSpPr>
        <p:spPr>
          <a:xfrm>
            <a:off x="4464755" y="6110979"/>
            <a:ext cx="355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Gwasanaeth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Deuluoedd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dim </a:t>
            </a:r>
            <a:r>
              <a:rPr lang="en-US" sz="1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dyddiad</a:t>
            </a:r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949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7615B-BC26-63C4-5721-AE8BF0AB5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18" y="139212"/>
            <a:ext cx="7015066" cy="1003788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Ystyried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ffactorau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mamol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allai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effeithio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ddatblygiad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gymorth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gellid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gynnig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BA04B0-DA55-83F8-B65E-9C7BC1B855C4}"/>
              </a:ext>
            </a:extLst>
          </p:cNvPr>
          <p:cNvSpPr/>
          <p:nvPr/>
        </p:nvSpPr>
        <p:spPr>
          <a:xfrm>
            <a:off x="134142" y="1264356"/>
            <a:ext cx="5620460" cy="5454432"/>
          </a:xfrm>
          <a:prstGeom prst="rect">
            <a:avLst/>
          </a:prstGeom>
          <a:solidFill>
            <a:srgbClr val="FF993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05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llawer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ffactorau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mamol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allai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fewn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1000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iechyd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meddwl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-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gorbryder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PTSD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iselder</a:t>
            </a: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anableddau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-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cadair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olwyn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dall</a:t>
            </a: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salwch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canser</a:t>
            </a: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trais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-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trais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cartref</a:t>
            </a:r>
            <a:endParaRPr lang="en-GB" sz="14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problemau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meddwl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gorbryder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gall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gyfyngu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gyfleoedd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fam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ymgysylltu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â'r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felly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cymdeithasol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emosiynol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dioddef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iechyd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meddwl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famau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oedolion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efallai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beidio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chefnogi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ymennydd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ryngweithio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annog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chwilfrydedd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archwilio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neu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hyrwyddo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arferion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iach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beidio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bod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oedolion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sy'n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mamau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cyfannol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ydynt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derbyn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o'r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ansawdd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gorau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allu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Yn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Bowlby a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ddyfynnwyd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McGarvie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(2024), bod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cwlwm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dderbyn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amser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cynharaf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posibl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sydd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arfer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enedigaeth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effaith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fawr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sy'n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parhau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gydol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4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hoes. </a:t>
            </a:r>
          </a:p>
          <a:p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93A5B1B-ACAC-6FC0-C88C-BE8E374B6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689" y="1693334"/>
            <a:ext cx="6052169" cy="502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6350DB1-61E7-4F44-DDAB-997C32503884}"/>
              </a:ext>
            </a:extLst>
          </p:cNvPr>
          <p:cNvSpPr txBox="1"/>
          <p:nvPr/>
        </p:nvSpPr>
        <p:spPr>
          <a:xfrm>
            <a:off x="9194372" y="1213745"/>
            <a:ext cx="3578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12121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b="0" i="0" dirty="0" err="1">
                <a:solidFill>
                  <a:srgbClr val="12121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Yarijanian</a:t>
            </a:r>
            <a:r>
              <a:rPr lang="en-GB" dirty="0">
                <a:solidFill>
                  <a:srgbClr val="121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2021)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808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9593615-28B4-4A06-DE51-57BF8EC7F2C6}"/>
              </a:ext>
            </a:extLst>
          </p:cNvPr>
          <p:cNvSpPr/>
          <p:nvPr/>
        </p:nvSpPr>
        <p:spPr>
          <a:xfrm>
            <a:off x="203200" y="1275645"/>
            <a:ext cx="5892800" cy="2393244"/>
          </a:xfrm>
          <a:prstGeom prst="rect">
            <a:avLst/>
          </a:prstGeom>
          <a:solidFill>
            <a:srgbClr val="33CC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 mamau sy'n dioddef o iechyd meddwl deimlo'n unig, tristwch, emosiwn, negyddol ac ychydig iawn o ryngweithio. Gallai hyn atal y fam rhag gadael y tŷ, gwneud ffrindiau, cymdeithasu, ymgysylltu ac ati â phobl eraill. (NSPCC 2024)</a:t>
            </a:r>
            <a:endParaRPr lang="en-GB" sz="18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5C01E6B-3764-860D-8E80-9A86746D622F}"/>
              </a:ext>
            </a:extLst>
          </p:cNvPr>
          <p:cNvSpPr txBox="1">
            <a:spLocks/>
          </p:cNvSpPr>
          <p:nvPr/>
        </p:nvSpPr>
        <p:spPr>
          <a:xfrm>
            <a:off x="1468962" y="364990"/>
            <a:ext cx="7015066" cy="1003788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Ystyried ffactorau mamol a allai effeithio ar </a:t>
            </a:r>
            <a:b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ddatblygiad a pha gymorth y gellid ei gynnig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29BC9A-AB1A-F53C-5DCB-6E77C072F7D1}"/>
              </a:ext>
            </a:extLst>
          </p:cNvPr>
          <p:cNvSpPr/>
          <p:nvPr/>
        </p:nvSpPr>
        <p:spPr>
          <a:xfrm>
            <a:off x="203201" y="3793068"/>
            <a:ext cx="5892800" cy="291253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800"/>
              </a:spcAft>
            </a:pPr>
            <a:endParaRPr lang="en-GB" sz="105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endParaRPr lang="en-GB" sz="1050" dirty="0">
              <a:solidFill>
                <a:schemeClr val="tx2"/>
              </a:solidFill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yna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lawer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wasanaethau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helpu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chefnogi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mamau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sy'n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dioddef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iechyd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meddwl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boed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hynny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ystod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beichiogrwydd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ôl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genedigaeth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cynnwys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</a:p>
          <a:p>
            <a:pPr marL="342900" lvl="0" indent="-342900"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Gwasanaethau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 a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lles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Gyngor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Sir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Penfro</a:t>
            </a:r>
            <a:endParaRPr lang="en-GB" sz="105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Gwasanaeth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gwybodaeth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deuluoedd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Sir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Gaerfyrddin</a:t>
            </a:r>
            <a:endParaRPr lang="en-GB" sz="105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Cefnogaeth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gwasanaethau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iechyd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meddwl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amenedigol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Mind</a:t>
            </a:r>
          </a:p>
          <a:p>
            <a:pPr marL="342900" lvl="0" indent="-342900"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GIG</a:t>
            </a:r>
          </a:p>
          <a:p>
            <a:pPr>
              <a:spcAft>
                <a:spcPts val="800"/>
              </a:spcAft>
            </a:pP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helpu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arwain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mamau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brwydrau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bob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ogystal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chefnogi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megis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Meddygon</a:t>
            </a:r>
            <a:endParaRPr lang="en-GB" sz="105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Nyrsys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#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Bydwragedd</a:t>
            </a:r>
            <a:endParaRPr lang="en-GB" sz="105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05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Ymwelydd</a:t>
            </a:r>
            <a:r>
              <a:rPr lang="en-GB" sz="105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(Mind, 2024).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nline Media 5" title="Women’s lives at risk from lack of maternal mental health support - BBC Newsnight">
            <a:hlinkClick r:id="" action="ppaction://media"/>
            <a:extLst>
              <a:ext uri="{FF2B5EF4-FFF2-40B4-BE49-F238E27FC236}">
                <a16:creationId xmlns:a16="http://schemas.microsoft.com/office/drawing/2014/main" id="{0A1445DC-B6CF-084D-0321-1D7B6ABECC3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578624" y="2630311"/>
            <a:ext cx="5308929" cy="2997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FF2133-D96C-A05D-6DEB-1A0989E94D2C}"/>
              </a:ext>
            </a:extLst>
          </p:cNvPr>
          <p:cNvSpPr txBox="1"/>
          <p:nvPr/>
        </p:nvSpPr>
        <p:spPr>
          <a:xfrm>
            <a:off x="9515310" y="2198624"/>
            <a:ext cx="29012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(BBC News, 2024)</a:t>
            </a:r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C6222D-7ECF-30D5-0C1C-FE0729461958}"/>
              </a:ext>
            </a:extLst>
          </p:cNvPr>
          <p:cNvSpPr txBox="1"/>
          <p:nvPr/>
        </p:nvSpPr>
        <p:spPr>
          <a:xfrm>
            <a:off x="7473244" y="5779911"/>
            <a:ext cx="4515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clip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dioddef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iechyd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meddwl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effaith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negyddol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ffactorau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mamol</a:t>
            </a:r>
            <a:r>
              <a:rPr lang="en-US" sz="1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23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ABEFC-8635-D651-2F65-AE674A08C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811" y="1222479"/>
            <a:ext cx="4757090" cy="876741"/>
          </a:xfrm>
        </p:spPr>
        <p:txBody>
          <a:bodyPr>
            <a:noAutofit/>
          </a:bodyPr>
          <a:lstStyle/>
          <a:p>
            <a:pPr algn="ctr"/>
            <a:b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sz="3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yw'r</a:t>
            </a: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heriau</a:t>
            </a: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ran </a:t>
            </a:r>
            <a:r>
              <a:rPr lang="en-GB" sz="3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3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ansawdd</a:t>
            </a: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uchel</a:t>
            </a:r>
            <a:r>
              <a:rPr lang="en-GB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1026" name="Picture 2" descr="overcome challenges">
            <a:extLst>
              <a:ext uri="{FF2B5EF4-FFF2-40B4-BE49-F238E27FC236}">
                <a16:creationId xmlns:a16="http://schemas.microsoft.com/office/drawing/2014/main" id="{F8B8D02E-1781-A88D-5689-96121B6AB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1" y="3237722"/>
            <a:ext cx="5032377" cy="2985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8AB64A-1E8A-F628-8924-17119B949BF7}"/>
              </a:ext>
            </a:extLst>
          </p:cNvPr>
          <p:cNvSpPr txBox="1"/>
          <p:nvPr/>
        </p:nvSpPr>
        <p:spPr>
          <a:xfrm>
            <a:off x="2817845" y="2836506"/>
            <a:ext cx="1894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(Wong, J 2021)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4CA95D-9C47-1D76-DF84-CEEA2FFA5FBA}"/>
              </a:ext>
            </a:extLst>
          </p:cNvPr>
          <p:cNvSpPr/>
          <p:nvPr/>
        </p:nvSpPr>
        <p:spPr>
          <a:xfrm>
            <a:off x="5791200" y="132079"/>
            <a:ext cx="6249989" cy="65836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300" dirty="0">
              <a:solidFill>
                <a:schemeClr val="tx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cynnar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llawer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ffactorau’n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wynebu’r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heriau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ran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ansawdd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uchel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diffyg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cyllid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staffio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hyfforddiant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gwaith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tîm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rheolaeth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rhieni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ayyb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Gwaith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tîm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effaith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fawr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heriau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ansawdd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uchel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gallai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rhwng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aelodau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staff,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gwrthdaro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diffyg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ymddiriedaeth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ati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Mae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ffactor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negyddol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staff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ddim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mwynhau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gweithio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gallai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arwain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at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hiechyd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meddwl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(Ofsted, 2024) I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positif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gall staff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weithio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gyda’i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gilydd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bwysig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yr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holl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staff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gallant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feithrin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agored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meithrin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ymddiriedaeth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fewn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gilydd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arwain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at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rannu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gwybodaeth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dealltwriaeth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bosibl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oddi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gilydd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amgylchedd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cartref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her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ansawdd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uchel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gallai'r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rhieni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gyffuriau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neu alcohol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gallai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arwain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at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heriau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i'r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hwynebu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megis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cymdeithasu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ennill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ymddiriedaeth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ayb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Gall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amgylchedd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cartref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byw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mewn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tlodi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esgeuluso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neu'n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gamdriniaeth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yr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hawl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amddiffyn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rhag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rhain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(UNICEF, 1989).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effaith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fawr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cyfannol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ydynt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derbyn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ffisiolegol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sylfaenol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bwyd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dŵr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lloches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priodol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(Maslow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Datganedig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Weinburg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2012).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Gellir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gwella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drwy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gweithio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dibyniaeth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tlodi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di-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waith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bywyd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gwell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hynny’n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adsefydlu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Felly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ffactorau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sy’n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achosi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heriau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ddarparu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ansawdd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uchel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ond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gyffredinol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heriau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hynny’n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datrys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gyda’r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gefnogaeth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gywir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bosibl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ansawdd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uchel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gallant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datblygu'n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3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3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8219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title="Pen, Ysgwyddau, Coesau, Traed | Siani Sionc | Mudiad Meithrin">
            <a:hlinkClick r:id="" action="ppaction://media"/>
            <a:extLst>
              <a:ext uri="{FF2B5EF4-FFF2-40B4-BE49-F238E27FC236}">
                <a16:creationId xmlns:a16="http://schemas.microsoft.com/office/drawing/2014/main" id="{08C7BD01-61A1-9357-01D9-64E594280B3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739467" y="3781778"/>
            <a:ext cx="5264679" cy="2854148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52270858-9190-9D47-B885-55F0F7E8B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7900" y="1101068"/>
            <a:ext cx="4347811" cy="2172709"/>
          </a:xfrm>
        </p:spPr>
        <p:txBody>
          <a:bodyPr>
            <a:normAutofit fontScale="90000"/>
          </a:bodyPr>
          <a:lstStyle/>
          <a:p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Gweithgaredd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Canu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Pen,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ysgwyddau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coesau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traed</a:t>
            </a:r>
            <a:b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yw'r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manteision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A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yw'r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gweithgaredd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'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ystyrlon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'?</a:t>
            </a:r>
            <a:r>
              <a:rPr 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ABC9BC-264F-547E-A8E1-0BFC9A4D18F8}"/>
              </a:ext>
            </a:extLst>
          </p:cNvPr>
          <p:cNvSpPr txBox="1"/>
          <p:nvPr/>
        </p:nvSpPr>
        <p:spPr>
          <a:xfrm>
            <a:off x="7811911" y="3273777"/>
            <a:ext cx="406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Mudiad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Meithrin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2024)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A505810-40C5-BBC8-6793-97E188A94387}"/>
              </a:ext>
            </a:extLst>
          </p:cNvPr>
          <p:cNvSpPr/>
          <p:nvPr/>
        </p:nvSpPr>
        <p:spPr>
          <a:xfrm>
            <a:off x="169333" y="338667"/>
            <a:ext cx="4978400" cy="6084711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ystyrlon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difyr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pen,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ysgwyddau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coesau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thraed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hybu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iaith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rhigymau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gallant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geiriau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newydd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ifanc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dilyn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chopïo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symudiadau'r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gân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wneud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symudiadau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echddygol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bras. Mae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mwynhau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sŵn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felly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gynnwys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offerynnau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neu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gerddoriaeth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mwynhau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cymryd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mewn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dawnsio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gyda'u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hymarferwyr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datblygu’n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(the old station nursery, 2022).</a:t>
            </a:r>
          </a:p>
          <a:p>
            <a:pPr algn="ctr"/>
            <a:endParaRPr lang="en-GB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55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64646-F89A-0F82-5DF5-07F5517C5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19" y="423138"/>
            <a:ext cx="4912534" cy="2350978"/>
          </a:xfrm>
        </p:spPr>
        <p:txBody>
          <a:bodyPr>
            <a:normAutofit fontScale="90000"/>
          </a:bodyPr>
          <a:lstStyle/>
          <a:p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Gweithgaredd</a:t>
            </a:r>
            <a: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synhwyraidd</a:t>
            </a:r>
            <a: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jeli</a:t>
            </a:r>
            <a:b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yw'r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manteision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A 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yw'r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gweithgaredd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'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ystyrlon</a:t>
            </a:r>
            <a:r>
              <a:rPr lang="en-GB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'?</a:t>
            </a:r>
            <a:r>
              <a:rPr lang="en-US"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15985425-29FB-6726-E61A-9C5375E29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18" y="2585156"/>
            <a:ext cx="3394969" cy="403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6D4567-4C28-FBFB-9403-D75253208CFF}"/>
              </a:ext>
            </a:extLst>
          </p:cNvPr>
          <p:cNvSpPr txBox="1"/>
          <p:nvPr/>
        </p:nvSpPr>
        <p:spPr>
          <a:xfrm>
            <a:off x="3637787" y="5788531"/>
            <a:ext cx="2103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CanDo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Kiddo + family, 2021)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A4B6DD9-7A58-ACBF-8D03-1C9FE0430FFF}"/>
              </a:ext>
            </a:extLst>
          </p:cNvPr>
          <p:cNvSpPr/>
          <p:nvPr/>
        </p:nvSpPr>
        <p:spPr>
          <a:xfrm>
            <a:off x="6338819" y="254044"/>
            <a:ext cx="5853181" cy="6349912"/>
          </a:xfrm>
          <a:prstGeom prst="roundRect">
            <a:avLst/>
          </a:prstGeom>
          <a:solidFill>
            <a:srgbClr val="CC99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synhwyraidd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jeli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wedi'i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anelu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unrhyw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oedran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ystod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1000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darparu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cyfleoedd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ystyrlon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iddynt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llawer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gwella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dealltwriaeth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iddynt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ddefnyddio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sgiliau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echddygol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manwl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gyda'r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jeli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gyda'u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dwylo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ogystal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â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pum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synnwyr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gallu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blasu'r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jeli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arogli'r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gweld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lliw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teimlo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gwead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chlywed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"wibble wobble". Pan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rhyngweithio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cymryd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mewn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synhwyraidd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phlant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meithrin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perthynas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ymddiriedaeth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ryngweithio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ysgogi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gwahanol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feysydd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cefnogi'r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iaith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llawer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wrth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(Vygotsky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dyfynnwyd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McLeod, 2024). </a:t>
            </a:r>
          </a:p>
          <a:p>
            <a:pPr algn="ctr"/>
            <a:endPara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0718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145FD-FBB0-F8BC-8C7E-081C2F2B5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644" y="195793"/>
            <a:ext cx="6193083" cy="57812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Dulliau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rhyngwladol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Cymru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7679F04-8530-7E0C-1945-D0FA7BF764B9}"/>
              </a:ext>
            </a:extLst>
          </p:cNvPr>
          <p:cNvSpPr/>
          <p:nvPr/>
        </p:nvSpPr>
        <p:spPr>
          <a:xfrm>
            <a:off x="259644" y="857956"/>
            <a:ext cx="6299200" cy="5804251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Nghymru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lleoliadau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lleoliadau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meithrin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cynhelir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ariennir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llwybr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gyda’r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nod o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gefnogi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rhain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Perthyn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meithrin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gadarnhaol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teimlo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rhywun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bod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rhywun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amdano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bod ag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ymddiriedaeth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cwmpas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cydnabod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ydyn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nhw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gyda’r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cefnogi’r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teuluoedd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gofalwyr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ati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Archwilio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cyfleoedd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amgylcheddau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gallant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archwilio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gallant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ryngweithio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chwilfrydedd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corfforol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do ac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awyr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agored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sgiliau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echddygol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bras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phwysigrwydd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chwarae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Llesiant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wedi'i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ddylanwadu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oedolion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amgylcheddau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teimlo'n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gysylltiedig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ddiogel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rheoli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teimladau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llwybr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a'u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yr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plant.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rhain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Galluogi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oedolion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oedolion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rhyngweithio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ymgysylltu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gadarnhaol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difyr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hwyliog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rhyngweithiol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chynhwysol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ymgysylltu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chymryd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wedi'u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cynllunio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Amgylcheddau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hwyliog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difyr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cadarnhaol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adnoddau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diogel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penagored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chynhwysol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Addysgeg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defnyddio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dulliau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chefnogi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felly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gweithio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phobl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eraill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chefnogi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ddatblygu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gynllunio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cwricilwm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ymagwedd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plentyn-ganolog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Lywodraeth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Cymru, 2022).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3B100E-2B93-B58B-9AE0-4E512A0F3B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716" y="1615440"/>
            <a:ext cx="4962860" cy="49350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F9BDFF-9B28-A17A-2F8A-CACE3373D513}"/>
              </a:ext>
            </a:extLst>
          </p:cNvPr>
          <p:cNvSpPr txBox="1"/>
          <p:nvPr/>
        </p:nvSpPr>
        <p:spPr>
          <a:xfrm>
            <a:off x="9460089" y="1213556"/>
            <a:ext cx="34882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Llywodraeth</a:t>
            </a:r>
            <a:r>
              <a:rPr lang="en-US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Cymru, 2022)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4283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90EBB-C97E-68D2-44FE-EA6E02C6F00E}"/>
              </a:ext>
            </a:extLst>
          </p:cNvPr>
          <p:cNvSpPr txBox="1">
            <a:spLocks/>
          </p:cNvSpPr>
          <p:nvPr/>
        </p:nvSpPr>
        <p:spPr>
          <a:xfrm>
            <a:off x="164809" y="195793"/>
            <a:ext cx="6193083" cy="125157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Dulliau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rhyngwladol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Whariki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Seland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Newydd)</a:t>
            </a:r>
          </a:p>
          <a:p>
            <a:pPr algn="ctr"/>
            <a:endParaRPr lang="en-GB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2CF7B0C-BFFF-1DD4-9122-E1EA353997DB}"/>
              </a:ext>
            </a:extLst>
          </p:cNvPr>
          <p:cNvSpPr/>
          <p:nvPr/>
        </p:nvSpPr>
        <p:spPr>
          <a:xfrm>
            <a:off x="6096000" y="195793"/>
            <a:ext cx="5734756" cy="6385629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Whariki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rhaglen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Seland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Newydd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addysgwyr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Seland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Newydd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dilyn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gwehyddu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wedi’i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bum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llinyn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bod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wedi’u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gosod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seiliedig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llinynnau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sef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Llesiant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(Mana atua) - iechyd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a'i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teimlo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warchod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a'i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naturio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Perthyn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(Mana whenua)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cysylltu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ehangach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theuluoedd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chymunedau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Cyfraniad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(Mana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tangata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cyfleoedd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bod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cyfraniad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werthfawrogi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Cyfathrebu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(Mana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diwylliannau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hyrwyddir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ddiogelir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ieithoedd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symbolau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Archwilio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(Mana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aoturoa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archwilio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archwilio'r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amgylchedd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cwmpas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Whariki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bedair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egwyddor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eang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sy'n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Grymuso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annog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grymuso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thyfu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Cyfannol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tyfu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Teulu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Chymuned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sylfaenol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gynnwys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eang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teulu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chymuned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Perthnasoedd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berthnasoedd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ymatebol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phobl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phethau</a:t>
            </a: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oherwydd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cwricwlwm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ddatblygu’r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cyfan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gyfannol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ogystal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chynnwys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eang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deuluoedd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chymunedau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gilydd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ddeuddiwylliannol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a’u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angerddol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plant.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Trwy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ddefnyddio'r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gwehyddu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plant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datblygu'n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gadarnhaol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(New Zealand Government, 2017, </a:t>
            </a:r>
            <a:r>
              <a:rPr lang="en-GB" sz="12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tud</a:t>
            </a:r>
            <a:r>
              <a:rPr lang="en-GB" sz="1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10). 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98274B6E-7F4A-EEBB-7399-4B8636023A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6" b="6064"/>
          <a:stretch/>
        </p:blipFill>
        <p:spPr bwMode="auto">
          <a:xfrm>
            <a:off x="787400" y="1447371"/>
            <a:ext cx="4868333" cy="474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DC40A4-AD9E-A9B8-E0C6-66FAC70EB999}"/>
              </a:ext>
            </a:extLst>
          </p:cNvPr>
          <p:cNvSpPr txBox="1"/>
          <p:nvPr/>
        </p:nvSpPr>
        <p:spPr>
          <a:xfrm>
            <a:off x="1435100" y="6343675"/>
            <a:ext cx="4660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Zealand Government- 2017, tud11)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049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01E0A-AAB1-80DC-3BDF-43CE36A6D42D}"/>
              </a:ext>
            </a:extLst>
          </p:cNvPr>
          <p:cNvSpPr txBox="1">
            <a:spLocks/>
          </p:cNvSpPr>
          <p:nvPr/>
        </p:nvSpPr>
        <p:spPr>
          <a:xfrm>
            <a:off x="164808" y="195793"/>
            <a:ext cx="10051636" cy="125157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Dulliau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rhyngwladol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Cymharu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chyferbynnu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(Cymru a </a:t>
            </a:r>
            <a:r>
              <a:rPr lang="en-GB" sz="36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Seland</a:t>
            </a:r>
            <a:r>
              <a:rPr lang="en-GB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Newydd)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1CF5A4A-D191-4FD5-B2FE-C0262429A196}"/>
              </a:ext>
            </a:extLst>
          </p:cNvPr>
          <p:cNvSpPr/>
          <p:nvPr/>
        </p:nvSpPr>
        <p:spPr>
          <a:xfrm>
            <a:off x="304800" y="1447371"/>
            <a:ext cx="5429955" cy="5214836"/>
          </a:xfrm>
          <a:prstGeom prst="roundRect">
            <a:avLst/>
          </a:prstGeom>
          <a:solidFill>
            <a:srgbClr val="9999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Mae’r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cwricwlwm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debyg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i’w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gilydd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pwysleisio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cyfannol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annog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twf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cyfan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ac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dilyn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pum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llwybr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datblygiad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trwy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difyr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chael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amgylcheddau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effeithiol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er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mwyn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iddynt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ddysgu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thyfu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hanfodol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blant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o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fewn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1000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diwrnod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cyntaf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gyda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nhw'n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datblygu'n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gyflym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Rhywbeth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arall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sy’n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wenu’r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gwricwlwm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yw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bod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ddau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ohonyn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nhw’n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ddull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sy’n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lle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nhw’n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plentyn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unigol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hefyd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amlygu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pwysigrwydd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perthnasoedd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Llywodraeth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Seland</a:t>
            </a: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Newydd, 2017). </a:t>
            </a:r>
          </a:p>
          <a:p>
            <a:pPr algn="ctr"/>
            <a:endParaRPr lang="en-GB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You are currently viewing 10 Unique Play Activities For Holistic Child Development">
            <a:extLst>
              <a:ext uri="{FF2B5EF4-FFF2-40B4-BE49-F238E27FC236}">
                <a16:creationId xmlns:a16="http://schemas.microsoft.com/office/drawing/2014/main" id="{37273876-9876-A1B6-EF1E-F1345A069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644" y="2082800"/>
            <a:ext cx="5712176" cy="3213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EC151B-DD6F-CAFE-C49B-D47F6B4F3F95}"/>
              </a:ext>
            </a:extLst>
          </p:cNvPr>
          <p:cNvSpPr txBox="1"/>
          <p:nvPr/>
        </p:nvSpPr>
        <p:spPr>
          <a:xfrm>
            <a:off x="9537700" y="5460999"/>
            <a:ext cx="407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(Admin, 2017)</a:t>
            </a:r>
            <a:endParaRPr lang="en-GB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0000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A34AD6-8B4B-4E4E-A520-6C5E7A773A1D}"/>
              </a:ext>
            </a:extLst>
          </p:cNvPr>
          <p:cNvSpPr txBox="1"/>
          <p:nvPr/>
        </p:nvSpPr>
        <p:spPr>
          <a:xfrm>
            <a:off x="186266" y="1045486"/>
            <a:ext cx="11819467" cy="5955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Alex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Yarijanian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(2021)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Maternal Mental Health.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https://acceler8health.com/2021/03/16/maternal-mental-health/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Areadne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(Dim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Special Needs Education – Towards the inclusive classroom.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https://www.areadne.eu/course/towards-the-inclusive-classroom-best-practice/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23ain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BBC News (2024)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Women’s lives at risk from lack of maternal mental health support.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;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5"/>
              </a:rPr>
              <a:t>https://www.youtube.com/watch?v=Sf3eg89orAs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British Early Years Centre, International Kindergarten, Bangkok (2021)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Reggio Emilia : What is Loose Parts Play ?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/>
              </a:rPr>
              <a:t>https://beyc.co.th/what-is-loose-parts-play/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17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Bupa health (2021)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How your baby develops | Stages of pregnancy | Bupa Health.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7"/>
              </a:rPr>
              <a:t>https://www.youtube.com/watch?v=DDb6mMIHtas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14eg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2024) 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CanDo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Kiddos + family (2021)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Jell-O Play activities + tips for babies and toddlers.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8"/>
              </a:rPr>
              <a:t>https://www.candokiddo.com/news/jello-play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2025)#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Childhealthpolicy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(2022)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Pies development in infancy. Physical development in infancy.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9"/>
              </a:rPr>
              <a:t>https://www.vumc.org/childhealthpolicy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7fed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Department of Health and Social Care (2024)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Family Hubs and Start for Life - everything you need to know.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0"/>
              </a:rPr>
              <a:t>https://healthmedia.blog.gov.uk/2024/05/02/start-for-life-and-family-hubs-everything-you-need-to-know/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20fed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Early years alliance (dim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Equality and Inclusive Practice.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1"/>
              </a:rPr>
              <a:t>https://www.eyalliance.org.uk/equality-and-inclusive-practice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23ain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Education Scotland (2017)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Pre-birth to three: Partnership working.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2"/>
              </a:rPr>
              <a:t>https://www.youtube.com/watch?v=IIO6mOyTtmA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13eg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Everything outside (dim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Reggio Emilia as an approach to children’s play and learning. </a:t>
            </a:r>
            <a:r>
              <a:rPr lang="en-US" sz="1200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3"/>
              </a:rPr>
              <a:t>https://everythingoutside.com.au/reggio-emilia-2/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17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Famly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(dim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US" sz="1200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Famly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App.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4"/>
              </a:rPr>
              <a:t>https://www.famly.co/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16 Hydref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Gwasanaeth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Gwybodaeth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Deuluoedd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Sir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Gaerfyrddin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(dim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dyddaid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US" sz="1200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Cynnig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i="1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Gofal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Plant Cymru.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Gael: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5"/>
              </a:rPr>
              <a:t>https://fis.carmarthenshire.gov.wales/gofal-plant/cynnig-gofal-plant-cymru/?lang=cy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Heidi Eisenberg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Murkoff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(2020). 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What to expect : the toddler years.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London: Simon &amp; Schuster Uk Ltd. 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7fed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US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714718-C0EA-4D71-DA64-2C6B14380C1E}"/>
              </a:ext>
            </a:extLst>
          </p:cNvPr>
          <p:cNvSpPr txBox="1"/>
          <p:nvPr/>
        </p:nvSpPr>
        <p:spPr>
          <a:xfrm>
            <a:off x="3680177" y="214489"/>
            <a:ext cx="628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Cyferiadau</a:t>
            </a:r>
            <a:endParaRPr lang="en-GB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3537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F2F3E6C-6C99-66BE-BAB1-3D98C4B0A57B}"/>
              </a:ext>
            </a:extLst>
          </p:cNvPr>
          <p:cNvSpPr txBox="1"/>
          <p:nvPr/>
        </p:nvSpPr>
        <p:spPr>
          <a:xfrm>
            <a:off x="135467" y="259644"/>
            <a:ext cx="11842044" cy="6427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Helen Pilcher (2002)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Baby talk and brain development.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Lancet Publishing Group 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13eg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Ionawr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HM Government (2019)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first 1000 days from conception to age 2.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London 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7fed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Ragfyr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2024)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HM Government (2021)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 Best Start for Life A Vision for the 1,001 Critical Days.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Crown Copyright – London 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7fed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Ragfyr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2024)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IDSMED (2019)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the first 1,000 days of life?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https://www.idsmed.com/my-en/news/what-is-the-first-1000-days-of-life/462.html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7fed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Ragfyr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2024)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Karakonchuk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C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et al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(2017)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biology of the first 1000 days.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Published: Routledge 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7fed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Ragfyr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2024)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Kathy Brodie (2025)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Emmi </a:t>
            </a:r>
            <a:r>
              <a:rPr lang="en-US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Pikler’s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Approach to Child Development and Early Years.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https://www.earlyyears.tv/emmi-piklers-approach-to-child-development-and-early-years/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14eg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Ionawr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Malaguzzi</a:t>
            </a:r>
            <a:r>
              <a:rPr lang="en-US" sz="1200" b="1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 (Dim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dyddiad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does the Reggio approach enrich children's learning and development?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https://thereggioapproach.weebly.com/curriculum-enrichment.html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17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Ragfyr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2024)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Mind (2024)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Perinatal mental health support and services</a:t>
            </a:r>
            <a:r>
              <a:rPr lang="en-GB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6"/>
              </a:rPr>
              <a:t>https://www.mind.org.uk/information-support/types-of-mental-health-problems/postnatal-depression-and-perinatal-mental-health/support-and-services/</a:t>
            </a:r>
            <a:r>
              <a:rPr lang="en-GB" sz="1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13eg o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Ionawr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Mudiad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Meithrin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(2024) </a:t>
            </a:r>
            <a:r>
              <a:rPr lang="en-GB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Pen, </a:t>
            </a:r>
            <a:r>
              <a:rPr lang="en-GB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ysgwyddau</a:t>
            </a:r>
            <a:r>
              <a:rPr lang="en-GB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coesau</a:t>
            </a:r>
            <a:r>
              <a:rPr lang="en-GB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traed</a:t>
            </a:r>
            <a:r>
              <a:rPr lang="en-GB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– Siani </a:t>
            </a:r>
            <a:r>
              <a:rPr lang="en-GB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Sionc</a:t>
            </a:r>
            <a:r>
              <a:rPr lang="en-GB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7"/>
              </a:rPr>
              <a:t>https://www.youtube.com/watch?v=R3qnNgCNIPc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Cychrwyd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13eg o </a:t>
            </a:r>
            <a:r>
              <a:rPr lang="en-GB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Ionawr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Nadworny, E (2018)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 ways to encourage brain development in your little one.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i="1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8"/>
              </a:rPr>
              <a:t>https://www.northcountrypublicradio.org/news/npr/605213122/5-simple-ways-to-encourage-brain-development-in-your-little-one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en-US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7fed o </a:t>
            </a:r>
            <a:r>
              <a:rPr lang="en-US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Ragfyr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2024)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New Zealand Government (2017) – </a:t>
            </a:r>
            <a:r>
              <a:rPr lang="en-US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Whariki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– Early </a:t>
            </a:r>
            <a:r>
              <a:rPr lang="en-US" sz="1200" i="1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Chilhood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Curriculum.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Wellington: New Zealand Crown Copyright 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14eg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Ionawr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NHNSCR (2023)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Brain Development: Understanding the Five Stages of Early Childhood Neurology.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9"/>
              </a:rPr>
              <a:t>https://www.nhnscr.org/blog/brain-development-understanding-the-five-stages-of-early-childhood-neurology/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13eg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Ionawr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2025) 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NHS (2021)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Pregnancy week-by-week.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10"/>
              </a:rPr>
              <a:t>https://www.nhs.uk/pregnancy/week-by-week/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11eg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Ionawr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2025)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NHS (2022)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Eatwell Guide.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11"/>
              </a:rPr>
              <a:t>https://www.nhs.uk/live-well/eat-well/food-guidelines-and-food-labels/the-eatwell-guide/</a:t>
            </a:r>
            <a:r>
              <a:rPr lang="en-GB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Cyrchwyd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20fed o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Ragfyr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2024)</a:t>
            </a:r>
            <a:endParaRPr lang="en-GB" sz="12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NHS (2023) </a:t>
            </a:r>
            <a:r>
              <a:rPr lang="en-US" sz="1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First 1000 Days A Public Health Approach to Supporting Parents 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gael</a:t>
            </a:r>
            <a:r>
              <a:rPr lang="en-US" sz="1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12"/>
              </a:rPr>
              <a:t>https://phw.nhs.wales/topics/the-first-1000-days-programme/resources/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2"/>
              </a:rPr>
              <a:t>a-public-health-approach-to-supporting-parents-summary-report/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20fed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NHS (2024)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Priority areas for early years action identified to help support young families in Wales.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3"/>
              </a:rPr>
              <a:t>https://phw.nhs.wales/news/priority-areas-for-early-years-action-identified-to-help-support-young-families-in-wales/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20fed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19731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E995BC-3830-C5BC-B3CA-3404C7C72286}"/>
              </a:ext>
            </a:extLst>
          </p:cNvPr>
          <p:cNvSpPr txBox="1"/>
          <p:nvPr/>
        </p:nvSpPr>
        <p:spPr>
          <a:xfrm>
            <a:off x="270933" y="180622"/>
            <a:ext cx="11921067" cy="7215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NHS Wales (2023)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Antenatal Screening Wales Policy, Standards and Protocols 2023.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Copyright  2024 Public Health Wales NHS Trust, Wales. 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7fed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NHS Wales (2023)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Screening tests for you and your baby.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https://www.youtube.com/watch?v=_afr5olIpTM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7fed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Ofsted (2024)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Maintaining quality early years provision in the face of workforce challenges.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https://earlyyears.blog.gov.uk/2024/05/13/maintaining-quality-early-years-provision-in-the-face-of-workforce-challenges/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14eg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Pete Moorhouse (2024)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Enabling Environments – the third teacher.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https://irresistible-learning.co.uk/wp-content/uploads/2024/08/Enabling-Environments.pdf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23ain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Public Health Wales (Dim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first 1000 days: a golden opportunity to build a fairer future.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5"/>
              </a:rPr>
              <a:t>https://phw.nhs.wales/topics/the-first-1000-days-programme/resources/the-first-1000-days-a-golden-opportunity-to-build-a-fairer-future-infographic/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Raisingchildren.net.au (2023)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Baby development and developmental milestones.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/>
              </a:rPr>
              <a:t>https://raisingchildren.net.au/guides/first-1000-days/development/baby-development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11eg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Saul McLeod (2024)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Vygotsky’s Theory of Cognitive Development.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7"/>
              </a:rPr>
              <a:t>https://www.simplypsychology.org/vygotsky.html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Saul McLeod, S (2024)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John Bowlby’s Attachment Theory.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8"/>
              </a:rPr>
              <a:t>https://www.simplypsychology.org/bowlby.html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23ain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Stoyanov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S (2017)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An Analysis of Abraham H. Maslow's a Theory of Human Motivation.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Macat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International Limited.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7fed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Susan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McGarvie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(2024)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Attachment theory, Bowlby’s stages &amp; attachment styles.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9"/>
              </a:rPr>
              <a:t>https://positivepsychology.com/attachment-theory/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Poutahu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Fim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Identity, language, and culture.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0"/>
              </a:rPr>
              <a:t>https://tewhariki.tahurangi.education.govt.nz/identity-language-and-culture/5637163397.p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14eg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Curiosity Approach. (2024)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Before a child writes their name.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1"/>
              </a:rPr>
              <a:t>https://www.thecuriosityapproach.com/blog/before-a-child-writes-their-name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23ain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old station nursery (2022)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Importance of Singing and Dancing in an Early Years Setting: Celebrating World Dance Day.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2"/>
              </a:rPr>
              <a:t>https://www.theoldstationnursery.co.uk/journal/the-importance-of-singing-and-dancing-in-an-early-years-setting-celebrating-world-dance-day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13eg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Ionawr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2025)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UNICEF (2015)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First 1000 Days of Life.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3"/>
              </a:rPr>
              <a:t>https://www.youtube.com/watch?v=mpyD19SIiaw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7fed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UNICEF (Dim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dyddiad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Summary of the convention on the rights of the child.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4"/>
              </a:rPr>
              <a:t>https://www.unicef.org.uk/wp-content/uploads/2019/10/UNCRC_summary-1_1.pdf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23ain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Welsh Government (2022)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 curriculum for funded non-maintained nursery setting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Cardiff: Crown Copyright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17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</a:t>
            </a:r>
          </a:p>
          <a:p>
            <a:endParaRPr lang="en-US" sz="1200" i="1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i="1" dirty="0">
              <a:solidFill>
                <a:schemeClr val="tx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2107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0B5806-8F56-E5FE-F73E-08DA924C240D}"/>
              </a:ext>
            </a:extLst>
          </p:cNvPr>
          <p:cNvSpPr txBox="1"/>
          <p:nvPr/>
        </p:nvSpPr>
        <p:spPr>
          <a:xfrm>
            <a:off x="282222" y="248356"/>
            <a:ext cx="11695289" cy="1167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Welsh Government (2022) </a:t>
            </a:r>
            <a:r>
              <a:rPr lang="en-GB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 curriculum for funded non-maintained nursery setting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Cardiff: Crown Copyright (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20fed o </a:t>
            </a:r>
            <a:r>
              <a:rPr lang="en-GB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2024)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Wong, J (2021) </a:t>
            </a:r>
            <a:r>
              <a:rPr lang="en-US" sz="12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How To Cope with Challenges in Your Life and Overcome Them.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US" sz="1200" u="sng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https://community.thriveglobal.com/how-to-cope-with-challenges-in-your-life-and-overcome-them/</a:t>
            </a:r>
            <a:r>
              <a:rPr lang="en-GB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Cyrchwyd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14eg o </a:t>
            </a:r>
            <a:r>
              <a:rPr lang="en-US" sz="12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Ragfyr</a:t>
            </a:r>
            <a:r>
              <a:rPr lang="en-US" sz="12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)</a:t>
            </a:r>
            <a:endParaRPr lang="en-GB" sz="12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0003078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30789</TotalTime>
  <Words>5942</Words>
  <Application>Microsoft Office PowerPoint</Application>
  <PresentationFormat>Widescreen</PresentationFormat>
  <Paragraphs>321</Paragraphs>
  <Slides>26</Slides>
  <Notes>16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Aptos</vt:lpstr>
      <vt:lpstr>Arial</vt:lpstr>
      <vt:lpstr>Euphemia</vt:lpstr>
      <vt:lpstr>Helvetica Neue</vt:lpstr>
      <vt:lpstr>Wingdings</vt:lpstr>
      <vt:lpstr>Children Playing 16x9</vt:lpstr>
      <vt:lpstr>Y 1000 diwrnod cyntaf</vt:lpstr>
      <vt:lpstr>Beth yw Y 1000 diwrnod cyntaf?</vt:lpstr>
      <vt:lpstr>Beth yw Y 1000 diwrnod cyntaf?</vt:lpstr>
      <vt:lpstr>Pam mae 1000 diwrnod cyntaf yn bwysig?</vt:lpstr>
      <vt:lpstr>Llinell amser Y 1000 diwrnod cyntaf</vt:lpstr>
      <vt:lpstr>Datblygiad babanod Y 1000 diwrnod cyntaf</vt:lpstr>
      <vt:lpstr>Llinell amser Y 1000 diwrnod cyntaf</vt:lpstr>
      <vt:lpstr>Beth yw gofal eithriadol?</vt:lpstr>
      <vt:lpstr>PowerPoint Presentation</vt:lpstr>
      <vt:lpstr>PowerPoint Presentation</vt:lpstr>
      <vt:lpstr>PowerPoint Presentation</vt:lpstr>
      <vt:lpstr>PowerPoint Presentation</vt:lpstr>
      <vt:lpstr>Pwysigrwydd gweithio mewn partneriaeth yn effeithiol</vt:lpstr>
      <vt:lpstr>Pwysigrwydd gweithio mewn partneriaeth yn effeithiol</vt:lpstr>
      <vt:lpstr>Ystyried ffactorau mamol a allai effeithio ar  ddatblygiad a pha gymorth y gellid ei gynnig</vt:lpstr>
      <vt:lpstr>PowerPoint Presentation</vt:lpstr>
      <vt:lpstr>  Beth yw'r heriau o ran darparu gofal o ansawdd uchel?</vt:lpstr>
      <vt:lpstr>Gweithgaredd – Canu Pen, ysgwyddau, coesau, traed  Beth yw'r manteision? A yw'r gweithgaredd yn darparu 'Dysgu ystyrlon'?  </vt:lpstr>
      <vt:lpstr>Gweithgaredd – chwarae synhwyraidd gyda jeli  Beth yw'r manteision? A yw'r gweithgaredd yn darparu 'Dysgu ystyrlon'?  </vt:lpstr>
      <vt:lpstr>Dulliau rhyngwladol - Cymru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Shannon Chapman</dc:creator>
  <cp:lastModifiedBy>Shannon Chapman</cp:lastModifiedBy>
  <cp:revision>5</cp:revision>
  <dcterms:created xsi:type="dcterms:W3CDTF">2024-12-04T19:49:03Z</dcterms:created>
  <dcterms:modified xsi:type="dcterms:W3CDTF">2025-01-16T20:20:00Z</dcterms:modified>
</cp:coreProperties>
</file>