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9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72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98E550-0F99-4D3A-954F-68020B81DA7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B4A5F2F-2942-4344-AFA5-95E63D64C163}">
      <dgm:prSet custT="1"/>
      <dgm:spPr/>
      <dgm:t>
        <a:bodyPr/>
        <a:lstStyle/>
        <a:p>
          <a:r>
            <a:rPr lang="en-US" sz="2000" baseline="0" dirty="0">
              <a:latin typeface="Arial Black" panose="020B0A04020102020204" pitchFamily="34" charset="0"/>
            </a:rPr>
            <a:t>Limitations of collaborative learning include:</a:t>
          </a:r>
          <a:endParaRPr lang="en-US" sz="2000" dirty="0">
            <a:latin typeface="Arial Black" panose="020B0A04020102020204" pitchFamily="34" charset="0"/>
          </a:endParaRPr>
        </a:p>
      </dgm:t>
    </dgm:pt>
    <dgm:pt modelId="{F0A90DB3-4057-422C-B2D9-EBFF5D744212}" type="parTrans" cxnId="{D384420F-B3A0-45BF-8EED-079643CDA0AA}">
      <dgm:prSet/>
      <dgm:spPr/>
      <dgm:t>
        <a:bodyPr/>
        <a:lstStyle/>
        <a:p>
          <a:endParaRPr lang="en-US"/>
        </a:p>
      </dgm:t>
    </dgm:pt>
    <dgm:pt modelId="{CF39FC7D-DC47-4199-946D-2F8A13A9C8DE}" type="sibTrans" cxnId="{D384420F-B3A0-45BF-8EED-079643CDA0AA}">
      <dgm:prSet/>
      <dgm:spPr/>
      <dgm:t>
        <a:bodyPr/>
        <a:lstStyle/>
        <a:p>
          <a:endParaRPr lang="en-US"/>
        </a:p>
      </dgm:t>
    </dgm:pt>
    <dgm:pt modelId="{9C3E155C-432A-4324-B963-3A1C09647A2D}">
      <dgm:prSet custT="1"/>
      <dgm:spPr/>
      <dgm:t>
        <a:bodyPr/>
        <a:lstStyle/>
        <a:p>
          <a:r>
            <a:rPr lang="en-US" sz="2000" baseline="0" dirty="0">
              <a:latin typeface="Arial" panose="020B0604020202020204" pitchFamily="34" charset="0"/>
              <a:cs typeface="Arial" panose="020B0604020202020204" pitchFamily="34" charset="0"/>
            </a:rPr>
            <a:t>Unequal participation, often termed social loafing (Demetriou, 2023).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C04919-7850-4023-BC8B-F42AE969DA7C}" type="parTrans" cxnId="{F9CD78EF-FB75-4E9B-8E42-A329DCE74465}">
      <dgm:prSet/>
      <dgm:spPr/>
      <dgm:t>
        <a:bodyPr/>
        <a:lstStyle/>
        <a:p>
          <a:endParaRPr lang="en-US"/>
        </a:p>
      </dgm:t>
    </dgm:pt>
    <dgm:pt modelId="{CB07A5B9-DF58-4042-A615-93E2D96E36AD}" type="sibTrans" cxnId="{F9CD78EF-FB75-4E9B-8E42-A329DCE74465}">
      <dgm:prSet/>
      <dgm:spPr/>
      <dgm:t>
        <a:bodyPr/>
        <a:lstStyle/>
        <a:p>
          <a:endParaRPr lang="en-US"/>
        </a:p>
      </dgm:t>
    </dgm:pt>
    <dgm:pt modelId="{C008EA4F-C066-4FD8-9E41-315C8434B721}">
      <dgm:prSet custT="1"/>
      <dgm:spPr/>
      <dgm:t>
        <a:bodyPr/>
        <a:lstStyle/>
        <a:p>
          <a:r>
            <a:rPr lang="en-US" sz="2000" baseline="0">
              <a:latin typeface="Arial" panose="020B0604020202020204" pitchFamily="34" charset="0"/>
              <a:cs typeface="Arial" panose="020B0604020202020204" pitchFamily="34" charset="0"/>
            </a:rPr>
            <a:t>Dependence on technology infrastructure.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A3575A-E4AE-408A-BD72-6A161095D1AC}" type="parTrans" cxnId="{FEF9D35E-B9DA-4A9B-9592-8CD96CF370CF}">
      <dgm:prSet/>
      <dgm:spPr/>
      <dgm:t>
        <a:bodyPr/>
        <a:lstStyle/>
        <a:p>
          <a:endParaRPr lang="en-US"/>
        </a:p>
      </dgm:t>
    </dgm:pt>
    <dgm:pt modelId="{EF38B66E-B8CC-41DD-BA43-DC788A2AE841}" type="sibTrans" cxnId="{FEF9D35E-B9DA-4A9B-9592-8CD96CF370CF}">
      <dgm:prSet/>
      <dgm:spPr/>
      <dgm:t>
        <a:bodyPr/>
        <a:lstStyle/>
        <a:p>
          <a:endParaRPr lang="en-US"/>
        </a:p>
      </dgm:t>
    </dgm:pt>
    <dgm:pt modelId="{D5B8867F-CDAB-4C99-B53B-9AB452514125}">
      <dgm:prSet custT="1"/>
      <dgm:spPr/>
      <dgm:t>
        <a:bodyPr/>
        <a:lstStyle/>
        <a:p>
          <a:r>
            <a:rPr lang="en-US" sz="2000" baseline="0" dirty="0">
              <a:latin typeface="Arial" panose="020B0604020202020204" pitchFamily="34" charset="0"/>
              <a:cs typeface="Arial" panose="020B0604020202020204" pitchFamily="34" charset="0"/>
            </a:rPr>
            <a:t>Potential for miscommunication and cognitive overload.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8C981FA-39B2-4DD5-8947-7BC985F1161A}" type="parTrans" cxnId="{89E6153C-D462-4E31-92A3-0021F1366AF0}">
      <dgm:prSet/>
      <dgm:spPr/>
      <dgm:t>
        <a:bodyPr/>
        <a:lstStyle/>
        <a:p>
          <a:endParaRPr lang="en-US"/>
        </a:p>
      </dgm:t>
    </dgm:pt>
    <dgm:pt modelId="{EDB4771B-6221-4E29-98DC-D39B656CF176}" type="sibTrans" cxnId="{89E6153C-D462-4E31-92A3-0021F1366AF0}">
      <dgm:prSet/>
      <dgm:spPr/>
      <dgm:t>
        <a:bodyPr/>
        <a:lstStyle/>
        <a:p>
          <a:endParaRPr lang="en-US"/>
        </a:p>
      </dgm:t>
    </dgm:pt>
    <dgm:pt modelId="{1C02817B-A89D-4926-86F4-2D6D975B3A3F}">
      <dgm:prSet custT="1"/>
      <dgm:spPr/>
      <dgm:t>
        <a:bodyPr/>
        <a:lstStyle/>
        <a:p>
          <a:r>
            <a:rPr lang="en-US" sz="2000" baseline="0" dirty="0">
              <a:latin typeface="Arial" panose="020B0604020202020204" pitchFamily="34" charset="0"/>
              <a:cs typeface="Arial" panose="020B0604020202020204" pitchFamily="34" charset="0"/>
            </a:rPr>
            <a:t>Necessity for strong facilitation and structure (Demetriou, 2023).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2887B6-4CC3-437E-A7E9-2B4B9F64F29C}" type="parTrans" cxnId="{88650C58-A38F-49B7-8040-0C3C1A555A80}">
      <dgm:prSet/>
      <dgm:spPr/>
      <dgm:t>
        <a:bodyPr/>
        <a:lstStyle/>
        <a:p>
          <a:endParaRPr lang="en-US"/>
        </a:p>
      </dgm:t>
    </dgm:pt>
    <dgm:pt modelId="{09A1E611-0B5D-43BE-826D-67032725BDA8}" type="sibTrans" cxnId="{88650C58-A38F-49B7-8040-0C3C1A555A80}">
      <dgm:prSet/>
      <dgm:spPr/>
      <dgm:t>
        <a:bodyPr/>
        <a:lstStyle/>
        <a:p>
          <a:endParaRPr lang="en-US"/>
        </a:p>
      </dgm:t>
    </dgm:pt>
    <dgm:pt modelId="{112A7842-569F-441E-8608-0F84540193E6}">
      <dgm:prSet custT="1"/>
      <dgm:spPr/>
      <dgm:t>
        <a:bodyPr/>
        <a:lstStyle/>
        <a:p>
          <a:r>
            <a:rPr lang="en-US" sz="2000" baseline="0" dirty="0">
              <a:latin typeface="Arial Black" panose="020B0A04020102020204" pitchFamily="34" charset="0"/>
            </a:rPr>
            <a:t>Conclusion highlights:</a:t>
          </a:r>
          <a:endParaRPr lang="en-US" sz="2000" dirty="0">
            <a:latin typeface="Arial Black" panose="020B0A04020102020204" pitchFamily="34" charset="0"/>
          </a:endParaRPr>
        </a:p>
      </dgm:t>
    </dgm:pt>
    <dgm:pt modelId="{047F1842-1BE0-46D2-862D-AFDDEE97123D}" type="parTrans" cxnId="{8F1F9961-6EE6-4461-A51E-646867D824CA}">
      <dgm:prSet/>
      <dgm:spPr/>
      <dgm:t>
        <a:bodyPr/>
        <a:lstStyle/>
        <a:p>
          <a:endParaRPr lang="en-US"/>
        </a:p>
      </dgm:t>
    </dgm:pt>
    <dgm:pt modelId="{AEC33323-056F-4942-8905-FAFB65A62791}" type="sibTrans" cxnId="{8F1F9961-6EE6-4461-A51E-646867D824CA}">
      <dgm:prSet/>
      <dgm:spPr/>
      <dgm:t>
        <a:bodyPr/>
        <a:lstStyle/>
        <a:p>
          <a:endParaRPr lang="en-US"/>
        </a:p>
      </dgm:t>
    </dgm:pt>
    <dgm:pt modelId="{A6139CB2-DC5A-4C44-A8E0-9A45981E3F5B}">
      <dgm:prSet custT="1"/>
      <dgm:spPr/>
      <dgm:t>
        <a:bodyPr/>
        <a:lstStyle/>
        <a:p>
          <a:r>
            <a:rPr lang="en-US" sz="2000" baseline="0" dirty="0">
              <a:latin typeface="Arial" panose="020B0604020202020204" pitchFamily="34" charset="0"/>
              <a:cs typeface="Arial" panose="020B0604020202020204" pitchFamily="34" charset="0"/>
            </a:rPr>
            <a:t>Collaborative learning offers significant value in professional and global settings.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2804633-884C-4889-9DFE-E41C086649DB}" type="parTrans" cxnId="{16CC957F-6BDA-4D2F-B9AA-1645AAC89810}">
      <dgm:prSet/>
      <dgm:spPr/>
      <dgm:t>
        <a:bodyPr/>
        <a:lstStyle/>
        <a:p>
          <a:endParaRPr lang="en-US"/>
        </a:p>
      </dgm:t>
    </dgm:pt>
    <dgm:pt modelId="{BFC11723-B9B4-4762-B455-E1D05CB04085}" type="sibTrans" cxnId="{16CC957F-6BDA-4D2F-B9AA-1645AAC89810}">
      <dgm:prSet/>
      <dgm:spPr/>
      <dgm:t>
        <a:bodyPr/>
        <a:lstStyle/>
        <a:p>
          <a:endParaRPr lang="en-US"/>
        </a:p>
      </dgm:t>
    </dgm:pt>
    <dgm:pt modelId="{D9EB0646-9941-4C82-ABEB-C94B0CF371B4}">
      <dgm:prSet custT="1"/>
      <dgm:spPr/>
      <dgm:t>
        <a:bodyPr/>
        <a:lstStyle/>
        <a:p>
          <a:r>
            <a:rPr lang="en-US" sz="2000" baseline="0" dirty="0">
              <a:latin typeface="Arial" panose="020B0604020202020204" pitchFamily="34" charset="0"/>
              <a:cs typeface="Arial" panose="020B0604020202020204" pitchFamily="34" charset="0"/>
            </a:rPr>
            <a:t>Its effectiveness is contingent upon thoughtful design, inclusivity, and careful implementation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E99C3E-8F16-4ED7-A6FA-8929FAD0107B}" type="parTrans" cxnId="{61FEFEF6-A3D4-4A35-A006-6919E6BFD237}">
      <dgm:prSet/>
      <dgm:spPr/>
      <dgm:t>
        <a:bodyPr/>
        <a:lstStyle/>
        <a:p>
          <a:endParaRPr lang="en-US"/>
        </a:p>
      </dgm:t>
    </dgm:pt>
    <dgm:pt modelId="{E7CB9372-6FDB-4FC8-A732-B038281930E7}" type="sibTrans" cxnId="{61FEFEF6-A3D4-4A35-A006-6919E6BFD237}">
      <dgm:prSet/>
      <dgm:spPr/>
      <dgm:t>
        <a:bodyPr/>
        <a:lstStyle/>
        <a:p>
          <a:endParaRPr lang="en-US"/>
        </a:p>
      </dgm:t>
    </dgm:pt>
    <dgm:pt modelId="{6DF5A0E7-03FD-4B04-B146-D18A5B4BEEC2}">
      <dgm:prSet custT="1"/>
      <dgm:spPr/>
      <dgm:t>
        <a:bodyPr/>
        <a:lstStyle/>
        <a:p>
          <a:r>
            <a:rPr lang="en-US" sz="2000" baseline="0" dirty="0">
              <a:latin typeface="Arial" panose="020B0604020202020204" pitchFamily="34" charset="0"/>
              <a:cs typeface="Arial" panose="020B0604020202020204" pitchFamily="34" charset="0"/>
            </a:rPr>
            <a:t>Future strategies should aim to balance human collaboration with technological assistance (Häfner et al., 2022).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887F002-6C92-4AF3-94C7-940CC7ADB77D}" type="parTrans" cxnId="{DB451993-C5AF-4ED0-9DE3-729720410262}">
      <dgm:prSet/>
      <dgm:spPr/>
      <dgm:t>
        <a:bodyPr/>
        <a:lstStyle/>
        <a:p>
          <a:endParaRPr lang="en-US"/>
        </a:p>
      </dgm:t>
    </dgm:pt>
    <dgm:pt modelId="{3E257CDC-48C9-4B5E-91BC-C32BCAAE7AC3}" type="sibTrans" cxnId="{DB451993-C5AF-4ED0-9DE3-729720410262}">
      <dgm:prSet/>
      <dgm:spPr/>
      <dgm:t>
        <a:bodyPr/>
        <a:lstStyle/>
        <a:p>
          <a:endParaRPr lang="en-US"/>
        </a:p>
      </dgm:t>
    </dgm:pt>
    <dgm:pt modelId="{441A9F6B-783D-4CAC-B366-5DE97979205F}" type="pres">
      <dgm:prSet presAssocID="{5998E550-0F99-4D3A-954F-68020B81DA78}" presName="linear" presStyleCnt="0">
        <dgm:presLayoutVars>
          <dgm:animLvl val="lvl"/>
          <dgm:resizeHandles val="exact"/>
        </dgm:presLayoutVars>
      </dgm:prSet>
      <dgm:spPr/>
    </dgm:pt>
    <dgm:pt modelId="{2AEC54A8-36C5-4173-9D3D-566D651E69B7}" type="pres">
      <dgm:prSet presAssocID="{BB4A5F2F-2942-4344-AFA5-95E63D64C16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4E0E7DE-9CA6-4A79-9F76-47F4E6E72804}" type="pres">
      <dgm:prSet presAssocID="{BB4A5F2F-2942-4344-AFA5-95E63D64C163}" presName="childText" presStyleLbl="revTx" presStyleIdx="0" presStyleCnt="2">
        <dgm:presLayoutVars>
          <dgm:bulletEnabled val="1"/>
        </dgm:presLayoutVars>
      </dgm:prSet>
      <dgm:spPr/>
    </dgm:pt>
    <dgm:pt modelId="{83C9E6BD-F010-44C1-8FB0-B672CD86284F}" type="pres">
      <dgm:prSet presAssocID="{112A7842-569F-441E-8608-0F84540193E6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1D022FB2-23A4-4768-9976-5F249159CBC3}" type="pres">
      <dgm:prSet presAssocID="{112A7842-569F-441E-8608-0F84540193E6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A5773006-49B8-4BA6-BDC5-0A6F799BA7F9}" type="presOf" srcId="{D9EB0646-9941-4C82-ABEB-C94B0CF371B4}" destId="{1D022FB2-23A4-4768-9976-5F249159CBC3}" srcOrd="0" destOrd="1" presId="urn:microsoft.com/office/officeart/2005/8/layout/vList2"/>
    <dgm:cxn modelId="{D384420F-B3A0-45BF-8EED-079643CDA0AA}" srcId="{5998E550-0F99-4D3A-954F-68020B81DA78}" destId="{BB4A5F2F-2942-4344-AFA5-95E63D64C163}" srcOrd="0" destOrd="0" parTransId="{F0A90DB3-4057-422C-B2D9-EBFF5D744212}" sibTransId="{CF39FC7D-DC47-4199-946D-2F8A13A9C8DE}"/>
    <dgm:cxn modelId="{1966092C-B30E-4319-95FA-C9B1368FB39D}" type="presOf" srcId="{A6139CB2-DC5A-4C44-A8E0-9A45981E3F5B}" destId="{1D022FB2-23A4-4768-9976-5F249159CBC3}" srcOrd="0" destOrd="0" presId="urn:microsoft.com/office/officeart/2005/8/layout/vList2"/>
    <dgm:cxn modelId="{89E6153C-D462-4E31-92A3-0021F1366AF0}" srcId="{BB4A5F2F-2942-4344-AFA5-95E63D64C163}" destId="{D5B8867F-CDAB-4C99-B53B-9AB452514125}" srcOrd="2" destOrd="0" parTransId="{88C981FA-39B2-4DD5-8947-7BC985F1161A}" sibTransId="{EDB4771B-6221-4E29-98DC-D39B656CF176}"/>
    <dgm:cxn modelId="{FEF9D35E-B9DA-4A9B-9592-8CD96CF370CF}" srcId="{BB4A5F2F-2942-4344-AFA5-95E63D64C163}" destId="{C008EA4F-C066-4FD8-9E41-315C8434B721}" srcOrd="1" destOrd="0" parTransId="{42A3575A-E4AE-408A-BD72-6A161095D1AC}" sibTransId="{EF38B66E-B8CC-41DD-BA43-DC788A2AE841}"/>
    <dgm:cxn modelId="{8F1F9961-6EE6-4461-A51E-646867D824CA}" srcId="{5998E550-0F99-4D3A-954F-68020B81DA78}" destId="{112A7842-569F-441E-8608-0F84540193E6}" srcOrd="1" destOrd="0" parTransId="{047F1842-1BE0-46D2-862D-AFDDEE97123D}" sibTransId="{AEC33323-056F-4942-8905-FAFB65A62791}"/>
    <dgm:cxn modelId="{DFA6C967-DA3B-436C-9194-BA6383255664}" type="presOf" srcId="{D5B8867F-CDAB-4C99-B53B-9AB452514125}" destId="{74E0E7DE-9CA6-4A79-9F76-47F4E6E72804}" srcOrd="0" destOrd="2" presId="urn:microsoft.com/office/officeart/2005/8/layout/vList2"/>
    <dgm:cxn modelId="{F558EE6B-9D5F-4A0E-9555-C94F988DFC48}" type="presOf" srcId="{112A7842-569F-441E-8608-0F84540193E6}" destId="{83C9E6BD-F010-44C1-8FB0-B672CD86284F}" srcOrd="0" destOrd="0" presId="urn:microsoft.com/office/officeart/2005/8/layout/vList2"/>
    <dgm:cxn modelId="{E62D706C-15C6-4146-A617-B8350A5947AB}" type="presOf" srcId="{6DF5A0E7-03FD-4B04-B146-D18A5B4BEEC2}" destId="{1D022FB2-23A4-4768-9976-5F249159CBC3}" srcOrd="0" destOrd="2" presId="urn:microsoft.com/office/officeart/2005/8/layout/vList2"/>
    <dgm:cxn modelId="{88650C58-A38F-49B7-8040-0C3C1A555A80}" srcId="{BB4A5F2F-2942-4344-AFA5-95E63D64C163}" destId="{1C02817B-A89D-4926-86F4-2D6D975B3A3F}" srcOrd="3" destOrd="0" parTransId="{C92887B6-4CC3-437E-A7E9-2B4B9F64F29C}" sibTransId="{09A1E611-0B5D-43BE-826D-67032725BDA8}"/>
    <dgm:cxn modelId="{16CC957F-6BDA-4D2F-B9AA-1645AAC89810}" srcId="{112A7842-569F-441E-8608-0F84540193E6}" destId="{A6139CB2-DC5A-4C44-A8E0-9A45981E3F5B}" srcOrd="0" destOrd="0" parTransId="{32804633-884C-4889-9DFE-E41C086649DB}" sibTransId="{BFC11723-B9B4-4762-B455-E1D05CB04085}"/>
    <dgm:cxn modelId="{EEA83483-AB14-4D41-BE3B-A386742BB971}" type="presOf" srcId="{1C02817B-A89D-4926-86F4-2D6D975B3A3F}" destId="{74E0E7DE-9CA6-4A79-9F76-47F4E6E72804}" srcOrd="0" destOrd="3" presId="urn:microsoft.com/office/officeart/2005/8/layout/vList2"/>
    <dgm:cxn modelId="{2D07BD8A-A353-48F3-9E34-231A0C1523C7}" type="presOf" srcId="{9C3E155C-432A-4324-B963-3A1C09647A2D}" destId="{74E0E7DE-9CA6-4A79-9F76-47F4E6E72804}" srcOrd="0" destOrd="0" presId="urn:microsoft.com/office/officeart/2005/8/layout/vList2"/>
    <dgm:cxn modelId="{DB451993-C5AF-4ED0-9DE3-729720410262}" srcId="{112A7842-569F-441E-8608-0F84540193E6}" destId="{6DF5A0E7-03FD-4B04-B146-D18A5B4BEEC2}" srcOrd="2" destOrd="0" parTransId="{2887F002-6C92-4AF3-94C7-940CC7ADB77D}" sibTransId="{3E257CDC-48C9-4B5E-91BC-C32BCAAE7AC3}"/>
    <dgm:cxn modelId="{AC6D179E-E8FA-4A96-96F8-AD2161C43DCC}" type="presOf" srcId="{5998E550-0F99-4D3A-954F-68020B81DA78}" destId="{441A9F6B-783D-4CAC-B366-5DE97979205F}" srcOrd="0" destOrd="0" presId="urn:microsoft.com/office/officeart/2005/8/layout/vList2"/>
    <dgm:cxn modelId="{50A2F4A8-D2F6-4DE2-BA85-6978DCD0D6C2}" type="presOf" srcId="{BB4A5F2F-2942-4344-AFA5-95E63D64C163}" destId="{2AEC54A8-36C5-4173-9D3D-566D651E69B7}" srcOrd="0" destOrd="0" presId="urn:microsoft.com/office/officeart/2005/8/layout/vList2"/>
    <dgm:cxn modelId="{659CC7CE-B0EE-409A-8E34-0081888A4AFE}" type="presOf" srcId="{C008EA4F-C066-4FD8-9E41-315C8434B721}" destId="{74E0E7DE-9CA6-4A79-9F76-47F4E6E72804}" srcOrd="0" destOrd="1" presId="urn:microsoft.com/office/officeart/2005/8/layout/vList2"/>
    <dgm:cxn modelId="{F9CD78EF-FB75-4E9B-8E42-A329DCE74465}" srcId="{BB4A5F2F-2942-4344-AFA5-95E63D64C163}" destId="{9C3E155C-432A-4324-B963-3A1C09647A2D}" srcOrd="0" destOrd="0" parTransId="{CAC04919-7850-4023-BC8B-F42AE969DA7C}" sibTransId="{CB07A5B9-DF58-4042-A615-93E2D96E36AD}"/>
    <dgm:cxn modelId="{61FEFEF6-A3D4-4A35-A006-6919E6BFD237}" srcId="{112A7842-569F-441E-8608-0F84540193E6}" destId="{D9EB0646-9941-4C82-ABEB-C94B0CF371B4}" srcOrd="1" destOrd="0" parTransId="{FEE99C3E-8F16-4ED7-A6FA-8929FAD0107B}" sibTransId="{E7CB9372-6FDB-4FC8-A732-B038281930E7}"/>
    <dgm:cxn modelId="{240BA2C9-14D4-4F62-B8BA-4DD851749899}" type="presParOf" srcId="{441A9F6B-783D-4CAC-B366-5DE97979205F}" destId="{2AEC54A8-36C5-4173-9D3D-566D651E69B7}" srcOrd="0" destOrd="0" presId="urn:microsoft.com/office/officeart/2005/8/layout/vList2"/>
    <dgm:cxn modelId="{9A5B0CFD-8999-412B-8F96-6EBDF2342D66}" type="presParOf" srcId="{441A9F6B-783D-4CAC-B366-5DE97979205F}" destId="{74E0E7DE-9CA6-4A79-9F76-47F4E6E72804}" srcOrd="1" destOrd="0" presId="urn:microsoft.com/office/officeart/2005/8/layout/vList2"/>
    <dgm:cxn modelId="{0591FDD7-AE8C-4C69-AA2E-3D3211D4A5B2}" type="presParOf" srcId="{441A9F6B-783D-4CAC-B366-5DE97979205F}" destId="{83C9E6BD-F010-44C1-8FB0-B672CD86284F}" srcOrd="2" destOrd="0" presId="urn:microsoft.com/office/officeart/2005/8/layout/vList2"/>
    <dgm:cxn modelId="{D508A8E1-ADA6-4837-BBA5-82AD82B16A48}" type="presParOf" srcId="{441A9F6B-783D-4CAC-B366-5DE97979205F}" destId="{1D022FB2-23A4-4768-9976-5F249159CBC3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EC54A8-36C5-4173-9D3D-566D651E69B7}">
      <dsp:nvSpPr>
        <dsp:cNvPr id="0" name=""/>
        <dsp:cNvSpPr/>
      </dsp:nvSpPr>
      <dsp:spPr>
        <a:xfrm>
          <a:off x="0" y="24787"/>
          <a:ext cx="6721758" cy="11044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 dirty="0">
              <a:latin typeface="Arial Black" panose="020B0A04020102020204" pitchFamily="34" charset="0"/>
            </a:rPr>
            <a:t>Limitations of collaborative learning include:</a:t>
          </a:r>
          <a:endParaRPr lang="en-US" sz="2000" kern="1200" dirty="0">
            <a:latin typeface="Arial Black" panose="020B0A04020102020204" pitchFamily="34" charset="0"/>
          </a:endParaRPr>
        </a:p>
      </dsp:txBody>
      <dsp:txXfrm>
        <a:off x="53916" y="78703"/>
        <a:ext cx="6613926" cy="996648"/>
      </dsp:txXfrm>
    </dsp:sp>
    <dsp:sp modelId="{74E0E7DE-9CA6-4A79-9F76-47F4E6E72804}">
      <dsp:nvSpPr>
        <dsp:cNvPr id="0" name=""/>
        <dsp:cNvSpPr/>
      </dsp:nvSpPr>
      <dsp:spPr>
        <a:xfrm>
          <a:off x="0" y="1129267"/>
          <a:ext cx="6721758" cy="20762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416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baseline="0" dirty="0">
              <a:latin typeface="Arial" panose="020B0604020202020204" pitchFamily="34" charset="0"/>
              <a:cs typeface="Arial" panose="020B0604020202020204" pitchFamily="34" charset="0"/>
            </a:rPr>
            <a:t>Unequal participation, often termed social loafing (Demetriou, 2023).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baseline="0">
              <a:latin typeface="Arial" panose="020B0604020202020204" pitchFamily="34" charset="0"/>
              <a:cs typeface="Arial" panose="020B0604020202020204" pitchFamily="34" charset="0"/>
            </a:rPr>
            <a:t>Dependence on technology infrastructure.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baseline="0" dirty="0">
              <a:latin typeface="Arial" panose="020B0604020202020204" pitchFamily="34" charset="0"/>
              <a:cs typeface="Arial" panose="020B0604020202020204" pitchFamily="34" charset="0"/>
            </a:rPr>
            <a:t>Potential for miscommunication and cognitive overload.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baseline="0" dirty="0">
              <a:latin typeface="Arial" panose="020B0604020202020204" pitchFamily="34" charset="0"/>
              <a:cs typeface="Arial" panose="020B0604020202020204" pitchFamily="34" charset="0"/>
            </a:rPr>
            <a:t>Necessity for strong facilitation and structure (Demetriou, 2023).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129267"/>
        <a:ext cx="6721758" cy="2076210"/>
      </dsp:txXfrm>
    </dsp:sp>
    <dsp:sp modelId="{83C9E6BD-F010-44C1-8FB0-B672CD86284F}">
      <dsp:nvSpPr>
        <dsp:cNvPr id="0" name=""/>
        <dsp:cNvSpPr/>
      </dsp:nvSpPr>
      <dsp:spPr>
        <a:xfrm>
          <a:off x="0" y="3205477"/>
          <a:ext cx="6721758" cy="1104480"/>
        </a:xfrm>
        <a:prstGeom prst="roundRect">
          <a:avLst/>
        </a:prstGeom>
        <a:solidFill>
          <a:schemeClr val="accent2">
            <a:hueOff val="-7424668"/>
            <a:satOff val="2422"/>
            <a:lumOff val="-2157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 dirty="0">
              <a:latin typeface="Arial Black" panose="020B0A04020102020204" pitchFamily="34" charset="0"/>
            </a:rPr>
            <a:t>Conclusion highlights:</a:t>
          </a:r>
          <a:endParaRPr lang="en-US" sz="2000" kern="1200" dirty="0">
            <a:latin typeface="Arial Black" panose="020B0A04020102020204" pitchFamily="34" charset="0"/>
          </a:endParaRPr>
        </a:p>
      </dsp:txBody>
      <dsp:txXfrm>
        <a:off x="53916" y="3259393"/>
        <a:ext cx="6613926" cy="996648"/>
      </dsp:txXfrm>
    </dsp:sp>
    <dsp:sp modelId="{1D022FB2-23A4-4768-9976-5F249159CBC3}">
      <dsp:nvSpPr>
        <dsp:cNvPr id="0" name=""/>
        <dsp:cNvSpPr/>
      </dsp:nvSpPr>
      <dsp:spPr>
        <a:xfrm>
          <a:off x="0" y="4309957"/>
          <a:ext cx="6721758" cy="20151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416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baseline="0" dirty="0">
              <a:latin typeface="Arial" panose="020B0604020202020204" pitchFamily="34" charset="0"/>
              <a:cs typeface="Arial" panose="020B0604020202020204" pitchFamily="34" charset="0"/>
            </a:rPr>
            <a:t>Collaborative learning offers significant value in professional and global settings.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baseline="0" dirty="0">
              <a:latin typeface="Arial" panose="020B0604020202020204" pitchFamily="34" charset="0"/>
              <a:cs typeface="Arial" panose="020B0604020202020204" pitchFamily="34" charset="0"/>
            </a:rPr>
            <a:t>Its effectiveness is contingent upon thoughtful design, inclusivity, and careful implementation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baseline="0" dirty="0">
              <a:latin typeface="Arial" panose="020B0604020202020204" pitchFamily="34" charset="0"/>
              <a:cs typeface="Arial" panose="020B0604020202020204" pitchFamily="34" charset="0"/>
            </a:rPr>
            <a:t>Future strategies should aim to balance human collaboration with technological assistance (Häfner et al., 2022).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309957"/>
        <a:ext cx="6721758" cy="20151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3DC16773-6200-4BD2-828A-9C57AD243AD2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ABF27F4F-8780-440D-97DC-CD57B68E0849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4302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16773-6200-4BD2-828A-9C57AD243AD2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27F4F-8780-440D-97DC-CD57B68E08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027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16773-6200-4BD2-828A-9C57AD243AD2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27F4F-8780-440D-97DC-CD57B68E0849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547224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16773-6200-4BD2-828A-9C57AD243AD2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27F4F-8780-440D-97DC-CD57B68E08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543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16773-6200-4BD2-828A-9C57AD243AD2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27F4F-8780-440D-97DC-CD57B68E08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840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16773-6200-4BD2-828A-9C57AD243AD2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27F4F-8780-440D-97DC-CD57B68E08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486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16773-6200-4BD2-828A-9C57AD243AD2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27F4F-8780-440D-97DC-CD57B68E08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9453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16773-6200-4BD2-828A-9C57AD243AD2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27F4F-8780-440D-97DC-CD57B68E08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722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16773-6200-4BD2-828A-9C57AD243AD2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27F4F-8780-440D-97DC-CD57B68E08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104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16773-6200-4BD2-828A-9C57AD243AD2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27F4F-8780-440D-97DC-CD57B68E08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014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16773-6200-4BD2-828A-9C57AD243AD2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F27F4F-8780-440D-97DC-CD57B68E08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148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3DC16773-6200-4BD2-828A-9C57AD243AD2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ABF27F4F-8780-440D-97DC-CD57B68E08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453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6980910-96FA-4DA6-93F5-97873AF1B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5105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F1CB7E2-0098-4A7C-B377-037DCA4C8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105400"/>
            <a:ext cx="10835640" cy="1752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6A966C-3E3C-D30D-B5C8-9F139554C8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4182" y="5653087"/>
            <a:ext cx="10156435" cy="709730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latin typeface="Arial Black" panose="020B0A04020102020204" pitchFamily="34" charset="0"/>
              </a:rPr>
              <a:t>The benefit of collaborative learning</a:t>
            </a:r>
            <a:br>
              <a:rPr lang="en-US" sz="2200" dirty="0">
                <a:latin typeface="Arial Black" panose="020B0A04020102020204" pitchFamily="34" charset="0"/>
              </a:rPr>
            </a:br>
            <a:br>
              <a:rPr lang="en-US" sz="2200" dirty="0">
                <a:latin typeface="Arial Black" panose="020B0A04020102020204" pitchFamily="34" charset="0"/>
              </a:rPr>
            </a:br>
            <a:endParaRPr lang="en-GB" sz="2200" dirty="0"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EE7A02-237A-1F9B-8584-CDD707C928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4182" y="6229349"/>
            <a:ext cx="9747821" cy="536576"/>
          </a:xfrm>
        </p:spPr>
        <p:txBody>
          <a:bodyPr>
            <a:normAutofit fontScale="92500" lnSpcReduction="20000"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Catalin Stan </a:t>
            </a:r>
          </a:p>
          <a:p>
            <a:endParaRPr lang="en-GB" sz="1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29C4AF-79CD-D8C5-8FF0-86D8EE5ECF4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9688" r="-1" b="26679"/>
          <a:stretch>
            <a:fillRect/>
          </a:stretch>
        </p:blipFill>
        <p:spPr>
          <a:xfrm>
            <a:off x="907576" y="442795"/>
            <a:ext cx="9934888" cy="4219811"/>
          </a:xfrm>
          <a:prstGeom prst="rect">
            <a:avLst/>
          </a:prstGeom>
        </p:spPr>
      </p:pic>
      <p:pic>
        <p:nvPicPr>
          <p:cNvPr id="6" name="Slide catalin 1">
            <a:hlinkClick r:id="" action="ppaction://media"/>
            <a:extLst>
              <a:ext uri="{FF2B5EF4-FFF2-40B4-BE49-F238E27FC236}">
                <a16:creationId xmlns:a16="http://schemas.microsoft.com/office/drawing/2014/main" id="{4A89CCE0-EC92-ED8E-0630-A49B70F29A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907213" y="606107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595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15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hade val="98000"/>
                <a:satMod val="130000"/>
                <a:lumMod val="102000"/>
              </a:schemeClr>
            </a:gs>
            <a:gs pos="100000">
              <a:schemeClr val="bg1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E7D1E3F5-9C8F-7211-9D60-103F2223889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599" r="4857" b="-2"/>
          <a:stretch>
            <a:fillRect/>
          </a:stretch>
        </p:blipFill>
        <p:spPr>
          <a:xfrm>
            <a:off x="20" y="9"/>
            <a:ext cx="4067476" cy="342831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DF9D2BB-0A61-05E4-E5EF-51106992E94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4150" r="5503" b="3"/>
          <a:stretch>
            <a:fillRect/>
          </a:stretch>
        </p:blipFill>
        <p:spPr>
          <a:xfrm>
            <a:off x="20" y="3428312"/>
            <a:ext cx="4067476" cy="342968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5EBB9EA-4B67-8A02-4259-817851C7223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7291" r="1" b="13028"/>
          <a:stretch>
            <a:fillRect/>
          </a:stretch>
        </p:blipFill>
        <p:spPr>
          <a:xfrm>
            <a:off x="4067496" y="-1362"/>
            <a:ext cx="8133357" cy="6858000"/>
          </a:xfrm>
          <a:prstGeom prst="rect">
            <a:avLst/>
          </a:prstGeom>
        </p:spPr>
      </p:pic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F186A3E-B99A-477A-AAB0-3B1BF0EFB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708357" y="2271077"/>
            <a:ext cx="7092215" cy="4206725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F5991-C92B-3DFF-16BD-50F25294CF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3849" y="2762015"/>
            <a:ext cx="6617043" cy="3298974"/>
          </a:xfrm>
        </p:spPr>
        <p:txBody>
          <a:bodyPr>
            <a:no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is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characterised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by structured interactions aimed at the co-construction of knowledge.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 is increasingly integrated into digital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globalised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education systems.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This approach extends beyond traditional classrooms, influencing professional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learning environments (Stahl, 2023).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2C63196-84A7-4AD4-AFA6-15526416AB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94571" y="2271077"/>
            <a:ext cx="806001" cy="4206725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F03C264-4FEA-49C1-80F1-3B7E6A7EA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3429000"/>
            <a:ext cx="4064320" cy="0"/>
          </a:xfrm>
          <a:prstGeom prst="line">
            <a:avLst/>
          </a:prstGeom>
          <a:ln w="101600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B868C08-C150-4207-803B-5FAB8F49E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4319" y="-680"/>
            <a:ext cx="0" cy="6858003"/>
          </a:xfrm>
          <a:prstGeom prst="line">
            <a:avLst/>
          </a:prstGeom>
          <a:ln w="101600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Slide catalin 2">
            <a:hlinkClick r:id="" action="ppaction://media"/>
            <a:extLst>
              <a:ext uri="{FF2B5EF4-FFF2-40B4-BE49-F238E27FC236}">
                <a16:creationId xmlns:a16="http://schemas.microsoft.com/office/drawing/2014/main" id="{B8AC0CC2-BB3D-FDDE-5C56-5E35DB514F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197725" y="59991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59505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833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7F157F8-87A1-76B1-36AF-AA3957A02C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192" y="2042900"/>
            <a:ext cx="5451627" cy="273944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180A1-9495-BC7D-E642-9C5E17DA79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819" y="551963"/>
            <a:ext cx="4572002" cy="3854979"/>
          </a:xfrm>
        </p:spPr>
        <p:txBody>
          <a:bodyPr>
            <a:no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Enhances critical thinking and problem-solving through peer interaction.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Improves learning outcomes and engagement levels across disciplines.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Encourages knowledge co-creation and deeper understanding.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Develops interpersonal and teamwork skills required in professional practice.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serves as both a pedagogical tool and a skill-building mechanism aligned with employability demands (Mercier et al., 2023).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Slide catalin 3">
            <a:hlinkClick r:id="" action="ppaction://media"/>
            <a:extLst>
              <a:ext uri="{FF2B5EF4-FFF2-40B4-BE49-F238E27FC236}">
                <a16:creationId xmlns:a16="http://schemas.microsoft.com/office/drawing/2014/main" id="{A6FD7A2F-BA49-7AA1-C011-F5D8E94E22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452769" y="568376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66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00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9558715-67AA-43A1-94C0-3B58C825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215"/>
            <a:ext cx="11292840" cy="68642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FB178FE-9944-ED00-43B9-93D54E00A3F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533" b="2"/>
          <a:stretch>
            <a:fillRect/>
          </a:stretch>
        </p:blipFill>
        <p:spPr>
          <a:xfrm>
            <a:off x="-8296" y="-6"/>
            <a:ext cx="7212921" cy="416262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AA92A-4E66-23BC-04D3-6A6DAB2EE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19827" y="401595"/>
            <a:ext cx="3457810" cy="4476750"/>
          </a:xfrm>
        </p:spPr>
        <p:txBody>
          <a:bodyPr>
            <a:no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Widely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utilised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in interprofessional training and workplace learning (Boke et al., 2025).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Supports continuous professional development (CPD).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Encourages shared accountability and reflective practice.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Effectiveness relies on the quality of facilitation and clarity of roles; otherwise, collaboration may remain superficial (Boke et al., 2025).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F54890-8449-B775-F0A4-C9C88D68F7E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3713" r="-1" b="-1"/>
          <a:stretch>
            <a:fillRect/>
          </a:stretch>
        </p:blipFill>
        <p:spPr>
          <a:xfrm>
            <a:off x="-8297" y="4254061"/>
            <a:ext cx="3560741" cy="260393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77A81A6-3E47-B0A9-EA8C-1C190A8661C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728" r="5107" b="-2"/>
          <a:stretch>
            <a:fillRect/>
          </a:stretch>
        </p:blipFill>
        <p:spPr>
          <a:xfrm>
            <a:off x="3643883" y="4254067"/>
            <a:ext cx="3560741" cy="2603939"/>
          </a:xfrm>
          <a:prstGeom prst="rect">
            <a:avLst/>
          </a:prstGeom>
        </p:spPr>
      </p:pic>
      <p:pic>
        <p:nvPicPr>
          <p:cNvPr id="10" name="Slide catalin 4">
            <a:hlinkClick r:id="" action="ppaction://media"/>
            <a:extLst>
              <a:ext uri="{FF2B5EF4-FFF2-40B4-BE49-F238E27FC236}">
                <a16:creationId xmlns:a16="http://schemas.microsoft.com/office/drawing/2014/main" id="{9AF94A87-5272-44E6-9391-44FC542369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625270" y="591172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579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843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3167118-CCC6-4EA0-956F-63D5BBB02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B0A9187-F387-1D95-9FC9-8BB5E1B5A11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390" r="4251" b="-2"/>
          <a:stretch>
            <a:fillRect/>
          </a:stretch>
        </p:blipFill>
        <p:spPr>
          <a:xfrm>
            <a:off x="161151" y="160866"/>
            <a:ext cx="5784972" cy="3772147"/>
          </a:xfrm>
          <a:custGeom>
            <a:avLst/>
            <a:gdLst/>
            <a:ahLst/>
            <a:cxnLst/>
            <a:rect l="l" t="t" r="r" b="b"/>
            <a:pathLst>
              <a:path w="3762123" h="3772147">
                <a:moveTo>
                  <a:pt x="0" y="0"/>
                </a:moveTo>
                <a:lnTo>
                  <a:pt x="3762123" y="0"/>
                </a:lnTo>
                <a:lnTo>
                  <a:pt x="3762123" y="2803198"/>
                </a:lnTo>
                <a:lnTo>
                  <a:pt x="1898122" y="2803198"/>
                </a:lnTo>
                <a:lnTo>
                  <a:pt x="1898122" y="3772147"/>
                </a:lnTo>
                <a:lnTo>
                  <a:pt x="0" y="3772147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BB375-1664-8D4B-DBBF-C32B47E5A9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5877" y="395416"/>
            <a:ext cx="5165836" cy="454728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Opportunities: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Enables cross-cultural knowledge exchange and global competence development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Zalli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Supports international collaboration and innovation.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Builds global citizenship awareness in education and business.</a:t>
            </a:r>
          </a:p>
          <a:p>
            <a:pPr marL="0" indent="0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Challenges: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Cultural differences may create communication barriers and conflicts.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Unequal access to technology limits global participation (Romeo &amp; Conti, 2026).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Risk of automation bias in AI-supported collaboration systems.</a:t>
            </a:r>
          </a:p>
          <a:p>
            <a:pPr marL="0" indent="0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Critical Insight: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Global collaboration requires intentional design to avoid reinforcing inequalities (Van Rompay-Bartels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et al., 2024).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C63503-781F-0453-5BBD-8DC5732F606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5772" r="23525" b="-1"/>
          <a:stretch>
            <a:fillRect/>
          </a:stretch>
        </p:blipFill>
        <p:spPr>
          <a:xfrm>
            <a:off x="161153" y="4051885"/>
            <a:ext cx="2922516" cy="265998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126EAEB-30ED-185E-9EB4-953B73C756D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9185" r="15209" b="-4"/>
          <a:stretch>
            <a:fillRect/>
          </a:stretch>
        </p:blipFill>
        <p:spPr>
          <a:xfrm>
            <a:off x="3202542" y="3082937"/>
            <a:ext cx="2743583" cy="3628930"/>
          </a:xfrm>
          <a:prstGeom prst="rect">
            <a:avLst/>
          </a:prstGeom>
        </p:spPr>
      </p:pic>
      <p:pic>
        <p:nvPicPr>
          <p:cNvPr id="10" name="Slide catalin 5">
            <a:hlinkClick r:id="" action="ppaction://media"/>
            <a:extLst>
              <a:ext uri="{FF2B5EF4-FFF2-40B4-BE49-F238E27FC236}">
                <a16:creationId xmlns:a16="http://schemas.microsoft.com/office/drawing/2014/main" id="{3CBE7DFA-0FA7-BE91-1306-AAE70A6725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217883" y="617181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516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54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0B3D270-B19D-4DB8-BD3C-3E707485B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541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BDAF94-B52E-4307-B54C-EF413086F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BB596B-DBEB-223C-BE15-D0FABBF52C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6544895"/>
              </p:ext>
            </p:extLst>
          </p:nvPr>
        </p:nvGraphicFramePr>
        <p:xfrm>
          <a:off x="4380788" y="137407"/>
          <a:ext cx="6721758" cy="63498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Slide catalin 6">
            <a:hlinkClick r:id="" action="ppaction://media"/>
            <a:extLst>
              <a:ext uri="{FF2B5EF4-FFF2-40B4-BE49-F238E27FC236}">
                <a16:creationId xmlns:a16="http://schemas.microsoft.com/office/drawing/2014/main" id="{4BEA0DAE-D010-CA52-6286-D292D28F41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403518" y="5121876"/>
            <a:ext cx="406400" cy="591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317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10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DB0431E-0B04-44A1-9C51-531E28D18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AB6E8-B619-9016-116B-47CCD91719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85" y="135924"/>
            <a:ext cx="11304950" cy="4351337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Boke, H., Aygun, Y.,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Tufekci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S., Yagin, F. H., Canpolat, B., Norman, G., &amp;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Ardigò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L. P. (2025). Effects of cooperative learning on students’ learning outcomes in physical education: A meta-analysis.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Frontiers in Psychology, 16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1508808.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Buck Jensen, C., Norbye, B., Abrandt Dahlgren, M.,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Törnqvist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T., &amp; Iversen, A. (2023). Students in interprofessional clinical placements: How supervision facilitates patient-centeredness in collaborative learning.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The Clinical Supervisor, 42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(2), 352–374.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Hafner, P.,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Wernbacher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T., Pfeiffer, A., Denk, N., Economides, A.,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Perifanou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M., &amp; Sigurðardóttir, H. (2022). Limits and benefits of using telepresence robots for educational purposes. In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Proceedings of the International Conference on Interactive Collaborative Learning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(pp. 23–33). Springer.</a:t>
            </a:r>
          </a:p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Khasawneh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Y. J. A.,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Alsarayreh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R., Al Ajlouni, A. A.,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Eyadat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H. M.,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Ayasrah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M. N., &amp;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Khasawneh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M. A. S. (2023). An examination of teacher collaboration in professional learning communities and collaborative teaching practices.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Education and e-Learning Research, 10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(3), 446–452.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Mercier, E., Goldstein, M. H.,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Baligar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P., &amp;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Rajarathinam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R. J. (2023). Collaborative learning in engineering education. In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handbook of engineering education research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(pp. 402–432). Routledge.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Qureshi, M. A., Khaskheli, A., Qureshi, J. A., Raza, S. A., &amp;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Yousufi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S. Q. (2023). Factors affecting students’ learning performance through collaborative learning and engagement.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Interactive Learning Environments, 31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(4), 2371–2391.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Romeo, G., &amp; Conti, D. (2026). Exploring automation bias in human–AI collaboration: A review and implications for explainable AI. AI &amp; Society, 41(1), 259–278.Stahl, G. (2023). Contributions to a theoretical framework for computer-supported collaborative learning. In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Computer support for collaborative learning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(pp. 62–71). Routledge.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Van Rompay-Bartels, I., Watkins, C., Zijlstra, L., &amp;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Geessink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J. (2024). Assessing the impact of intercultural virtual collaboration on global citizenship education. In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Belonging in culturally diverse societies: Official structures and personal customs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IntechOpen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Yin, S. X., Hoe-Lian Goh, D., &amp; Quek, C. L. (2024). Collaborative learning in K-12 computational thinking education: A systematic review.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Educational Computing Research, 62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(6), 1220–1254.</a:t>
            </a:r>
          </a:p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Zalli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E. (2024). Globalization and education: Exploring the exchange of ideas, values, and traditions in promoting cultural understanding and global citizenship.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Interdisciplinary Journal of Research and Development, 11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55.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B424749-EEE0-49C9-9ABF-97B171A3E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7760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4523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912</TotalTime>
  <Words>864</Words>
  <PresentationFormat>Widescreen</PresentationFormat>
  <Paragraphs>43</Paragraphs>
  <Slides>7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Arial Black</vt:lpstr>
      <vt:lpstr>Calibri</vt:lpstr>
      <vt:lpstr>Century Schoolbook</vt:lpstr>
      <vt:lpstr>Wingdings 2</vt:lpstr>
      <vt:lpstr>View</vt:lpstr>
      <vt:lpstr>The benefit of collaborative learning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2026-04-28T22:27:04Z</dcterms:created>
  <dcterms:modified xsi:type="dcterms:W3CDTF">2026-04-29T13:39:36Z</dcterms:modified>
</cp:coreProperties>
</file>