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handoutMasterIdLst>
    <p:handoutMasterId r:id="rId25"/>
  </p:handoutMasterIdLst>
  <p:sldIdLst>
    <p:sldId id="262" r:id="rId2"/>
    <p:sldId id="263" r:id="rId3"/>
    <p:sldId id="264" r:id="rId4"/>
    <p:sldId id="266" r:id="rId5"/>
    <p:sldId id="265" r:id="rId6"/>
    <p:sldId id="268" r:id="rId7"/>
    <p:sldId id="270" r:id="rId8"/>
    <p:sldId id="282" r:id="rId9"/>
    <p:sldId id="273" r:id="rId10"/>
    <p:sldId id="272" r:id="rId11"/>
    <p:sldId id="267" r:id="rId12"/>
    <p:sldId id="283" r:id="rId13"/>
    <p:sldId id="275" r:id="rId14"/>
    <p:sldId id="271" r:id="rId15"/>
    <p:sldId id="274" r:id="rId16"/>
    <p:sldId id="269" r:id="rId17"/>
    <p:sldId id="276" r:id="rId18"/>
    <p:sldId id="277" r:id="rId19"/>
    <p:sldId id="278" r:id="rId20"/>
    <p:sldId id="279" r:id="rId21"/>
    <p:sldId id="280" r:id="rId22"/>
    <p:sldId id="281" r:id="rId2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05EB"/>
    <a:srgbClr val="CA26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314" autoAdjust="0"/>
    <p:restoredTop sz="94718"/>
  </p:normalViewPr>
  <p:slideViewPr>
    <p:cSldViewPr>
      <p:cViewPr varScale="1">
        <p:scale>
          <a:sx n="106" d="100"/>
          <a:sy n="106" d="100"/>
        </p:scale>
        <p:origin x="1872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6023D9-978A-4902-9528-49E06F8A793A}" type="datetimeFigureOut">
              <a:rPr lang="en-GB" smtClean="0"/>
              <a:t>08/03/2018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9F7B22-38D3-4054-9D91-D841809106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3722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9BCFD0-1020-46C6-80D5-F9FBC7EFF1F4}" type="datetimeFigureOut">
              <a:rPr lang="en-GB" smtClean="0"/>
              <a:t>08/03/2018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7B3AB0-B398-4ECB-9B3E-A158F590CF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491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698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5137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21924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9134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097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024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4925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3040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6828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982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40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720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pss-tutorials.com/basic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9592" y="836712"/>
            <a:ext cx="7992888" cy="648072"/>
          </a:xfrm>
        </p:spPr>
        <p:txBody>
          <a:bodyPr>
            <a:normAutofit fontScale="90000"/>
          </a:bodyPr>
          <a:lstStyle/>
          <a:p>
            <a:pPr algn="l"/>
            <a:r>
              <a:rPr lang="en-GB" sz="3600" dirty="0" smtClean="0">
                <a:solidFill>
                  <a:schemeClr val="bg1"/>
                </a:solidFill>
              </a:rPr>
              <a:t/>
            </a:r>
            <a:br>
              <a:rPr lang="en-GB" sz="3600" dirty="0" smtClean="0">
                <a:solidFill>
                  <a:schemeClr val="bg1"/>
                </a:solidFill>
              </a:rPr>
            </a:br>
            <a:r>
              <a:rPr lang="en-GB" sz="3600" dirty="0" smtClean="0">
                <a:solidFill>
                  <a:schemeClr val="bg1"/>
                </a:solidFill>
              </a:rPr>
              <a:t/>
            </a:r>
            <a:br>
              <a:rPr lang="en-GB" sz="3600" dirty="0" smtClean="0">
                <a:solidFill>
                  <a:schemeClr val="bg1"/>
                </a:solidFill>
              </a:rPr>
            </a:b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95736" y="1628800"/>
            <a:ext cx="6120680" cy="3624808"/>
          </a:xfrm>
        </p:spPr>
        <p:txBody>
          <a:bodyPr>
            <a:normAutofit/>
          </a:bodyPr>
          <a:lstStyle/>
          <a:p>
            <a:endParaRPr lang="en-GB" dirty="0" smtClean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SPSS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US" altLang="en-US" sz="2400" dirty="0" smtClean="0">
                <a:solidFill>
                  <a:schemeClr val="bg1"/>
                </a:solidFill>
                <a:latin typeface="Verdana" charset="0"/>
              </a:rPr>
              <a:t>Lecture</a:t>
            </a:r>
            <a:endParaRPr lang="en-US" altLang="en-US" sz="2400" dirty="0">
              <a:solidFill>
                <a:schemeClr val="bg1"/>
              </a:solidFill>
              <a:latin typeface="Verdana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0392" y="5589240"/>
            <a:ext cx="648072" cy="360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1421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Objective</a:t>
            </a:r>
          </a:p>
          <a:p>
            <a:pPr lvl="1"/>
            <a:r>
              <a:rPr lang="en-GB" dirty="0" smtClean="0"/>
              <a:t>To be able to input survey data into SPSS </a:t>
            </a:r>
          </a:p>
          <a:p>
            <a:pPr lvl="1"/>
            <a:r>
              <a:rPr lang="en-GB" dirty="0" smtClean="0"/>
              <a:t>Understand the data types we are using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8617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SPSS Screens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Data Editor Window</a:t>
            </a:r>
          </a:p>
          <a:p>
            <a:pPr lvl="1"/>
            <a:r>
              <a:rPr lang="en-GB" dirty="0" smtClean="0"/>
              <a:t>Always opens on this screen</a:t>
            </a:r>
          </a:p>
          <a:p>
            <a:pPr lvl="1"/>
            <a:r>
              <a:rPr lang="en-GB" dirty="0" smtClean="0"/>
              <a:t>This is where you input your data</a:t>
            </a:r>
          </a:p>
          <a:p>
            <a:pPr lvl="1"/>
            <a:r>
              <a:rPr lang="en-GB" dirty="0" smtClean="0"/>
              <a:t>Looks and feels like Excel </a:t>
            </a:r>
          </a:p>
          <a:p>
            <a:r>
              <a:rPr lang="en-GB" dirty="0" smtClean="0"/>
              <a:t>Each row  is one participant</a:t>
            </a:r>
          </a:p>
          <a:p>
            <a:r>
              <a:rPr lang="en-GB" dirty="0" smtClean="0"/>
              <a:t>Each column is a type of measurement</a:t>
            </a:r>
          </a:p>
          <a:p>
            <a:endParaRPr lang="en-GB" dirty="0" smtClean="0"/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3491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SPSS Screens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Variable View</a:t>
            </a:r>
          </a:p>
          <a:p>
            <a:pPr lvl="1"/>
            <a:r>
              <a:rPr lang="en-GB" dirty="0" smtClean="0"/>
              <a:t>This is where you construct the variables and their properties such as: gender, income etc. </a:t>
            </a:r>
          </a:p>
          <a:p>
            <a:pPr lvl="1"/>
            <a:r>
              <a:rPr lang="en-GB" dirty="0" smtClean="0"/>
              <a:t>Each variable is a row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8153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Inputting Survey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Firstly we need to set up the variables</a:t>
            </a:r>
          </a:p>
          <a:p>
            <a:r>
              <a:rPr lang="en-GB" dirty="0" smtClean="0"/>
              <a:t>Therefore we need to go to variable view</a:t>
            </a:r>
          </a:p>
          <a:p>
            <a:endParaRPr lang="en-GB" dirty="0"/>
          </a:p>
          <a:p>
            <a:r>
              <a:rPr lang="en-GB" dirty="0" smtClean="0"/>
              <a:t>Let’s say we have a short survey of 10 people and we had questions on:</a:t>
            </a:r>
          </a:p>
          <a:p>
            <a:r>
              <a:rPr lang="en-GB" dirty="0" smtClean="0"/>
              <a:t>Gender</a:t>
            </a:r>
          </a:p>
          <a:p>
            <a:r>
              <a:rPr lang="en-GB" dirty="0" smtClean="0"/>
              <a:t>Height</a:t>
            </a:r>
          </a:p>
          <a:p>
            <a:r>
              <a:rPr lang="en-GB" dirty="0" smtClean="0"/>
              <a:t>Weight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2702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Inputting Survey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Usually the first variable is </a:t>
            </a:r>
            <a:r>
              <a:rPr lang="en-GB" dirty="0" smtClean="0"/>
              <a:t>ID which maybe a reference number or code you give to your survey forms e.g. 1- 10.</a:t>
            </a:r>
          </a:p>
          <a:p>
            <a:r>
              <a:rPr lang="en-GB" dirty="0" smtClean="0"/>
              <a:t>This is so you can cross reference back to your survey forms if you need to.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4228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 we will need variables for:</a:t>
            </a:r>
          </a:p>
          <a:p>
            <a:r>
              <a:rPr lang="en-GB" dirty="0" smtClean="0"/>
              <a:t>ID</a:t>
            </a:r>
          </a:p>
          <a:p>
            <a:r>
              <a:rPr lang="en-GB" dirty="0" smtClean="0"/>
              <a:t>Gender </a:t>
            </a:r>
          </a:p>
          <a:p>
            <a:r>
              <a:rPr lang="en-GB" dirty="0" smtClean="0"/>
              <a:t>Height</a:t>
            </a:r>
          </a:p>
          <a:p>
            <a:r>
              <a:rPr lang="en-GB" dirty="0" smtClean="0"/>
              <a:t>Weight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4646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Firstly we have to define what data types these are.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5609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Scale </a:t>
            </a:r>
          </a:p>
          <a:p>
            <a:pPr lvl="1"/>
            <a:r>
              <a:rPr lang="en-GB" dirty="0" smtClean="0"/>
              <a:t>Interval variables like temperature. The interval between 19 and 20 degrees is the same as between 22 and 23 degrees.</a:t>
            </a:r>
          </a:p>
          <a:p>
            <a:pPr lvl="1"/>
            <a:r>
              <a:rPr lang="en-GB" dirty="0" smtClean="0"/>
              <a:t>Ratio variables same as interval  but there is a true zero. i.e. height of zero means no height (but temperature of zero does not mean no temperature).</a:t>
            </a:r>
          </a:p>
        </p:txBody>
      </p:sp>
    </p:spTree>
    <p:extLst>
      <p:ext uri="{BB962C8B-B14F-4D97-AF65-F5344CB8AC3E}">
        <p14:creationId xmlns:p14="http://schemas.microsoft.com/office/powerpoint/2010/main" val="3631546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Nominal – variables without any quantitative value i.e. </a:t>
            </a:r>
          </a:p>
          <a:p>
            <a:r>
              <a:rPr lang="en-GB" dirty="0" smtClean="0"/>
              <a:t>gender: m/f; </a:t>
            </a:r>
          </a:p>
          <a:p>
            <a:r>
              <a:rPr lang="en-GB" dirty="0" smtClean="0"/>
              <a:t>hair colour: blonde/black/grey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3584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Ordinal is nominal data with some sort of ran/scale/order.</a:t>
            </a:r>
          </a:p>
          <a:p>
            <a:r>
              <a:rPr lang="en-GB" dirty="0" smtClean="0"/>
              <a:t>E.g. how happy are you with our product</a:t>
            </a:r>
          </a:p>
          <a:p>
            <a:r>
              <a:rPr lang="en-GB" dirty="0" smtClean="0"/>
              <a:t>1- Very unhappy</a:t>
            </a:r>
          </a:p>
          <a:p>
            <a:r>
              <a:rPr lang="en-GB" dirty="0" smtClean="0"/>
              <a:t>2 – Unhappy</a:t>
            </a:r>
          </a:p>
          <a:p>
            <a:r>
              <a:rPr lang="en-GB" dirty="0" smtClean="0"/>
              <a:t>3 – OK</a:t>
            </a:r>
          </a:p>
          <a:p>
            <a:r>
              <a:rPr lang="en-GB" dirty="0" smtClean="0"/>
              <a:t>4 – Happy</a:t>
            </a:r>
          </a:p>
          <a:p>
            <a:r>
              <a:rPr lang="en-GB" dirty="0" smtClean="0"/>
              <a:t>5 – Very Happy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0286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********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Most students can get mixed up with Scale and Ordinal types.</a:t>
            </a:r>
          </a:p>
          <a:p>
            <a:r>
              <a:rPr lang="en-GB" dirty="0" smtClean="0"/>
              <a:t>If you can find the average – it’s scale data</a:t>
            </a:r>
          </a:p>
          <a:p>
            <a:pPr lvl="1"/>
            <a:r>
              <a:rPr lang="en-GB" dirty="0" smtClean="0"/>
              <a:t>E.g. Age where you ask for </a:t>
            </a:r>
            <a:r>
              <a:rPr lang="en-GB" dirty="0" err="1" smtClean="0"/>
              <a:t>anumerical</a:t>
            </a:r>
            <a:r>
              <a:rPr lang="en-GB" dirty="0" smtClean="0"/>
              <a:t> answer </a:t>
            </a:r>
          </a:p>
          <a:p>
            <a:r>
              <a:rPr lang="en-GB" dirty="0" smtClean="0"/>
              <a:t>If you are putting the data into categories with a ranking – it’s ordinal data</a:t>
            </a:r>
          </a:p>
          <a:p>
            <a:pPr lvl="1"/>
            <a:r>
              <a:rPr lang="en-GB" dirty="0" smtClean="0"/>
              <a:t>E.g. Age where you give options – 10- 29; 30- 49; 50-69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7215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So we will need variables for:</a:t>
            </a:r>
          </a:p>
          <a:p>
            <a:pPr marL="0" indent="0">
              <a:buNone/>
            </a:pPr>
            <a:r>
              <a:rPr lang="en-GB" dirty="0" smtClean="0"/>
              <a:t>		</a:t>
            </a:r>
          </a:p>
          <a:p>
            <a:r>
              <a:rPr lang="en-GB" dirty="0" smtClean="0"/>
              <a:t>Gender : </a:t>
            </a:r>
          </a:p>
          <a:p>
            <a:pPr lvl="1"/>
            <a:r>
              <a:rPr lang="en-GB" dirty="0" smtClean="0"/>
              <a:t>Nominal</a:t>
            </a:r>
          </a:p>
          <a:p>
            <a:r>
              <a:rPr lang="en-GB" dirty="0" smtClean="0"/>
              <a:t>Height : </a:t>
            </a:r>
          </a:p>
          <a:p>
            <a:pPr lvl="1"/>
            <a:r>
              <a:rPr lang="en-GB" dirty="0" smtClean="0"/>
              <a:t>Scale</a:t>
            </a:r>
          </a:p>
          <a:p>
            <a:r>
              <a:rPr lang="en-GB" dirty="0" smtClean="0"/>
              <a:t>Weight  : </a:t>
            </a:r>
          </a:p>
          <a:p>
            <a:pPr lvl="1"/>
            <a:r>
              <a:rPr lang="en-GB" dirty="0" smtClean="0"/>
              <a:t>Scale</a:t>
            </a:r>
          </a:p>
          <a:p>
            <a:endParaRPr lang="en-GB" dirty="0"/>
          </a:p>
          <a:p>
            <a:r>
              <a:rPr lang="en-GB" dirty="0" smtClean="0"/>
              <a:t>ID: </a:t>
            </a:r>
          </a:p>
          <a:p>
            <a:pPr lvl="1"/>
            <a:r>
              <a:rPr lang="en-GB" dirty="0" smtClean="0"/>
              <a:t>Nominal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5183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Label Columns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extra information for your own references</a:t>
            </a:r>
          </a:p>
          <a:p>
            <a:r>
              <a:rPr lang="en-GB" dirty="0" smtClean="0"/>
              <a:t>E.g. “Height is in inches”</a:t>
            </a:r>
          </a:p>
          <a:p>
            <a:r>
              <a:rPr lang="en-GB" dirty="0" smtClean="0"/>
              <a:t>As you may not remember what scales you original used</a:t>
            </a:r>
          </a:p>
          <a:p>
            <a:r>
              <a:rPr lang="en-GB" dirty="0" smtClean="0"/>
              <a:t>Or you may pass your data on for someone else to use.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4105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 Column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By default it is numeric as SPSS is a statistical package so the majority of your input will be numeric so calculations can be made with it.</a:t>
            </a:r>
          </a:p>
          <a:p>
            <a:r>
              <a:rPr lang="en-GB" dirty="0" smtClean="0"/>
              <a:t>You may also use dates i.e. Date of Birth</a:t>
            </a:r>
          </a:p>
          <a:p>
            <a:r>
              <a:rPr lang="en-GB" dirty="0" smtClean="0"/>
              <a:t>Or you may use strings for words i.e. Surname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9246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Width column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for string variables i.e. not numeric such as ‘Surname’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7785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Decimals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Decimal places: default is two decimal places can be changed up or down (ordinals don’t need them).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744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Columns Column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Columns </a:t>
            </a:r>
            <a:r>
              <a:rPr lang="en-GB" dirty="0"/>
              <a:t>are for how wide or narrow the columns will look in data view (can also be done by </a:t>
            </a:r>
            <a:r>
              <a:rPr lang="en-GB" dirty="0" smtClean="0"/>
              <a:t>hand in data view)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7657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justification as in word or excel: left, right or centre.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1656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 up variables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Set up variables for </a:t>
            </a:r>
          </a:p>
          <a:p>
            <a:r>
              <a:rPr lang="en-GB" dirty="0" smtClean="0"/>
              <a:t>ID</a:t>
            </a:r>
          </a:p>
          <a:p>
            <a:r>
              <a:rPr lang="en-GB" dirty="0" smtClean="0"/>
              <a:t>Height</a:t>
            </a:r>
          </a:p>
          <a:p>
            <a:r>
              <a:rPr lang="en-GB" dirty="0" smtClean="0"/>
              <a:t>Weight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7487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Gender</a:t>
            </a:r>
          </a:p>
          <a:p>
            <a:endParaRPr lang="en-GB" dirty="0"/>
          </a:p>
          <a:p>
            <a:pPr lvl="1"/>
            <a:r>
              <a:rPr lang="en-GB" dirty="0" smtClean="0"/>
              <a:t>We need to assign a value to Male and to Female</a:t>
            </a:r>
          </a:p>
          <a:p>
            <a:pPr lvl="1"/>
            <a:r>
              <a:rPr lang="en-GB" dirty="0" smtClean="0"/>
              <a:t>We do this by clicking in the value box and creating value labels.</a:t>
            </a:r>
          </a:p>
          <a:p>
            <a:pPr lvl="1"/>
            <a:r>
              <a:rPr lang="en-GB" dirty="0" smtClean="0"/>
              <a:t>We could  use 1 = Female and 2 = Male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6985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reading/research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Have a look at SPSS tutorial and download their data file.</a:t>
            </a:r>
          </a:p>
          <a:p>
            <a:r>
              <a:rPr lang="en-GB" dirty="0">
                <a:hlinkClick r:id="rId2"/>
              </a:rPr>
              <a:t>https://www.spss-tutorials.com/basics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r>
              <a:rPr lang="en-GB" dirty="0" smtClean="0"/>
              <a:t>Download their  employees.sav file and look at the variables.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076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14604</TotalTime>
  <Words>607</Words>
  <Application>Microsoft Office PowerPoint</Application>
  <PresentationFormat>On-screen Show (4:3)</PresentationFormat>
  <Paragraphs>106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Myriad Pro</vt:lpstr>
      <vt:lpstr>Verdana</vt:lpstr>
      <vt:lpstr>20140311PresentationUWTSDTemplate</vt:lpstr>
      <vt:lpstr>  </vt:lpstr>
      <vt:lpstr>SPSS</vt:lpstr>
      <vt:lpstr>SPSS Screens</vt:lpstr>
      <vt:lpstr>SPSS Screens</vt:lpstr>
      <vt:lpstr>Inputting Survey Data</vt:lpstr>
      <vt:lpstr>Inputting Survey Data</vt:lpstr>
      <vt:lpstr>PowerPoint Presentation</vt:lpstr>
      <vt:lpstr>PowerPoint Presentation</vt:lpstr>
      <vt:lpstr>Data Types</vt:lpstr>
      <vt:lpstr>Data Types</vt:lpstr>
      <vt:lpstr>PowerPoint Presentation</vt:lpstr>
      <vt:lpstr>********</vt:lpstr>
      <vt:lpstr>PowerPoint Presentation</vt:lpstr>
      <vt:lpstr>Label Columns</vt:lpstr>
      <vt:lpstr>Type Column</vt:lpstr>
      <vt:lpstr>Width column</vt:lpstr>
      <vt:lpstr>Decimals</vt:lpstr>
      <vt:lpstr>Columns Column</vt:lpstr>
      <vt:lpstr>Align</vt:lpstr>
      <vt:lpstr>Set up variables</vt:lpstr>
      <vt:lpstr>PowerPoint Presentation</vt:lpstr>
      <vt:lpstr>Further reading/research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Benyon, Caroline</dc:creator>
  <cp:lastModifiedBy>Suzanne Wells</cp:lastModifiedBy>
  <cp:revision>370</cp:revision>
  <cp:lastPrinted>2016-02-08T18:19:33Z</cp:lastPrinted>
  <dcterms:created xsi:type="dcterms:W3CDTF">2015-05-19T15:55:27Z</dcterms:created>
  <dcterms:modified xsi:type="dcterms:W3CDTF">2018-03-08T18:11:54Z</dcterms:modified>
</cp:coreProperties>
</file>