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theme/theme11.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2.xml" ContentType="application/vnd.openxmlformats-officedocument.theme+xml"/>
  <Override PartName="/ppt/slideLayouts/slideLayout19.xml" ContentType="application/vnd.openxmlformats-officedocument.presentationml.slideLayout+xml"/>
  <Override PartName="/ppt/theme/theme13.xml" ContentType="application/vnd.openxmlformats-officedocument.theme+xml"/>
  <Override PartName="/ppt/slideLayouts/slideLayout20.xml" ContentType="application/vnd.openxmlformats-officedocument.presentationml.slideLayout+xml"/>
  <Override PartName="/ppt/theme/theme14.xml" ContentType="application/vnd.openxmlformats-officedocument.theme+xml"/>
  <Override PartName="/ppt/slideLayouts/slideLayout21.xml" ContentType="application/vnd.openxmlformats-officedocument.presentationml.slideLayout+xml"/>
  <Override PartName="/ppt/theme/theme15.xml" ContentType="application/vnd.openxmlformats-officedocument.theme+xml"/>
  <Override PartName="/ppt/slideLayouts/slideLayout22.xml" ContentType="application/vnd.openxmlformats-officedocument.presentationml.slideLayout+xml"/>
  <Override PartName="/ppt/theme/theme1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theme/theme19.xml" ContentType="application/vnd.openxmlformats-officedocument.theme+xml"/>
  <Override PartName="/ppt/slideLayouts/slideLayout33.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4"/>
  </p:notesMasterIdLst>
  <p:sldIdLst>
    <p:sldId id="363" r:id="rId24"/>
    <p:sldId id="262" r:id="rId25"/>
    <p:sldId id="269" r:id="rId26"/>
    <p:sldId id="381" r:id="rId27"/>
    <p:sldId id="382" r:id="rId28"/>
    <p:sldId id="383" r:id="rId29"/>
    <p:sldId id="384" r:id="rId30"/>
    <p:sldId id="385" r:id="rId31"/>
    <p:sldId id="386" r:id="rId32"/>
    <p:sldId id="389" r:id="rId33"/>
    <p:sldId id="281" r:id="rId34"/>
    <p:sldId id="294" r:id="rId35"/>
    <p:sldId id="338" r:id="rId36"/>
    <p:sldId id="339" r:id="rId37"/>
    <p:sldId id="341" r:id="rId38"/>
    <p:sldId id="387" r:id="rId39"/>
    <p:sldId id="342" r:id="rId40"/>
    <p:sldId id="340" r:id="rId41"/>
    <p:sldId id="344" r:id="rId42"/>
    <p:sldId id="343" r:id="rId43"/>
    <p:sldId id="315" r:id="rId44"/>
    <p:sldId id="345" r:id="rId45"/>
    <p:sldId id="346" r:id="rId46"/>
    <p:sldId id="289" r:id="rId47"/>
    <p:sldId id="297" r:id="rId48"/>
    <p:sldId id="349" r:id="rId49"/>
    <p:sldId id="348" r:id="rId50"/>
    <p:sldId id="350" r:id="rId51"/>
    <p:sldId id="335" r:id="rId52"/>
    <p:sldId id="272"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06" autoAdjust="0"/>
    <p:restoredTop sz="94364" autoAdjust="0"/>
  </p:normalViewPr>
  <p:slideViewPr>
    <p:cSldViewPr snapToGrid="0">
      <p:cViewPr varScale="1">
        <p:scale>
          <a:sx n="88" d="100"/>
          <a:sy n="88" d="100"/>
        </p:scale>
        <p:origin x="375" y="5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4044427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1574141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3</a:t>
            </a:fld>
            <a:endParaRPr lang="en-GB"/>
          </a:p>
        </p:txBody>
      </p:sp>
    </p:spTree>
    <p:extLst>
      <p:ext uri="{BB962C8B-B14F-4D97-AF65-F5344CB8AC3E}">
        <p14:creationId xmlns:p14="http://schemas.microsoft.com/office/powerpoint/2010/main" val="3230335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11</a:t>
            </a:fld>
            <a:endParaRPr lang="en-GB"/>
          </a:p>
        </p:txBody>
      </p:sp>
    </p:spTree>
    <p:extLst>
      <p:ext uri="{BB962C8B-B14F-4D97-AF65-F5344CB8AC3E}">
        <p14:creationId xmlns:p14="http://schemas.microsoft.com/office/powerpoint/2010/main" val="2452607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12</a:t>
            </a:fld>
            <a:endParaRPr lang="en-GB"/>
          </a:p>
        </p:txBody>
      </p:sp>
    </p:spTree>
    <p:extLst>
      <p:ext uri="{BB962C8B-B14F-4D97-AF65-F5344CB8AC3E}">
        <p14:creationId xmlns:p14="http://schemas.microsoft.com/office/powerpoint/2010/main" val="509653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13</a:t>
            </a:fld>
            <a:endParaRPr lang="en-GB"/>
          </a:p>
        </p:txBody>
      </p:sp>
    </p:spTree>
    <p:extLst>
      <p:ext uri="{BB962C8B-B14F-4D97-AF65-F5344CB8AC3E}">
        <p14:creationId xmlns:p14="http://schemas.microsoft.com/office/powerpoint/2010/main" val="3743290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14</a:t>
            </a:fld>
            <a:endParaRPr lang="en-GB"/>
          </a:p>
        </p:txBody>
      </p:sp>
    </p:spTree>
    <p:extLst>
      <p:ext uri="{BB962C8B-B14F-4D97-AF65-F5344CB8AC3E}">
        <p14:creationId xmlns:p14="http://schemas.microsoft.com/office/powerpoint/2010/main" val="3223205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15</a:t>
            </a:fld>
            <a:endParaRPr lang="en-GB"/>
          </a:p>
        </p:txBody>
      </p:sp>
    </p:spTree>
    <p:extLst>
      <p:ext uri="{BB962C8B-B14F-4D97-AF65-F5344CB8AC3E}">
        <p14:creationId xmlns:p14="http://schemas.microsoft.com/office/powerpoint/2010/main" val="1638394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17</a:t>
            </a:fld>
            <a:endParaRPr lang="en-GB"/>
          </a:p>
        </p:txBody>
      </p:sp>
    </p:spTree>
    <p:extLst>
      <p:ext uri="{BB962C8B-B14F-4D97-AF65-F5344CB8AC3E}">
        <p14:creationId xmlns:p14="http://schemas.microsoft.com/office/powerpoint/2010/main" val="31162277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21</a:t>
            </a:fld>
            <a:endParaRPr lang="en-GB"/>
          </a:p>
        </p:txBody>
      </p:sp>
    </p:spTree>
    <p:extLst>
      <p:ext uri="{BB962C8B-B14F-4D97-AF65-F5344CB8AC3E}">
        <p14:creationId xmlns:p14="http://schemas.microsoft.com/office/powerpoint/2010/main" val="1427798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30</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08/11/2024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11059056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11/8/2024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786986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E4C0F5E0-DED1-4FC4-A2A9-4BD32DE8411A}" type="datetime1">
              <a:rPr lang="en-GB" altLang="en-US"/>
              <a:pPr/>
              <a:t>08/11/2024</a:t>
            </a:fld>
            <a:endParaRPr lang="en-GB" altLang="en-US"/>
          </a:p>
        </p:txBody>
      </p:sp>
      <p:sp>
        <p:nvSpPr>
          <p:cNvPr id="3" name="Footer Placeholder 2"/>
          <p:cNvSpPr>
            <a:spLocks noGrp="1"/>
          </p:cNvSpPr>
          <p:nvPr>
            <p:ph type="ftr" sz="quarter" idx="11"/>
          </p:nvPr>
        </p:nvSpPr>
        <p:spPr/>
        <p:txBody>
          <a:bodyPr/>
          <a:lstStyle>
            <a:lvl1pPr>
              <a:defRPr/>
            </a:lvl1pPr>
          </a:lstStyle>
          <a:p>
            <a:r>
              <a:rPr lang="en-GB" altLang="en-US"/>
              <a:t>Footer</a:t>
            </a:r>
          </a:p>
        </p:txBody>
      </p:sp>
      <p:sp>
        <p:nvSpPr>
          <p:cNvPr id="4" name="Slide Number Placeholder 3"/>
          <p:cNvSpPr>
            <a:spLocks noGrp="1"/>
          </p:cNvSpPr>
          <p:nvPr>
            <p:ph type="sldNum" sz="quarter" idx="12"/>
          </p:nvPr>
        </p:nvSpPr>
        <p:spPr/>
        <p:txBody>
          <a:bodyPr/>
          <a:lstStyle>
            <a:lvl1pPr>
              <a:defRPr/>
            </a:lvl1pPr>
          </a:lstStyle>
          <a:p>
            <a:fld id="{8905632C-7858-4D54-9BC8-FB7D283C839E}" type="slidenum">
              <a:rPr lang="en-GB" altLang="en-US"/>
              <a:pPr/>
              <a:t>‹#›</a:t>
            </a:fld>
            <a:endParaRPr lang="en-GB" altLang="en-US"/>
          </a:p>
        </p:txBody>
      </p:sp>
    </p:spTree>
    <p:extLst>
      <p:ext uri="{BB962C8B-B14F-4D97-AF65-F5344CB8AC3E}">
        <p14:creationId xmlns:p14="http://schemas.microsoft.com/office/powerpoint/2010/main" val="2536029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E4C0F5E0-DED1-4FC4-A2A9-4BD32DE8411A}" type="datetime1">
              <a:rPr lang="en-GB" altLang="en-US"/>
              <a:pPr/>
              <a:t>08/11/2024</a:t>
            </a:fld>
            <a:endParaRPr lang="en-GB" altLang="en-US"/>
          </a:p>
        </p:txBody>
      </p:sp>
      <p:sp>
        <p:nvSpPr>
          <p:cNvPr id="3" name="Footer Placeholder 2"/>
          <p:cNvSpPr>
            <a:spLocks noGrp="1"/>
          </p:cNvSpPr>
          <p:nvPr>
            <p:ph type="ftr" sz="quarter" idx="11"/>
          </p:nvPr>
        </p:nvSpPr>
        <p:spPr/>
        <p:txBody>
          <a:bodyPr/>
          <a:lstStyle>
            <a:lvl1pPr>
              <a:defRPr/>
            </a:lvl1pPr>
          </a:lstStyle>
          <a:p>
            <a:r>
              <a:rPr lang="en-GB" altLang="en-US"/>
              <a:t>Footer</a:t>
            </a:r>
          </a:p>
        </p:txBody>
      </p:sp>
      <p:sp>
        <p:nvSpPr>
          <p:cNvPr id="4" name="Slide Number Placeholder 3"/>
          <p:cNvSpPr>
            <a:spLocks noGrp="1"/>
          </p:cNvSpPr>
          <p:nvPr>
            <p:ph type="sldNum" sz="quarter" idx="12"/>
          </p:nvPr>
        </p:nvSpPr>
        <p:spPr/>
        <p:txBody>
          <a:bodyPr/>
          <a:lstStyle>
            <a:lvl1pPr>
              <a:defRPr/>
            </a:lvl1pPr>
          </a:lstStyle>
          <a:p>
            <a:fld id="{8905632C-7858-4D54-9BC8-FB7D283C839E}" type="slidenum">
              <a:rPr lang="en-GB" altLang="en-US"/>
              <a:pPr/>
              <a:t>‹#›</a:t>
            </a:fld>
            <a:endParaRPr lang="en-GB" altLang="en-US"/>
          </a:p>
        </p:txBody>
      </p:sp>
    </p:spTree>
    <p:extLst>
      <p:ext uri="{BB962C8B-B14F-4D97-AF65-F5344CB8AC3E}">
        <p14:creationId xmlns:p14="http://schemas.microsoft.com/office/powerpoint/2010/main" val="513349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p>
        </p:txBody>
      </p:sp>
      <p:sp>
        <p:nvSpPr>
          <p:cNvPr id="3" name="Content Placeholder 2"/>
          <p:cNvSpPr>
            <a:spLocks noGrp="1"/>
          </p:cNvSpPr>
          <p:nvPr>
            <p:ph idx="1"/>
          </p:nvPr>
        </p:nvSpPr>
        <p:spPr/>
        <p:txBody>
          <a:bodyPr/>
          <a:lstStyle>
            <a:lvl2pPr marL="727075" indent="-342900">
              <a:defRPr/>
            </a:lvl2pPr>
            <a:lvl3pPr>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buFont typeface="Wingdings" panose="05000000000000000000" pitchFamily="2" charset="2"/>
              <a:buChar char="§"/>
              <a:defRPr/>
            </a:lvl4pPr>
            <a:lvl5pPr marL="828000" indent="324000">
              <a:buFont typeface="Courier New" panose="02070309020205020404" pitchFamily="49" charset="0"/>
              <a:buChar char="o"/>
              <a:defRPr/>
            </a:lvl5pPr>
          </a:lstStyle>
          <a:p>
            <a:pPr lvl="0"/>
            <a:r>
              <a:rPr lang="en-GB" dirty="0"/>
              <a:t>Click to edit Master text styles</a:t>
            </a:r>
          </a:p>
          <a:p>
            <a:pPr lvl="2"/>
            <a:r>
              <a:rPr lang="en-GB" dirty="0"/>
              <a:t>Second level</a:t>
            </a:r>
          </a:p>
          <a:p>
            <a:pPr lvl="3"/>
            <a:r>
              <a:rPr lang="en-GB" dirty="0"/>
              <a:t>Third level</a:t>
            </a:r>
          </a:p>
          <a:p>
            <a:pPr lvl="4"/>
            <a:r>
              <a:rPr lang="en-GB" dirty="0"/>
              <a:t>Fourth level</a:t>
            </a:r>
          </a:p>
          <a:p>
            <a:pPr lvl="4"/>
            <a:r>
              <a:rPr lang="en-GB" dirty="0"/>
              <a:t>Fifth level</a:t>
            </a:r>
          </a:p>
        </p:txBody>
      </p:sp>
    </p:spTree>
    <p:extLst>
      <p:ext uri="{BB962C8B-B14F-4D97-AF65-F5344CB8AC3E}">
        <p14:creationId xmlns:p14="http://schemas.microsoft.com/office/powerpoint/2010/main" val="2097295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5" Type="http://schemas.openxmlformats.org/officeDocument/2006/relationships/image" Target="../media/image10.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19.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20.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21.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2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8.xml"/><Relationship Id="rId1"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19.xml"/><Relationship Id="rId1" Type="http://schemas.openxmlformats.org/officeDocument/2006/relationships/slideLayout" Target="../slideLayouts/slideLayout32.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1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1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1" r:id="rId2"/>
    <p:sldLayoutId id="214748371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image" Target="../media/image27.png"/></Relationships>
</file>

<file path=ppt/slides/_rels/slide4.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emf"/><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hyperlink" Target="https://www.researchgate.net/profile/Fevzi-Okumus/publication/242025531_Towards_a_Strategy_Implementation_Framework/links/54c50f790cf2911c7a530604/Towards-a-Strategy-Implementation-Framework.pdf" TargetMode="Externa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4870999" y="1075387"/>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836475" y="3025769"/>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6</a:t>
            </a:r>
            <a:endParaRPr lang="en-GB" altLang="en-US" b="1" dirty="0">
              <a:solidFill>
                <a:srgbClr val="FFFF00"/>
              </a:solidFill>
            </a:endParaRPr>
          </a:p>
          <a:p>
            <a:pPr algn="ctr">
              <a:defRPr/>
            </a:pPr>
            <a:r>
              <a:rPr lang="en-GB" sz="4000" b="1" dirty="0">
                <a:solidFill>
                  <a:schemeClr val="accent4">
                    <a:lumMod val="60000"/>
                    <a:lumOff val="40000"/>
                  </a:schemeClr>
                </a:solidFill>
              </a:rPr>
              <a:t>STRATEGIC IMPLEMENTATION</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95705" y="17434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6F2971E-E898-499B-9BCD-599E63EBF073}"/>
              </a:ext>
            </a:extLst>
          </p:cNvPr>
          <p:cNvSpPr>
            <a:spLocks noGrp="1"/>
          </p:cNvSpPr>
          <p:nvPr>
            <p:ph idx="1"/>
          </p:nvPr>
        </p:nvSpPr>
        <p:spPr>
          <a:xfrm>
            <a:off x="630810" y="2539511"/>
            <a:ext cx="3884040" cy="2884468"/>
          </a:xfrm>
        </p:spPr>
        <p:txBody>
          <a:bodyPr wrap="square"/>
          <a:lstStyle/>
          <a:p>
            <a:pPr algn="ctr"/>
            <a:r>
              <a:rPr lang="en-GB" sz="4000" b="1" dirty="0"/>
              <a:t>LEARNING OBJECTIVES</a:t>
            </a:r>
          </a:p>
        </p:txBody>
      </p:sp>
      <p:sp>
        <p:nvSpPr>
          <p:cNvPr id="6" name="Rectangle 5"/>
          <p:cNvSpPr/>
          <p:nvPr/>
        </p:nvSpPr>
        <p:spPr>
          <a:xfrm>
            <a:off x="6674466" y="1805312"/>
            <a:ext cx="5082886" cy="3785652"/>
          </a:xfrm>
          <a:prstGeom prst="rect">
            <a:avLst/>
          </a:prstGeom>
        </p:spPr>
        <p:txBody>
          <a:bodyPr wrap="square">
            <a:spAutoFit/>
          </a:bodyPr>
          <a:lstStyle/>
          <a:p>
            <a:pPr marL="457200" indent="-457200" algn="just">
              <a:buFont typeface="+mj-lt"/>
              <a:buAutoNum type="arabicPeriod"/>
            </a:pPr>
            <a:r>
              <a:rPr lang="en-GB" sz="2400" dirty="0">
                <a:latin typeface="Arial" panose="020B0604020202020204" pitchFamily="34" charset="0"/>
                <a:cs typeface="Arial" panose="020B0604020202020204" pitchFamily="34" charset="0"/>
              </a:rPr>
              <a:t>Understand explore strategies in different context</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Explore the strategies in Private, Public, Voluntary, Entrepreneurship/Small Business and Global Contexts. </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lgn="just">
              <a:buFont typeface="+mj-lt"/>
              <a:buAutoNum type="arabicPeriod"/>
            </a:pPr>
            <a:r>
              <a:rPr lang="en-GB" sz="2400" dirty="0">
                <a:latin typeface="Arial" panose="020B0604020202020204" pitchFamily="34" charset="0"/>
                <a:cs typeface="Arial" panose="020B0604020202020204" pitchFamily="34" charset="0"/>
              </a:rPr>
              <a:t>Analyse a Case Study related to strategies in different contexts.</a:t>
            </a:r>
          </a:p>
        </p:txBody>
      </p:sp>
    </p:spTree>
    <p:extLst>
      <p:ext uri="{BB962C8B-B14F-4D97-AF65-F5344CB8AC3E}">
        <p14:creationId xmlns:p14="http://schemas.microsoft.com/office/powerpoint/2010/main" val="2394916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36638" y="313899"/>
            <a:ext cx="5459103" cy="646331"/>
          </a:xfrm>
          <a:prstGeom prst="rect">
            <a:avLst/>
          </a:prstGeom>
          <a:solidFill>
            <a:schemeClr val="accent1">
              <a:lumMod val="50000"/>
            </a:schemeClr>
          </a:solidFill>
        </p:spPr>
        <p:txBody>
          <a:bodyPr wrap="square" rtlCol="0">
            <a:spAutoFit/>
          </a:bodyPr>
          <a:lstStyle/>
          <a:p>
            <a:pPr algn="ctr"/>
            <a:r>
              <a:rPr lang="en-GB" sz="36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Strategy Context</a:t>
            </a:r>
          </a:p>
        </p:txBody>
      </p:sp>
      <p:pic>
        <p:nvPicPr>
          <p:cNvPr id="2" name="Picture 1"/>
          <p:cNvPicPr>
            <a:picLocks noChangeAspect="1"/>
          </p:cNvPicPr>
          <p:nvPr/>
        </p:nvPicPr>
        <p:blipFill>
          <a:blip r:embed="rId3"/>
          <a:stretch>
            <a:fillRect/>
          </a:stretch>
        </p:blipFill>
        <p:spPr>
          <a:xfrm>
            <a:off x="327546" y="1340800"/>
            <a:ext cx="5431810" cy="4292379"/>
          </a:xfrm>
          <a:prstGeom prst="rect">
            <a:avLst/>
          </a:prstGeom>
        </p:spPr>
      </p:pic>
      <p:sp>
        <p:nvSpPr>
          <p:cNvPr id="3" name="TextBox 2"/>
          <p:cNvSpPr txBox="1"/>
          <p:nvPr/>
        </p:nvSpPr>
        <p:spPr>
          <a:xfrm>
            <a:off x="122830" y="6179349"/>
            <a:ext cx="11900847" cy="338554"/>
          </a:xfrm>
          <a:prstGeom prst="rect">
            <a:avLst/>
          </a:prstGeom>
          <a:solidFill>
            <a:schemeClr val="bg1"/>
          </a:solidFill>
        </p:spPr>
        <p:txBody>
          <a:bodyPr wrap="square" rtlCol="0">
            <a:spAutoFit/>
          </a:bodyPr>
          <a:lstStyle/>
          <a:p>
            <a:r>
              <a:rPr lang="en-GB" sz="1600" dirty="0"/>
              <a:t>Source: Fred R. David, adapted from “How Companies Define Their Mission,” Long Range Planning 22, no. 3 (June 1988): 40, © Fred R. David. </a:t>
            </a:r>
          </a:p>
        </p:txBody>
      </p:sp>
      <p:pic>
        <p:nvPicPr>
          <p:cNvPr id="4" name="Picture 3"/>
          <p:cNvPicPr>
            <a:picLocks noChangeAspect="1"/>
          </p:cNvPicPr>
          <p:nvPr/>
        </p:nvPicPr>
        <p:blipFill>
          <a:blip r:embed="rId4"/>
          <a:stretch>
            <a:fillRect/>
          </a:stretch>
        </p:blipFill>
        <p:spPr>
          <a:xfrm>
            <a:off x="6508137" y="1503870"/>
            <a:ext cx="4778562" cy="3966238"/>
          </a:xfrm>
          <a:prstGeom prst="rect">
            <a:avLst/>
          </a:prstGeom>
        </p:spPr>
      </p:pic>
    </p:spTree>
    <p:extLst>
      <p:ext uri="{BB962C8B-B14F-4D97-AF65-F5344CB8AC3E}">
        <p14:creationId xmlns:p14="http://schemas.microsoft.com/office/powerpoint/2010/main" val="1373764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D74A786-42C2-4E90-9EEB-0F895CAD6F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92" t="3660" r="4416" b="8490"/>
          <a:stretch/>
        </p:blipFill>
        <p:spPr bwMode="auto">
          <a:xfrm>
            <a:off x="8471140" y="3429000"/>
            <a:ext cx="3459193" cy="25102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FAD825D-A32A-482F-831B-938BFCC292A5}"/>
              </a:ext>
            </a:extLst>
          </p:cNvPr>
          <p:cNvSpPr>
            <a:spLocks noGrp="1"/>
          </p:cNvSpPr>
          <p:nvPr>
            <p:ph type="title"/>
          </p:nvPr>
        </p:nvSpPr>
        <p:spPr>
          <a:xfrm>
            <a:off x="123426" y="1141958"/>
            <a:ext cx="11594969" cy="570606"/>
          </a:xfrm>
        </p:spPr>
        <p:txBody>
          <a:bodyPr>
            <a:normAutofit fontScale="90000"/>
          </a:bodyPr>
          <a:lstStyle/>
          <a:p>
            <a:r>
              <a:rPr lang="en-US" dirty="0" err="1"/>
              <a:t>SAFe</a:t>
            </a:r>
            <a:endParaRPr lang="en-GB" dirty="0"/>
          </a:p>
        </p:txBody>
      </p:sp>
      <p:sp>
        <p:nvSpPr>
          <p:cNvPr id="3" name="Content Placeholder 2">
            <a:extLst>
              <a:ext uri="{FF2B5EF4-FFF2-40B4-BE49-F238E27FC236}">
                <a16:creationId xmlns:a16="http://schemas.microsoft.com/office/drawing/2014/main" id="{20AC3C59-7E5D-4414-B0BD-2BA36468EEE6}"/>
              </a:ext>
            </a:extLst>
          </p:cNvPr>
          <p:cNvSpPr>
            <a:spLocks noGrp="1"/>
          </p:cNvSpPr>
          <p:nvPr>
            <p:ph idx="1"/>
          </p:nvPr>
        </p:nvSpPr>
        <p:spPr>
          <a:xfrm>
            <a:off x="123426" y="1891730"/>
            <a:ext cx="10910499" cy="1072188"/>
          </a:xfrm>
        </p:spPr>
        <p:txBody>
          <a:bodyPr>
            <a:normAutofit fontScale="85000" lnSpcReduction="10000"/>
          </a:bodyPr>
          <a:lstStyle/>
          <a:p>
            <a:pPr marL="342900" lvl="2">
              <a:lnSpc>
                <a:spcPct val="100000"/>
              </a:lnSpc>
              <a:spcBef>
                <a:spcPct val="0"/>
              </a:spcBef>
              <a:spcAft>
                <a:spcPts val="0"/>
              </a:spcAft>
              <a:buClr>
                <a:schemeClr val="tx1"/>
              </a:buClr>
              <a:buFont typeface="Arial" panose="020B0604020202020204" pitchFamily="34" charset="0"/>
              <a:buChar char="►"/>
              <a:defRPr/>
            </a:pPr>
            <a:r>
              <a:rPr lang="en-US" altLang="en-US" b="1" dirty="0">
                <a:solidFill>
                  <a:srgbClr val="C00000"/>
                </a:solidFill>
              </a:rPr>
              <a:t>Safety, Acceptability, Feasibility</a:t>
            </a:r>
          </a:p>
          <a:p>
            <a:pPr marL="792000" lvl="3" indent="-360000">
              <a:spcBef>
                <a:spcPts val="0"/>
              </a:spcBef>
              <a:spcAft>
                <a:spcPts val="0"/>
              </a:spcAft>
              <a:buClr>
                <a:srgbClr val="000000">
                  <a:lumMod val="95000"/>
                  <a:lumOff val="5000"/>
                </a:srgbClr>
              </a:buClr>
              <a:defRPr/>
            </a:pPr>
            <a:r>
              <a:rPr lang="en-US" altLang="en-US" dirty="0">
                <a:solidFill>
                  <a:schemeClr val="tx1"/>
                </a:solidFill>
              </a:rPr>
              <a:t>Developed by Johnson, Scholes &amp; Whittington (yes, that one)*</a:t>
            </a:r>
          </a:p>
          <a:p>
            <a:pPr marL="792000" lvl="3" indent="-360000">
              <a:spcBef>
                <a:spcPts val="0"/>
              </a:spcBef>
              <a:spcAft>
                <a:spcPts val="0"/>
              </a:spcAft>
              <a:buClr>
                <a:srgbClr val="000000">
                  <a:lumMod val="95000"/>
                  <a:lumOff val="5000"/>
                </a:srgbClr>
              </a:buClr>
              <a:defRPr/>
            </a:pPr>
            <a:r>
              <a:rPr lang="en-US" altLang="en-US" dirty="0">
                <a:solidFill>
                  <a:schemeClr val="tx1"/>
                </a:solidFill>
              </a:rPr>
              <a:t>Sometimes called </a:t>
            </a:r>
            <a:r>
              <a:rPr lang="en-US" altLang="en-US" b="1" dirty="0">
                <a:solidFill>
                  <a:schemeClr val="tx1"/>
                </a:solidFill>
              </a:rPr>
              <a:t>SAF</a:t>
            </a:r>
            <a:r>
              <a:rPr lang="en-US" altLang="en-US" dirty="0">
                <a:solidFill>
                  <a:schemeClr val="tx1"/>
                </a:solidFill>
              </a:rPr>
              <a:t> or </a:t>
            </a:r>
            <a:r>
              <a:rPr lang="en-US" altLang="en-US" b="1" dirty="0">
                <a:solidFill>
                  <a:schemeClr val="tx1"/>
                </a:solidFill>
              </a:rPr>
              <a:t>JSW SAF</a:t>
            </a:r>
          </a:p>
          <a:p>
            <a:pPr marL="792000" lvl="3" indent="-360000">
              <a:lnSpc>
                <a:spcPct val="100000"/>
              </a:lnSpc>
              <a:spcBef>
                <a:spcPts val="0"/>
              </a:spcBef>
              <a:spcAft>
                <a:spcPts val="0"/>
              </a:spcAft>
              <a:buClr>
                <a:srgbClr val="000000">
                  <a:lumMod val="95000"/>
                  <a:lumOff val="5000"/>
                </a:srgbClr>
              </a:buClr>
              <a:defRPr/>
            </a:pPr>
            <a:r>
              <a:rPr lang="en-US" altLang="en-US" dirty="0">
                <a:solidFill>
                  <a:schemeClr val="tx1"/>
                </a:solidFill>
              </a:rPr>
              <a:t>Not to be confused with other models with same name (</a:t>
            </a:r>
            <a:r>
              <a:rPr lang="en-US" altLang="en-US" dirty="0" err="1">
                <a:solidFill>
                  <a:schemeClr val="tx1"/>
                </a:solidFill>
              </a:rPr>
              <a:t>SAFe</a:t>
            </a:r>
            <a:r>
              <a:rPr lang="en-US" altLang="en-US" dirty="0">
                <a:solidFill>
                  <a:schemeClr val="tx1"/>
                </a:solidFill>
              </a:rPr>
              <a:t>) e.g. safety management, Agile software development, etc.</a:t>
            </a:r>
          </a:p>
        </p:txBody>
      </p:sp>
      <p:sp>
        <p:nvSpPr>
          <p:cNvPr id="4" name="TextBox 3">
            <a:extLst>
              <a:ext uri="{FF2B5EF4-FFF2-40B4-BE49-F238E27FC236}">
                <a16:creationId xmlns:a16="http://schemas.microsoft.com/office/drawing/2014/main" id="{5BDC39B1-DFFD-4912-AD61-FD886BABACDE}"/>
              </a:ext>
            </a:extLst>
          </p:cNvPr>
          <p:cNvSpPr txBox="1"/>
          <p:nvPr/>
        </p:nvSpPr>
        <p:spPr>
          <a:xfrm>
            <a:off x="7179095" y="6404370"/>
            <a:ext cx="4829720"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rPr>
              <a:t>https://www.tutor2u.net/business/reference/what-is-strategy</a:t>
            </a:r>
            <a:endParaRPr lang="en-GB" sz="12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110EBE96-5ADB-48C8-812B-517FB9CF8B15}"/>
              </a:ext>
            </a:extLst>
          </p:cNvPr>
          <p:cNvSpPr txBox="1">
            <a:spLocks/>
          </p:cNvSpPr>
          <p:nvPr/>
        </p:nvSpPr>
        <p:spPr bwMode="auto">
          <a:xfrm>
            <a:off x="812800" y="3319732"/>
            <a:ext cx="7658340" cy="319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l" rtl="0" eaLnBrk="0" fontAlgn="base" hangingPunct="0">
              <a:spcBef>
                <a:spcPct val="0"/>
              </a:spcBef>
              <a:spcAft>
                <a:spcPct val="75000"/>
              </a:spcAft>
              <a:defRPr sz="2100">
                <a:solidFill>
                  <a:schemeClr val="tx1">
                    <a:lumMod val="95000"/>
                    <a:lumOff val="5000"/>
                  </a:schemeClr>
                </a:solidFill>
                <a:latin typeface="Arial" panose="020B0604020202020204" pitchFamily="34" charset="0"/>
                <a:ea typeface="ヒラギノ角ゴ Pro W3" charset="-128"/>
                <a:cs typeface="Arial" panose="020B0604020202020204" pitchFamily="34" charset="0"/>
              </a:defRPr>
            </a:lvl1pPr>
            <a:lvl2pPr marL="727075"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a:solidFill>
                  <a:srgbClr val="585555"/>
                </a:solidFill>
                <a:latin typeface="Arial" panose="020B0604020202020204" pitchFamily="34" charset="0"/>
                <a:ea typeface="ヒラギノ角ゴ Pro W3" charset="-128"/>
                <a:cs typeface="Arial" panose="020B0604020202020204" pitchFamily="34" charset="0"/>
              </a:defRPr>
            </a:lvl4pPr>
            <a:lvl5pPr marL="828000" indent="324000" algn="l" rtl="0" eaLnBrk="0" fontAlgn="base" hangingPunct="0">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cs typeface="Arial" panose="020B0604020202020204" pitchFamily="34" charset="0"/>
              </a:defRPr>
            </a:lvl5pPr>
            <a:lvl6pPr marL="1222375" algn="l" rtl="0" fontAlgn="base">
              <a:spcBef>
                <a:spcPct val="20000"/>
              </a:spcBef>
              <a:spcAft>
                <a:spcPct val="0"/>
              </a:spcAft>
              <a:buChar char="&gt;"/>
              <a:defRPr sz="11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a:lstStyle>
          <a:p>
            <a:pPr marL="342900" lvl="2">
              <a:lnSpc>
                <a:spcPct val="100000"/>
              </a:lnSpc>
              <a:spcBef>
                <a:spcPct val="0"/>
              </a:spcBef>
              <a:spcAft>
                <a:spcPts val="0"/>
              </a:spcAft>
              <a:buClr>
                <a:schemeClr val="tx1"/>
              </a:buClr>
              <a:buFont typeface="Arial" panose="020B0604020202020204" pitchFamily="34" charset="0"/>
              <a:buChar char="►"/>
              <a:defRPr/>
            </a:pPr>
            <a:r>
              <a:rPr lang="en-US" kern="0" dirty="0">
                <a:solidFill>
                  <a:schemeClr val="tx1"/>
                </a:solidFill>
              </a:rPr>
              <a:t>Broadly follows traditional, top-down approach to strategic planning i.e. </a:t>
            </a:r>
            <a:r>
              <a:rPr lang="en-US" b="1" kern="0" dirty="0">
                <a:solidFill>
                  <a:schemeClr val="tx1"/>
                </a:solidFill>
              </a:rPr>
              <a:t>strategic analysis</a:t>
            </a:r>
            <a:r>
              <a:rPr lang="en-US" kern="0" dirty="0">
                <a:solidFill>
                  <a:schemeClr val="tx1"/>
                </a:solidFill>
              </a:rPr>
              <a:t> (where are we now?), </a:t>
            </a:r>
            <a:r>
              <a:rPr lang="en-US" b="1" kern="0" dirty="0">
                <a:solidFill>
                  <a:schemeClr val="tx1"/>
                </a:solidFill>
              </a:rPr>
              <a:t>strategic choice </a:t>
            </a:r>
            <a:r>
              <a:rPr lang="en-US" kern="0" dirty="0">
                <a:solidFill>
                  <a:schemeClr val="tx1"/>
                </a:solidFill>
              </a:rPr>
              <a:t>(where do we want to go? How do we get there?) </a:t>
            </a:r>
            <a:r>
              <a:rPr lang="en-US" b="1" kern="0" dirty="0">
                <a:solidFill>
                  <a:schemeClr val="tx1"/>
                </a:solidFill>
              </a:rPr>
              <a:t>strategic implementation </a:t>
            </a:r>
            <a:r>
              <a:rPr lang="en-US" kern="0" dirty="0">
                <a:solidFill>
                  <a:schemeClr val="tx1"/>
                </a:solidFill>
              </a:rPr>
              <a:t>(“strategy into action”).</a:t>
            </a:r>
          </a:p>
          <a:p>
            <a:pPr marL="792000" lvl="3" indent="-360000">
              <a:spcBef>
                <a:spcPts val="0"/>
              </a:spcBef>
              <a:spcAft>
                <a:spcPts val="0"/>
              </a:spcAft>
              <a:buClr>
                <a:srgbClr val="000000">
                  <a:lumMod val="95000"/>
                  <a:lumOff val="5000"/>
                </a:srgbClr>
              </a:buClr>
              <a:defRPr/>
            </a:pPr>
            <a:r>
              <a:rPr lang="en-US" kern="0" dirty="0">
                <a:solidFill>
                  <a:schemeClr val="tx1"/>
                </a:solidFill>
              </a:rPr>
              <a:t>Considered flexible i.e. can use at any point in planning process</a:t>
            </a:r>
          </a:p>
          <a:p>
            <a:pPr>
              <a:spcAft>
                <a:spcPts val="0"/>
              </a:spcAft>
            </a:pPr>
            <a:endParaRPr lang="en-US" sz="2000" kern="0" dirty="0">
              <a:solidFill>
                <a:schemeClr val="tx1"/>
              </a:solidFill>
            </a:endParaRPr>
          </a:p>
          <a:p>
            <a:pPr>
              <a:spcAft>
                <a:spcPts val="0"/>
              </a:spcAft>
            </a:pPr>
            <a:r>
              <a:rPr lang="en-US" sz="2000" kern="0" dirty="0">
                <a:solidFill>
                  <a:schemeClr val="tx1"/>
                </a:solidFill>
              </a:rPr>
              <a:t>*</a:t>
            </a:r>
            <a:r>
              <a:rPr lang="en-US" sz="2000" b="1" kern="0" dirty="0">
                <a:solidFill>
                  <a:schemeClr val="tx1"/>
                </a:solidFill>
              </a:rPr>
              <a:t>See: </a:t>
            </a:r>
            <a:r>
              <a:rPr lang="en-US" sz="2000" kern="0" dirty="0">
                <a:solidFill>
                  <a:schemeClr val="tx1"/>
                </a:solidFill>
              </a:rPr>
              <a:t>Scholes, K., Johnson, G., Whittington, R. (2009). Exploring Corporate Strategy: Text &amp; Cases. London: Financial Times Prentice Hall</a:t>
            </a:r>
          </a:p>
        </p:txBody>
      </p:sp>
    </p:spTree>
    <p:extLst>
      <p:ext uri="{BB962C8B-B14F-4D97-AF65-F5344CB8AC3E}">
        <p14:creationId xmlns:p14="http://schemas.microsoft.com/office/powerpoint/2010/main" val="1607994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365AE-4218-49BD-845A-4521F9F930FF}"/>
              </a:ext>
            </a:extLst>
          </p:cNvPr>
          <p:cNvSpPr>
            <a:spLocks noGrp="1"/>
          </p:cNvSpPr>
          <p:nvPr>
            <p:ph type="title"/>
          </p:nvPr>
        </p:nvSpPr>
        <p:spPr/>
        <p:txBody>
          <a:bodyPr/>
          <a:lstStyle/>
          <a:p>
            <a:r>
              <a:rPr lang="en-US" dirty="0" err="1"/>
              <a:t>SAFe</a:t>
            </a:r>
            <a:endParaRPr lang="en-GB" dirty="0"/>
          </a:p>
        </p:txBody>
      </p:sp>
      <p:sp>
        <p:nvSpPr>
          <p:cNvPr id="3" name="Content Placeholder 2">
            <a:extLst>
              <a:ext uri="{FF2B5EF4-FFF2-40B4-BE49-F238E27FC236}">
                <a16:creationId xmlns:a16="http://schemas.microsoft.com/office/drawing/2014/main" id="{813A2557-06C6-47D9-B491-F01740C483F9}"/>
              </a:ext>
            </a:extLst>
          </p:cNvPr>
          <p:cNvSpPr>
            <a:spLocks noGrp="1"/>
          </p:cNvSpPr>
          <p:nvPr>
            <p:ph idx="1"/>
          </p:nvPr>
        </p:nvSpPr>
        <p:spPr>
          <a:xfrm>
            <a:off x="301658" y="2881426"/>
            <a:ext cx="3565170" cy="931157"/>
          </a:xfrm>
        </p:spPr>
        <p:txBody>
          <a:bodyPr/>
          <a:lstStyle/>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Three main criteria, summarized like this:</a:t>
            </a:r>
            <a:endParaRPr lang="en-GB" altLang="en-US" dirty="0">
              <a:solidFill>
                <a:schemeClr val="tx1"/>
              </a:solidFill>
            </a:endParaRPr>
          </a:p>
        </p:txBody>
      </p:sp>
      <p:pic>
        <p:nvPicPr>
          <p:cNvPr id="4" name="Picture 3">
            <a:extLst>
              <a:ext uri="{FF2B5EF4-FFF2-40B4-BE49-F238E27FC236}">
                <a16:creationId xmlns:a16="http://schemas.microsoft.com/office/drawing/2014/main" id="{FB1198D3-B9A9-419C-8CD0-65EF49DBE162}"/>
              </a:ext>
            </a:extLst>
          </p:cNvPr>
          <p:cNvPicPr>
            <a:picLocks noChangeAspect="1"/>
          </p:cNvPicPr>
          <p:nvPr/>
        </p:nvPicPr>
        <p:blipFill rotWithShape="1">
          <a:blip r:embed="rId2"/>
          <a:srcRect l="1203" t="3335" r="1553" b="3335"/>
          <a:stretch/>
        </p:blipFill>
        <p:spPr>
          <a:xfrm>
            <a:off x="3378631" y="2369595"/>
            <a:ext cx="8511712" cy="3505200"/>
          </a:xfrm>
          <a:prstGeom prst="rect">
            <a:avLst/>
          </a:prstGeom>
        </p:spPr>
      </p:pic>
      <p:sp>
        <p:nvSpPr>
          <p:cNvPr id="5" name="TextBox 4">
            <a:extLst>
              <a:ext uri="{FF2B5EF4-FFF2-40B4-BE49-F238E27FC236}">
                <a16:creationId xmlns:a16="http://schemas.microsoft.com/office/drawing/2014/main" id="{33F24A49-5477-41ED-915C-B46615F4E6BE}"/>
              </a:ext>
            </a:extLst>
          </p:cNvPr>
          <p:cNvSpPr txBox="1"/>
          <p:nvPr/>
        </p:nvSpPr>
        <p:spPr>
          <a:xfrm>
            <a:off x="1894531" y="6512196"/>
            <a:ext cx="8585812"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rPr>
              <a:t>Johnson, Whittington and Scholes, Exploring Strategy, 9th Edition, London: Pearson Education (Support Materials)</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72683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87060-EA0C-4DFA-9573-8B19604D7ECD}"/>
              </a:ext>
            </a:extLst>
          </p:cNvPr>
          <p:cNvSpPr>
            <a:spLocks noGrp="1"/>
          </p:cNvSpPr>
          <p:nvPr>
            <p:ph type="title"/>
          </p:nvPr>
        </p:nvSpPr>
        <p:spPr/>
        <p:txBody>
          <a:bodyPr/>
          <a:lstStyle/>
          <a:p>
            <a:r>
              <a:rPr lang="en-US" dirty="0" err="1"/>
              <a:t>SAFe</a:t>
            </a:r>
            <a:endParaRPr lang="en-GB" dirty="0"/>
          </a:p>
        </p:txBody>
      </p:sp>
      <p:sp>
        <p:nvSpPr>
          <p:cNvPr id="3" name="Content Placeholder 2">
            <a:extLst>
              <a:ext uri="{FF2B5EF4-FFF2-40B4-BE49-F238E27FC236}">
                <a16:creationId xmlns:a16="http://schemas.microsoft.com/office/drawing/2014/main" id="{D5928935-D1B2-4435-9101-310FF4B5FC8F}"/>
              </a:ext>
            </a:extLst>
          </p:cNvPr>
          <p:cNvSpPr>
            <a:spLocks noGrp="1"/>
          </p:cNvSpPr>
          <p:nvPr>
            <p:ph idx="1"/>
          </p:nvPr>
        </p:nvSpPr>
        <p:spPr/>
        <p:txBody>
          <a:bodyPr/>
          <a:lstStyle/>
          <a:p>
            <a:pPr>
              <a:spcAft>
                <a:spcPts val="0"/>
              </a:spcAft>
            </a:pPr>
            <a:r>
              <a:rPr lang="en-US" b="1" dirty="0"/>
              <a:t>Suitability</a:t>
            </a:r>
          </a:p>
          <a:p>
            <a:pPr>
              <a:spcAft>
                <a:spcPts val="0"/>
              </a:spcAft>
            </a:pPr>
            <a:endParaRPr lang="en-US"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Some considerations/questions might include:</a:t>
            </a:r>
          </a:p>
          <a:p>
            <a:pPr marL="792000" lvl="3" indent="-360000">
              <a:spcBef>
                <a:spcPts val="0"/>
              </a:spcBef>
              <a:spcAft>
                <a:spcPts val="0"/>
              </a:spcAft>
              <a:buClr>
                <a:srgbClr val="000000">
                  <a:lumMod val="95000"/>
                  <a:lumOff val="5000"/>
                </a:srgbClr>
              </a:buClr>
              <a:defRPr/>
            </a:pPr>
            <a:r>
              <a:rPr lang="en-US" altLang="en-US" dirty="0">
                <a:solidFill>
                  <a:schemeClr val="tx1"/>
                </a:solidFill>
              </a:rPr>
              <a:t>Does the strategy make the most of company </a:t>
            </a:r>
            <a:r>
              <a:rPr lang="en-US" altLang="en-US" b="1" dirty="0">
                <a:solidFill>
                  <a:schemeClr val="tx1"/>
                </a:solidFill>
              </a:rPr>
              <a:t>strengths</a:t>
            </a:r>
            <a:r>
              <a:rPr lang="en-US" altLang="en-US" dirty="0">
                <a:solidFill>
                  <a:schemeClr val="tx1"/>
                </a:solidFill>
              </a:rPr>
              <a:t> e.g. allow the company to strengthen its position in the market?</a:t>
            </a:r>
          </a:p>
          <a:p>
            <a:pPr marL="792000" lvl="3" indent="-360000">
              <a:spcBef>
                <a:spcPts val="0"/>
              </a:spcBef>
              <a:spcAft>
                <a:spcPts val="0"/>
              </a:spcAft>
              <a:buClr>
                <a:srgbClr val="000000">
                  <a:lumMod val="95000"/>
                  <a:lumOff val="5000"/>
                </a:srgbClr>
              </a:buClr>
              <a:defRPr/>
            </a:pPr>
            <a:r>
              <a:rPr lang="en-US" altLang="en-US" dirty="0">
                <a:solidFill>
                  <a:schemeClr val="tx1"/>
                </a:solidFill>
              </a:rPr>
              <a:t>Does the strategy help to overcome </a:t>
            </a:r>
            <a:r>
              <a:rPr lang="en-US" altLang="en-US" b="1" dirty="0">
                <a:solidFill>
                  <a:schemeClr val="tx1"/>
                </a:solidFill>
              </a:rPr>
              <a:t>weaknesses</a:t>
            </a:r>
            <a:r>
              <a:rPr lang="en-US" altLang="en-US" dirty="0">
                <a:solidFill>
                  <a:schemeClr val="tx1"/>
                </a:solidFill>
              </a:rPr>
              <a:t> e.g. reduce reliance on certain suppliers, etc.? </a:t>
            </a:r>
          </a:p>
          <a:p>
            <a:pPr marL="792000" lvl="3" indent="-360000">
              <a:spcBef>
                <a:spcPts val="0"/>
              </a:spcBef>
              <a:spcAft>
                <a:spcPts val="0"/>
              </a:spcAft>
              <a:buClr>
                <a:srgbClr val="000000">
                  <a:lumMod val="95000"/>
                  <a:lumOff val="5000"/>
                </a:srgbClr>
              </a:buClr>
              <a:defRPr/>
            </a:pPr>
            <a:r>
              <a:rPr lang="en-US" altLang="en-US" dirty="0">
                <a:solidFill>
                  <a:schemeClr val="tx1"/>
                </a:solidFill>
              </a:rPr>
              <a:t>Does it fit in with the </a:t>
            </a:r>
            <a:r>
              <a:rPr lang="en-US" altLang="en-US" dirty="0" err="1">
                <a:solidFill>
                  <a:schemeClr val="tx1"/>
                </a:solidFill>
              </a:rPr>
              <a:t>organisation’s</a:t>
            </a:r>
            <a:r>
              <a:rPr lang="en-US" altLang="en-US" dirty="0">
                <a:solidFill>
                  <a:schemeClr val="tx1"/>
                </a:solidFill>
              </a:rPr>
              <a:t> goals/vision e.g. will it help to achieve targets like % market share?</a:t>
            </a:r>
          </a:p>
          <a:p>
            <a:pPr marL="792000" lvl="3" indent="-360000">
              <a:spcBef>
                <a:spcPts val="0"/>
              </a:spcBef>
              <a:spcAft>
                <a:spcPts val="0"/>
              </a:spcAft>
              <a:buClr>
                <a:srgbClr val="000000">
                  <a:lumMod val="95000"/>
                  <a:lumOff val="5000"/>
                </a:srgbClr>
              </a:buClr>
              <a:defRPr/>
            </a:pPr>
            <a:r>
              <a:rPr lang="en-US" altLang="en-US" dirty="0">
                <a:solidFill>
                  <a:schemeClr val="tx1"/>
                </a:solidFill>
              </a:rPr>
              <a:t>Does the strategy improve </a:t>
            </a:r>
            <a:r>
              <a:rPr lang="en-US" altLang="en-US" b="1" dirty="0">
                <a:solidFill>
                  <a:schemeClr val="tx1"/>
                </a:solidFill>
              </a:rPr>
              <a:t>competitiveness</a:t>
            </a:r>
            <a:r>
              <a:rPr lang="en-US" altLang="en-US" dirty="0">
                <a:solidFill>
                  <a:schemeClr val="tx1"/>
                </a:solidFill>
              </a:rPr>
              <a:t>?</a:t>
            </a:r>
            <a:endParaRPr lang="en-GB" altLang="en-US" dirty="0">
              <a:solidFill>
                <a:schemeClr val="tx1"/>
              </a:solidFill>
            </a:endParaRPr>
          </a:p>
        </p:txBody>
      </p:sp>
    </p:spTree>
    <p:extLst>
      <p:ext uri="{BB962C8B-B14F-4D97-AF65-F5344CB8AC3E}">
        <p14:creationId xmlns:p14="http://schemas.microsoft.com/office/powerpoint/2010/main" val="2825140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87060-EA0C-4DFA-9573-8B19604D7ECD}"/>
              </a:ext>
            </a:extLst>
          </p:cNvPr>
          <p:cNvSpPr>
            <a:spLocks noGrp="1"/>
          </p:cNvSpPr>
          <p:nvPr>
            <p:ph type="title"/>
          </p:nvPr>
        </p:nvSpPr>
        <p:spPr/>
        <p:txBody>
          <a:bodyPr/>
          <a:lstStyle/>
          <a:p>
            <a:r>
              <a:rPr lang="en-US" dirty="0" err="1"/>
              <a:t>SAFe</a:t>
            </a:r>
            <a:endParaRPr lang="en-GB" dirty="0"/>
          </a:p>
        </p:txBody>
      </p:sp>
      <p:sp>
        <p:nvSpPr>
          <p:cNvPr id="3" name="Content Placeholder 2">
            <a:extLst>
              <a:ext uri="{FF2B5EF4-FFF2-40B4-BE49-F238E27FC236}">
                <a16:creationId xmlns:a16="http://schemas.microsoft.com/office/drawing/2014/main" id="{D5928935-D1B2-4435-9101-310FF4B5FC8F}"/>
              </a:ext>
            </a:extLst>
          </p:cNvPr>
          <p:cNvSpPr>
            <a:spLocks noGrp="1"/>
          </p:cNvSpPr>
          <p:nvPr>
            <p:ph idx="1"/>
          </p:nvPr>
        </p:nvSpPr>
        <p:spPr/>
        <p:txBody>
          <a:bodyPr/>
          <a:lstStyle/>
          <a:p>
            <a:pPr>
              <a:spcAft>
                <a:spcPts val="0"/>
              </a:spcAft>
            </a:pPr>
            <a:r>
              <a:rPr lang="en-US" sz="2000" b="1" dirty="0"/>
              <a:t>Acceptability</a:t>
            </a:r>
          </a:p>
          <a:p>
            <a:pPr>
              <a:spcAft>
                <a:spcPts val="0"/>
              </a:spcAft>
            </a:pPr>
            <a:r>
              <a:rPr lang="en-US" sz="2000" dirty="0"/>
              <a:t>(Often looked at in terms of financial measures, like shareholder returns)</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Some considerations/questions might include:</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any part of the organization change significantly (including roles of individuals, etc.)?</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the relationship with external stakeholders change (e.g., suppliers, government, customers)?</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the </a:t>
            </a:r>
            <a:r>
              <a:rPr lang="en-US" altLang="en-US" dirty="0" err="1">
                <a:solidFill>
                  <a:schemeClr val="tx1"/>
                </a:solidFill>
              </a:rPr>
              <a:t>organisation’s</a:t>
            </a:r>
            <a:r>
              <a:rPr lang="en-US" altLang="en-US" dirty="0">
                <a:solidFill>
                  <a:schemeClr val="tx1"/>
                </a:solidFill>
              </a:rPr>
              <a:t> environment change (e.g. more road traffic)?</a:t>
            </a:r>
          </a:p>
          <a:p>
            <a:pPr marL="792000" lvl="3" indent="-360000">
              <a:spcBef>
                <a:spcPts val="0"/>
              </a:spcBef>
              <a:spcAft>
                <a:spcPts val="0"/>
              </a:spcAft>
              <a:buClr>
                <a:srgbClr val="000000">
                  <a:lumMod val="95000"/>
                  <a:lumOff val="5000"/>
                </a:srgbClr>
              </a:buClr>
              <a:defRP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Acceptability is often described in terms of “</a:t>
            </a:r>
            <a:r>
              <a:rPr lang="en-US" altLang="en-US" b="1" dirty="0">
                <a:solidFill>
                  <a:srgbClr val="C00000"/>
                </a:solidFill>
              </a:rPr>
              <a:t>three Rs</a:t>
            </a:r>
            <a:r>
              <a:rPr lang="en-US" altLang="en-US" dirty="0">
                <a:solidFill>
                  <a:schemeClr val="tx1"/>
                </a:solidFill>
              </a:rPr>
              <a:t>”</a:t>
            </a:r>
          </a:p>
          <a:p>
            <a:pPr marL="792000" lvl="3" indent="-360000">
              <a:spcBef>
                <a:spcPts val="0"/>
              </a:spcBef>
              <a:spcAft>
                <a:spcPts val="0"/>
              </a:spcAft>
              <a:buClr>
                <a:srgbClr val="000000">
                  <a:lumMod val="95000"/>
                  <a:lumOff val="5000"/>
                </a:srgbClr>
              </a:buClr>
              <a:defRPr/>
            </a:pPr>
            <a:r>
              <a:rPr lang="en-US" altLang="en-US" dirty="0">
                <a:solidFill>
                  <a:schemeClr val="tx1"/>
                </a:solidFill>
              </a:rPr>
              <a:t>Is the level of </a:t>
            </a:r>
            <a:r>
              <a:rPr lang="en-US" altLang="en-US" b="1" dirty="0">
                <a:solidFill>
                  <a:schemeClr val="tx1"/>
                </a:solidFill>
              </a:rPr>
              <a:t>risk</a:t>
            </a:r>
            <a:r>
              <a:rPr lang="en-US" altLang="en-US" dirty="0">
                <a:solidFill>
                  <a:schemeClr val="tx1"/>
                </a:solidFill>
              </a:rPr>
              <a:t> acceptable?</a:t>
            </a:r>
          </a:p>
          <a:p>
            <a:pPr marL="792000" lvl="3" indent="-360000">
              <a:spcBef>
                <a:spcPts val="0"/>
              </a:spcBef>
              <a:spcAft>
                <a:spcPts val="0"/>
              </a:spcAft>
              <a:buClr>
                <a:srgbClr val="000000">
                  <a:lumMod val="95000"/>
                  <a:lumOff val="5000"/>
                </a:srgbClr>
              </a:buClr>
              <a:defRPr/>
            </a:pPr>
            <a:r>
              <a:rPr lang="en-US" altLang="en-US" dirty="0">
                <a:solidFill>
                  <a:schemeClr val="tx1"/>
                </a:solidFill>
              </a:rPr>
              <a:t>Is the likely </a:t>
            </a:r>
            <a:r>
              <a:rPr lang="en-US" altLang="en-US" b="1" dirty="0">
                <a:solidFill>
                  <a:schemeClr val="tx1"/>
                </a:solidFill>
              </a:rPr>
              <a:t>return</a:t>
            </a:r>
            <a:r>
              <a:rPr lang="en-US" altLang="en-US" dirty="0">
                <a:solidFill>
                  <a:schemeClr val="tx1"/>
                </a:solidFill>
              </a:rPr>
              <a:t> acceptable?</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stakeholders </a:t>
            </a:r>
            <a:r>
              <a:rPr lang="en-US" altLang="en-US" b="1" dirty="0">
                <a:solidFill>
                  <a:schemeClr val="tx1"/>
                </a:solidFill>
              </a:rPr>
              <a:t>react</a:t>
            </a:r>
            <a:r>
              <a:rPr lang="en-US" altLang="en-US" dirty="0">
                <a:solidFill>
                  <a:schemeClr val="tx1"/>
                </a:solidFill>
              </a:rPr>
              <a:t> positively?</a:t>
            </a:r>
            <a:endParaRPr lang="en-GB" altLang="en-US" dirty="0">
              <a:solidFill>
                <a:schemeClr val="tx1"/>
              </a:solidFill>
            </a:endParaRPr>
          </a:p>
        </p:txBody>
      </p:sp>
    </p:spTree>
    <p:extLst>
      <p:ext uri="{BB962C8B-B14F-4D97-AF65-F5344CB8AC3E}">
        <p14:creationId xmlns:p14="http://schemas.microsoft.com/office/powerpoint/2010/main" val="612463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BEE4EE3-FE79-BB0A-ECCF-BC060F292A18}"/>
              </a:ext>
            </a:extLst>
          </p:cNvPr>
          <p:cNvSpPr>
            <a:spLocks noGrp="1"/>
          </p:cNvSpPr>
          <p:nvPr>
            <p:ph idx="1"/>
          </p:nvPr>
        </p:nvSpPr>
        <p:spPr>
          <a:xfrm>
            <a:off x="812800" y="1676400"/>
            <a:ext cx="10779932" cy="4081220"/>
          </a:xfrm>
        </p:spPr>
        <p:txBody>
          <a:bodyPr/>
          <a:lstStyle/>
          <a:p>
            <a:pPr>
              <a:spcAft>
                <a:spcPts val="0"/>
              </a:spcAft>
            </a:pPr>
            <a:r>
              <a:rPr lang="en-US" sz="2000" b="1" dirty="0"/>
              <a:t>Feasibility</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Usually based around two main questions:</a:t>
            </a:r>
          </a:p>
          <a:p>
            <a:pPr marL="792000" lvl="3" indent="-360000">
              <a:spcBef>
                <a:spcPts val="0"/>
              </a:spcBef>
              <a:spcAft>
                <a:spcPts val="0"/>
              </a:spcAft>
              <a:buClr>
                <a:srgbClr val="000000">
                  <a:lumMod val="95000"/>
                  <a:lumOff val="5000"/>
                </a:srgbClr>
              </a:buClr>
              <a:defRPr/>
            </a:pPr>
            <a:r>
              <a:rPr lang="en-US" altLang="en-US" dirty="0">
                <a:solidFill>
                  <a:schemeClr val="tx1"/>
                </a:solidFill>
              </a:rPr>
              <a:t>Do the resources/competencies needed to implement the strategy currently exist? </a:t>
            </a:r>
          </a:p>
          <a:p>
            <a:pPr marL="792000" lvl="3" indent="-360000">
              <a:spcBef>
                <a:spcPts val="0"/>
              </a:spcBef>
              <a:spcAft>
                <a:spcPts val="0"/>
              </a:spcAft>
              <a:buClr>
                <a:srgbClr val="000000">
                  <a:lumMod val="95000"/>
                  <a:lumOff val="5000"/>
                </a:srgbClr>
              </a:buClr>
              <a:defRPr/>
            </a:pPr>
            <a:r>
              <a:rPr lang="en-US" altLang="en-US" dirty="0">
                <a:solidFill>
                  <a:schemeClr val="tx1"/>
                </a:solidFill>
              </a:rPr>
              <a:t>If not, can they be obtained?</a:t>
            </a:r>
          </a:p>
          <a:p>
            <a:pPr>
              <a:spcAft>
                <a:spcPts val="0"/>
              </a:spcAft>
            </a:pPr>
            <a:endParaRPr lang="en-US" sz="2000" dirty="0"/>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Some other considerations/questions might include:</a:t>
            </a:r>
          </a:p>
          <a:p>
            <a:pPr marL="792000" lvl="3" indent="-360000">
              <a:spcBef>
                <a:spcPts val="0"/>
              </a:spcBef>
              <a:spcAft>
                <a:spcPts val="0"/>
              </a:spcAft>
              <a:buClr>
                <a:srgbClr val="000000">
                  <a:lumMod val="95000"/>
                  <a:lumOff val="5000"/>
                </a:srgbClr>
              </a:buClr>
              <a:defRPr/>
            </a:pPr>
            <a:r>
              <a:rPr lang="en-US" altLang="en-US" dirty="0">
                <a:solidFill>
                  <a:schemeClr val="tx1"/>
                </a:solidFill>
              </a:rPr>
              <a:t>Will the planned strategy work in practice?</a:t>
            </a:r>
          </a:p>
          <a:p>
            <a:pPr marL="792000" lvl="3" indent="-360000">
              <a:spcBef>
                <a:spcPts val="0"/>
              </a:spcBef>
              <a:spcAft>
                <a:spcPts val="0"/>
              </a:spcAft>
              <a:buClr>
                <a:srgbClr val="000000">
                  <a:lumMod val="95000"/>
                  <a:lumOff val="5000"/>
                </a:srgbClr>
              </a:buClr>
              <a:defRPr/>
            </a:pPr>
            <a:r>
              <a:rPr lang="en-US" altLang="en-US" dirty="0">
                <a:solidFill>
                  <a:schemeClr val="tx1"/>
                </a:solidFill>
              </a:rPr>
              <a:t>Is the structure of the </a:t>
            </a:r>
            <a:r>
              <a:rPr lang="en-US" altLang="en-US" dirty="0" err="1">
                <a:solidFill>
                  <a:schemeClr val="tx1"/>
                </a:solidFill>
              </a:rPr>
              <a:t>organisation</a:t>
            </a:r>
            <a:r>
              <a:rPr lang="en-US" altLang="en-US" dirty="0">
                <a:solidFill>
                  <a:schemeClr val="tx1"/>
                </a:solidFill>
              </a:rPr>
              <a:t> fit for the strategic plan?</a:t>
            </a:r>
          </a:p>
          <a:p>
            <a:pPr marL="792000" lvl="3" indent="-360000">
              <a:spcBef>
                <a:spcPts val="0"/>
              </a:spcBef>
              <a:spcAft>
                <a:spcPts val="0"/>
              </a:spcAft>
              <a:buClr>
                <a:srgbClr val="000000">
                  <a:lumMod val="95000"/>
                  <a:lumOff val="5000"/>
                </a:srgbClr>
              </a:buClr>
              <a:defRPr/>
            </a:pPr>
            <a:r>
              <a:rPr lang="en-US" altLang="en-US" dirty="0">
                <a:solidFill>
                  <a:schemeClr val="tx1"/>
                </a:solidFill>
              </a:rPr>
              <a:t>Are the systems and technology needed in place?</a:t>
            </a:r>
          </a:p>
          <a:p>
            <a:pPr marL="792000" lvl="3" indent="-360000">
              <a:spcBef>
                <a:spcPts val="0"/>
              </a:spcBef>
              <a:spcAft>
                <a:spcPts val="0"/>
              </a:spcAft>
              <a:buClr>
                <a:srgbClr val="000000">
                  <a:lumMod val="95000"/>
                  <a:lumOff val="5000"/>
                </a:srgbClr>
              </a:buClr>
              <a:defRPr/>
            </a:pPr>
            <a:r>
              <a:rPr lang="en-US" altLang="en-US" dirty="0">
                <a:solidFill>
                  <a:schemeClr val="tx1"/>
                </a:solidFill>
              </a:rPr>
              <a:t>Can the strategy be funded?</a:t>
            </a:r>
          </a:p>
          <a:p>
            <a:pPr marL="792000" lvl="3" indent="-360000">
              <a:spcBef>
                <a:spcPts val="0"/>
              </a:spcBef>
              <a:spcAft>
                <a:spcPts val="0"/>
              </a:spcAft>
              <a:buClr>
                <a:srgbClr val="000000">
                  <a:lumMod val="95000"/>
                  <a:lumOff val="5000"/>
                </a:srgbClr>
              </a:buClr>
              <a:defRPr/>
            </a:pPr>
            <a:r>
              <a:rPr lang="en-US" altLang="en-US" dirty="0">
                <a:solidFill>
                  <a:schemeClr val="tx1"/>
                </a:solidFill>
              </a:rPr>
              <a:t>Can competitor reactions be handled?</a:t>
            </a:r>
          </a:p>
          <a:p>
            <a:pPr marL="792000" lvl="3" indent="-360000">
              <a:spcBef>
                <a:spcPts val="0"/>
              </a:spcBef>
              <a:spcAft>
                <a:spcPts val="0"/>
              </a:spcAft>
              <a:buClr>
                <a:srgbClr val="000000">
                  <a:lumMod val="95000"/>
                  <a:lumOff val="5000"/>
                </a:srgbClr>
              </a:buClr>
              <a:defRPr/>
            </a:pPr>
            <a:endParaRPr lang="en-US" altLang="en-US" dirty="0">
              <a:solidFill>
                <a:schemeClr val="tx1"/>
              </a:solidFill>
            </a:endParaRPr>
          </a:p>
          <a:p>
            <a:pPr marL="342900" lvl="2">
              <a:lnSpc>
                <a:spcPct val="100000"/>
              </a:lnSpc>
              <a:spcBef>
                <a:spcPct val="0"/>
              </a:spcBef>
              <a:spcAft>
                <a:spcPts val="0"/>
              </a:spcAft>
              <a:buClr>
                <a:schemeClr val="tx1"/>
              </a:buClr>
              <a:buFont typeface="Arial" panose="020B0604020202020204" pitchFamily="34" charset="0"/>
              <a:buChar char="►"/>
              <a:defRPr/>
            </a:pPr>
            <a:r>
              <a:rPr lang="en-US" altLang="en-US" dirty="0">
                <a:solidFill>
                  <a:schemeClr val="tx1"/>
                </a:solidFill>
              </a:rPr>
              <a:t>The </a:t>
            </a:r>
            <a:r>
              <a:rPr lang="en-US" altLang="en-US" b="1" dirty="0">
                <a:solidFill>
                  <a:srgbClr val="C00000"/>
                </a:solidFill>
              </a:rPr>
              <a:t>M-word model </a:t>
            </a:r>
            <a:r>
              <a:rPr lang="en-US" altLang="en-US" dirty="0">
                <a:solidFill>
                  <a:schemeClr val="tx1"/>
                </a:solidFill>
              </a:rPr>
              <a:t>is often used to assess feasibility (see next slide)</a:t>
            </a:r>
          </a:p>
        </p:txBody>
      </p:sp>
    </p:spTree>
    <p:extLst>
      <p:ext uri="{BB962C8B-B14F-4D97-AF65-F5344CB8AC3E}">
        <p14:creationId xmlns:p14="http://schemas.microsoft.com/office/powerpoint/2010/main" val="3407251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3D13EC5-D586-0756-532C-764800234D6D}"/>
              </a:ext>
            </a:extLst>
          </p:cNvPr>
          <p:cNvGraphicFramePr>
            <a:graphicFrameLocks noGrp="1"/>
          </p:cNvGraphicFramePr>
          <p:nvPr>
            <p:extLst>
              <p:ext uri="{D42A27DB-BD31-4B8C-83A1-F6EECF244321}">
                <p14:modId xmlns:p14="http://schemas.microsoft.com/office/powerpoint/2010/main" val="39882312"/>
              </p:ext>
            </p:extLst>
          </p:nvPr>
        </p:nvGraphicFramePr>
        <p:xfrm>
          <a:off x="201478" y="1596325"/>
          <a:ext cx="11732217" cy="4133561"/>
        </p:xfrm>
        <a:graphic>
          <a:graphicData uri="http://schemas.openxmlformats.org/drawingml/2006/table">
            <a:tbl>
              <a:tblPr firstRow="1" bandRow="1">
                <a:tableStyleId>{B301B821-A1FF-4177-AEE7-76D212191A09}</a:tableStyleId>
              </a:tblPr>
              <a:tblGrid>
                <a:gridCol w="2271817">
                  <a:extLst>
                    <a:ext uri="{9D8B030D-6E8A-4147-A177-3AD203B41FA5}">
                      <a16:colId xmlns:a16="http://schemas.microsoft.com/office/drawing/2014/main" val="3375893982"/>
                    </a:ext>
                  </a:extLst>
                </a:gridCol>
                <a:gridCol w="9460400">
                  <a:extLst>
                    <a:ext uri="{9D8B030D-6E8A-4147-A177-3AD203B41FA5}">
                      <a16:colId xmlns:a16="http://schemas.microsoft.com/office/drawing/2014/main" val="2670525889"/>
                    </a:ext>
                  </a:extLst>
                </a:gridCol>
              </a:tblGrid>
              <a:tr h="471371">
                <a:tc>
                  <a:txBody>
                    <a:bodyPr/>
                    <a:lstStyle/>
                    <a:p>
                      <a:pPr>
                        <a:spcAft>
                          <a:spcPts val="0"/>
                        </a:spcAft>
                      </a:pPr>
                      <a:r>
                        <a:rPr lang="en-US" sz="2000" b="1" dirty="0">
                          <a:solidFill>
                            <a:schemeClr val="accent4"/>
                          </a:solidFill>
                        </a:rPr>
                        <a:t>‘M’</a:t>
                      </a:r>
                      <a:endParaRPr lang="en-GB" sz="2000" b="1" dirty="0">
                        <a:solidFill>
                          <a:schemeClr val="accent4"/>
                        </a:solidFill>
                      </a:endParaRPr>
                    </a:p>
                  </a:txBody>
                  <a:tcPr/>
                </a:tc>
                <a:tc>
                  <a:txBody>
                    <a:bodyPr/>
                    <a:lstStyle/>
                    <a:p>
                      <a:r>
                        <a:rPr lang="en-US" sz="2000" b="1" dirty="0">
                          <a:solidFill>
                            <a:schemeClr val="accent4"/>
                          </a:solidFill>
                        </a:rPr>
                        <a:t>Example Question</a:t>
                      </a:r>
                      <a:endParaRPr lang="en-GB" sz="2000" b="1" dirty="0">
                        <a:solidFill>
                          <a:schemeClr val="accent4"/>
                        </a:solidFill>
                      </a:endParaRPr>
                    </a:p>
                  </a:txBody>
                  <a:tcPr/>
                </a:tc>
                <a:extLst>
                  <a:ext uri="{0D108BD9-81ED-4DB2-BD59-A6C34878D82A}">
                    <a16:rowId xmlns:a16="http://schemas.microsoft.com/office/drawing/2014/main" val="985247314"/>
                  </a:ext>
                </a:extLst>
              </a:tr>
              <a:tr h="471371">
                <a:tc>
                  <a:txBody>
                    <a:bodyPr/>
                    <a:lstStyle/>
                    <a:p>
                      <a:pPr>
                        <a:spcAft>
                          <a:spcPts val="0"/>
                        </a:spcAft>
                      </a:pPr>
                      <a:r>
                        <a:rPr lang="en-US" sz="2000" b="1" dirty="0"/>
                        <a:t>Machinery</a:t>
                      </a:r>
                      <a:endParaRPr lang="en-GB" sz="2000" b="1" dirty="0"/>
                    </a:p>
                  </a:txBody>
                  <a:tcPr/>
                </a:tc>
                <a:tc>
                  <a:txBody>
                    <a:bodyPr/>
                    <a:lstStyle/>
                    <a:p>
                      <a:r>
                        <a:rPr lang="en-US" sz="2000" b="0" dirty="0"/>
                        <a:t>Do we have sufficient capacity?</a:t>
                      </a:r>
                      <a:endParaRPr lang="en-GB" sz="2000" b="0" dirty="0"/>
                    </a:p>
                  </a:txBody>
                  <a:tcPr/>
                </a:tc>
                <a:extLst>
                  <a:ext uri="{0D108BD9-81ED-4DB2-BD59-A6C34878D82A}">
                    <a16:rowId xmlns:a16="http://schemas.microsoft.com/office/drawing/2014/main" val="490017225"/>
                  </a:ext>
                </a:extLst>
              </a:tr>
              <a:tr h="471371">
                <a:tc>
                  <a:txBody>
                    <a:bodyPr/>
                    <a:lstStyle/>
                    <a:p>
                      <a:pPr>
                        <a:spcAft>
                          <a:spcPts val="0"/>
                        </a:spcAft>
                      </a:pPr>
                      <a:r>
                        <a:rPr lang="en-US" sz="2000" b="1" dirty="0"/>
                        <a:t>Management</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Is existing management skilled enough to carry out the strategy?</a:t>
                      </a:r>
                      <a:endParaRPr lang="en-GB" sz="2000" b="0" dirty="0"/>
                    </a:p>
                  </a:txBody>
                  <a:tcPr/>
                </a:tc>
                <a:extLst>
                  <a:ext uri="{0D108BD9-81ED-4DB2-BD59-A6C34878D82A}">
                    <a16:rowId xmlns:a16="http://schemas.microsoft.com/office/drawing/2014/main" val="679193576"/>
                  </a:ext>
                </a:extLst>
              </a:tr>
              <a:tr h="471371">
                <a:tc>
                  <a:txBody>
                    <a:bodyPr/>
                    <a:lstStyle/>
                    <a:p>
                      <a:pPr>
                        <a:spcAft>
                          <a:spcPts val="0"/>
                        </a:spcAft>
                      </a:pPr>
                      <a:r>
                        <a:rPr lang="en-US" sz="2000" b="1" dirty="0"/>
                        <a:t>Money</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Can we afford this?</a:t>
                      </a:r>
                      <a:endParaRPr lang="en-GB" sz="2000" b="0" dirty="0"/>
                    </a:p>
                  </a:txBody>
                  <a:tcPr/>
                </a:tc>
                <a:extLst>
                  <a:ext uri="{0D108BD9-81ED-4DB2-BD59-A6C34878D82A}">
                    <a16:rowId xmlns:a16="http://schemas.microsoft.com/office/drawing/2014/main" val="294182062"/>
                  </a:ext>
                </a:extLst>
              </a:tr>
              <a:tr h="471371">
                <a:tc>
                  <a:txBody>
                    <a:bodyPr/>
                    <a:lstStyle/>
                    <a:p>
                      <a:pPr>
                        <a:spcAft>
                          <a:spcPts val="0"/>
                        </a:spcAft>
                      </a:pPr>
                      <a:r>
                        <a:rPr lang="en-US" sz="2000" b="1" dirty="0"/>
                        <a:t>Manpower</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Do we have enough/skilled staff or can we get them?</a:t>
                      </a:r>
                      <a:endParaRPr lang="en-GB" sz="2000" b="0" dirty="0"/>
                    </a:p>
                  </a:txBody>
                  <a:tcPr/>
                </a:tc>
                <a:extLst>
                  <a:ext uri="{0D108BD9-81ED-4DB2-BD59-A6C34878D82A}">
                    <a16:rowId xmlns:a16="http://schemas.microsoft.com/office/drawing/2014/main" val="2975551361"/>
                  </a:ext>
                </a:extLst>
              </a:tr>
              <a:tr h="833964">
                <a:tc>
                  <a:txBody>
                    <a:bodyPr/>
                    <a:lstStyle/>
                    <a:p>
                      <a:pPr>
                        <a:spcAft>
                          <a:spcPts val="0"/>
                        </a:spcAft>
                      </a:pPr>
                      <a:r>
                        <a:rPr lang="en-US" sz="2000" b="1" dirty="0"/>
                        <a:t>Markets</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Is our existing brand name strong enough for the strategy to work? What market share do we need for success?</a:t>
                      </a:r>
                      <a:endParaRPr lang="en-GB" sz="2000" b="0" dirty="0"/>
                    </a:p>
                  </a:txBody>
                  <a:tcPr/>
                </a:tc>
                <a:extLst>
                  <a:ext uri="{0D108BD9-81ED-4DB2-BD59-A6C34878D82A}">
                    <a16:rowId xmlns:a16="http://schemas.microsoft.com/office/drawing/2014/main" val="89829899"/>
                  </a:ext>
                </a:extLst>
              </a:tr>
              <a:tr h="471371">
                <a:tc>
                  <a:txBody>
                    <a:bodyPr/>
                    <a:lstStyle/>
                    <a:p>
                      <a:pPr>
                        <a:spcAft>
                          <a:spcPts val="0"/>
                        </a:spcAft>
                      </a:pPr>
                      <a:r>
                        <a:rPr lang="en-US" sz="2000" b="1" dirty="0"/>
                        <a:t>Materials</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Do we have enough/the right supplier? Will we need to change quality?</a:t>
                      </a:r>
                      <a:endParaRPr lang="en-GB" sz="2000" b="0" dirty="0"/>
                    </a:p>
                  </a:txBody>
                  <a:tcPr/>
                </a:tc>
                <a:extLst>
                  <a:ext uri="{0D108BD9-81ED-4DB2-BD59-A6C34878D82A}">
                    <a16:rowId xmlns:a16="http://schemas.microsoft.com/office/drawing/2014/main" val="465625066"/>
                  </a:ext>
                </a:extLst>
              </a:tr>
              <a:tr h="47137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1" dirty="0"/>
                        <a:t>Make-up</a:t>
                      </a:r>
                      <a:endParaRPr lang="en-GB" sz="2000"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000" b="0" dirty="0"/>
                        <a:t>Is the </a:t>
                      </a:r>
                      <a:r>
                        <a:rPr lang="en-US" sz="2000" b="0" dirty="0" err="1"/>
                        <a:t>organisational</a:t>
                      </a:r>
                      <a:r>
                        <a:rPr lang="en-US" sz="2000" b="0" dirty="0"/>
                        <a:t> structure adequate or will we need to change it?</a:t>
                      </a:r>
                      <a:endParaRPr lang="en-GB" sz="2000" b="0" dirty="0"/>
                    </a:p>
                  </a:txBody>
                  <a:tcPr/>
                </a:tc>
                <a:extLst>
                  <a:ext uri="{0D108BD9-81ED-4DB2-BD59-A6C34878D82A}">
                    <a16:rowId xmlns:a16="http://schemas.microsoft.com/office/drawing/2014/main" val="1543500128"/>
                  </a:ext>
                </a:extLst>
              </a:tr>
            </a:tbl>
          </a:graphicData>
        </a:graphic>
      </p:graphicFrame>
    </p:spTree>
    <p:extLst>
      <p:ext uri="{BB962C8B-B14F-4D97-AF65-F5344CB8AC3E}">
        <p14:creationId xmlns:p14="http://schemas.microsoft.com/office/powerpoint/2010/main" val="3203074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6BE7E-7FB1-9901-D7AE-6B0D6F299DF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CBD7ACB-CD75-0C2B-434C-EDA84CB2D2D5}"/>
              </a:ext>
            </a:extLst>
          </p:cNvPr>
          <p:cNvSpPr/>
          <p:nvPr/>
        </p:nvSpPr>
        <p:spPr>
          <a:xfrm>
            <a:off x="1735810" y="1549831"/>
            <a:ext cx="9043261" cy="310741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 01</a:t>
            </a:r>
          </a:p>
          <a:p>
            <a:pPr algn="ctr"/>
            <a:endParaRPr lang="en-US" dirty="0">
              <a:solidFill>
                <a:schemeClr val="tx1"/>
              </a:solidFill>
            </a:endParaRPr>
          </a:p>
          <a:p>
            <a:pPr algn="ctr"/>
            <a:r>
              <a:rPr lang="en-US" dirty="0">
                <a:solidFill>
                  <a:schemeClr val="tx1"/>
                </a:solidFill>
              </a:rPr>
              <a:t>Identify the corporate strategy of any company and then justify or </a:t>
            </a:r>
            <a:r>
              <a:rPr lang="en-US" dirty="0" err="1">
                <a:solidFill>
                  <a:schemeClr val="tx1"/>
                </a:solidFill>
              </a:rPr>
              <a:t>unjustify</a:t>
            </a:r>
            <a:r>
              <a:rPr lang="en-US" dirty="0">
                <a:solidFill>
                  <a:schemeClr val="tx1"/>
                </a:solidFill>
              </a:rPr>
              <a:t> using following three factors.</a:t>
            </a:r>
          </a:p>
          <a:p>
            <a:pPr algn="ctr"/>
            <a:endParaRPr lang="en-US" dirty="0">
              <a:solidFill>
                <a:schemeClr val="tx1"/>
              </a:solidFill>
            </a:endParaRPr>
          </a:p>
          <a:p>
            <a:pPr marL="342900" indent="-342900" algn="ctr">
              <a:buAutoNum type="arabicPeriod"/>
            </a:pPr>
            <a:r>
              <a:rPr lang="en-US" dirty="0">
                <a:solidFill>
                  <a:schemeClr val="tx1"/>
                </a:solidFill>
              </a:rPr>
              <a:t>Suitability</a:t>
            </a:r>
          </a:p>
          <a:p>
            <a:pPr marL="342900" indent="-342900" algn="ctr">
              <a:buAutoNum type="arabicPeriod"/>
            </a:pPr>
            <a:r>
              <a:rPr lang="en-US" dirty="0">
                <a:solidFill>
                  <a:schemeClr val="tx1"/>
                </a:solidFill>
              </a:rPr>
              <a:t>Acceptability</a:t>
            </a:r>
          </a:p>
          <a:p>
            <a:pPr marL="342900" indent="-342900" algn="ctr">
              <a:buAutoNum type="arabicPeriod"/>
            </a:pPr>
            <a:r>
              <a:rPr lang="en-US" dirty="0">
                <a:solidFill>
                  <a:schemeClr val="tx1"/>
                </a:solidFill>
              </a:rPr>
              <a:t>Feasibility (Use </a:t>
            </a:r>
            <a:r>
              <a:rPr lang="en-US" dirty="0" err="1">
                <a:solidFill>
                  <a:schemeClr val="tx1"/>
                </a:solidFill>
              </a:rPr>
              <a:t>Ms</a:t>
            </a:r>
            <a:r>
              <a:rPr lang="en-US" dirty="0">
                <a:solidFill>
                  <a:schemeClr val="tx1"/>
                </a:solidFill>
              </a:rPr>
              <a:t>)</a:t>
            </a:r>
          </a:p>
          <a:p>
            <a:pPr marL="342900" indent="-342900" algn="ctr">
              <a:buAutoNum type="arabicPeriod"/>
            </a:pPr>
            <a:endParaRPr lang="en-US" dirty="0">
              <a:solidFill>
                <a:schemeClr val="tx1"/>
              </a:solidFill>
            </a:endParaRPr>
          </a:p>
          <a:p>
            <a:pPr algn="ctr"/>
            <a:r>
              <a:rPr lang="en-US" dirty="0">
                <a:solidFill>
                  <a:schemeClr val="tx1"/>
                </a:solidFill>
              </a:rPr>
              <a:t>Finally, critically argue these </a:t>
            </a:r>
            <a:r>
              <a:rPr lang="en-US" dirty="0" err="1">
                <a:solidFill>
                  <a:schemeClr val="tx1"/>
                </a:solidFill>
              </a:rPr>
              <a:t>SAFe</a:t>
            </a:r>
            <a:r>
              <a:rPr lang="en-US" dirty="0">
                <a:solidFill>
                  <a:schemeClr val="tx1"/>
                </a:solidFill>
              </a:rPr>
              <a:t> factors in terms of its corporate strategy.  </a:t>
            </a:r>
            <a:endParaRPr lang="en-GB" dirty="0">
              <a:solidFill>
                <a:schemeClr val="tx1"/>
              </a:solidFill>
            </a:endParaRPr>
          </a:p>
        </p:txBody>
      </p:sp>
    </p:spTree>
    <p:extLst>
      <p:ext uri="{BB962C8B-B14F-4D97-AF65-F5344CB8AC3E}">
        <p14:creationId xmlns:p14="http://schemas.microsoft.com/office/powerpoint/2010/main" val="4262669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1513838" y="440048"/>
            <a:ext cx="8425808" cy="497345"/>
          </a:xfrm>
        </p:spPr>
        <p:txBody>
          <a:bodyPr>
            <a:noAutofit/>
          </a:bodyPr>
          <a:lstStyle/>
          <a:p>
            <a:pPr algn="ctr"/>
            <a:r>
              <a:rPr lang="en-GB" sz="3200" b="1" dirty="0">
                <a:solidFill>
                  <a:schemeClr val="bg1"/>
                </a:solidFill>
                <a:latin typeface="Arial" panose="020B0604020202020204" pitchFamily="34" charset="0"/>
                <a:cs typeface="Arial" panose="020B0604020202020204" pitchFamily="34" charset="0"/>
              </a:rPr>
              <a:t>Strategy Implementation</a:t>
            </a:r>
          </a:p>
        </p:txBody>
      </p:sp>
      <p:sp>
        <p:nvSpPr>
          <p:cNvPr id="4" name="Title 1">
            <a:extLst>
              <a:ext uri="{FF2B5EF4-FFF2-40B4-BE49-F238E27FC236}">
                <a16:creationId xmlns:a16="http://schemas.microsoft.com/office/drawing/2014/main" id="{CD34C882-974A-43F9-8D26-6AD08CF16FEF}"/>
              </a:ext>
            </a:extLst>
          </p:cNvPr>
          <p:cNvSpPr txBox="1">
            <a:spLocks/>
          </p:cNvSpPr>
          <p:nvPr/>
        </p:nvSpPr>
        <p:spPr>
          <a:xfrm>
            <a:off x="5213268" y="2136997"/>
            <a:ext cx="5533901" cy="35512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14400" lvl="1" indent="-457200">
              <a:buFont typeface="Wingdings" panose="05000000000000000000" pitchFamily="2" charset="2"/>
              <a:buChar char="q"/>
            </a:pPr>
            <a:endParaRPr lang="en-GB" sz="2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p:txBody>
      </p:sp>
      <p:sp>
        <p:nvSpPr>
          <p:cNvPr id="3" name="TextBox 2"/>
          <p:cNvSpPr txBox="1"/>
          <p:nvPr/>
        </p:nvSpPr>
        <p:spPr>
          <a:xfrm>
            <a:off x="2250814" y="1386424"/>
            <a:ext cx="7329911" cy="1200329"/>
          </a:xfrm>
          <a:prstGeom prst="rect">
            <a:avLst/>
          </a:prstGeom>
          <a:solidFill>
            <a:schemeClr val="bg2"/>
          </a:solidFill>
          <a:ln>
            <a:noFill/>
          </a:ln>
        </p:spPr>
        <p:txBody>
          <a:bodyPr wrap="square" rtlCol="0">
            <a:spAutoFit/>
          </a:bodyPr>
          <a:lstStyle/>
          <a:p>
            <a:pPr algn="ctr"/>
            <a:r>
              <a:rPr lang="en-GB" sz="3600" dirty="0"/>
              <a:t>Marketing Activities in Strategy Implementation</a:t>
            </a:r>
          </a:p>
        </p:txBody>
      </p:sp>
      <p:sp>
        <p:nvSpPr>
          <p:cNvPr id="6" name="TextBox 5"/>
          <p:cNvSpPr txBox="1"/>
          <p:nvPr/>
        </p:nvSpPr>
        <p:spPr>
          <a:xfrm>
            <a:off x="750627" y="4471188"/>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Adopt Social Media Marketing</a:t>
            </a:r>
          </a:p>
        </p:txBody>
      </p:sp>
      <p:sp>
        <p:nvSpPr>
          <p:cNvPr id="7" name="TextBox 6"/>
          <p:cNvSpPr txBox="1"/>
          <p:nvPr/>
        </p:nvSpPr>
        <p:spPr>
          <a:xfrm>
            <a:off x="4263255" y="4482334"/>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Effective Market Segmentation</a:t>
            </a:r>
          </a:p>
        </p:txBody>
      </p:sp>
      <p:cxnSp>
        <p:nvCxnSpPr>
          <p:cNvPr id="8" name="Straight Arrow Connector 7"/>
          <p:cNvCxnSpPr>
            <a:stCxn id="3" idx="2"/>
            <a:endCxn id="6" idx="0"/>
          </p:cNvCxnSpPr>
          <p:nvPr/>
        </p:nvCxnSpPr>
        <p:spPr>
          <a:xfrm flipH="1">
            <a:off x="2403143" y="2586753"/>
            <a:ext cx="3512627" cy="18844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3" idx="2"/>
            <a:endCxn id="7" idx="0"/>
          </p:cNvCxnSpPr>
          <p:nvPr/>
        </p:nvCxnSpPr>
        <p:spPr>
          <a:xfrm>
            <a:off x="5915770" y="2586753"/>
            <a:ext cx="1" cy="189558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3" idx="2"/>
            <a:endCxn id="21" idx="0"/>
          </p:cNvCxnSpPr>
          <p:nvPr/>
        </p:nvCxnSpPr>
        <p:spPr>
          <a:xfrm>
            <a:off x="5915770" y="2586753"/>
            <a:ext cx="3512629" cy="188443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775883" y="4471188"/>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Product-positioning / Perceptual Maps</a:t>
            </a:r>
          </a:p>
        </p:txBody>
      </p:sp>
    </p:spTree>
    <p:extLst>
      <p:ext uri="{BB962C8B-B14F-4D97-AF65-F5344CB8AC3E}">
        <p14:creationId xmlns:p14="http://schemas.microsoft.com/office/powerpoint/2010/main" val="3655929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nodePh="1">
                                  <p:stCondLst>
                                    <p:cond delay="0"/>
                                  </p:stCondLst>
                                  <p:endCondLst>
                                    <p:cond evt="begin" delay="0">
                                      <p:tn val="10"/>
                                    </p:cond>
                                  </p:end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3" grpId="0" animBg="1"/>
      <p:bldP spid="6" grpId="0" animBg="1"/>
      <p:bldP spid="7" grpId="0" animBg="1"/>
      <p:bldP spid="2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111689" y="1310186"/>
            <a:ext cx="4981433" cy="823828"/>
          </a:xfrm>
          <a:solidFill>
            <a:schemeClr val="accent1">
              <a:lumMod val="75000"/>
            </a:schemeClr>
          </a:solidFill>
        </p:spPr>
        <p:txBody>
          <a:bodyPr>
            <a:noAutofit/>
          </a:bodyPr>
          <a:lstStyle/>
          <a:p>
            <a:pPr algn="ctr"/>
            <a:r>
              <a:rPr lang="en-GB"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 Media Marketing </a:t>
            </a:r>
          </a:p>
        </p:txBody>
      </p:sp>
      <p:sp>
        <p:nvSpPr>
          <p:cNvPr id="6" name="TextBox 5"/>
          <p:cNvSpPr txBox="1"/>
          <p:nvPr/>
        </p:nvSpPr>
        <p:spPr>
          <a:xfrm>
            <a:off x="1159525" y="2460530"/>
            <a:ext cx="9553968" cy="267765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Engage with customers in the marketing process. </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Encourage customers to participate</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Use company’s website as a communication tool</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Do not tempted to sell, sell, sell. Instead attract, attract, attract.</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Encourage online conversations to flow.</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Employ Marketing Technology to be responsible for e-marketing</a:t>
            </a:r>
          </a:p>
          <a:p>
            <a:pPr marL="571500" indent="-571500">
              <a:buFont typeface="Wingdings" panose="05000000000000000000" pitchFamily="2" charset="2"/>
              <a:buChar char="q"/>
            </a:pPr>
            <a:r>
              <a:rPr lang="en-GB" sz="2400" dirty="0">
                <a:latin typeface="Arial" panose="020B0604020202020204" pitchFamily="34" charset="0"/>
                <a:cs typeface="Arial" panose="020B0604020202020204" pitchFamily="34" charset="0"/>
              </a:rPr>
              <a:t>Adopt instant messaging and chatting.</a:t>
            </a:r>
          </a:p>
        </p:txBody>
      </p:sp>
    </p:spTree>
    <p:extLst>
      <p:ext uri="{BB962C8B-B14F-4D97-AF65-F5344CB8AC3E}">
        <p14:creationId xmlns:p14="http://schemas.microsoft.com/office/powerpoint/2010/main" val="353335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275462" y="245660"/>
            <a:ext cx="4981433" cy="823828"/>
          </a:xfrm>
          <a:solidFill>
            <a:schemeClr val="accent1">
              <a:lumMod val="75000"/>
            </a:schemeClr>
          </a:solidFill>
        </p:spPr>
        <p:txBody>
          <a:bodyPr>
            <a:noAutofit/>
          </a:bodyPr>
          <a:lstStyle/>
          <a:p>
            <a:pPr algn="ctr"/>
            <a:r>
              <a:rPr lang="en-GB" sz="32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Segmentation</a:t>
            </a:r>
          </a:p>
        </p:txBody>
      </p:sp>
      <p:grpSp>
        <p:nvGrpSpPr>
          <p:cNvPr id="5" name="Group 4"/>
          <p:cNvGrpSpPr/>
          <p:nvPr/>
        </p:nvGrpSpPr>
        <p:grpSpPr>
          <a:xfrm>
            <a:off x="122830" y="2511189"/>
            <a:ext cx="3916907" cy="3188804"/>
            <a:chOff x="122830" y="2511189"/>
            <a:chExt cx="3916907" cy="3188804"/>
          </a:xfrm>
        </p:grpSpPr>
        <p:sp>
          <p:nvSpPr>
            <p:cNvPr id="4" name="8-Point Star 3"/>
            <p:cNvSpPr/>
            <p:nvPr/>
          </p:nvSpPr>
          <p:spPr>
            <a:xfrm>
              <a:off x="122830" y="2511189"/>
              <a:ext cx="3916907" cy="3188804"/>
            </a:xfrm>
            <a:prstGeom prst="star8">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941695" y="2951429"/>
              <a:ext cx="2169994" cy="2062103"/>
            </a:xfrm>
            <a:prstGeom prst="rect">
              <a:avLst/>
            </a:prstGeom>
            <a:noFill/>
            <a:ln>
              <a:noFill/>
            </a:ln>
          </p:spPr>
          <p:txBody>
            <a:bodyPr wrap="square" rtlCol="0">
              <a:spAutoFit/>
            </a:bodyPr>
            <a:lstStyle/>
            <a:p>
              <a:pPr algn="ctr"/>
              <a:r>
                <a:rPr lang="en-GB" sz="16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 segmentation breaking down of a market into distinct subsets of customers according to needs and buying habits.</a:t>
              </a:r>
            </a:p>
          </p:txBody>
        </p:sp>
      </p:grpSp>
      <p:graphicFrame>
        <p:nvGraphicFramePr>
          <p:cNvPr id="8" name="Table 7"/>
          <p:cNvGraphicFramePr>
            <a:graphicFrameLocks noGrp="1"/>
          </p:cNvGraphicFramePr>
          <p:nvPr>
            <p:extLst>
              <p:ext uri="{D42A27DB-BD31-4B8C-83A1-F6EECF244321}">
                <p14:modId xmlns:p14="http://schemas.microsoft.com/office/powerpoint/2010/main" val="2031212740"/>
              </p:ext>
            </p:extLst>
          </p:nvPr>
        </p:nvGraphicFramePr>
        <p:xfrm>
          <a:off x="4435522" y="1226853"/>
          <a:ext cx="7643506" cy="5460551"/>
        </p:xfrm>
        <a:graphic>
          <a:graphicData uri="http://schemas.openxmlformats.org/drawingml/2006/table">
            <a:tbl>
              <a:tblPr firstRow="1" bandRow="1">
                <a:tableStyleId>{7E9639D4-E3E2-4D34-9284-5A2195B3D0D7}</a:tableStyleId>
              </a:tblPr>
              <a:tblGrid>
                <a:gridCol w="3821753">
                  <a:extLst>
                    <a:ext uri="{9D8B030D-6E8A-4147-A177-3AD203B41FA5}">
                      <a16:colId xmlns:a16="http://schemas.microsoft.com/office/drawing/2014/main" val="2242174376"/>
                    </a:ext>
                  </a:extLst>
                </a:gridCol>
                <a:gridCol w="3821753">
                  <a:extLst>
                    <a:ext uri="{9D8B030D-6E8A-4147-A177-3AD203B41FA5}">
                      <a16:colId xmlns:a16="http://schemas.microsoft.com/office/drawing/2014/main" val="3418002217"/>
                    </a:ext>
                  </a:extLst>
                </a:gridCol>
              </a:tblGrid>
              <a:tr h="736670">
                <a:tc gridSpan="2">
                  <a:txBody>
                    <a:bodyPr/>
                    <a:lstStyle/>
                    <a:p>
                      <a:pPr algn="ctr"/>
                      <a:r>
                        <a:rPr lang="en-GB" sz="3200" dirty="0"/>
                        <a:t>Variables</a:t>
                      </a:r>
                      <a:endParaRPr lang="en-GB" sz="3200" dirty="0">
                        <a:latin typeface="Arial" panose="020B0604020202020204" pitchFamily="34" charset="0"/>
                        <a:cs typeface="Arial" panose="020B0604020202020204" pitchFamily="34" charset="0"/>
                      </a:endParaRPr>
                    </a:p>
                  </a:txBody>
                  <a:tcPr/>
                </a:tc>
                <a:tc hMerge="1">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36024368"/>
                  </a:ext>
                </a:extLst>
              </a:tr>
              <a:tr h="1147836">
                <a:tc>
                  <a:txBody>
                    <a:bodyPr/>
                    <a:lstStyle/>
                    <a:p>
                      <a:r>
                        <a:rPr lang="en-GB" sz="2000" b="1" dirty="0"/>
                        <a:t>Geographic</a:t>
                      </a:r>
                    </a:p>
                    <a:p>
                      <a:pPr marL="285750" indent="-285750">
                        <a:buFont typeface="Arial" panose="020B0604020202020204" pitchFamily="34" charset="0"/>
                        <a:buChar char="•"/>
                      </a:pPr>
                      <a:r>
                        <a:rPr lang="en-GB" sz="2000" dirty="0"/>
                        <a:t>Region</a:t>
                      </a:r>
                      <a:r>
                        <a:rPr lang="en-GB" sz="2000" baseline="0" dirty="0"/>
                        <a:t>, Country Size, </a:t>
                      </a:r>
                      <a:r>
                        <a:rPr lang="en-GB" sz="2000" dirty="0"/>
                        <a:t>City Size,</a:t>
                      </a:r>
                      <a:r>
                        <a:rPr lang="en-GB" sz="2000" baseline="0" dirty="0"/>
                        <a:t> </a:t>
                      </a:r>
                      <a:r>
                        <a:rPr lang="en-GB" sz="2000" dirty="0"/>
                        <a:t>Density,</a:t>
                      </a:r>
                      <a:r>
                        <a:rPr lang="en-GB" sz="2000" baseline="0" dirty="0"/>
                        <a:t> </a:t>
                      </a:r>
                      <a:r>
                        <a:rPr lang="en-GB" sz="2000" dirty="0"/>
                        <a:t>Climate</a:t>
                      </a: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r>
                        <a:rPr lang="en-GB" sz="2000" b="1" dirty="0"/>
                        <a:t>Psychographic</a:t>
                      </a:r>
                    </a:p>
                    <a:p>
                      <a:pPr marL="285750" indent="-285750">
                        <a:buFont typeface="Arial" panose="020B0604020202020204" pitchFamily="34" charset="0"/>
                        <a:buChar char="•"/>
                      </a:pPr>
                      <a:r>
                        <a:rPr lang="en-GB" sz="2000" dirty="0"/>
                        <a:t>Social Class</a:t>
                      </a:r>
                    </a:p>
                    <a:p>
                      <a:pPr marL="285750" indent="-285750">
                        <a:buFont typeface="Arial" panose="020B0604020202020204" pitchFamily="34" charset="0"/>
                        <a:buChar char="•"/>
                      </a:pPr>
                      <a:r>
                        <a:rPr lang="en-GB" sz="2000" dirty="0"/>
                        <a:t>Personality</a:t>
                      </a: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3087759050"/>
                  </a:ext>
                </a:extLst>
              </a:tr>
              <a:tr h="3576045">
                <a:tc>
                  <a:txBody>
                    <a:bodyPr/>
                    <a:lstStyle/>
                    <a:p>
                      <a:pPr marL="0" indent="0">
                        <a:buFont typeface="Arial" panose="020B0604020202020204" pitchFamily="34" charset="0"/>
                        <a:buNone/>
                      </a:pPr>
                      <a:r>
                        <a:rPr lang="en-GB" sz="2000" b="1" dirty="0"/>
                        <a:t>Demographic</a:t>
                      </a:r>
                    </a:p>
                    <a:p>
                      <a:pPr marL="285750" indent="-285750" algn="just">
                        <a:buFont typeface="Arial" panose="020B0604020202020204" pitchFamily="34" charset="0"/>
                        <a:buChar char="•"/>
                      </a:pPr>
                      <a:r>
                        <a:rPr lang="en-GB" sz="2000" dirty="0"/>
                        <a:t>Age, Gender, Family Size, Family Life Cycle, Income,</a:t>
                      </a:r>
                      <a:r>
                        <a:rPr lang="en-GB" sz="2000" baseline="0" dirty="0"/>
                        <a:t> Occupation, Education, Religion, Race, Nationality.</a:t>
                      </a:r>
                      <a:endParaRPr lang="en-GB" sz="2000" dirty="0">
                        <a:latin typeface="Arial" panose="020B0604020202020204" pitchFamily="34" charset="0"/>
                        <a:cs typeface="Arial" panose="020B0604020202020204" pitchFamily="34" charset="0"/>
                      </a:endParaRPr>
                    </a:p>
                  </a:txBody>
                  <a:tcPr>
                    <a:solidFill>
                      <a:schemeClr val="bg1"/>
                    </a:solidFill>
                  </a:tcPr>
                </a:tc>
                <a:tc>
                  <a:txBody>
                    <a:bodyPr/>
                    <a:lstStyle/>
                    <a:p>
                      <a:r>
                        <a:rPr lang="en-GB" sz="2000" b="1" dirty="0"/>
                        <a:t>Behavioural</a:t>
                      </a:r>
                    </a:p>
                    <a:p>
                      <a:pPr marL="285750" indent="-285750">
                        <a:buFont typeface="Arial" panose="020B0604020202020204" pitchFamily="34" charset="0"/>
                        <a:buChar char="•"/>
                      </a:pPr>
                      <a:r>
                        <a:rPr lang="en-GB" sz="2000" dirty="0"/>
                        <a:t>Use Occasion</a:t>
                      </a:r>
                      <a:r>
                        <a:rPr lang="en-GB" sz="2000" baseline="0" dirty="0"/>
                        <a:t> (regular / special)</a:t>
                      </a:r>
                    </a:p>
                    <a:p>
                      <a:pPr marL="285750" indent="-285750">
                        <a:buFont typeface="Arial" panose="020B0604020202020204" pitchFamily="34" charset="0"/>
                        <a:buChar char="•"/>
                      </a:pPr>
                      <a:r>
                        <a:rPr lang="en-GB" sz="2000" baseline="0" dirty="0"/>
                        <a:t>Benefits (quality, service, economy)</a:t>
                      </a:r>
                    </a:p>
                    <a:p>
                      <a:pPr marL="285750" indent="-285750">
                        <a:buFont typeface="Arial" panose="020B0604020202020204" pitchFamily="34" charset="0"/>
                        <a:buChar char="•"/>
                      </a:pPr>
                      <a:r>
                        <a:rPr lang="en-GB" sz="2000" baseline="0" dirty="0"/>
                        <a:t>User Status (1</a:t>
                      </a:r>
                      <a:r>
                        <a:rPr lang="en-GB" sz="2000" baseline="30000" dirty="0"/>
                        <a:t>st</a:t>
                      </a:r>
                      <a:r>
                        <a:rPr lang="en-GB" sz="2000" baseline="0" dirty="0"/>
                        <a:t> time, regular, ex-user, etc.)</a:t>
                      </a:r>
                    </a:p>
                    <a:p>
                      <a:pPr marL="285750" indent="-285750">
                        <a:buFont typeface="Arial" panose="020B0604020202020204" pitchFamily="34" charset="0"/>
                        <a:buChar char="•"/>
                      </a:pPr>
                      <a:r>
                        <a:rPr lang="en-GB" sz="2000" baseline="0" dirty="0"/>
                        <a:t>Usage Rate </a:t>
                      </a:r>
                    </a:p>
                    <a:p>
                      <a:pPr marL="285750" indent="-285750">
                        <a:buFont typeface="Arial" panose="020B0604020202020204" pitchFamily="34" charset="0"/>
                        <a:buChar char="•"/>
                      </a:pPr>
                      <a:r>
                        <a:rPr lang="en-GB" sz="2000" baseline="0" dirty="0"/>
                        <a:t>Loyalty Status</a:t>
                      </a:r>
                    </a:p>
                    <a:p>
                      <a:pPr marL="285750" indent="-285750">
                        <a:buFont typeface="Arial" panose="020B0604020202020204" pitchFamily="34" charset="0"/>
                        <a:buChar char="•"/>
                      </a:pPr>
                      <a:r>
                        <a:rPr lang="en-GB" sz="2000" baseline="0" dirty="0"/>
                        <a:t>Readiness Usage </a:t>
                      </a:r>
                    </a:p>
                    <a:p>
                      <a:pPr marL="285750" indent="-285750">
                        <a:buFont typeface="Arial" panose="020B0604020202020204" pitchFamily="34" charset="0"/>
                        <a:buChar char="•"/>
                      </a:pPr>
                      <a:r>
                        <a:rPr lang="en-GB" sz="2000" baseline="0" dirty="0"/>
                        <a:t>Attitude towards product</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txBody>
                  <a:tcPr>
                    <a:solidFill>
                      <a:schemeClr val="bg1"/>
                    </a:solidFill>
                  </a:tcPr>
                </a:tc>
                <a:extLst>
                  <a:ext uri="{0D108BD9-81ED-4DB2-BD59-A6C34878D82A}">
                    <a16:rowId xmlns:a16="http://schemas.microsoft.com/office/drawing/2014/main" val="2974608453"/>
                  </a:ext>
                </a:extLst>
              </a:tr>
            </a:tbl>
          </a:graphicData>
        </a:graphic>
      </p:graphicFrame>
    </p:spTree>
    <p:extLst>
      <p:ext uri="{BB962C8B-B14F-4D97-AF65-F5344CB8AC3E}">
        <p14:creationId xmlns:p14="http://schemas.microsoft.com/office/powerpoint/2010/main" val="69848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Product Positioning &amp; Perceptual Mapping</a:t>
            </a:r>
          </a:p>
        </p:txBody>
      </p:sp>
      <p:sp>
        <p:nvSpPr>
          <p:cNvPr id="3" name="Rectangle 2"/>
          <p:cNvSpPr/>
          <p:nvPr/>
        </p:nvSpPr>
        <p:spPr>
          <a:xfrm>
            <a:off x="2556680" y="1967005"/>
            <a:ext cx="2997958" cy="2585323"/>
          </a:xfrm>
          <a:prstGeom prst="rect">
            <a:avLst/>
          </a:prstGeom>
          <a:solidFill>
            <a:schemeClr val="bg1">
              <a:lumMod val="95000"/>
            </a:schemeClr>
          </a:solidFill>
        </p:spPr>
        <p:txBody>
          <a:bodyPr wrap="square">
            <a:spAutoFit/>
          </a:bodyPr>
          <a:lstStyle/>
          <a:p>
            <a:pPr algn="ctr"/>
            <a:r>
              <a:rPr lang="en-GB" b="1" dirty="0">
                <a:latin typeface="Arial" panose="020B0604020202020204" pitchFamily="34" charset="0"/>
                <a:cs typeface="Arial" panose="020B0604020202020204" pitchFamily="34" charset="0"/>
              </a:rPr>
              <a:t>Product positioning / perceptual mapping) </a:t>
            </a:r>
            <a:r>
              <a:rPr lang="en-GB" dirty="0">
                <a:latin typeface="Arial" panose="020B0604020202020204" pitchFamily="34" charset="0"/>
                <a:cs typeface="Arial" panose="020B0604020202020204" pitchFamily="34" charset="0"/>
              </a:rPr>
              <a:t>involves developing schematic representations that show how products / services compare to those of the competitors on dimensions most important to success in the industry.</a:t>
            </a:r>
          </a:p>
        </p:txBody>
      </p:sp>
      <p:sp>
        <p:nvSpPr>
          <p:cNvPr id="9" name="Rectangle 8"/>
          <p:cNvSpPr/>
          <p:nvPr/>
        </p:nvSpPr>
        <p:spPr>
          <a:xfrm>
            <a:off x="6724933" y="2105504"/>
            <a:ext cx="2286000" cy="2308324"/>
          </a:xfrm>
          <a:prstGeom prst="rect">
            <a:avLst/>
          </a:prstGeom>
          <a:solidFill>
            <a:schemeClr val="bg1">
              <a:lumMod val="95000"/>
            </a:schemeClr>
          </a:solidFill>
        </p:spPr>
        <p:txBody>
          <a:bodyPr wrap="square">
            <a:spAutoFit/>
          </a:bodyPr>
          <a:lstStyle/>
          <a:p>
            <a:pPr algn="ctr"/>
            <a:r>
              <a:rPr lang="en-GB" b="1" dirty="0">
                <a:latin typeface="Arial" panose="020B0604020202020204" pitchFamily="34" charset="0"/>
                <a:cs typeface="Arial" panose="020B0604020202020204" pitchFamily="34" charset="0"/>
              </a:rPr>
              <a:t>It demonstrates how customers see products/services compared with other similar products/services in the market </a:t>
            </a:r>
            <a:r>
              <a:rPr lang="en-GB" dirty="0">
                <a:latin typeface="Arial" panose="020B0604020202020204" pitchFamily="34" charset="0"/>
                <a:cs typeface="Arial" panose="020B0604020202020204" pitchFamily="34" charset="0"/>
              </a:rPr>
              <a:t>.</a:t>
            </a:r>
          </a:p>
        </p:txBody>
      </p:sp>
      <p:sp>
        <p:nvSpPr>
          <p:cNvPr id="10" name="Left-Right Arrow 9"/>
          <p:cNvSpPr/>
          <p:nvPr/>
        </p:nvSpPr>
        <p:spPr>
          <a:xfrm>
            <a:off x="5882184" y="3026790"/>
            <a:ext cx="515202" cy="465751"/>
          </a:xfrm>
          <a:prstGeom prst="leftRightArrow">
            <a:avLst>
              <a:gd name="adj1" fmla="val 23442"/>
              <a:gd name="adj2"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8733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Product Positioning &amp; Perceptual Mapping</a:t>
            </a:r>
          </a:p>
        </p:txBody>
      </p:sp>
      <p:grpSp>
        <p:nvGrpSpPr>
          <p:cNvPr id="27" name="Group 26"/>
          <p:cNvGrpSpPr/>
          <p:nvPr/>
        </p:nvGrpSpPr>
        <p:grpSpPr>
          <a:xfrm>
            <a:off x="511792" y="1561405"/>
            <a:ext cx="4626588" cy="4402667"/>
            <a:chOff x="525440" y="1097381"/>
            <a:chExt cx="4626588" cy="4402667"/>
          </a:xfrm>
        </p:grpSpPr>
        <p:cxnSp>
          <p:nvCxnSpPr>
            <p:cNvPr id="5" name="Straight Arrow Connector 4"/>
            <p:cNvCxnSpPr/>
            <p:nvPr/>
          </p:nvCxnSpPr>
          <p:spPr>
            <a:xfrm>
              <a:off x="668740" y="3466531"/>
              <a:ext cx="4421875" cy="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975212" y="1433015"/>
              <a:ext cx="0" cy="4067033"/>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483288" y="3098042"/>
              <a:ext cx="668740" cy="369332"/>
            </a:xfrm>
            <a:prstGeom prst="rect">
              <a:avLst/>
            </a:prstGeom>
            <a:noFill/>
          </p:spPr>
          <p:txBody>
            <a:bodyPr wrap="square" rtlCol="0">
              <a:spAutoFit/>
            </a:bodyPr>
            <a:lstStyle/>
            <a:p>
              <a:r>
                <a:rPr lang="en-GB" dirty="0"/>
                <a:t>Price</a:t>
              </a:r>
            </a:p>
          </p:txBody>
        </p:sp>
        <p:sp>
          <p:nvSpPr>
            <p:cNvPr id="21" name="TextBox 20"/>
            <p:cNvSpPr txBox="1"/>
            <p:nvPr/>
          </p:nvSpPr>
          <p:spPr>
            <a:xfrm>
              <a:off x="525440" y="3098042"/>
              <a:ext cx="668740" cy="369332"/>
            </a:xfrm>
            <a:prstGeom prst="rect">
              <a:avLst/>
            </a:prstGeom>
            <a:noFill/>
          </p:spPr>
          <p:txBody>
            <a:bodyPr wrap="square" rtlCol="0">
              <a:spAutoFit/>
            </a:bodyPr>
            <a:lstStyle/>
            <a:p>
              <a:r>
                <a:rPr lang="en-GB" dirty="0"/>
                <a:t>Price</a:t>
              </a:r>
            </a:p>
          </p:txBody>
        </p:sp>
        <p:sp>
          <p:nvSpPr>
            <p:cNvPr id="22" name="TextBox 21"/>
            <p:cNvSpPr txBox="1"/>
            <p:nvPr/>
          </p:nvSpPr>
          <p:spPr>
            <a:xfrm>
              <a:off x="525440" y="3513878"/>
              <a:ext cx="668740" cy="369332"/>
            </a:xfrm>
            <a:prstGeom prst="rect">
              <a:avLst/>
            </a:prstGeom>
            <a:noFill/>
          </p:spPr>
          <p:txBody>
            <a:bodyPr wrap="square" rtlCol="0">
              <a:spAutoFit/>
            </a:bodyPr>
            <a:lstStyle/>
            <a:p>
              <a:r>
                <a:rPr lang="en-GB" dirty="0"/>
                <a:t>Low</a:t>
              </a:r>
            </a:p>
          </p:txBody>
        </p:sp>
        <p:sp>
          <p:nvSpPr>
            <p:cNvPr id="23" name="TextBox 22"/>
            <p:cNvSpPr txBox="1"/>
            <p:nvPr/>
          </p:nvSpPr>
          <p:spPr>
            <a:xfrm>
              <a:off x="4544703" y="3452883"/>
              <a:ext cx="545911" cy="369332"/>
            </a:xfrm>
            <a:prstGeom prst="rect">
              <a:avLst/>
            </a:prstGeom>
            <a:noFill/>
          </p:spPr>
          <p:txBody>
            <a:bodyPr wrap="square" rtlCol="0">
              <a:spAutoFit/>
            </a:bodyPr>
            <a:lstStyle/>
            <a:p>
              <a:r>
                <a:rPr lang="en-GB" dirty="0"/>
                <a:t>low</a:t>
              </a:r>
            </a:p>
          </p:txBody>
        </p:sp>
        <p:sp>
          <p:nvSpPr>
            <p:cNvPr id="24" name="TextBox 23"/>
            <p:cNvSpPr txBox="1"/>
            <p:nvPr/>
          </p:nvSpPr>
          <p:spPr>
            <a:xfrm>
              <a:off x="2640842" y="1097381"/>
              <a:ext cx="866632" cy="369332"/>
            </a:xfrm>
            <a:prstGeom prst="rect">
              <a:avLst/>
            </a:prstGeom>
            <a:noFill/>
          </p:spPr>
          <p:txBody>
            <a:bodyPr wrap="square" rtlCol="0">
              <a:spAutoFit/>
            </a:bodyPr>
            <a:lstStyle/>
            <a:p>
              <a:r>
                <a:rPr lang="en-GB" dirty="0"/>
                <a:t>Quality</a:t>
              </a:r>
            </a:p>
          </p:txBody>
        </p:sp>
        <p:sp>
          <p:nvSpPr>
            <p:cNvPr id="25" name="TextBox 24"/>
            <p:cNvSpPr txBox="1"/>
            <p:nvPr/>
          </p:nvSpPr>
          <p:spPr>
            <a:xfrm>
              <a:off x="2405418" y="1433015"/>
              <a:ext cx="668740" cy="369332"/>
            </a:xfrm>
            <a:prstGeom prst="rect">
              <a:avLst/>
            </a:prstGeom>
            <a:noFill/>
          </p:spPr>
          <p:txBody>
            <a:bodyPr wrap="square" rtlCol="0">
              <a:spAutoFit/>
            </a:bodyPr>
            <a:lstStyle/>
            <a:p>
              <a:r>
                <a:rPr lang="en-GB" dirty="0"/>
                <a:t>High</a:t>
              </a:r>
            </a:p>
          </p:txBody>
        </p:sp>
        <p:sp>
          <p:nvSpPr>
            <p:cNvPr id="26" name="TextBox 25"/>
            <p:cNvSpPr txBox="1"/>
            <p:nvPr/>
          </p:nvSpPr>
          <p:spPr>
            <a:xfrm>
              <a:off x="2381534" y="5124069"/>
              <a:ext cx="668740" cy="369332"/>
            </a:xfrm>
            <a:prstGeom prst="rect">
              <a:avLst/>
            </a:prstGeom>
            <a:noFill/>
          </p:spPr>
          <p:txBody>
            <a:bodyPr wrap="square" rtlCol="0">
              <a:spAutoFit/>
            </a:bodyPr>
            <a:lstStyle/>
            <a:p>
              <a:r>
                <a:rPr lang="en-GB" dirty="0"/>
                <a:t>Low</a:t>
              </a:r>
            </a:p>
          </p:txBody>
        </p:sp>
      </p:grpSp>
      <p:pic>
        <p:nvPicPr>
          <p:cNvPr id="28" name="Picture 27"/>
          <p:cNvPicPr>
            <a:picLocks noChangeAspect="1"/>
          </p:cNvPicPr>
          <p:nvPr/>
        </p:nvPicPr>
        <p:blipFill>
          <a:blip r:embed="rId3"/>
          <a:stretch>
            <a:fillRect/>
          </a:stretch>
        </p:blipFill>
        <p:spPr>
          <a:xfrm>
            <a:off x="5800298" y="1201004"/>
            <a:ext cx="6277971" cy="5418160"/>
          </a:xfrm>
          <a:prstGeom prst="rect">
            <a:avLst/>
          </a:prstGeom>
        </p:spPr>
      </p:pic>
    </p:spTree>
    <p:extLst>
      <p:ext uri="{BB962C8B-B14F-4D97-AF65-F5344CB8AC3E}">
        <p14:creationId xmlns:p14="http://schemas.microsoft.com/office/powerpoint/2010/main" val="1908719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1F0FD7-F422-5FC7-E9FE-5F2B6D6A80AD}"/>
              </a:ext>
            </a:extLst>
          </p:cNvPr>
          <p:cNvSpPr/>
          <p:nvPr/>
        </p:nvSpPr>
        <p:spPr>
          <a:xfrm>
            <a:off x="1735810" y="1549831"/>
            <a:ext cx="9043261" cy="310741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 02</a:t>
            </a:r>
          </a:p>
          <a:p>
            <a:pPr algn="ctr"/>
            <a:endParaRPr lang="en-US" dirty="0">
              <a:solidFill>
                <a:schemeClr val="tx1"/>
              </a:solidFill>
            </a:endParaRPr>
          </a:p>
          <a:p>
            <a:pPr algn="ctr"/>
            <a:r>
              <a:rPr lang="en-US" dirty="0">
                <a:solidFill>
                  <a:schemeClr val="tx1"/>
                </a:solidFill>
              </a:rPr>
              <a:t>Identify the corporate strategy of any company</a:t>
            </a:r>
          </a:p>
          <a:p>
            <a:pPr algn="ctr"/>
            <a:r>
              <a:rPr lang="en-US" dirty="0">
                <a:solidFill>
                  <a:schemeClr val="tx1"/>
                </a:solidFill>
              </a:rPr>
              <a:t>Then, explain followings,</a:t>
            </a:r>
          </a:p>
          <a:p>
            <a:pPr algn="ctr"/>
            <a:endParaRPr lang="en-US" dirty="0">
              <a:solidFill>
                <a:schemeClr val="tx1"/>
              </a:solidFill>
            </a:endParaRPr>
          </a:p>
          <a:p>
            <a:pPr marL="342900" indent="-342900" algn="ctr">
              <a:buAutoNum type="arabicPeriod"/>
            </a:pPr>
            <a:r>
              <a:rPr lang="en-US" dirty="0">
                <a:solidFill>
                  <a:schemeClr val="tx1"/>
                </a:solidFill>
              </a:rPr>
              <a:t>Social Media adoption</a:t>
            </a:r>
          </a:p>
          <a:p>
            <a:pPr marL="342900" indent="-342900" algn="ctr">
              <a:buAutoNum type="arabicPeriod"/>
            </a:pPr>
            <a:r>
              <a:rPr lang="en-US" dirty="0">
                <a:solidFill>
                  <a:schemeClr val="tx1"/>
                </a:solidFill>
              </a:rPr>
              <a:t>Segmentation</a:t>
            </a:r>
          </a:p>
          <a:p>
            <a:pPr marL="342900" indent="-342900" algn="ctr">
              <a:buAutoNum type="arabicPeriod"/>
            </a:pPr>
            <a:r>
              <a:rPr lang="en-US" dirty="0">
                <a:solidFill>
                  <a:schemeClr val="tx1"/>
                </a:solidFill>
              </a:rPr>
              <a:t>Positioning</a:t>
            </a:r>
          </a:p>
          <a:p>
            <a:pPr marL="342900" indent="-342900" algn="ctr">
              <a:buAutoNum type="arabicPeriod"/>
            </a:pPr>
            <a:endParaRPr lang="en-US" dirty="0">
              <a:solidFill>
                <a:schemeClr val="tx1"/>
              </a:solidFill>
            </a:endParaRPr>
          </a:p>
          <a:p>
            <a:pPr algn="ctr"/>
            <a:r>
              <a:rPr lang="en-US" dirty="0">
                <a:solidFill>
                  <a:schemeClr val="tx1"/>
                </a:solidFill>
              </a:rPr>
              <a:t>Finally, conclude how these strategic marketing support or not support their corporate strategy.  </a:t>
            </a:r>
            <a:endParaRPr lang="en-GB" dirty="0">
              <a:solidFill>
                <a:schemeClr val="tx1"/>
              </a:solidFill>
            </a:endParaRPr>
          </a:p>
        </p:txBody>
      </p:sp>
    </p:spTree>
    <p:extLst>
      <p:ext uri="{BB962C8B-B14F-4D97-AF65-F5344CB8AC3E}">
        <p14:creationId xmlns:p14="http://schemas.microsoft.com/office/powerpoint/2010/main" val="802686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507474" y="177421"/>
            <a:ext cx="4981433" cy="823828"/>
          </a:xfrm>
          <a:noFill/>
        </p:spPr>
        <p:txBody>
          <a:bodyPr>
            <a:noAutofit/>
          </a:bodyPr>
          <a:lstStyle/>
          <a:p>
            <a:pPr algn="ctr"/>
            <a:r>
              <a:rPr lang="en-GB" sz="28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Strategic Finance</a:t>
            </a:r>
          </a:p>
        </p:txBody>
      </p:sp>
      <p:sp>
        <p:nvSpPr>
          <p:cNvPr id="15" name="TextBox 14"/>
          <p:cNvSpPr txBox="1"/>
          <p:nvPr/>
        </p:nvSpPr>
        <p:spPr>
          <a:xfrm>
            <a:off x="2250814" y="1290890"/>
            <a:ext cx="7329911" cy="646331"/>
          </a:xfrm>
          <a:prstGeom prst="rect">
            <a:avLst/>
          </a:prstGeom>
          <a:solidFill>
            <a:schemeClr val="accent4">
              <a:lumMod val="60000"/>
              <a:lumOff val="40000"/>
            </a:schemeClr>
          </a:solidFill>
          <a:ln>
            <a:noFill/>
          </a:ln>
        </p:spPr>
        <p:txBody>
          <a:bodyPr wrap="square" rtlCol="0">
            <a:spAutoFit/>
          </a:bodyPr>
          <a:lstStyle/>
          <a:p>
            <a:pPr algn="ctr"/>
            <a:r>
              <a:rPr lang="en-GB" sz="3600" dirty="0"/>
              <a:t>Project Financial Statements</a:t>
            </a:r>
          </a:p>
        </p:txBody>
      </p:sp>
      <p:sp>
        <p:nvSpPr>
          <p:cNvPr id="16" name="TextBox 15"/>
          <p:cNvSpPr txBox="1"/>
          <p:nvPr/>
        </p:nvSpPr>
        <p:spPr>
          <a:xfrm>
            <a:off x="750627" y="4471188"/>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Income Statement</a:t>
            </a:r>
          </a:p>
          <a:p>
            <a:endParaRPr lang="en-GB" sz="2000" dirty="0">
              <a:latin typeface="Arial" panose="020B0604020202020204" pitchFamily="34" charset="0"/>
              <a:cs typeface="Arial" panose="020B0604020202020204" pitchFamily="34" charset="0"/>
            </a:endParaRPr>
          </a:p>
        </p:txBody>
      </p:sp>
      <p:sp>
        <p:nvSpPr>
          <p:cNvPr id="17" name="TextBox 16"/>
          <p:cNvSpPr txBox="1"/>
          <p:nvPr/>
        </p:nvSpPr>
        <p:spPr>
          <a:xfrm>
            <a:off x="4263255" y="4482334"/>
            <a:ext cx="3305031"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Cash flow Statement</a:t>
            </a:r>
          </a:p>
          <a:p>
            <a:endParaRPr lang="en-GB" sz="2000" dirty="0">
              <a:latin typeface="Arial" panose="020B0604020202020204" pitchFamily="34" charset="0"/>
              <a:cs typeface="Arial" panose="020B0604020202020204" pitchFamily="34" charset="0"/>
            </a:endParaRPr>
          </a:p>
        </p:txBody>
      </p:sp>
      <p:cxnSp>
        <p:nvCxnSpPr>
          <p:cNvPr id="18" name="Straight Arrow Connector 17"/>
          <p:cNvCxnSpPr>
            <a:stCxn id="15" idx="2"/>
            <a:endCxn id="16" idx="0"/>
          </p:cNvCxnSpPr>
          <p:nvPr/>
        </p:nvCxnSpPr>
        <p:spPr>
          <a:xfrm flipH="1">
            <a:off x="2403143" y="1937221"/>
            <a:ext cx="3512627" cy="253396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15" idx="2"/>
            <a:endCxn id="17" idx="0"/>
          </p:cNvCxnSpPr>
          <p:nvPr/>
        </p:nvCxnSpPr>
        <p:spPr>
          <a:xfrm>
            <a:off x="5915770" y="1937221"/>
            <a:ext cx="1" cy="254511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15" idx="2"/>
            <a:endCxn id="30" idx="0"/>
          </p:cNvCxnSpPr>
          <p:nvPr/>
        </p:nvCxnSpPr>
        <p:spPr>
          <a:xfrm>
            <a:off x="5915770" y="1937221"/>
            <a:ext cx="3929420" cy="253396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75883" y="4471188"/>
            <a:ext cx="4138613" cy="707886"/>
          </a:xfrm>
          <a:prstGeom prst="rect">
            <a:avLst/>
          </a:prstGeom>
          <a:noFill/>
          <a:ln>
            <a:solidFill>
              <a:schemeClr val="accent1"/>
            </a:solidFill>
          </a:ln>
        </p:spPr>
        <p:txBody>
          <a:bodyPr wrap="square" rtlCol="0">
            <a:spAutoFit/>
          </a:bodyPr>
          <a:lstStyle/>
          <a:p>
            <a:pPr marL="571500" indent="-571500">
              <a:buFont typeface="Wingdings" panose="05000000000000000000" pitchFamily="2" charset="2"/>
              <a:buChar char="q"/>
            </a:pPr>
            <a:r>
              <a:rPr lang="en-GB" sz="2000" dirty="0">
                <a:latin typeface="Arial" panose="020B0604020202020204" pitchFamily="34" charset="0"/>
                <a:cs typeface="Arial" panose="020B0604020202020204" pitchFamily="34" charset="0"/>
              </a:rPr>
              <a:t>Earning Before Interests and Taxes (EBIT)</a:t>
            </a:r>
          </a:p>
        </p:txBody>
      </p:sp>
    </p:spTree>
    <p:extLst>
      <p:ext uri="{BB962C8B-B14F-4D97-AF65-F5344CB8AC3E}">
        <p14:creationId xmlns:p14="http://schemas.microsoft.com/office/powerpoint/2010/main" val="319869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fade">
                                      <p:cBhvr>
                                        <p:cTn id="29" dur="500"/>
                                        <p:tgtEl>
                                          <p:spTgt spid="29"/>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3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545911" y="1215738"/>
            <a:ext cx="5121321" cy="5498962"/>
            <a:chOff x="545911" y="1215738"/>
            <a:chExt cx="5121321" cy="5498962"/>
          </a:xfrm>
        </p:grpSpPr>
        <p:pic>
          <p:nvPicPr>
            <p:cNvPr id="3" name="Picture 2"/>
            <p:cNvPicPr>
              <a:picLocks noChangeAspect="1"/>
            </p:cNvPicPr>
            <p:nvPr/>
          </p:nvPicPr>
          <p:blipFill>
            <a:blip r:embed="rId2"/>
            <a:stretch>
              <a:fillRect/>
            </a:stretch>
          </p:blipFill>
          <p:spPr>
            <a:xfrm>
              <a:off x="545911" y="1215738"/>
              <a:ext cx="5121321" cy="5498962"/>
            </a:xfrm>
            <a:prstGeom prst="rect">
              <a:avLst/>
            </a:prstGeom>
          </p:spPr>
        </p:pic>
        <p:sp>
          <p:nvSpPr>
            <p:cNvPr id="4" name="TextBox 3"/>
            <p:cNvSpPr txBox="1"/>
            <p:nvPr/>
          </p:nvSpPr>
          <p:spPr>
            <a:xfrm>
              <a:off x="3739487" y="1392072"/>
              <a:ext cx="620973" cy="261610"/>
            </a:xfrm>
            <a:prstGeom prst="rect">
              <a:avLst/>
            </a:prstGeom>
            <a:noFill/>
            <a:ln>
              <a:solidFill>
                <a:schemeClr val="tx1"/>
              </a:solidFill>
            </a:ln>
          </p:spPr>
          <p:txBody>
            <a:bodyPr wrap="square" rtlCol="0">
              <a:spAutoFit/>
            </a:bodyPr>
            <a:lstStyle/>
            <a:p>
              <a:pPr algn="ctr"/>
              <a:r>
                <a:rPr lang="en-GB" sz="1050" dirty="0">
                  <a:latin typeface="Arial" panose="020B0604020202020204" pitchFamily="34" charset="0"/>
                  <a:cs typeface="Arial" panose="020B0604020202020204" pitchFamily="34" charset="0"/>
                </a:rPr>
                <a:t>Year 1</a:t>
              </a:r>
            </a:p>
          </p:txBody>
        </p:sp>
        <p:sp>
          <p:nvSpPr>
            <p:cNvPr id="5" name="TextBox 4"/>
            <p:cNvSpPr txBox="1"/>
            <p:nvPr/>
          </p:nvSpPr>
          <p:spPr>
            <a:xfrm>
              <a:off x="4404814" y="1392072"/>
              <a:ext cx="603914" cy="261610"/>
            </a:xfrm>
            <a:prstGeom prst="rect">
              <a:avLst/>
            </a:prstGeom>
            <a:noFill/>
            <a:ln>
              <a:solidFill>
                <a:schemeClr val="tx1"/>
              </a:solidFill>
            </a:ln>
          </p:spPr>
          <p:txBody>
            <a:bodyPr wrap="square" rtlCol="0">
              <a:spAutoFit/>
            </a:bodyPr>
            <a:lstStyle/>
            <a:p>
              <a:pPr algn="ctr"/>
              <a:r>
                <a:rPr lang="en-GB" sz="1050" dirty="0">
                  <a:latin typeface="Arial" panose="020B0604020202020204" pitchFamily="34" charset="0"/>
                  <a:cs typeface="Arial" panose="020B0604020202020204" pitchFamily="34" charset="0"/>
                </a:rPr>
                <a:t>Year 2</a:t>
              </a:r>
            </a:p>
          </p:txBody>
        </p:sp>
        <p:sp>
          <p:nvSpPr>
            <p:cNvPr id="6" name="TextBox 5"/>
            <p:cNvSpPr txBox="1"/>
            <p:nvPr/>
          </p:nvSpPr>
          <p:spPr>
            <a:xfrm>
              <a:off x="5063318" y="1392072"/>
              <a:ext cx="603914" cy="261610"/>
            </a:xfrm>
            <a:prstGeom prst="rect">
              <a:avLst/>
            </a:prstGeom>
            <a:noFill/>
            <a:ln>
              <a:solidFill>
                <a:schemeClr val="tx1"/>
              </a:solidFill>
            </a:ln>
          </p:spPr>
          <p:txBody>
            <a:bodyPr wrap="square" rtlCol="0">
              <a:spAutoFit/>
            </a:bodyPr>
            <a:lstStyle/>
            <a:p>
              <a:pPr algn="ctr"/>
              <a:r>
                <a:rPr lang="en-GB" sz="1050" dirty="0">
                  <a:latin typeface="Arial" panose="020B0604020202020204" pitchFamily="34" charset="0"/>
                  <a:cs typeface="Arial" panose="020B0604020202020204" pitchFamily="34" charset="0"/>
                </a:rPr>
                <a:t>Year 3</a:t>
              </a:r>
            </a:p>
          </p:txBody>
        </p:sp>
      </p:grpSp>
      <p:grpSp>
        <p:nvGrpSpPr>
          <p:cNvPr id="14" name="Group 13"/>
          <p:cNvGrpSpPr/>
          <p:nvPr/>
        </p:nvGrpSpPr>
        <p:grpSpPr>
          <a:xfrm>
            <a:off x="5999612" y="1997105"/>
            <a:ext cx="5974024" cy="3936227"/>
            <a:chOff x="6217976" y="2123377"/>
            <a:chExt cx="5974024" cy="3936227"/>
          </a:xfrm>
        </p:grpSpPr>
        <p:pic>
          <p:nvPicPr>
            <p:cNvPr id="9" name="Picture 8"/>
            <p:cNvPicPr>
              <a:picLocks noChangeAspect="1"/>
            </p:cNvPicPr>
            <p:nvPr/>
          </p:nvPicPr>
          <p:blipFill>
            <a:blip r:embed="rId3"/>
            <a:stretch>
              <a:fillRect/>
            </a:stretch>
          </p:blipFill>
          <p:spPr>
            <a:xfrm>
              <a:off x="6217976" y="2123377"/>
              <a:ext cx="5974024" cy="3936227"/>
            </a:xfrm>
            <a:prstGeom prst="rect">
              <a:avLst/>
            </a:prstGeom>
          </p:spPr>
        </p:pic>
        <p:sp>
          <p:nvSpPr>
            <p:cNvPr id="10" name="TextBox 9"/>
            <p:cNvSpPr txBox="1"/>
            <p:nvPr/>
          </p:nvSpPr>
          <p:spPr>
            <a:xfrm>
              <a:off x="7983942" y="2499815"/>
              <a:ext cx="846160" cy="230832"/>
            </a:xfrm>
            <a:prstGeom prst="rect">
              <a:avLst/>
            </a:prstGeom>
            <a:solidFill>
              <a:schemeClr val="bg1"/>
            </a:solidFill>
            <a:ln>
              <a:noFill/>
            </a:ln>
          </p:spPr>
          <p:txBody>
            <a:bodyPr wrap="square" rtlCol="0">
              <a:spAutoFit/>
            </a:bodyPr>
            <a:lstStyle/>
            <a:p>
              <a:pPr algn="ctr"/>
              <a:r>
                <a:rPr lang="en-GB" sz="900" dirty="0">
                  <a:latin typeface="Arial" panose="020B0604020202020204" pitchFamily="34" charset="0"/>
                  <a:cs typeface="Arial" panose="020B0604020202020204" pitchFamily="34" charset="0"/>
                </a:rPr>
                <a:t>Current  Yr.</a:t>
              </a:r>
            </a:p>
          </p:txBody>
        </p:sp>
        <p:sp>
          <p:nvSpPr>
            <p:cNvPr id="11" name="TextBox 10"/>
            <p:cNvSpPr txBox="1"/>
            <p:nvPr/>
          </p:nvSpPr>
          <p:spPr>
            <a:xfrm>
              <a:off x="9064389" y="2499815"/>
              <a:ext cx="846160" cy="230832"/>
            </a:xfrm>
            <a:prstGeom prst="rect">
              <a:avLst/>
            </a:prstGeom>
            <a:solidFill>
              <a:schemeClr val="bg1"/>
            </a:solidFill>
            <a:ln>
              <a:noFill/>
            </a:ln>
          </p:spPr>
          <p:txBody>
            <a:bodyPr wrap="square" rtlCol="0">
              <a:spAutoFit/>
            </a:bodyPr>
            <a:lstStyle/>
            <a:p>
              <a:pPr algn="ctr"/>
              <a:r>
                <a:rPr lang="en-GB" sz="900" b="1" dirty="0">
                  <a:latin typeface="Arial" panose="020B0604020202020204" pitchFamily="34" charset="0"/>
                  <a:cs typeface="Arial" panose="020B0604020202020204" pitchFamily="34" charset="0"/>
                </a:rPr>
                <a:t>Year 1</a:t>
              </a:r>
            </a:p>
          </p:txBody>
        </p:sp>
        <p:sp>
          <p:nvSpPr>
            <p:cNvPr id="12" name="TextBox 11"/>
            <p:cNvSpPr txBox="1"/>
            <p:nvPr/>
          </p:nvSpPr>
          <p:spPr>
            <a:xfrm>
              <a:off x="10038213" y="2494676"/>
              <a:ext cx="846160" cy="230832"/>
            </a:xfrm>
            <a:prstGeom prst="rect">
              <a:avLst/>
            </a:prstGeom>
            <a:solidFill>
              <a:schemeClr val="bg1"/>
            </a:solidFill>
            <a:ln>
              <a:noFill/>
            </a:ln>
          </p:spPr>
          <p:txBody>
            <a:bodyPr wrap="square" rtlCol="0">
              <a:spAutoFit/>
            </a:bodyPr>
            <a:lstStyle/>
            <a:p>
              <a:pPr algn="ctr"/>
              <a:r>
                <a:rPr lang="en-GB" sz="900" b="1" dirty="0">
                  <a:latin typeface="Arial" panose="020B0604020202020204" pitchFamily="34" charset="0"/>
                  <a:cs typeface="Arial" panose="020B0604020202020204" pitchFamily="34" charset="0"/>
                </a:rPr>
                <a:t>Year 2</a:t>
              </a:r>
            </a:p>
          </p:txBody>
        </p:sp>
        <p:sp>
          <p:nvSpPr>
            <p:cNvPr id="13" name="TextBox 12"/>
            <p:cNvSpPr txBox="1"/>
            <p:nvPr/>
          </p:nvSpPr>
          <p:spPr>
            <a:xfrm>
              <a:off x="11047011" y="2484398"/>
              <a:ext cx="846160" cy="230832"/>
            </a:xfrm>
            <a:prstGeom prst="rect">
              <a:avLst/>
            </a:prstGeom>
            <a:solidFill>
              <a:schemeClr val="bg1"/>
            </a:solidFill>
            <a:ln>
              <a:noFill/>
            </a:ln>
          </p:spPr>
          <p:txBody>
            <a:bodyPr wrap="square" rtlCol="0">
              <a:spAutoFit/>
            </a:bodyPr>
            <a:lstStyle/>
            <a:p>
              <a:pPr algn="ctr"/>
              <a:r>
                <a:rPr lang="en-GB" sz="900" b="1" dirty="0">
                  <a:latin typeface="Arial" panose="020B0604020202020204" pitchFamily="34" charset="0"/>
                  <a:cs typeface="Arial" panose="020B0604020202020204" pitchFamily="34" charset="0"/>
                </a:rPr>
                <a:t>Year 3</a:t>
              </a:r>
            </a:p>
          </p:txBody>
        </p:sp>
      </p:grpSp>
    </p:spTree>
    <p:extLst>
      <p:ext uri="{BB962C8B-B14F-4D97-AF65-F5344CB8AC3E}">
        <p14:creationId xmlns:p14="http://schemas.microsoft.com/office/powerpoint/2010/main" val="257922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95784" y="1305631"/>
            <a:ext cx="11395882" cy="5286238"/>
          </a:xfrm>
          <a:prstGeom prst="rect">
            <a:avLst/>
          </a:prstGeom>
        </p:spPr>
      </p:pic>
    </p:spTree>
    <p:extLst>
      <p:ext uri="{BB962C8B-B14F-4D97-AF65-F5344CB8AC3E}">
        <p14:creationId xmlns:p14="http://schemas.microsoft.com/office/powerpoint/2010/main" val="1330196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000931" cy="12501678"/>
          </a:xfrm>
          <a:prstGeom prst="rect">
            <a:avLst/>
          </a:prstGeom>
        </p:spPr>
      </p:pic>
    </p:spTree>
    <p:extLst>
      <p:ext uri="{BB962C8B-B14F-4D97-AF65-F5344CB8AC3E}">
        <p14:creationId xmlns:p14="http://schemas.microsoft.com/office/powerpoint/2010/main" val="1803640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4C882-974A-43F9-8D26-6AD08CF16FEF}"/>
              </a:ext>
            </a:extLst>
          </p:cNvPr>
          <p:cNvSpPr>
            <a:spLocks noGrp="1"/>
          </p:cNvSpPr>
          <p:nvPr>
            <p:ph type="title"/>
          </p:nvPr>
        </p:nvSpPr>
        <p:spPr>
          <a:xfrm>
            <a:off x="3452883" y="208749"/>
            <a:ext cx="5363572" cy="823828"/>
          </a:xfrm>
          <a:solidFill>
            <a:schemeClr val="accent1">
              <a:lumMod val="75000"/>
            </a:schemeClr>
          </a:solidFill>
        </p:spPr>
        <p:txBody>
          <a:bodyPr>
            <a:noAutofit/>
          </a:bodyPr>
          <a:lstStyle/>
          <a:p>
            <a:pPr algn="ct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Strategy-Formulation Analytical Framework</a:t>
            </a:r>
            <a:endParaRPr lang="en-GB" sz="2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0" name="Group 9"/>
          <p:cNvGrpSpPr/>
          <p:nvPr/>
        </p:nvGrpSpPr>
        <p:grpSpPr>
          <a:xfrm>
            <a:off x="627797" y="1310187"/>
            <a:ext cx="11218460" cy="4572000"/>
            <a:chOff x="627797" y="1201003"/>
            <a:chExt cx="11218460" cy="4572000"/>
          </a:xfrm>
        </p:grpSpPr>
        <p:sp>
          <p:nvSpPr>
            <p:cNvPr id="9" name="Rectangle 8"/>
            <p:cNvSpPr/>
            <p:nvPr/>
          </p:nvSpPr>
          <p:spPr>
            <a:xfrm>
              <a:off x="627797" y="1201003"/>
              <a:ext cx="11218460" cy="45720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796118" y="1756224"/>
              <a:ext cx="2656765" cy="3416320"/>
            </a:xfrm>
            <a:prstGeom prst="rect">
              <a:avLst/>
            </a:prstGeom>
            <a:ln>
              <a:solidFill>
                <a:schemeClr val="tx1"/>
              </a:solidFill>
            </a:ln>
          </p:spPr>
          <p:txBody>
            <a:bodyPr wrap="square">
              <a:spAutoFit/>
            </a:bodyPr>
            <a:lstStyle/>
            <a:p>
              <a:pPr algn="ctr"/>
              <a:r>
                <a:rPr lang="en-GB" b="1" dirty="0">
                  <a:latin typeface="Arial" panose="020B0604020202020204" pitchFamily="34" charset="0"/>
                  <a:cs typeface="Arial" panose="020B0604020202020204" pitchFamily="34" charset="0"/>
                </a:rPr>
                <a:t>STAGE 1: THE INPUT STAGE</a:t>
              </a:r>
            </a:p>
            <a:p>
              <a:pPr algn="ctr"/>
              <a:r>
                <a:rPr lang="en-GB" dirty="0">
                  <a:latin typeface="Arial" panose="020B0604020202020204" pitchFamily="34" charset="0"/>
                  <a:cs typeface="Arial" panose="020B0604020202020204" pitchFamily="34" charset="0"/>
                </a:rPr>
                <a:t>Competitive</a:t>
              </a:r>
            </a:p>
            <a:p>
              <a:pPr algn="ctr"/>
              <a:r>
                <a:rPr lang="en-GB" dirty="0">
                  <a:latin typeface="Arial" panose="020B0604020202020204" pitchFamily="34" charset="0"/>
                  <a:cs typeface="Arial" panose="020B0604020202020204" pitchFamily="34" charset="0"/>
                </a:rPr>
                <a:t>Profile Matrix (CPM)</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External Factor</a:t>
              </a:r>
            </a:p>
            <a:p>
              <a:pPr algn="ctr"/>
              <a:r>
                <a:rPr lang="en-GB" dirty="0">
                  <a:latin typeface="Arial" panose="020B0604020202020204" pitchFamily="34" charset="0"/>
                  <a:cs typeface="Arial" panose="020B0604020202020204" pitchFamily="34" charset="0"/>
                </a:rPr>
                <a:t>Evaluation (EFE)</a:t>
              </a:r>
            </a:p>
            <a:p>
              <a:pPr algn="ctr"/>
              <a:r>
                <a:rPr lang="en-GB" dirty="0">
                  <a:latin typeface="Arial" panose="020B0604020202020204" pitchFamily="34" charset="0"/>
                  <a:cs typeface="Arial" panose="020B0604020202020204" pitchFamily="34" charset="0"/>
                </a:rPr>
                <a:t>Matrix</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Internal Factor</a:t>
              </a:r>
            </a:p>
            <a:p>
              <a:pPr algn="ctr"/>
              <a:r>
                <a:rPr lang="en-GB" dirty="0">
                  <a:latin typeface="Arial" panose="020B0604020202020204" pitchFamily="34" charset="0"/>
                  <a:cs typeface="Arial" panose="020B0604020202020204" pitchFamily="34" charset="0"/>
                </a:rPr>
                <a:t>Evaluation (IFE)</a:t>
              </a:r>
            </a:p>
            <a:p>
              <a:pPr algn="ctr"/>
              <a:r>
                <a:rPr lang="en-GB" dirty="0">
                  <a:latin typeface="Arial" panose="020B0604020202020204" pitchFamily="34" charset="0"/>
                  <a:cs typeface="Arial" panose="020B0604020202020204" pitchFamily="34" charset="0"/>
                </a:rPr>
                <a:t>Matrix</a:t>
              </a:r>
            </a:p>
          </p:txBody>
        </p:sp>
        <p:sp>
          <p:nvSpPr>
            <p:cNvPr id="4" name="Rectangle 3"/>
            <p:cNvSpPr/>
            <p:nvPr/>
          </p:nvSpPr>
          <p:spPr>
            <a:xfrm>
              <a:off x="3921457" y="1479225"/>
              <a:ext cx="3762233" cy="3970318"/>
            </a:xfrm>
            <a:prstGeom prst="rect">
              <a:avLst/>
            </a:prstGeom>
            <a:ln>
              <a:solidFill>
                <a:schemeClr val="tx1"/>
              </a:solidFill>
            </a:ln>
          </p:spPr>
          <p:txBody>
            <a:bodyPr wrap="square">
              <a:spAutoFit/>
            </a:bodyPr>
            <a:lstStyle/>
            <a:p>
              <a:pPr algn="ctr"/>
              <a:r>
                <a:rPr lang="en-GB" sz="1400" b="1" dirty="0">
                  <a:latin typeface="Arial" panose="020B0604020202020204" pitchFamily="34" charset="0"/>
                  <a:cs typeface="Arial" panose="020B0604020202020204" pitchFamily="34" charset="0"/>
                </a:rPr>
                <a:t>STAGE 2: THE MATCHING STAGE</a:t>
              </a:r>
            </a:p>
            <a:p>
              <a:pPr algn="ctr"/>
              <a:r>
                <a:rPr lang="en-GB" sz="1400" dirty="0">
                  <a:latin typeface="Arial" panose="020B0604020202020204" pitchFamily="34" charset="0"/>
                  <a:cs typeface="Arial" panose="020B0604020202020204" pitchFamily="34" charset="0"/>
                </a:rPr>
                <a:t>Strategic Position and</a:t>
              </a:r>
            </a:p>
            <a:p>
              <a:pPr algn="ctr"/>
              <a:r>
                <a:rPr lang="en-GB" sz="1400" dirty="0">
                  <a:latin typeface="Arial" panose="020B0604020202020204" pitchFamily="34" charset="0"/>
                  <a:cs typeface="Arial" panose="020B0604020202020204" pitchFamily="34" charset="0"/>
                </a:rPr>
                <a:t>Action Evaluation</a:t>
              </a:r>
            </a:p>
            <a:p>
              <a:pPr algn="ctr"/>
              <a:r>
                <a:rPr lang="en-GB" sz="1400" dirty="0">
                  <a:latin typeface="Arial" panose="020B0604020202020204" pitchFamily="34" charset="0"/>
                  <a:cs typeface="Arial" panose="020B0604020202020204" pitchFamily="34" charset="0"/>
                </a:rPr>
                <a:t>(SPACE) Matrix</a:t>
              </a: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Boston Consulting</a:t>
              </a:r>
            </a:p>
            <a:p>
              <a:pPr algn="ctr"/>
              <a:r>
                <a:rPr lang="en-GB" sz="1400" dirty="0">
                  <a:latin typeface="Arial" panose="020B0604020202020204" pitchFamily="34" charset="0"/>
                  <a:cs typeface="Arial" panose="020B0604020202020204" pitchFamily="34" charset="0"/>
                </a:rPr>
                <a:t>Group (BCG)</a:t>
              </a:r>
            </a:p>
            <a:p>
              <a:pPr algn="ctr"/>
              <a:r>
                <a:rPr lang="en-GB" sz="1400" dirty="0">
                  <a:latin typeface="Arial" panose="020B0604020202020204" pitchFamily="34" charset="0"/>
                  <a:cs typeface="Arial" panose="020B0604020202020204" pitchFamily="34" charset="0"/>
                </a:rPr>
                <a:t>Matrix</a:t>
              </a: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Internal-External</a:t>
              </a:r>
            </a:p>
            <a:p>
              <a:pPr algn="ctr"/>
              <a:r>
                <a:rPr lang="en-GB" sz="1400" dirty="0">
                  <a:latin typeface="Arial" panose="020B0604020202020204" pitchFamily="34" charset="0"/>
                  <a:cs typeface="Arial" panose="020B0604020202020204" pitchFamily="34" charset="0"/>
                </a:rPr>
                <a:t>(IE) Matrix</a:t>
              </a: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Strengths-Weaknesses-Opportunities-Threats</a:t>
              </a:r>
            </a:p>
            <a:p>
              <a:pPr algn="ctr"/>
              <a:r>
                <a:rPr lang="en-GB" sz="1400" dirty="0">
                  <a:latin typeface="Arial" panose="020B0604020202020204" pitchFamily="34" charset="0"/>
                  <a:cs typeface="Arial" panose="020B0604020202020204" pitchFamily="34" charset="0"/>
                </a:rPr>
                <a:t>(SWOT) Matrix</a:t>
              </a:r>
            </a:p>
            <a:p>
              <a:pPr algn="ct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Grand Strategy</a:t>
              </a:r>
            </a:p>
            <a:p>
              <a:pPr algn="ctr"/>
              <a:r>
                <a:rPr lang="en-GB" sz="1400" dirty="0">
                  <a:latin typeface="Arial" panose="020B0604020202020204" pitchFamily="34" charset="0"/>
                  <a:cs typeface="Arial" panose="020B0604020202020204" pitchFamily="34" charset="0"/>
                </a:rPr>
                <a:t>Matrix</a:t>
              </a:r>
            </a:p>
          </p:txBody>
        </p:sp>
        <p:sp>
          <p:nvSpPr>
            <p:cNvPr id="5" name="Rectangle 4"/>
            <p:cNvSpPr/>
            <p:nvPr/>
          </p:nvSpPr>
          <p:spPr>
            <a:xfrm>
              <a:off x="7824718" y="2764641"/>
              <a:ext cx="3862317" cy="1200329"/>
            </a:xfrm>
            <a:prstGeom prst="rect">
              <a:avLst/>
            </a:prstGeom>
            <a:ln>
              <a:solidFill>
                <a:schemeClr val="tx1"/>
              </a:solidFill>
            </a:ln>
          </p:spPr>
          <p:txBody>
            <a:bodyPr wrap="square">
              <a:spAutoFit/>
            </a:bodyPr>
            <a:lstStyle/>
            <a:p>
              <a:pPr algn="ctr"/>
              <a:r>
                <a:rPr lang="en-GB" dirty="0">
                  <a:latin typeface="Arial" panose="020B0604020202020204" pitchFamily="34" charset="0"/>
                  <a:cs typeface="Arial" panose="020B0604020202020204" pitchFamily="34" charset="0"/>
                </a:rPr>
                <a:t>STAGE 3: THE DECISION STAGE</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 Quantitative Strategic Planning Matrix (QSPM)</a:t>
              </a:r>
            </a:p>
          </p:txBody>
        </p:sp>
      </p:grpSp>
    </p:spTree>
    <p:extLst>
      <p:ext uri="{BB962C8B-B14F-4D97-AF65-F5344CB8AC3E}">
        <p14:creationId xmlns:p14="http://schemas.microsoft.com/office/powerpoint/2010/main" val="2242138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55677" y="1625811"/>
            <a:ext cx="8975678" cy="1754326"/>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axes of the SPACE Matrix represent two internal dimensions (financial position [FP] and competitive position [CP]) and two external dimensions (stability position [SP] and industry position [IP]).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four factors are perhaps the most important determinants of an organization’s overall strategic position.</a:t>
            </a:r>
          </a:p>
        </p:txBody>
      </p:sp>
      <p:sp>
        <p:nvSpPr>
          <p:cNvPr id="3" name="Rectangle 2"/>
          <p:cNvSpPr/>
          <p:nvPr/>
        </p:nvSpPr>
        <p:spPr>
          <a:xfrm>
            <a:off x="1355677" y="3526893"/>
            <a:ext cx="8975678" cy="646331"/>
          </a:xfrm>
          <a:prstGeom prst="rect">
            <a:avLst/>
          </a:prstGeom>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term </a:t>
            </a:r>
            <a:r>
              <a:rPr lang="en-GB" b="1" dirty="0">
                <a:latin typeface="Arial" panose="020B0604020202020204" pitchFamily="34" charset="0"/>
                <a:cs typeface="Arial" panose="020B0604020202020204" pitchFamily="34" charset="0"/>
              </a:rPr>
              <a:t>SP</a:t>
            </a:r>
            <a:r>
              <a:rPr lang="en-GB" dirty="0">
                <a:latin typeface="Arial" panose="020B0604020202020204" pitchFamily="34" charset="0"/>
                <a:cs typeface="Arial" panose="020B0604020202020204" pitchFamily="34" charset="0"/>
              </a:rPr>
              <a:t> refers to the volatility (stability) of profits and revenues for firms in a given industry.</a:t>
            </a:r>
          </a:p>
        </p:txBody>
      </p:sp>
      <p:pic>
        <p:nvPicPr>
          <p:cNvPr id="4" name="Picture 3"/>
          <p:cNvPicPr>
            <a:picLocks noChangeAspect="1"/>
          </p:cNvPicPr>
          <p:nvPr/>
        </p:nvPicPr>
        <p:blipFill>
          <a:blip r:embed="rId2"/>
          <a:stretch>
            <a:fillRect/>
          </a:stretch>
        </p:blipFill>
        <p:spPr>
          <a:xfrm>
            <a:off x="3136657" y="138845"/>
            <a:ext cx="5413717" cy="1012024"/>
          </a:xfrm>
          <a:prstGeom prst="rect">
            <a:avLst/>
          </a:prstGeom>
        </p:spPr>
      </p:pic>
    </p:spTree>
    <p:extLst>
      <p:ext uri="{BB962C8B-B14F-4D97-AF65-F5344CB8AC3E}">
        <p14:creationId xmlns:p14="http://schemas.microsoft.com/office/powerpoint/2010/main" val="3486658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7"/>
          <p:cNvGrpSpPr/>
          <p:nvPr/>
        </p:nvGrpSpPr>
        <p:grpSpPr>
          <a:xfrm>
            <a:off x="1757148" y="1365521"/>
            <a:ext cx="8164775" cy="4927613"/>
            <a:chOff x="1102055" y="1106214"/>
            <a:chExt cx="8164775" cy="4927613"/>
          </a:xfrm>
        </p:grpSpPr>
        <p:sp>
          <p:nvSpPr>
            <p:cNvPr id="3" name="Rectangle 2"/>
            <p:cNvSpPr/>
            <p:nvPr/>
          </p:nvSpPr>
          <p:spPr>
            <a:xfrm>
              <a:off x="1473389" y="1770868"/>
              <a:ext cx="2759122" cy="1569660"/>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Return on investment </a:t>
              </a:r>
            </a:p>
            <a:p>
              <a:pPr algn="ctr"/>
              <a:r>
                <a:rPr lang="en-GB" sz="1200" dirty="0">
                  <a:latin typeface="Arial" panose="020B0604020202020204" pitchFamily="34" charset="0"/>
                  <a:cs typeface="Arial" panose="020B0604020202020204" pitchFamily="34" charset="0"/>
                </a:rPr>
                <a:t>Leverage </a:t>
              </a:r>
            </a:p>
            <a:p>
              <a:pPr algn="ctr"/>
              <a:r>
                <a:rPr lang="en-GB" sz="1200" dirty="0">
                  <a:latin typeface="Arial" panose="020B0604020202020204" pitchFamily="34" charset="0"/>
                  <a:cs typeface="Arial" panose="020B0604020202020204" pitchFamily="34" charset="0"/>
                </a:rPr>
                <a:t>Liquidity </a:t>
              </a:r>
            </a:p>
            <a:p>
              <a:pPr algn="ctr"/>
              <a:r>
                <a:rPr lang="en-GB" sz="1200" dirty="0">
                  <a:latin typeface="Arial" panose="020B0604020202020204" pitchFamily="34" charset="0"/>
                  <a:cs typeface="Arial" panose="020B0604020202020204" pitchFamily="34" charset="0"/>
                </a:rPr>
                <a:t>Working capital </a:t>
              </a:r>
            </a:p>
            <a:p>
              <a:pPr algn="ctr"/>
              <a:r>
                <a:rPr lang="en-GB" sz="1200" dirty="0">
                  <a:latin typeface="Arial" panose="020B0604020202020204" pitchFamily="34" charset="0"/>
                  <a:cs typeface="Arial" panose="020B0604020202020204" pitchFamily="34" charset="0"/>
                </a:rPr>
                <a:t>Cash flow</a:t>
              </a:r>
            </a:p>
            <a:p>
              <a:pPr algn="ctr"/>
              <a:r>
                <a:rPr lang="en-GB" sz="1200" dirty="0">
                  <a:latin typeface="Arial" panose="020B0604020202020204" pitchFamily="34" charset="0"/>
                  <a:cs typeface="Arial" panose="020B0604020202020204" pitchFamily="34" charset="0"/>
                </a:rPr>
                <a:t>Inventory turnover </a:t>
              </a:r>
            </a:p>
            <a:p>
              <a:pPr algn="ctr"/>
              <a:r>
                <a:rPr lang="en-GB" sz="1200" dirty="0">
                  <a:latin typeface="Arial" panose="020B0604020202020204" pitchFamily="34" charset="0"/>
                  <a:cs typeface="Arial" panose="020B0604020202020204" pitchFamily="34" charset="0"/>
                </a:rPr>
                <a:t>Earnings per share </a:t>
              </a:r>
            </a:p>
            <a:p>
              <a:pPr algn="ctr"/>
              <a:r>
                <a:rPr lang="en-GB" sz="1200" dirty="0">
                  <a:latin typeface="Arial" panose="020B0604020202020204" pitchFamily="34" charset="0"/>
                  <a:cs typeface="Arial" panose="020B0604020202020204" pitchFamily="34" charset="0"/>
                </a:rPr>
                <a:t>Price earnings ratio</a:t>
              </a:r>
            </a:p>
          </p:txBody>
        </p:sp>
        <p:sp>
          <p:nvSpPr>
            <p:cNvPr id="4" name="Rectangle 3"/>
            <p:cNvSpPr/>
            <p:nvPr/>
          </p:nvSpPr>
          <p:spPr>
            <a:xfrm>
              <a:off x="1102055" y="4421243"/>
              <a:ext cx="3501789" cy="1569660"/>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Market share </a:t>
              </a:r>
            </a:p>
            <a:p>
              <a:pPr algn="ctr"/>
              <a:r>
                <a:rPr lang="en-GB" sz="1200" dirty="0">
                  <a:latin typeface="Arial" panose="020B0604020202020204" pitchFamily="34" charset="0"/>
                  <a:cs typeface="Arial" panose="020B0604020202020204" pitchFamily="34" charset="0"/>
                </a:rPr>
                <a:t>Product quality </a:t>
              </a:r>
            </a:p>
            <a:p>
              <a:pPr algn="ctr"/>
              <a:r>
                <a:rPr lang="en-GB" sz="1200" dirty="0">
                  <a:latin typeface="Arial" panose="020B0604020202020204" pitchFamily="34" charset="0"/>
                  <a:cs typeface="Arial" panose="020B0604020202020204" pitchFamily="34" charset="0"/>
                </a:rPr>
                <a:t>Product life cycle</a:t>
              </a:r>
            </a:p>
            <a:p>
              <a:pPr algn="ctr"/>
              <a:r>
                <a:rPr lang="en-GB" sz="1200" dirty="0">
                  <a:latin typeface="Arial" panose="020B0604020202020204" pitchFamily="34" charset="0"/>
                  <a:cs typeface="Arial" panose="020B0604020202020204" pitchFamily="34" charset="0"/>
                </a:rPr>
                <a:t>Customer loyalty </a:t>
              </a:r>
            </a:p>
            <a:p>
              <a:pPr algn="ctr"/>
              <a:r>
                <a:rPr lang="en-GB" sz="1200" dirty="0">
                  <a:latin typeface="Arial" panose="020B0604020202020204" pitchFamily="34" charset="0"/>
                  <a:cs typeface="Arial" panose="020B0604020202020204" pitchFamily="34" charset="0"/>
                </a:rPr>
                <a:t>Capacity utilization </a:t>
              </a:r>
            </a:p>
            <a:p>
              <a:pPr algn="ctr"/>
              <a:r>
                <a:rPr lang="en-GB" sz="1200" dirty="0">
                  <a:latin typeface="Arial" panose="020B0604020202020204" pitchFamily="34" charset="0"/>
                  <a:cs typeface="Arial" panose="020B0604020202020204" pitchFamily="34" charset="0"/>
                </a:rPr>
                <a:t>Technological know-how </a:t>
              </a:r>
            </a:p>
            <a:p>
              <a:pPr algn="ctr"/>
              <a:r>
                <a:rPr lang="en-GB" sz="1200" dirty="0">
                  <a:latin typeface="Arial" panose="020B0604020202020204" pitchFamily="34" charset="0"/>
                  <a:cs typeface="Arial" panose="020B0604020202020204" pitchFamily="34" charset="0"/>
                </a:rPr>
                <a:t>Ease of entry into market</a:t>
              </a:r>
            </a:p>
            <a:p>
              <a:pPr algn="ctr"/>
              <a:r>
                <a:rPr lang="en-GB" sz="1200" dirty="0">
                  <a:latin typeface="Arial" panose="020B0604020202020204" pitchFamily="34" charset="0"/>
                  <a:cs typeface="Arial" panose="020B0604020202020204" pitchFamily="34" charset="0"/>
                </a:rPr>
                <a:t>Control over suppliers and distributors </a:t>
              </a:r>
            </a:p>
          </p:txBody>
        </p:sp>
        <p:sp>
          <p:nvSpPr>
            <p:cNvPr id="5" name="Rectangle 4"/>
            <p:cNvSpPr/>
            <p:nvPr/>
          </p:nvSpPr>
          <p:spPr>
            <a:xfrm>
              <a:off x="5496634" y="1794821"/>
              <a:ext cx="3432411" cy="1569660"/>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Technological changes </a:t>
              </a:r>
            </a:p>
            <a:p>
              <a:pPr algn="ctr"/>
              <a:r>
                <a:rPr lang="en-GB" sz="1200" dirty="0">
                  <a:latin typeface="Arial" panose="020B0604020202020204" pitchFamily="34" charset="0"/>
                  <a:cs typeface="Arial" panose="020B0604020202020204" pitchFamily="34" charset="0"/>
                </a:rPr>
                <a:t>Rate of inflation </a:t>
              </a:r>
            </a:p>
            <a:p>
              <a:pPr algn="ctr"/>
              <a:r>
                <a:rPr lang="en-GB" sz="1200" dirty="0">
                  <a:latin typeface="Arial" panose="020B0604020202020204" pitchFamily="34" charset="0"/>
                  <a:cs typeface="Arial" panose="020B0604020202020204" pitchFamily="34" charset="0"/>
                </a:rPr>
                <a:t>Demand variability </a:t>
              </a:r>
            </a:p>
            <a:p>
              <a:pPr algn="ctr"/>
              <a:r>
                <a:rPr lang="en-GB" sz="1200" dirty="0">
                  <a:latin typeface="Arial" panose="020B0604020202020204" pitchFamily="34" charset="0"/>
                  <a:cs typeface="Arial" panose="020B0604020202020204" pitchFamily="34" charset="0"/>
                </a:rPr>
                <a:t>Price range of competing products </a:t>
              </a:r>
            </a:p>
            <a:p>
              <a:pPr algn="ctr"/>
              <a:r>
                <a:rPr lang="en-GB" sz="1200" dirty="0">
                  <a:latin typeface="Arial" panose="020B0604020202020204" pitchFamily="34" charset="0"/>
                  <a:cs typeface="Arial" panose="020B0604020202020204" pitchFamily="34" charset="0"/>
                </a:rPr>
                <a:t>Barriers to entry into market </a:t>
              </a:r>
            </a:p>
            <a:p>
              <a:pPr algn="ctr"/>
              <a:r>
                <a:rPr lang="en-GB" sz="1200" dirty="0">
                  <a:latin typeface="Arial" panose="020B0604020202020204" pitchFamily="34" charset="0"/>
                  <a:cs typeface="Arial" panose="020B0604020202020204" pitchFamily="34" charset="0"/>
                </a:rPr>
                <a:t>Competitive pressure </a:t>
              </a:r>
            </a:p>
            <a:p>
              <a:pPr algn="ctr"/>
              <a:r>
                <a:rPr lang="en-GB" sz="1200" dirty="0">
                  <a:latin typeface="Arial" panose="020B0604020202020204" pitchFamily="34" charset="0"/>
                  <a:cs typeface="Arial" panose="020B0604020202020204" pitchFamily="34" charset="0"/>
                </a:rPr>
                <a:t>Ease of exit from market </a:t>
              </a:r>
            </a:p>
            <a:p>
              <a:pPr algn="ctr"/>
              <a:r>
                <a:rPr lang="en-GB" sz="1200" dirty="0">
                  <a:latin typeface="Arial" panose="020B0604020202020204" pitchFamily="34" charset="0"/>
                  <a:cs typeface="Arial" panose="020B0604020202020204" pitchFamily="34" charset="0"/>
                </a:rPr>
                <a:t>Risk involved in business</a:t>
              </a:r>
            </a:p>
          </p:txBody>
        </p:sp>
        <p:sp>
          <p:nvSpPr>
            <p:cNvPr id="6" name="Rectangle 5"/>
            <p:cNvSpPr/>
            <p:nvPr/>
          </p:nvSpPr>
          <p:spPr>
            <a:xfrm>
              <a:off x="5496634" y="4415048"/>
              <a:ext cx="3169693" cy="1200329"/>
            </a:xfrm>
            <a:prstGeom prst="rect">
              <a:avLst/>
            </a:prstGeom>
          </p:spPr>
          <p:txBody>
            <a:bodyPr wrap="square">
              <a:spAutoFit/>
            </a:bodyPr>
            <a:lstStyle/>
            <a:p>
              <a:pPr algn="ctr"/>
              <a:r>
                <a:rPr lang="en-GB" sz="1200" dirty="0">
                  <a:latin typeface="Arial" panose="020B0604020202020204" pitchFamily="34" charset="0"/>
                  <a:cs typeface="Arial" panose="020B0604020202020204" pitchFamily="34" charset="0"/>
                </a:rPr>
                <a:t>Growth potential</a:t>
              </a:r>
            </a:p>
            <a:p>
              <a:pPr algn="ctr"/>
              <a:r>
                <a:rPr lang="en-GB" sz="1200" dirty="0">
                  <a:latin typeface="Arial" panose="020B0604020202020204" pitchFamily="34" charset="0"/>
                  <a:cs typeface="Arial" panose="020B0604020202020204" pitchFamily="34" charset="0"/>
                </a:rPr>
                <a:t>Profit potential</a:t>
              </a:r>
            </a:p>
            <a:p>
              <a:pPr algn="ctr"/>
              <a:r>
                <a:rPr lang="en-GB" sz="1200" dirty="0">
                  <a:latin typeface="Arial" panose="020B0604020202020204" pitchFamily="34" charset="0"/>
                  <a:cs typeface="Arial" panose="020B0604020202020204" pitchFamily="34" charset="0"/>
                </a:rPr>
                <a:t>Financial stability</a:t>
              </a:r>
            </a:p>
            <a:p>
              <a:pPr algn="ctr"/>
              <a:r>
                <a:rPr lang="en-GB" sz="1200" dirty="0">
                  <a:latin typeface="Arial" panose="020B0604020202020204" pitchFamily="34" charset="0"/>
                  <a:cs typeface="Arial" panose="020B0604020202020204" pitchFamily="34" charset="0"/>
                </a:rPr>
                <a:t>Extent leveraged</a:t>
              </a:r>
            </a:p>
            <a:p>
              <a:pPr algn="ctr"/>
              <a:r>
                <a:rPr lang="en-GB" sz="1200" dirty="0">
                  <a:latin typeface="Arial" panose="020B0604020202020204" pitchFamily="34" charset="0"/>
                  <a:cs typeface="Arial" panose="020B0604020202020204" pitchFamily="34" charset="0"/>
                </a:rPr>
                <a:t>Resource utilization</a:t>
              </a:r>
            </a:p>
            <a:p>
              <a:pPr algn="ctr"/>
              <a:r>
                <a:rPr lang="en-GB" sz="1200" dirty="0">
                  <a:latin typeface="Arial" panose="020B0604020202020204" pitchFamily="34" charset="0"/>
                  <a:cs typeface="Arial" panose="020B0604020202020204" pitchFamily="34" charset="0"/>
                </a:rPr>
                <a:t>Productivity, capacity utilization</a:t>
              </a:r>
            </a:p>
          </p:txBody>
        </p:sp>
        <p:cxnSp>
          <p:nvCxnSpPr>
            <p:cNvPr id="8" name="Straight Connector 7"/>
            <p:cNvCxnSpPr/>
            <p:nvPr/>
          </p:nvCxnSpPr>
          <p:spPr>
            <a:xfrm>
              <a:off x="1228299" y="1419074"/>
              <a:ext cx="80385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1228299" y="4409362"/>
              <a:ext cx="80385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02055" y="6033827"/>
              <a:ext cx="80385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228299" y="1728563"/>
              <a:ext cx="80385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28299" y="3974909"/>
              <a:ext cx="8038531"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1598439" y="1139829"/>
              <a:ext cx="2509020" cy="338554"/>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Internal Strategic Position</a:t>
              </a:r>
            </a:p>
          </p:txBody>
        </p:sp>
        <p:sp>
          <p:nvSpPr>
            <p:cNvPr id="15" name="Rectangle 14"/>
            <p:cNvSpPr/>
            <p:nvPr/>
          </p:nvSpPr>
          <p:spPr>
            <a:xfrm>
              <a:off x="6040287" y="1106214"/>
              <a:ext cx="2626296" cy="369332"/>
            </a:xfrm>
            <a:prstGeom prst="rect">
              <a:avLst/>
            </a:prstGeom>
          </p:spPr>
          <p:txBody>
            <a:bodyPr wrap="none">
              <a:spAutoFit/>
            </a:bodyPr>
            <a:lstStyle/>
            <a:p>
              <a:r>
                <a:rPr lang="en-GB" dirty="0"/>
                <a:t>External Strategic Position</a:t>
              </a:r>
            </a:p>
          </p:txBody>
        </p:sp>
        <p:sp>
          <p:nvSpPr>
            <p:cNvPr id="16" name="Rectangle 15"/>
            <p:cNvSpPr/>
            <p:nvPr/>
          </p:nvSpPr>
          <p:spPr>
            <a:xfrm>
              <a:off x="1824817" y="1428488"/>
              <a:ext cx="6543779" cy="307777"/>
            </a:xfrm>
            <a:prstGeom prst="rect">
              <a:avLst/>
            </a:prstGeom>
          </p:spPr>
          <p:txBody>
            <a:bodyPr wrap="none">
              <a:spAutoFit/>
            </a:bodyPr>
            <a:lstStyle/>
            <a:p>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Financial Position (FP)                                                        Stability Position (SP)</a:t>
              </a:r>
            </a:p>
          </p:txBody>
        </p:sp>
        <p:sp>
          <p:nvSpPr>
            <p:cNvPr id="17" name="Rectangle 16"/>
            <p:cNvSpPr/>
            <p:nvPr/>
          </p:nvSpPr>
          <p:spPr>
            <a:xfrm>
              <a:off x="1824816" y="4017834"/>
              <a:ext cx="6383479" cy="307777"/>
            </a:xfrm>
            <a:prstGeom prst="rect">
              <a:avLst/>
            </a:prstGeom>
          </p:spPr>
          <p:txBody>
            <a:bodyPr wrap="none">
              <a:spAutoFit/>
            </a:bodyPr>
            <a:lstStyle/>
            <a:p>
              <a:r>
                <a:rPr lang="en-GB"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Competitive Position (CP)                                                   Industry Position (IP)</a:t>
              </a:r>
            </a:p>
          </p:txBody>
        </p:sp>
      </p:grpSp>
      <p:sp>
        <p:nvSpPr>
          <p:cNvPr id="19" name="Rectangle 18"/>
          <p:cNvSpPr/>
          <p:nvPr/>
        </p:nvSpPr>
        <p:spPr>
          <a:xfrm>
            <a:off x="3508042" y="146701"/>
            <a:ext cx="4611592" cy="830997"/>
          </a:xfrm>
          <a:prstGeom prst="rect">
            <a:avLst/>
          </a:prstGeom>
        </p:spPr>
        <p:txBody>
          <a:bodyPr wrap="square">
            <a:spAutoFit/>
          </a:bodyPr>
          <a:lstStyle/>
          <a:p>
            <a:pPr algn="ctr"/>
            <a:r>
              <a:rPr lang="en-GB" sz="2400" b="1" dirty="0">
                <a:solidFill>
                  <a:schemeClr val="bg1"/>
                </a:solidFill>
                <a:effectLst>
                  <a:outerShdw blurRad="38100" dist="38100" dir="2700000" algn="tl">
                    <a:srgbClr val="000000">
                      <a:alpha val="43137"/>
                    </a:srgbClr>
                  </a:outerShdw>
                </a:effectLst>
              </a:rPr>
              <a:t>The Strategic Position and Action Evaluation (SPACE) Matrix</a:t>
            </a:r>
          </a:p>
        </p:txBody>
      </p:sp>
    </p:spTree>
    <p:extLst>
      <p:ext uri="{BB962C8B-B14F-4D97-AF65-F5344CB8AC3E}">
        <p14:creationId xmlns:p14="http://schemas.microsoft.com/office/powerpoint/2010/main" val="3476730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91" y="0"/>
            <a:ext cx="11594969" cy="1325563"/>
          </a:xfrm>
        </p:spPr>
        <p:txBody>
          <a:bodyPr>
            <a:normAutofit/>
          </a:bodyPr>
          <a:lstStyle/>
          <a:p>
            <a:pPr algn="ctr"/>
            <a:r>
              <a:rPr lang="en-GB" sz="3200" b="1" dirty="0">
                <a:solidFill>
                  <a:srgbClr val="FFC000"/>
                </a:solidFill>
                <a:latin typeface="Arial" panose="020B0604020202020204" pitchFamily="34" charset="0"/>
                <a:cs typeface="Arial" panose="020B0604020202020204" pitchFamily="34" charset="0"/>
              </a:rPr>
              <a:t>GOVERNANCE ISSUES</a:t>
            </a:r>
          </a:p>
        </p:txBody>
      </p:sp>
      <p:sp>
        <p:nvSpPr>
          <p:cNvPr id="4" name="TextBox 3"/>
          <p:cNvSpPr txBox="1"/>
          <p:nvPr/>
        </p:nvSpPr>
        <p:spPr>
          <a:xfrm>
            <a:off x="2528558" y="2123476"/>
            <a:ext cx="6574498" cy="2308324"/>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anose="020B0604020202020204" pitchFamily="34" charset="0"/>
              <a:buChar char="•"/>
            </a:pPr>
            <a:r>
              <a:rPr lang="en-GB" sz="2400" b="1" i="1" dirty="0">
                <a:latin typeface="Arial" panose="020B0604020202020204" pitchFamily="34" charset="0"/>
                <a:cs typeface="Arial" panose="020B0604020202020204" pitchFamily="34" charset="0"/>
              </a:rPr>
              <a:t>The Board of Directors </a:t>
            </a:r>
            <a:r>
              <a:rPr lang="en-GB" sz="2400" dirty="0">
                <a:latin typeface="Arial" panose="020B0604020202020204" pitchFamily="34" charset="0"/>
                <a:cs typeface="Arial" panose="020B0604020202020204" pitchFamily="34" charset="0"/>
              </a:rPr>
              <a:t>have oversight and guidance over management and to look out for shareholders’ interests. </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act of oversight and direction is referred to as </a:t>
            </a:r>
            <a:r>
              <a:rPr lang="en-GB" sz="2400" b="1" i="1" dirty="0">
                <a:latin typeface="Arial" panose="020B0604020202020204" pitchFamily="34" charset="0"/>
                <a:cs typeface="Arial" panose="020B0604020202020204" pitchFamily="34" charset="0"/>
              </a:rPr>
              <a:t>governance</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784559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5659" y="-2458"/>
            <a:ext cx="11723427" cy="6755683"/>
          </a:xfrm>
          <a:prstGeom prst="rect">
            <a:avLst/>
          </a:prstGeom>
        </p:spPr>
      </p:pic>
    </p:spTree>
    <p:extLst>
      <p:ext uri="{BB962C8B-B14F-4D97-AF65-F5344CB8AC3E}">
        <p14:creationId xmlns:p14="http://schemas.microsoft.com/office/powerpoint/2010/main" val="10021255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191" y="0"/>
            <a:ext cx="11594969" cy="1325563"/>
          </a:xfrm>
        </p:spPr>
        <p:txBody>
          <a:bodyPr>
            <a:normAutofit/>
          </a:bodyPr>
          <a:lstStyle/>
          <a:p>
            <a:pPr algn="ctr"/>
            <a:r>
              <a:rPr lang="en-GB" sz="3200" b="1" dirty="0">
                <a:solidFill>
                  <a:srgbClr val="FFC000"/>
                </a:solidFill>
                <a:latin typeface="Arial" panose="020B0604020202020204" pitchFamily="34" charset="0"/>
                <a:cs typeface="Arial" panose="020B0604020202020204" pitchFamily="34" charset="0"/>
              </a:rPr>
              <a:t>ACIVITY</a:t>
            </a:r>
          </a:p>
        </p:txBody>
      </p:sp>
      <p:sp>
        <p:nvSpPr>
          <p:cNvPr id="4" name="TextBox 3"/>
          <p:cNvSpPr txBox="1"/>
          <p:nvPr/>
        </p:nvSpPr>
        <p:spPr>
          <a:xfrm>
            <a:off x="2528558" y="2123476"/>
            <a:ext cx="6574498" cy="1077218"/>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buFont typeface="Arial" panose="020B0604020202020204" pitchFamily="34" charset="0"/>
              <a:buChar char="•"/>
            </a:pPr>
            <a:r>
              <a:rPr lang="en-GB" sz="3200" b="1" i="1" dirty="0">
                <a:latin typeface="Arial" panose="020B0604020202020204" pitchFamily="34" charset="0"/>
                <a:cs typeface="Arial" panose="020B0604020202020204" pitchFamily="34" charset="0"/>
              </a:rPr>
              <a:t>Search and summarise the duties of the Board of Directors</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6223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10184" y="1918986"/>
            <a:ext cx="9403307" cy="4801314"/>
          </a:xfrm>
          <a:prstGeom prst="rect">
            <a:avLst/>
          </a:prstGeom>
          <a:solidFill>
            <a:schemeClr val="accent1">
              <a:lumMod val="20000"/>
              <a:lumOff val="80000"/>
            </a:schemeClr>
          </a:solidFill>
        </p:spPr>
        <p:txBody>
          <a:bodyPr wrap="square">
            <a:spAutoFit/>
          </a:bodyPr>
          <a:lstStyle/>
          <a:p>
            <a:pPr algn="just"/>
            <a:r>
              <a:rPr lang="en-GB" dirty="0">
                <a:latin typeface="Arial" panose="020B0604020202020204" pitchFamily="34" charset="0"/>
                <a:cs typeface="Arial" panose="020B0604020202020204" pitchFamily="34" charset="0"/>
              </a:rPr>
              <a:t>Hyundai Motor Company is a large multinational automotive manufacturer based in Seoul, South Korea, that also owns a 32.8 percent of Kia Motors. Currently the fourth largest vehicle manufacturer in the world, Hyundai operates the world’s largest integrated automobile manufacturing facility in Ulsan, South Korea. With around 75,000 employees globally, Hyundai sells automobiles across 193 countries with the help of around 6,000 dealerships and showrooms.</a:t>
            </a:r>
          </a:p>
          <a:p>
            <a:pPr algn="just"/>
            <a:r>
              <a:rPr lang="en-GB" dirty="0">
                <a:latin typeface="Arial" panose="020B0604020202020204" pitchFamily="34" charset="0"/>
                <a:cs typeface="Arial" panose="020B0604020202020204" pitchFamily="34" charset="0"/>
              </a:rPr>
              <a:t>In August 2015, the five largest auto brands in China are Volkswagen, General Motors, Nissan</a:t>
            </a:r>
          </a:p>
          <a:p>
            <a:pPr algn="just"/>
            <a:r>
              <a:rPr lang="en-GB" dirty="0">
                <a:latin typeface="Arial" panose="020B0604020202020204" pitchFamily="34" charset="0"/>
                <a:cs typeface="Arial" panose="020B0604020202020204" pitchFamily="34" charset="0"/>
              </a:rPr>
              <a:t>Motor, Hyundai Motor, and Toyota Motor. Among these five companies, only Toyota is on track to meet its full-year 2015 target, while Hyundai is performing the worst. Specifically, in the first-half of 2015, Toyota’s China sales rose 10 percent, on track to meet their 20 percent full-year’s growth target. In contrast, Hyundai’s China sales fell 8 percent although the company has a 3 percent full-year growth target. Hyundai recently posted its lowest monthly China sales figure in four years, selling 54,160 cars in July, 2015, down 32 percent from a year ago. Hyundai Motor stock price dropped 4.1 percent in Seoul in one day due to weak China data and strong Korean won. Currency movements of the won versus the Japanese yen and the Chinese yuan heavily impact automobile sales. </a:t>
            </a:r>
          </a:p>
        </p:txBody>
      </p:sp>
      <p:sp>
        <p:nvSpPr>
          <p:cNvPr id="3" name="Rectangle 2"/>
          <p:cNvSpPr/>
          <p:nvPr/>
        </p:nvSpPr>
        <p:spPr>
          <a:xfrm>
            <a:off x="2427857" y="1263668"/>
            <a:ext cx="7315272" cy="400110"/>
          </a:xfrm>
          <a:prstGeom prst="rect">
            <a:avLst/>
          </a:prstGeom>
          <a:solidFill>
            <a:schemeClr val="accent2">
              <a:lumMod val="40000"/>
              <a:lumOff val="60000"/>
            </a:schemeClr>
          </a:solidFill>
        </p:spPr>
        <p:txBody>
          <a:bodyPr wrap="none">
            <a:spAutoFit/>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WOULD A BCG MATRIX FOR HYUNDAI LOOK LIKE? </a:t>
            </a:r>
          </a:p>
        </p:txBody>
      </p:sp>
      <p:sp>
        <p:nvSpPr>
          <p:cNvPr id="5" name="Title 1"/>
          <p:cNvSpPr txBox="1">
            <a:spLocks/>
          </p:cNvSpPr>
          <p:nvPr/>
        </p:nvSpPr>
        <p:spPr>
          <a:xfrm>
            <a:off x="288009" y="380663"/>
            <a:ext cx="11594969" cy="62779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a:solidFill>
                  <a:srgbClr val="FFC000"/>
                </a:solidFill>
                <a:latin typeface="Arial" panose="020B0604020202020204" pitchFamily="34" charset="0"/>
                <a:cs typeface="Arial" panose="020B0604020202020204" pitchFamily="34" charset="0"/>
              </a:rPr>
              <a:t>EXERCISE</a:t>
            </a:r>
            <a:endParaRPr lang="en-GB" sz="3200" b="1" dirty="0">
              <a:solidFill>
                <a:srgbClr val="FFC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7140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10184" y="1918986"/>
            <a:ext cx="9403307" cy="3108543"/>
          </a:xfrm>
          <a:prstGeom prst="rect">
            <a:avLst/>
          </a:prstGeom>
          <a:solidFill>
            <a:schemeClr val="accent1">
              <a:lumMod val="20000"/>
              <a:lumOff val="80000"/>
            </a:schemeClr>
          </a:solidFill>
        </p:spPr>
        <p:txBody>
          <a:bodyPr wrap="square">
            <a:spAutoFit/>
          </a:bodyPr>
          <a:lstStyle/>
          <a:p>
            <a:pPr algn="ctr"/>
            <a:r>
              <a:rPr lang="en-GB" sz="2800" dirty="0">
                <a:latin typeface="Arial" panose="020B0604020202020204" pitchFamily="34" charset="0"/>
                <a:cs typeface="Arial" panose="020B0604020202020204" pitchFamily="34" charset="0"/>
              </a:rPr>
              <a:t>Review the article attached in Moodle, </a:t>
            </a:r>
            <a:r>
              <a:rPr lang="en-GB" sz="2800" dirty="0">
                <a:latin typeface="Arial" panose="020B0604020202020204" pitchFamily="34" charset="0"/>
                <a:cs typeface="Arial" panose="020B0604020202020204" pitchFamily="34" charset="0"/>
                <a:hlinkClick r:id="rId2"/>
              </a:rPr>
              <a:t>https://www.researchgate.net/profile/Fevzi-Okumus/publication/242025531_Towards_a_Strategy_Implementation_Framework/links/54c50f790cf2911c7a530604/Towards-a-Strategy-Implementation-Framework.pdf</a:t>
            </a:r>
            <a:r>
              <a:rPr lang="en-GB" sz="2800" dirty="0">
                <a:latin typeface="Arial" panose="020B0604020202020204" pitchFamily="34" charset="0"/>
                <a:cs typeface="Arial" panose="020B0604020202020204" pitchFamily="34" charset="0"/>
              </a:rPr>
              <a:t> </a:t>
            </a:r>
          </a:p>
          <a:p>
            <a:pPr algn="ctr"/>
            <a:endParaRPr lang="en-GB" sz="2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Explain in a page, your understanding of the article. </a:t>
            </a:r>
          </a:p>
        </p:txBody>
      </p:sp>
      <p:sp>
        <p:nvSpPr>
          <p:cNvPr id="3" name="Rectangle 2"/>
          <p:cNvSpPr/>
          <p:nvPr/>
        </p:nvSpPr>
        <p:spPr>
          <a:xfrm>
            <a:off x="4778019" y="1063613"/>
            <a:ext cx="2614947" cy="400110"/>
          </a:xfrm>
          <a:prstGeom prst="rect">
            <a:avLst/>
          </a:prstGeom>
          <a:solidFill>
            <a:schemeClr val="accent2">
              <a:lumMod val="40000"/>
              <a:lumOff val="60000"/>
            </a:schemeClr>
          </a:solidFill>
        </p:spPr>
        <p:txBody>
          <a:bodyPr wrap="none">
            <a:spAutoFit/>
          </a:bodyPr>
          <a:lstStyle/>
          <a:p>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REVIEW ARTICLES </a:t>
            </a:r>
          </a:p>
        </p:txBody>
      </p:sp>
      <p:sp>
        <p:nvSpPr>
          <p:cNvPr id="5" name="Title 1"/>
          <p:cNvSpPr txBox="1">
            <a:spLocks/>
          </p:cNvSpPr>
          <p:nvPr/>
        </p:nvSpPr>
        <p:spPr>
          <a:xfrm>
            <a:off x="288009" y="380663"/>
            <a:ext cx="11594969" cy="62779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rgbClr val="FFC000"/>
                </a:solidFill>
                <a:latin typeface="Arial" panose="020B0604020202020204" pitchFamily="34" charset="0"/>
                <a:cs typeface="Arial" panose="020B0604020202020204" pitchFamily="34" charset="0"/>
              </a:rPr>
              <a:t>EXERCISE 2</a:t>
            </a:r>
          </a:p>
        </p:txBody>
      </p:sp>
    </p:spTree>
    <p:extLst>
      <p:ext uri="{BB962C8B-B14F-4D97-AF65-F5344CB8AC3E}">
        <p14:creationId xmlns:p14="http://schemas.microsoft.com/office/powerpoint/2010/main" val="25761295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1"/>
          <p:cNvSpPr>
            <a:spLocks noGrp="1"/>
          </p:cNvSpPr>
          <p:nvPr>
            <p:ph type="dt" sz="half" idx="10"/>
          </p:nvPr>
        </p:nvSpPr>
        <p:spPr/>
        <p:txBody>
          <a:bodyPr/>
          <a:lstStyle/>
          <a:p>
            <a:fld id="{B8F98A81-C556-4034-AF1F-D079D7D6A5C7}" type="datetime1">
              <a:rPr lang="en-GB" altLang="en-US"/>
              <a:pPr/>
              <a:t>08/11/2024</a:t>
            </a:fld>
            <a:endParaRPr lang="en-GB" altLang="en-US"/>
          </a:p>
        </p:txBody>
      </p:sp>
      <p:sp>
        <p:nvSpPr>
          <p:cNvPr id="9" name="Footer Placeholder 2"/>
          <p:cNvSpPr>
            <a:spLocks noGrp="1"/>
          </p:cNvSpPr>
          <p:nvPr>
            <p:ph type="ftr" sz="quarter" idx="11"/>
          </p:nvPr>
        </p:nvSpPr>
        <p:spPr/>
        <p:txBody>
          <a:bodyPr/>
          <a:lstStyle/>
          <a:p>
            <a:r>
              <a:rPr lang="en-GB" altLang="en-US"/>
              <a:t>Footer</a:t>
            </a:r>
          </a:p>
        </p:txBody>
      </p:sp>
      <p:sp>
        <p:nvSpPr>
          <p:cNvPr id="10" name="Slide Number Placeholder 3"/>
          <p:cNvSpPr>
            <a:spLocks noGrp="1"/>
          </p:cNvSpPr>
          <p:nvPr>
            <p:ph type="sldNum" sz="quarter" idx="12"/>
          </p:nvPr>
        </p:nvSpPr>
        <p:spPr/>
        <p:txBody>
          <a:bodyPr/>
          <a:lstStyle/>
          <a:p>
            <a:fld id="{CE26A6EF-B60C-4F24-982D-419562AE8FA1}" type="slidenum">
              <a:rPr lang="en-GB" altLang="en-US"/>
              <a:pPr/>
              <a:t>29</a:t>
            </a:fld>
            <a:endParaRPr lang="en-GB" altLang="en-US"/>
          </a:p>
        </p:txBody>
      </p:sp>
      <p:sp>
        <p:nvSpPr>
          <p:cNvPr id="61442" name="Rectangle 2"/>
          <p:cNvSpPr>
            <a:spLocks noChangeArrowheads="1"/>
          </p:cNvSpPr>
          <p:nvPr/>
        </p:nvSpPr>
        <p:spPr bwMode="auto">
          <a:xfrm>
            <a:off x="3216276" y="404814"/>
            <a:ext cx="6696075" cy="720725"/>
          </a:xfrm>
          <a:prstGeom prst="rect">
            <a:avLst/>
          </a:prstGeom>
          <a:solidFill>
            <a:schemeClr val="bg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3200"/>
              <a:t>Further Reading/ Viewing</a:t>
            </a:r>
          </a:p>
        </p:txBody>
      </p:sp>
      <p:sp>
        <p:nvSpPr>
          <p:cNvPr id="61443" name="Text Box 3"/>
          <p:cNvSpPr txBox="1">
            <a:spLocks noChangeArrowheads="1"/>
          </p:cNvSpPr>
          <p:nvPr/>
        </p:nvSpPr>
        <p:spPr bwMode="auto">
          <a:xfrm>
            <a:off x="1651000" y="1601789"/>
            <a:ext cx="8548688"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ltLang="en-US"/>
          </a:p>
          <a:p>
            <a:r>
              <a:rPr lang="en-GB" altLang="en-US"/>
              <a:t>Johnson et al (2011) Corporate Strategy 9</a:t>
            </a:r>
            <a:r>
              <a:rPr lang="en-GB" altLang="en-US" baseline="30000"/>
              <a:t>th</a:t>
            </a:r>
            <a:r>
              <a:rPr lang="en-GB" altLang="en-US"/>
              <a:t> edition. FT Prentice Hall, Harlow  Chapter 7  to Chapter 10 pages 230 to 352</a:t>
            </a:r>
          </a:p>
        </p:txBody>
      </p:sp>
      <p:sp>
        <p:nvSpPr>
          <p:cNvPr id="61444" name="Rectangle 4"/>
          <p:cNvSpPr>
            <a:spLocks noChangeArrowheads="1"/>
          </p:cNvSpPr>
          <p:nvPr/>
        </p:nvSpPr>
        <p:spPr bwMode="auto">
          <a:xfrm>
            <a:off x="1774826" y="544512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a:p>
        </p:txBody>
      </p:sp>
    </p:spTree>
    <p:extLst>
      <p:ext uri="{BB962C8B-B14F-4D97-AF65-F5344CB8AC3E}">
        <p14:creationId xmlns:p14="http://schemas.microsoft.com/office/powerpoint/2010/main" val="18431409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59355" y="4523489"/>
            <a:ext cx="4926841" cy="2123658"/>
          </a:xfrm>
          <a:prstGeom prst="rect">
            <a:avLst/>
          </a:prstGeom>
        </p:spPr>
        <p:txBody>
          <a:bodyPr wrap="square">
            <a:spAutoFit/>
          </a:bodyPr>
          <a:lstStyle/>
          <a:p>
            <a:pPr algn="ctr"/>
            <a:r>
              <a:rPr lang="en-GB" sz="4400" b="1" dirty="0">
                <a:solidFill>
                  <a:srgbClr val="FFFF00"/>
                </a:solidFill>
                <a:latin typeface="Arial" panose="020B0604020202020204" pitchFamily="34" charset="0"/>
                <a:cs typeface="Arial" panose="020B0604020202020204" pitchFamily="34" charset="0"/>
              </a:rPr>
              <a:t>Strategy Implementation &amp; Control - 2</a:t>
            </a:r>
          </a:p>
        </p:txBody>
      </p:sp>
      <p:sp>
        <p:nvSpPr>
          <p:cNvPr id="6" name="Rectangle 5"/>
          <p:cNvSpPr/>
          <p:nvPr/>
        </p:nvSpPr>
        <p:spPr>
          <a:xfrm>
            <a:off x="657368" y="2680985"/>
            <a:ext cx="4217158" cy="769441"/>
          </a:xfrm>
          <a:prstGeom prst="rect">
            <a:avLst/>
          </a:prstGeom>
        </p:spPr>
        <p:txBody>
          <a:bodyPr wrap="square">
            <a:spAutoFit/>
          </a:bodyPr>
          <a:lstStyle/>
          <a:p>
            <a:pPr algn="ctr"/>
            <a:r>
              <a:rPr lang="en-GB" sz="4400" b="1" dirty="0">
                <a:solidFill>
                  <a:schemeClr val="bg1"/>
                </a:solidFill>
                <a:latin typeface="Arial" panose="020B0604020202020204" pitchFamily="34" charset="0"/>
                <a:cs typeface="Arial" panose="020B0604020202020204" pitchFamily="34" charset="0"/>
              </a:rPr>
              <a:t>NEXT WEEK</a:t>
            </a:r>
          </a:p>
        </p:txBody>
      </p:sp>
    </p:spTree>
    <p:extLst>
      <p:ext uri="{BB962C8B-B14F-4D97-AF65-F5344CB8AC3E}">
        <p14:creationId xmlns:p14="http://schemas.microsoft.com/office/powerpoint/2010/main" val="348692961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TotalTime>
  <Words>1683</Words>
  <Application>Microsoft Office PowerPoint</Application>
  <PresentationFormat>Widescreen</PresentationFormat>
  <Paragraphs>258</Paragraphs>
  <Slides>30</Slides>
  <Notes>11</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30</vt:i4>
      </vt:variant>
    </vt:vector>
  </HeadingPairs>
  <TitlesOfParts>
    <vt:vector size="56" baseType="lpstr">
      <vt:lpstr>Aharoni</vt:lpstr>
      <vt:lpstr>Arial</vt:lpstr>
      <vt:lpstr>Calibri</vt:lpstr>
      <vt:lpstr>Calibri Light</vt:lpstr>
      <vt:lpstr>Courier New</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LCMB7003</vt:lpstr>
      <vt:lpstr>PowerPoint Presentation</vt:lpstr>
      <vt:lpstr>PowerPoint Presentation</vt:lpstr>
      <vt:lpstr>SAFe</vt:lpstr>
      <vt:lpstr>SAFe</vt:lpstr>
      <vt:lpstr>SAFe</vt:lpstr>
      <vt:lpstr>SAFe</vt:lpstr>
      <vt:lpstr>PowerPoint Presentation</vt:lpstr>
      <vt:lpstr>PowerPoint Presentation</vt:lpstr>
      <vt:lpstr>PowerPoint Presentation</vt:lpstr>
      <vt:lpstr>Strategy Implementation</vt:lpstr>
      <vt:lpstr>Social Media Marketing </vt:lpstr>
      <vt:lpstr>Marketing Segmentation</vt:lpstr>
      <vt:lpstr>Product Positioning &amp; Perceptual Mapping</vt:lpstr>
      <vt:lpstr>Product Positioning &amp; Perceptual Mapping</vt:lpstr>
      <vt:lpstr>PowerPoint Presentation</vt:lpstr>
      <vt:lpstr>Strategic Finance</vt:lpstr>
      <vt:lpstr>PowerPoint Presentation</vt:lpstr>
      <vt:lpstr>PowerPoint Presentation</vt:lpstr>
      <vt:lpstr>PowerPoint Presentation</vt:lpstr>
      <vt:lpstr>The Strategy-Formulation Analytical Framework</vt:lpstr>
      <vt:lpstr>PowerPoint Presentation</vt:lpstr>
      <vt:lpstr>PowerPoint Presentation</vt:lpstr>
      <vt:lpstr>GOVERNANCE ISSUES</vt:lpstr>
      <vt:lpstr>PowerPoint Presentation</vt:lpstr>
      <vt:lpstr>ACIVITY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Amare Desta</cp:lastModifiedBy>
  <cp:revision>77</cp:revision>
  <dcterms:created xsi:type="dcterms:W3CDTF">2021-03-09T15:35:42Z</dcterms:created>
  <dcterms:modified xsi:type="dcterms:W3CDTF">2024-11-08T06:28:54Z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