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23"/>
  </p:notesMasterIdLst>
  <p:sldIdLst>
    <p:sldId id="256" r:id="rId2"/>
    <p:sldId id="272" r:id="rId3"/>
    <p:sldId id="279" r:id="rId4"/>
    <p:sldId id="278" r:id="rId5"/>
    <p:sldId id="258" r:id="rId6"/>
    <p:sldId id="259" r:id="rId7"/>
    <p:sldId id="261" r:id="rId8"/>
    <p:sldId id="280" r:id="rId9"/>
    <p:sldId id="273" r:id="rId10"/>
    <p:sldId id="275" r:id="rId11"/>
    <p:sldId id="281" r:id="rId12"/>
    <p:sldId id="282" r:id="rId13"/>
    <p:sldId id="283" r:id="rId14"/>
    <p:sldId id="262" r:id="rId15"/>
    <p:sldId id="263" r:id="rId16"/>
    <p:sldId id="264" r:id="rId17"/>
    <p:sldId id="274" r:id="rId18"/>
    <p:sldId id="271" r:id="rId19"/>
    <p:sldId id="265" r:id="rId20"/>
    <p:sldId id="284" r:id="rId21"/>
    <p:sldId id="285"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32" autoAdjust="0"/>
    <p:restoredTop sz="94660"/>
  </p:normalViewPr>
  <p:slideViewPr>
    <p:cSldViewPr snapToGrid="0">
      <p:cViewPr varScale="1">
        <p:scale>
          <a:sx n="68" d="100"/>
          <a:sy n="68" d="100"/>
        </p:scale>
        <p:origin x="73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AC3FE3-2316-46EA-8EB2-0CADEABC5B4F}" type="datetimeFigureOut">
              <a:rPr lang="en-GB" smtClean="0"/>
              <a:t>08/12/2017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9EDDBD-0E71-4B08-BAD4-B92C797CDAF0}" type="slidenum">
              <a:rPr lang="en-GB" smtClean="0"/>
              <a:t>‹#›</a:t>
            </a:fld>
            <a:endParaRPr lang="en-GB"/>
          </a:p>
        </p:txBody>
      </p:sp>
    </p:spTree>
    <p:extLst>
      <p:ext uri="{BB962C8B-B14F-4D97-AF65-F5344CB8AC3E}">
        <p14:creationId xmlns:p14="http://schemas.microsoft.com/office/powerpoint/2010/main" val="39997842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89EDDBD-0E71-4B08-BAD4-B92C797CDAF0}" type="slidenum">
              <a:rPr lang="en-GB" smtClean="0"/>
              <a:t>18</a:t>
            </a:fld>
            <a:endParaRPr lang="en-GB"/>
          </a:p>
        </p:txBody>
      </p:sp>
    </p:spTree>
    <p:extLst>
      <p:ext uri="{BB962C8B-B14F-4D97-AF65-F5344CB8AC3E}">
        <p14:creationId xmlns:p14="http://schemas.microsoft.com/office/powerpoint/2010/main" val="31929132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78E1434-3563-4AD1-AC61-5A9ABE86ED4E}"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5E4802-1C28-483C-BDD9-0A17339A9954}" type="slidenum">
              <a:rPr lang="en-GB" smtClean="0"/>
              <a:t>‹#›</a:t>
            </a:fld>
            <a:endParaRPr lang="en-GB"/>
          </a:p>
        </p:txBody>
      </p:sp>
    </p:spTree>
    <p:extLst>
      <p:ext uri="{BB962C8B-B14F-4D97-AF65-F5344CB8AC3E}">
        <p14:creationId xmlns:p14="http://schemas.microsoft.com/office/powerpoint/2010/main" val="249013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8E1434-3563-4AD1-AC61-5A9ABE86ED4E}"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5E4802-1C28-483C-BDD9-0A17339A9954}" type="slidenum">
              <a:rPr lang="en-GB" smtClean="0"/>
              <a:t>‹#›</a:t>
            </a:fld>
            <a:endParaRPr lang="en-GB"/>
          </a:p>
        </p:txBody>
      </p:sp>
    </p:spTree>
    <p:extLst>
      <p:ext uri="{BB962C8B-B14F-4D97-AF65-F5344CB8AC3E}">
        <p14:creationId xmlns:p14="http://schemas.microsoft.com/office/powerpoint/2010/main" val="3994025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78E1434-3563-4AD1-AC61-5A9ABE86ED4E}"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5E4802-1C28-483C-BDD9-0A17339A9954}" type="slidenum">
              <a:rPr lang="en-GB" smtClean="0"/>
              <a:t>‹#›</a:t>
            </a:fld>
            <a:endParaRPr lang="en-GB"/>
          </a:p>
        </p:txBody>
      </p:sp>
    </p:spTree>
    <p:extLst>
      <p:ext uri="{BB962C8B-B14F-4D97-AF65-F5344CB8AC3E}">
        <p14:creationId xmlns:p14="http://schemas.microsoft.com/office/powerpoint/2010/main" val="2160374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78E1434-3563-4AD1-AC61-5A9ABE86ED4E}" type="datetimeFigureOut">
              <a:rPr lang="en-GB" smtClean="0"/>
              <a:t>08/12/2017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5E4802-1C28-483C-BDD9-0A17339A9954}" type="slidenum">
              <a:rPr lang="en-GB" smtClean="0"/>
              <a:t>‹#›</a:t>
            </a:fld>
            <a:endParaRPr lang="en-GB"/>
          </a:p>
        </p:txBody>
      </p:sp>
    </p:spTree>
    <p:extLst>
      <p:ext uri="{BB962C8B-B14F-4D97-AF65-F5344CB8AC3E}">
        <p14:creationId xmlns:p14="http://schemas.microsoft.com/office/powerpoint/2010/main" val="9276314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78E1434-3563-4AD1-AC61-5A9ABE86ED4E}" type="datetimeFigureOut">
              <a:rPr lang="en-GB" smtClean="0"/>
              <a:t>08/12/2017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35E4802-1C28-483C-BDD9-0A17339A9954}" type="slidenum">
              <a:rPr lang="en-GB" smtClean="0"/>
              <a:t>‹#›</a:t>
            </a:fld>
            <a:endParaRPr lang="en-GB"/>
          </a:p>
        </p:txBody>
      </p:sp>
    </p:spTree>
    <p:extLst>
      <p:ext uri="{BB962C8B-B14F-4D97-AF65-F5344CB8AC3E}">
        <p14:creationId xmlns:p14="http://schemas.microsoft.com/office/powerpoint/2010/main" val="479713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78E1434-3563-4AD1-AC61-5A9ABE86ED4E}" type="datetimeFigureOut">
              <a:rPr lang="en-GB" smtClean="0"/>
              <a:t>08/12/2017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35E4802-1C28-483C-BDD9-0A17339A9954}" type="slidenum">
              <a:rPr lang="en-GB" smtClean="0"/>
              <a:t>‹#›</a:t>
            </a:fld>
            <a:endParaRPr lang="en-GB"/>
          </a:p>
        </p:txBody>
      </p:sp>
    </p:spTree>
    <p:extLst>
      <p:ext uri="{BB962C8B-B14F-4D97-AF65-F5344CB8AC3E}">
        <p14:creationId xmlns:p14="http://schemas.microsoft.com/office/powerpoint/2010/main" val="476978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B78E1434-3563-4AD1-AC61-5A9ABE86ED4E}" type="datetimeFigureOut">
              <a:rPr lang="en-GB" smtClean="0"/>
              <a:t>08/12/2017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35E4802-1C28-483C-BDD9-0A17339A9954}" type="slidenum">
              <a:rPr lang="en-GB" smtClean="0"/>
              <a:t>‹#›</a:t>
            </a:fld>
            <a:endParaRPr lang="en-GB"/>
          </a:p>
        </p:txBody>
      </p:sp>
    </p:spTree>
    <p:extLst>
      <p:ext uri="{BB962C8B-B14F-4D97-AF65-F5344CB8AC3E}">
        <p14:creationId xmlns:p14="http://schemas.microsoft.com/office/powerpoint/2010/main" val="3165955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78E1434-3563-4AD1-AC61-5A9ABE86ED4E}" type="datetimeFigureOut">
              <a:rPr lang="en-GB" smtClean="0"/>
              <a:t>08/12/2017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5E4802-1C28-483C-BDD9-0A17339A9954}" type="slidenum">
              <a:rPr lang="en-GB" smtClean="0"/>
              <a:t>‹#›</a:t>
            </a:fld>
            <a:endParaRPr lang="en-GB"/>
          </a:p>
        </p:txBody>
      </p:sp>
    </p:spTree>
    <p:extLst>
      <p:ext uri="{BB962C8B-B14F-4D97-AF65-F5344CB8AC3E}">
        <p14:creationId xmlns:p14="http://schemas.microsoft.com/office/powerpoint/2010/main" val="164644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78E1434-3563-4AD1-AC61-5A9ABE86ED4E}" type="datetimeFigureOut">
              <a:rPr lang="en-GB" smtClean="0"/>
              <a:t>08/12/2017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5E4802-1C28-483C-BDD9-0A17339A9954}" type="slidenum">
              <a:rPr lang="en-GB" smtClean="0"/>
              <a:t>‹#›</a:t>
            </a:fld>
            <a:endParaRPr lang="en-GB"/>
          </a:p>
        </p:txBody>
      </p:sp>
    </p:spTree>
    <p:extLst>
      <p:ext uri="{BB962C8B-B14F-4D97-AF65-F5344CB8AC3E}">
        <p14:creationId xmlns:p14="http://schemas.microsoft.com/office/powerpoint/2010/main" val="19858237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78E1434-3563-4AD1-AC61-5A9ABE86ED4E}" type="datetimeFigureOut">
              <a:rPr lang="en-GB" smtClean="0"/>
              <a:t>08/12/2017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5E4802-1C28-483C-BDD9-0A17339A9954}" type="slidenum">
              <a:rPr lang="en-GB" smtClean="0"/>
              <a:t>‹#›</a:t>
            </a:fld>
            <a:endParaRPr lang="en-GB"/>
          </a:p>
        </p:txBody>
      </p:sp>
    </p:spTree>
    <p:extLst>
      <p:ext uri="{BB962C8B-B14F-4D97-AF65-F5344CB8AC3E}">
        <p14:creationId xmlns:p14="http://schemas.microsoft.com/office/powerpoint/2010/main" val="4247462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78E1434-3563-4AD1-AC61-5A9ABE86ED4E}" type="datetimeFigureOut">
              <a:rPr lang="en-GB" smtClean="0"/>
              <a:t>08/12/2017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5E4802-1C28-483C-BDD9-0A17339A9954}" type="slidenum">
              <a:rPr lang="en-GB" smtClean="0"/>
              <a:t>‹#›</a:t>
            </a:fld>
            <a:endParaRPr lang="en-GB"/>
          </a:p>
        </p:txBody>
      </p:sp>
    </p:spTree>
    <p:extLst>
      <p:ext uri="{BB962C8B-B14F-4D97-AF65-F5344CB8AC3E}">
        <p14:creationId xmlns:p14="http://schemas.microsoft.com/office/powerpoint/2010/main" val="2332069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78E1434-3563-4AD1-AC61-5A9ABE86ED4E}" type="datetimeFigureOut">
              <a:rPr lang="en-GB" smtClean="0"/>
              <a:t>08/12/2017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5E4802-1C28-483C-BDD9-0A17339A9954}"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7200875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78E1434-3563-4AD1-AC61-5A9ABE86ED4E}" type="datetimeFigureOut">
              <a:rPr lang="en-GB" smtClean="0"/>
              <a:t>08/12/2017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5E4802-1C28-483C-BDD9-0A17339A9954}" type="slidenum">
              <a:rPr lang="en-GB" smtClean="0"/>
              <a:t>‹#›</a:t>
            </a:fld>
            <a:endParaRPr lang="en-GB"/>
          </a:p>
        </p:txBody>
      </p:sp>
    </p:spTree>
    <p:extLst>
      <p:ext uri="{BB962C8B-B14F-4D97-AF65-F5344CB8AC3E}">
        <p14:creationId xmlns:p14="http://schemas.microsoft.com/office/powerpoint/2010/main" val="23455357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78E1434-3563-4AD1-AC61-5A9ABE86ED4E}" type="datetimeFigureOut">
              <a:rPr lang="en-GB" smtClean="0"/>
              <a:t>08/12/2017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35E4802-1C28-483C-BDD9-0A17339A9954}" type="slidenum">
              <a:rPr lang="en-GB" smtClean="0"/>
              <a:t>‹#›</a:t>
            </a:fld>
            <a:endParaRPr lang="en-GB"/>
          </a:p>
        </p:txBody>
      </p:sp>
    </p:spTree>
    <p:extLst>
      <p:ext uri="{BB962C8B-B14F-4D97-AF65-F5344CB8AC3E}">
        <p14:creationId xmlns:p14="http://schemas.microsoft.com/office/powerpoint/2010/main" val="27316419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78E1434-3563-4AD1-AC61-5A9ABE86ED4E}" type="datetimeFigureOut">
              <a:rPr lang="en-GB" smtClean="0"/>
              <a:t>08/12/2017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35E4802-1C28-483C-BDD9-0A17339A9954}" type="slidenum">
              <a:rPr lang="en-GB" smtClean="0"/>
              <a:t>‹#›</a:t>
            </a:fld>
            <a:endParaRPr lang="en-GB"/>
          </a:p>
        </p:txBody>
      </p:sp>
    </p:spTree>
    <p:extLst>
      <p:ext uri="{BB962C8B-B14F-4D97-AF65-F5344CB8AC3E}">
        <p14:creationId xmlns:p14="http://schemas.microsoft.com/office/powerpoint/2010/main" val="24355777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8E1434-3563-4AD1-AC61-5A9ABE86ED4E}"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5E4802-1C28-483C-BDD9-0A17339A9954}" type="slidenum">
              <a:rPr lang="en-GB" smtClean="0"/>
              <a:t>‹#›</a:t>
            </a:fld>
            <a:endParaRPr lang="en-GB"/>
          </a:p>
        </p:txBody>
      </p:sp>
    </p:spTree>
    <p:extLst>
      <p:ext uri="{BB962C8B-B14F-4D97-AF65-F5344CB8AC3E}">
        <p14:creationId xmlns:p14="http://schemas.microsoft.com/office/powerpoint/2010/main" val="447497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8E1434-3563-4AD1-AC61-5A9ABE86ED4E}"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5E4802-1C28-483C-BDD9-0A17339A9954}" type="slidenum">
              <a:rPr lang="en-GB" smtClean="0"/>
              <a:t>‹#›</a:t>
            </a:fld>
            <a:endParaRPr lang="en-GB"/>
          </a:p>
        </p:txBody>
      </p:sp>
    </p:spTree>
    <p:extLst>
      <p:ext uri="{BB962C8B-B14F-4D97-AF65-F5344CB8AC3E}">
        <p14:creationId xmlns:p14="http://schemas.microsoft.com/office/powerpoint/2010/main" val="2171414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B78E1434-3563-4AD1-AC61-5A9ABE86ED4E}" type="datetimeFigureOut">
              <a:rPr lang="en-GB" smtClean="0"/>
              <a:t>08/12/2017</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535E4802-1C28-483C-BDD9-0A17339A9954}" type="slidenum">
              <a:rPr lang="en-GB" smtClean="0"/>
              <a:t>‹#›</a:t>
            </a:fld>
            <a:endParaRPr lang="en-GB"/>
          </a:p>
        </p:txBody>
      </p:sp>
    </p:spTree>
    <p:extLst>
      <p:ext uri="{BB962C8B-B14F-4D97-AF65-F5344CB8AC3E}">
        <p14:creationId xmlns:p14="http://schemas.microsoft.com/office/powerpoint/2010/main" val="74775472"/>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hyperlink" Target="https://uk.businessesforsale.com/uk/traditional-fish-and-chip-shop-for-sale-9.aspx" TargetMode="External"/><Relationship Id="rId1" Type="http://schemas.openxmlformats.org/officeDocument/2006/relationships/slideLayout" Target="../slideLayouts/slideLayout2.xml"/><Relationship Id="rId6" Type="http://schemas.openxmlformats.org/officeDocument/2006/relationships/image" Target="../media/image8.jpg"/><Relationship Id="rId5" Type="http://schemas.openxmlformats.org/officeDocument/2006/relationships/image" Target="../media/image7.jpg"/><Relationship Id="rId4" Type="http://schemas.openxmlformats.org/officeDocument/2006/relationships/image" Target="../media/image6.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v.uk/guidance/alcohol-licensing" TargetMode="External"/><Relationship Id="rId2" Type="http://schemas.openxmlformats.org/officeDocument/2006/relationships/hyperlink" Target="http://www.gov.uk/check-alcohol-wholesaler-registration"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jjfoodservice.com/#default" TargetMode="External"/><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hyperlink" Target="https://www.jjfoodservice.com/" TargetMode="Externa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billingsgatefishmarket.org/fish-market"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AFA7C-A7D8-4F05-80F6-542ECC27E43F}"/>
              </a:ext>
            </a:extLst>
          </p:cNvPr>
          <p:cNvSpPr>
            <a:spLocks noGrp="1"/>
          </p:cNvSpPr>
          <p:nvPr>
            <p:ph type="ctrTitle"/>
          </p:nvPr>
        </p:nvSpPr>
        <p:spPr>
          <a:xfrm>
            <a:off x="1275396" y="723458"/>
            <a:ext cx="9144000" cy="1343538"/>
          </a:xfrm>
        </p:spPr>
        <p:txBody>
          <a:bodyPr/>
          <a:lstStyle/>
          <a:p>
            <a:r>
              <a:rPr lang="en-GB" b="1" dirty="0">
                <a:solidFill>
                  <a:srgbClr val="FF0000"/>
                </a:solidFill>
              </a:rPr>
              <a:t>Business plan </a:t>
            </a:r>
          </a:p>
        </p:txBody>
      </p:sp>
      <p:sp>
        <p:nvSpPr>
          <p:cNvPr id="4" name="TextBox 3">
            <a:extLst>
              <a:ext uri="{FF2B5EF4-FFF2-40B4-BE49-F238E27FC236}">
                <a16:creationId xmlns:a16="http://schemas.microsoft.com/office/drawing/2014/main" id="{8A981E30-7342-4199-A108-63FFD0F2436F}"/>
              </a:ext>
            </a:extLst>
          </p:cNvPr>
          <p:cNvSpPr txBox="1"/>
          <p:nvPr/>
        </p:nvSpPr>
        <p:spPr>
          <a:xfrm>
            <a:off x="1946788" y="2738490"/>
            <a:ext cx="7801216" cy="2954655"/>
          </a:xfrm>
          <a:prstGeom prst="rect">
            <a:avLst/>
          </a:prstGeom>
          <a:noFill/>
        </p:spPr>
        <p:txBody>
          <a:bodyPr wrap="square" rtlCol="0">
            <a:spAutoFit/>
          </a:bodyPr>
          <a:lstStyle/>
          <a:p>
            <a:r>
              <a:rPr lang="en-GB" sz="2800" b="1" dirty="0"/>
              <a:t>Project by:                Mehmed </a:t>
            </a:r>
          </a:p>
          <a:p>
            <a:r>
              <a:rPr lang="en-GB" sz="2800" b="1" dirty="0"/>
              <a:t>                                  Hafiz</a:t>
            </a:r>
          </a:p>
          <a:p>
            <a:r>
              <a:rPr lang="en-GB" sz="2800" b="1" dirty="0"/>
              <a:t>                                  Shad</a:t>
            </a:r>
          </a:p>
          <a:p>
            <a:r>
              <a:rPr lang="en-GB" sz="2800" b="1" dirty="0"/>
              <a:t>                                 Samad</a:t>
            </a:r>
          </a:p>
          <a:p>
            <a:r>
              <a:rPr lang="en-GB" sz="2800" b="1" dirty="0"/>
              <a:t>                                  </a:t>
            </a:r>
            <a:r>
              <a:rPr lang="en-GB" sz="2800" b="1" dirty="0" err="1"/>
              <a:t>Jasim</a:t>
            </a:r>
            <a:r>
              <a:rPr lang="en-GB" sz="2800" b="1" dirty="0"/>
              <a:t> </a:t>
            </a:r>
          </a:p>
          <a:p>
            <a:r>
              <a:rPr lang="en-GB" sz="2800" b="1" dirty="0"/>
              <a:t>                               </a:t>
            </a:r>
            <a:r>
              <a:rPr lang="en-GB" sz="2800" b="1" dirty="0" err="1"/>
              <a:t>Metheows</a:t>
            </a:r>
            <a:endParaRPr lang="en-GB" sz="2800" b="1" dirty="0"/>
          </a:p>
          <a:p>
            <a:endParaRPr lang="en-GB" dirty="0"/>
          </a:p>
        </p:txBody>
      </p:sp>
    </p:spTree>
    <p:extLst>
      <p:ext uri="{BB962C8B-B14F-4D97-AF65-F5344CB8AC3E}">
        <p14:creationId xmlns:p14="http://schemas.microsoft.com/office/powerpoint/2010/main" val="96098654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5A04F-68A0-4A7A-BA94-FEA6A9C7241D}"/>
              </a:ext>
            </a:extLst>
          </p:cNvPr>
          <p:cNvSpPr>
            <a:spLocks noGrp="1"/>
          </p:cNvSpPr>
          <p:nvPr>
            <p:ph type="title"/>
          </p:nvPr>
        </p:nvSpPr>
        <p:spPr>
          <a:xfrm>
            <a:off x="1294362" y="185540"/>
            <a:ext cx="9603275" cy="1049235"/>
          </a:xfrm>
        </p:spPr>
        <p:txBody>
          <a:bodyPr>
            <a:normAutofit/>
          </a:bodyPr>
          <a:lstStyle/>
          <a:p>
            <a:r>
              <a:rPr lang="en-GB" sz="4000" b="1" dirty="0">
                <a:solidFill>
                  <a:srgbClr val="FF0000"/>
                </a:solidFill>
              </a:rPr>
              <a:t>Table of contents</a:t>
            </a:r>
          </a:p>
        </p:txBody>
      </p:sp>
      <p:sp>
        <p:nvSpPr>
          <p:cNvPr id="3" name="Content Placeholder 2">
            <a:extLst>
              <a:ext uri="{FF2B5EF4-FFF2-40B4-BE49-F238E27FC236}">
                <a16:creationId xmlns:a16="http://schemas.microsoft.com/office/drawing/2014/main" id="{D94B4058-12E8-400D-9BA3-640F8D1AAC92}"/>
              </a:ext>
            </a:extLst>
          </p:cNvPr>
          <p:cNvSpPr>
            <a:spLocks noGrp="1"/>
          </p:cNvSpPr>
          <p:nvPr>
            <p:ph sz="quarter" idx="13"/>
          </p:nvPr>
        </p:nvSpPr>
        <p:spPr>
          <a:xfrm>
            <a:off x="1294362" y="1860988"/>
            <a:ext cx="9603275" cy="4314730"/>
          </a:xfrm>
        </p:spPr>
        <p:txBody>
          <a:bodyPr numCol="2">
            <a:normAutofit fontScale="85000" lnSpcReduction="20000"/>
          </a:bodyPr>
          <a:lstStyle/>
          <a:p>
            <a:pPr marL="457200" indent="-457200">
              <a:buFont typeface="+mj-lt"/>
              <a:buAutoNum type="arabicPeriod"/>
            </a:pPr>
            <a:r>
              <a:rPr lang="en-GB" b="1" dirty="0"/>
              <a:t>Cover page</a:t>
            </a:r>
          </a:p>
          <a:p>
            <a:pPr marL="457200" indent="-457200">
              <a:buFont typeface="+mj-lt"/>
              <a:buAutoNum type="arabicPeriod"/>
            </a:pPr>
            <a:r>
              <a:rPr lang="en-GB" b="1" dirty="0"/>
              <a:t>Contents page</a:t>
            </a:r>
          </a:p>
          <a:p>
            <a:pPr marL="457200" indent="-457200">
              <a:buFont typeface="+mj-lt"/>
              <a:buAutoNum type="arabicPeriod"/>
            </a:pPr>
            <a:r>
              <a:rPr lang="en-GB" b="1" dirty="0"/>
              <a:t>Logo</a:t>
            </a:r>
          </a:p>
          <a:p>
            <a:pPr marL="457200" indent="-457200">
              <a:buFont typeface="+mj-lt"/>
              <a:buAutoNum type="arabicPeriod"/>
            </a:pPr>
            <a:r>
              <a:rPr lang="en-GB" b="1" dirty="0"/>
              <a:t>Overview of the business</a:t>
            </a:r>
          </a:p>
          <a:p>
            <a:pPr marL="457200" indent="-457200">
              <a:buFont typeface="+mj-lt"/>
              <a:buAutoNum type="arabicPeriod"/>
            </a:pPr>
            <a:r>
              <a:rPr lang="en-GB" b="1" dirty="0"/>
              <a:t>Introduction</a:t>
            </a:r>
          </a:p>
          <a:p>
            <a:pPr marL="457200" indent="-457200">
              <a:buFont typeface="+mj-lt"/>
              <a:buAutoNum type="arabicPeriod"/>
            </a:pPr>
            <a:r>
              <a:rPr lang="en-GB" b="1" dirty="0"/>
              <a:t>Business name</a:t>
            </a:r>
          </a:p>
          <a:p>
            <a:pPr marL="457200" indent="-457200">
              <a:buFont typeface="+mj-lt"/>
              <a:buAutoNum type="arabicPeriod"/>
            </a:pPr>
            <a:r>
              <a:rPr lang="en-GB" b="1" dirty="0"/>
              <a:t>Location</a:t>
            </a:r>
          </a:p>
          <a:p>
            <a:pPr marL="457200" indent="-457200">
              <a:buFont typeface="+mj-lt"/>
              <a:buAutoNum type="arabicPeriod"/>
            </a:pPr>
            <a:r>
              <a:rPr lang="en-GB" b="1" dirty="0"/>
              <a:t>Aims and objectives</a:t>
            </a:r>
          </a:p>
          <a:p>
            <a:pPr marL="457200" indent="-457200">
              <a:buFont typeface="+mj-lt"/>
              <a:buAutoNum type="arabicPeriod"/>
            </a:pPr>
            <a:r>
              <a:rPr lang="en-GB" b="1" dirty="0"/>
              <a:t>Legal status 2 </a:t>
            </a:r>
            <a:r>
              <a:rPr lang="en-GB" b="1" dirty="0" err="1"/>
              <a:t>liecence</a:t>
            </a:r>
            <a:endParaRPr lang="en-GB" b="1" dirty="0"/>
          </a:p>
          <a:p>
            <a:pPr marL="457200" indent="-457200">
              <a:buFont typeface="+mj-lt"/>
              <a:buAutoNum type="arabicPeriod"/>
            </a:pPr>
            <a:r>
              <a:rPr lang="en-GB" b="1" dirty="0"/>
              <a:t>Continue</a:t>
            </a:r>
          </a:p>
          <a:p>
            <a:pPr marL="457200" indent="-457200">
              <a:buFont typeface="+mj-lt"/>
              <a:buAutoNum type="arabicPeriod"/>
            </a:pPr>
            <a:r>
              <a:rPr lang="en-GB" b="1" dirty="0"/>
              <a:t>Suppliers</a:t>
            </a:r>
          </a:p>
          <a:p>
            <a:pPr marL="457200" indent="-457200">
              <a:buFont typeface="+mj-lt"/>
              <a:buAutoNum type="arabicPeriod"/>
            </a:pPr>
            <a:r>
              <a:rPr lang="en-GB" b="1" dirty="0"/>
              <a:t>Suppliers</a:t>
            </a:r>
          </a:p>
          <a:p>
            <a:pPr marL="457200" indent="-457200">
              <a:buFont typeface="+mj-lt"/>
              <a:buAutoNum type="arabicPeriod"/>
            </a:pPr>
            <a:r>
              <a:rPr lang="en-GB" b="1" dirty="0"/>
              <a:t>Pricing  menu</a:t>
            </a:r>
          </a:p>
          <a:p>
            <a:pPr marL="457200" indent="-457200">
              <a:buFont typeface="+mj-lt"/>
              <a:buAutoNum type="arabicPeriod"/>
            </a:pPr>
            <a:r>
              <a:rPr lang="en-GB" b="1" dirty="0"/>
              <a:t>Finance </a:t>
            </a:r>
          </a:p>
          <a:p>
            <a:pPr marL="457200" indent="-457200">
              <a:buFont typeface="+mj-lt"/>
              <a:buAutoNum type="arabicPeriod"/>
            </a:pPr>
            <a:r>
              <a:rPr lang="en-GB" b="1"/>
              <a:t>Finance</a:t>
            </a:r>
            <a:endParaRPr lang="en-GB" b="1" dirty="0"/>
          </a:p>
          <a:p>
            <a:pPr marL="457200" indent="-457200">
              <a:buFont typeface="+mj-lt"/>
              <a:buAutoNum type="arabicPeriod"/>
            </a:pPr>
            <a:r>
              <a:rPr lang="en-GB" b="1" dirty="0"/>
              <a:t>Target customers</a:t>
            </a:r>
          </a:p>
          <a:p>
            <a:pPr marL="457200" indent="-457200">
              <a:buFont typeface="+mj-lt"/>
              <a:buAutoNum type="arabicPeriod"/>
            </a:pPr>
            <a:r>
              <a:rPr lang="en-GB" b="1" dirty="0"/>
              <a:t>Marketing research</a:t>
            </a:r>
          </a:p>
          <a:p>
            <a:pPr marL="457200" indent="-457200">
              <a:buFont typeface="+mj-lt"/>
              <a:buAutoNum type="arabicPeriod"/>
            </a:pPr>
            <a:r>
              <a:rPr lang="en-GB" b="1" dirty="0"/>
              <a:t>Pestle analysis</a:t>
            </a:r>
          </a:p>
          <a:p>
            <a:pPr marL="457200" indent="-457200">
              <a:buFont typeface="+mj-lt"/>
              <a:buAutoNum type="arabicPeriod"/>
            </a:pPr>
            <a:r>
              <a:rPr lang="en-GB" b="1" dirty="0"/>
              <a:t>Swot analysis</a:t>
            </a:r>
          </a:p>
          <a:p>
            <a:pPr marL="457200" indent="-457200">
              <a:buFont typeface="+mj-lt"/>
              <a:buAutoNum type="arabicPeriod"/>
            </a:pPr>
            <a:r>
              <a:rPr lang="en-GB" b="1" dirty="0"/>
              <a:t>End</a:t>
            </a:r>
          </a:p>
          <a:p>
            <a:pPr marL="0" indent="0">
              <a:buNone/>
            </a:pPr>
            <a:endParaRPr lang="en-GB" dirty="0"/>
          </a:p>
          <a:p>
            <a:pPr marL="457200" indent="-457200">
              <a:buFont typeface="+mj-lt"/>
              <a:buAutoNum type="arabicPeriod"/>
            </a:pPr>
            <a:endParaRPr lang="en-GB" dirty="0"/>
          </a:p>
        </p:txBody>
      </p:sp>
    </p:spTree>
    <p:extLst>
      <p:ext uri="{BB962C8B-B14F-4D97-AF65-F5344CB8AC3E}">
        <p14:creationId xmlns:p14="http://schemas.microsoft.com/office/powerpoint/2010/main" val="1993862263"/>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ED389-6D17-45B4-B6C4-5A4C57F2FB45}"/>
              </a:ext>
            </a:extLst>
          </p:cNvPr>
          <p:cNvSpPr>
            <a:spLocks noGrp="1"/>
          </p:cNvSpPr>
          <p:nvPr>
            <p:ph type="title"/>
          </p:nvPr>
        </p:nvSpPr>
        <p:spPr>
          <a:xfrm>
            <a:off x="913774" y="266825"/>
            <a:ext cx="10364451" cy="1596177"/>
          </a:xfrm>
        </p:spPr>
        <p:txBody>
          <a:bodyPr>
            <a:normAutofit/>
          </a:bodyPr>
          <a:lstStyle/>
          <a:p>
            <a:r>
              <a:rPr lang="en-GB" sz="4000" b="1" dirty="0">
                <a:solidFill>
                  <a:srgbClr val="FF0000"/>
                </a:solidFill>
              </a:rPr>
              <a:t>Logo</a:t>
            </a:r>
          </a:p>
        </p:txBody>
      </p:sp>
      <p:pic>
        <p:nvPicPr>
          <p:cNvPr id="4" name="Content Placeholder 6">
            <a:extLst>
              <a:ext uri="{FF2B5EF4-FFF2-40B4-BE49-F238E27FC236}">
                <a16:creationId xmlns:a16="http://schemas.microsoft.com/office/drawing/2014/main" id="{FB152735-050E-43FF-BB75-1A25DE2F6A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1150" y="1863002"/>
            <a:ext cx="8736031" cy="3869583"/>
          </a:xfrm>
          <a:prstGeom prst="rect">
            <a:avLst/>
          </a:prstGeom>
        </p:spPr>
      </p:pic>
    </p:spTree>
    <p:extLst>
      <p:ext uri="{BB962C8B-B14F-4D97-AF65-F5344CB8AC3E}">
        <p14:creationId xmlns:p14="http://schemas.microsoft.com/office/powerpoint/2010/main" val="259424185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957B3-38DF-4D91-9E77-1DEA705E340F}"/>
              </a:ext>
            </a:extLst>
          </p:cNvPr>
          <p:cNvSpPr>
            <a:spLocks noGrp="1"/>
          </p:cNvSpPr>
          <p:nvPr>
            <p:ph type="title"/>
          </p:nvPr>
        </p:nvSpPr>
        <p:spPr/>
        <p:txBody>
          <a:bodyPr>
            <a:normAutofit/>
          </a:bodyPr>
          <a:lstStyle/>
          <a:p>
            <a:r>
              <a:rPr lang="en-GB" sz="4000" b="1" dirty="0">
                <a:solidFill>
                  <a:srgbClr val="FF0000"/>
                </a:solidFill>
              </a:rPr>
              <a:t>Overview of the business</a:t>
            </a:r>
          </a:p>
        </p:txBody>
      </p:sp>
      <p:sp>
        <p:nvSpPr>
          <p:cNvPr id="3" name="Content Placeholder 2">
            <a:extLst>
              <a:ext uri="{FF2B5EF4-FFF2-40B4-BE49-F238E27FC236}">
                <a16:creationId xmlns:a16="http://schemas.microsoft.com/office/drawing/2014/main" id="{1FB862B1-6CC1-4467-9567-0182D6153FD1}"/>
              </a:ext>
            </a:extLst>
          </p:cNvPr>
          <p:cNvSpPr>
            <a:spLocks noGrp="1"/>
          </p:cNvSpPr>
          <p:nvPr>
            <p:ph sz="quarter" idx="13"/>
          </p:nvPr>
        </p:nvSpPr>
        <p:spPr/>
        <p:txBody>
          <a:bodyPr/>
          <a:lstStyle/>
          <a:p>
            <a:r>
              <a:rPr lang="en-GB" dirty="0"/>
              <a:t> Our plan is to open a fish and chips shop as all of us work in this environment and we are aiming to become franchise within 8 years.  This is our plan of how we will start and what we will do to become from small sole trading business to franchise. </a:t>
            </a:r>
          </a:p>
        </p:txBody>
      </p:sp>
    </p:spTree>
    <p:extLst>
      <p:ext uri="{BB962C8B-B14F-4D97-AF65-F5344CB8AC3E}">
        <p14:creationId xmlns:p14="http://schemas.microsoft.com/office/powerpoint/2010/main" val="1739940902"/>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B0682-BFD1-4AEA-B841-F2D171104881}"/>
              </a:ext>
            </a:extLst>
          </p:cNvPr>
          <p:cNvSpPr>
            <a:spLocks noGrp="1"/>
          </p:cNvSpPr>
          <p:nvPr>
            <p:ph type="title"/>
          </p:nvPr>
        </p:nvSpPr>
        <p:spPr/>
        <p:txBody>
          <a:bodyPr>
            <a:normAutofit/>
          </a:bodyPr>
          <a:lstStyle/>
          <a:p>
            <a:r>
              <a:rPr lang="en-GB" sz="4000" b="1" dirty="0">
                <a:solidFill>
                  <a:srgbClr val="FF0000"/>
                </a:solidFill>
              </a:rPr>
              <a:t>introduction </a:t>
            </a:r>
          </a:p>
        </p:txBody>
      </p:sp>
      <p:sp>
        <p:nvSpPr>
          <p:cNvPr id="3" name="Content Placeholder 2">
            <a:extLst>
              <a:ext uri="{FF2B5EF4-FFF2-40B4-BE49-F238E27FC236}">
                <a16:creationId xmlns:a16="http://schemas.microsoft.com/office/drawing/2014/main" id="{2619BDD6-F693-409E-943A-C9A6856BED56}"/>
              </a:ext>
            </a:extLst>
          </p:cNvPr>
          <p:cNvSpPr>
            <a:spLocks noGrp="1"/>
          </p:cNvSpPr>
          <p:nvPr>
            <p:ph sz="quarter" idx="13"/>
          </p:nvPr>
        </p:nvSpPr>
        <p:spPr/>
        <p:txBody>
          <a:bodyPr>
            <a:normAutofit/>
          </a:bodyPr>
          <a:lstStyle/>
          <a:p>
            <a:r>
              <a:rPr lang="en-GB" sz="1800" dirty="0"/>
              <a:t>Lets start with introducing our self's:</a:t>
            </a:r>
          </a:p>
          <a:p>
            <a:r>
              <a:rPr lang="en-GB" sz="1800" dirty="0"/>
              <a:t>Mehmed - fish and chips shop as a Manager.</a:t>
            </a:r>
          </a:p>
          <a:p>
            <a:r>
              <a:rPr lang="en-GB" sz="1800" dirty="0"/>
              <a:t>Shad - fish and chips shop as a manager assistant</a:t>
            </a:r>
          </a:p>
          <a:p>
            <a:r>
              <a:rPr lang="en-GB" sz="1800" dirty="0"/>
              <a:t>Hafiz -fish and chips shop as a Chef</a:t>
            </a:r>
          </a:p>
          <a:p>
            <a:r>
              <a:rPr lang="en-GB" sz="1800" dirty="0" err="1"/>
              <a:t>Samed</a:t>
            </a:r>
            <a:r>
              <a:rPr lang="en-GB" sz="1800" dirty="0"/>
              <a:t> - fish and chips shop as a waiter</a:t>
            </a:r>
          </a:p>
          <a:p>
            <a:r>
              <a:rPr lang="en-GB" sz="1800" dirty="0" err="1"/>
              <a:t>Jasim</a:t>
            </a:r>
            <a:r>
              <a:rPr lang="en-GB" sz="1800" dirty="0"/>
              <a:t> - fish and chips shop as a kitchen porter</a:t>
            </a:r>
          </a:p>
          <a:p>
            <a:r>
              <a:rPr lang="en-GB" sz="1800" dirty="0" err="1"/>
              <a:t>Matheows</a:t>
            </a:r>
            <a:r>
              <a:rPr lang="en-GB" sz="1800" dirty="0"/>
              <a:t> -fish and chips shop as a Take away assistant</a:t>
            </a:r>
          </a:p>
        </p:txBody>
      </p:sp>
    </p:spTree>
    <p:extLst>
      <p:ext uri="{BB962C8B-B14F-4D97-AF65-F5344CB8AC3E}">
        <p14:creationId xmlns:p14="http://schemas.microsoft.com/office/powerpoint/2010/main" val="109777633"/>
      </p:ext>
    </p:extLst>
  </p:cSld>
  <p:clrMapOvr>
    <a:masterClrMapping/>
  </p:clrMapOvr>
  <p:transition spd="slow">
    <p:wheel spokes="1"/>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6D8B3-3C1C-4A7D-A688-720CD332FAF2}"/>
              </a:ext>
            </a:extLst>
          </p:cNvPr>
          <p:cNvSpPr>
            <a:spLocks noGrp="1"/>
          </p:cNvSpPr>
          <p:nvPr>
            <p:ph type="title"/>
          </p:nvPr>
        </p:nvSpPr>
        <p:spPr/>
        <p:txBody>
          <a:bodyPr>
            <a:normAutofit/>
          </a:bodyPr>
          <a:lstStyle/>
          <a:p>
            <a:pPr algn="ctr"/>
            <a:r>
              <a:rPr lang="en-GB" sz="4000" b="1" dirty="0">
                <a:solidFill>
                  <a:srgbClr val="FF0000"/>
                </a:solidFill>
              </a:rPr>
              <a:t>FISH SHIPS</a:t>
            </a:r>
          </a:p>
        </p:txBody>
      </p:sp>
      <p:sp>
        <p:nvSpPr>
          <p:cNvPr id="3" name="Content Placeholder 2">
            <a:extLst>
              <a:ext uri="{FF2B5EF4-FFF2-40B4-BE49-F238E27FC236}">
                <a16:creationId xmlns:a16="http://schemas.microsoft.com/office/drawing/2014/main" id="{42B2DBE6-272B-401D-A382-F11064AE5658}"/>
              </a:ext>
            </a:extLst>
          </p:cNvPr>
          <p:cNvSpPr>
            <a:spLocks noGrp="1"/>
          </p:cNvSpPr>
          <p:nvPr>
            <p:ph sz="quarter" idx="13"/>
          </p:nvPr>
        </p:nvSpPr>
        <p:spPr/>
        <p:txBody>
          <a:bodyPr/>
          <a:lstStyle/>
          <a:p>
            <a:r>
              <a:rPr lang="en-GB" dirty="0"/>
              <a:t>Our business name will be </a:t>
            </a:r>
            <a:r>
              <a:rPr lang="en-GB" dirty="0">
                <a:solidFill>
                  <a:srgbClr val="0070C0"/>
                </a:solidFill>
              </a:rPr>
              <a:t>FISH SHIPS. </a:t>
            </a:r>
            <a:r>
              <a:rPr lang="en-GB" dirty="0"/>
              <a:t> We came up with this name, because we will serve our customers fresh fish in daily basis and the fish will ship from Scotland.  We thought that this name will give a good hint to our customers of meaning fresh fish. </a:t>
            </a:r>
            <a:endParaRPr lang="en-GB" dirty="0">
              <a:solidFill>
                <a:srgbClr val="0070C0"/>
              </a:solidFill>
            </a:endParaRPr>
          </a:p>
        </p:txBody>
      </p:sp>
    </p:spTree>
    <p:extLst>
      <p:ext uri="{BB962C8B-B14F-4D97-AF65-F5344CB8AC3E}">
        <p14:creationId xmlns:p14="http://schemas.microsoft.com/office/powerpoint/2010/main" val="2364126471"/>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DEEAC-D506-4FE2-90CA-383EE176E492}"/>
              </a:ext>
            </a:extLst>
          </p:cNvPr>
          <p:cNvSpPr>
            <a:spLocks noGrp="1"/>
          </p:cNvSpPr>
          <p:nvPr>
            <p:ph type="title"/>
          </p:nvPr>
        </p:nvSpPr>
        <p:spPr/>
        <p:txBody>
          <a:bodyPr>
            <a:normAutofit/>
          </a:bodyPr>
          <a:lstStyle/>
          <a:p>
            <a:r>
              <a:rPr lang="en-GB" sz="4000" b="1" dirty="0">
                <a:solidFill>
                  <a:srgbClr val="FF0000"/>
                </a:solidFill>
              </a:rPr>
              <a:t>Business plan - Location</a:t>
            </a:r>
          </a:p>
        </p:txBody>
      </p:sp>
      <p:sp>
        <p:nvSpPr>
          <p:cNvPr id="3" name="Content Placeholder 2">
            <a:extLst>
              <a:ext uri="{FF2B5EF4-FFF2-40B4-BE49-F238E27FC236}">
                <a16:creationId xmlns:a16="http://schemas.microsoft.com/office/drawing/2014/main" id="{FB9810DC-ECCD-48C5-A2CD-818A5A746B75}"/>
              </a:ext>
            </a:extLst>
          </p:cNvPr>
          <p:cNvSpPr>
            <a:spLocks noGrp="1"/>
          </p:cNvSpPr>
          <p:nvPr>
            <p:ph sz="quarter" idx="13"/>
          </p:nvPr>
        </p:nvSpPr>
        <p:spPr>
          <a:xfrm>
            <a:off x="913774" y="2367092"/>
            <a:ext cx="5182226" cy="4202520"/>
          </a:xfrm>
        </p:spPr>
        <p:txBody>
          <a:bodyPr>
            <a:normAutofit lnSpcReduction="10000"/>
          </a:bodyPr>
          <a:lstStyle/>
          <a:p>
            <a:r>
              <a:rPr lang="en-GB" dirty="0">
                <a:hlinkClick r:id="rId2"/>
              </a:rPr>
              <a:t>https://uk.businessesforsale.com/uk/traditional-fish-and-chip-shop-for-sale-9.aspx</a:t>
            </a:r>
            <a:r>
              <a:rPr lang="en-GB" dirty="0"/>
              <a:t> </a:t>
            </a:r>
          </a:p>
          <a:p>
            <a:r>
              <a:rPr lang="en-GB" dirty="0"/>
              <a:t>He is a link of what we found.</a:t>
            </a:r>
          </a:p>
          <a:p>
            <a:r>
              <a:rPr lang="en-GB" dirty="0"/>
              <a:t>Fish and chips that has already being operating business and has A3 licence.</a:t>
            </a:r>
          </a:p>
          <a:p>
            <a:r>
              <a:rPr lang="en-GB" dirty="0"/>
              <a:t>Premium: £60.000</a:t>
            </a:r>
          </a:p>
          <a:p>
            <a:r>
              <a:rPr lang="en-GB" dirty="0"/>
              <a:t>Rent: £15.000 for year</a:t>
            </a:r>
          </a:p>
          <a:p>
            <a:r>
              <a:rPr lang="en-GB" dirty="0"/>
              <a:t>20 seats to eat available and take away service</a:t>
            </a:r>
            <a:r>
              <a:rPr lang="en-GB" sz="1400" dirty="0"/>
              <a:t>.</a:t>
            </a:r>
          </a:p>
        </p:txBody>
      </p:sp>
      <p:pic>
        <p:nvPicPr>
          <p:cNvPr id="5" name="Picture 4">
            <a:extLst>
              <a:ext uri="{FF2B5EF4-FFF2-40B4-BE49-F238E27FC236}">
                <a16:creationId xmlns:a16="http://schemas.microsoft.com/office/drawing/2014/main" id="{BBB1F749-4828-4B6E-91A3-7FE05EB441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38676" y="2062533"/>
            <a:ext cx="2130129" cy="1596177"/>
          </a:xfrm>
          <a:prstGeom prst="rect">
            <a:avLst/>
          </a:prstGeom>
        </p:spPr>
      </p:pic>
      <p:pic>
        <p:nvPicPr>
          <p:cNvPr id="7" name="Picture 6">
            <a:extLst>
              <a:ext uri="{FF2B5EF4-FFF2-40B4-BE49-F238E27FC236}">
                <a16:creationId xmlns:a16="http://schemas.microsoft.com/office/drawing/2014/main" id="{3135B41F-113A-4B78-94E3-D8A95002257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38676" y="3658710"/>
            <a:ext cx="2130130" cy="1596177"/>
          </a:xfrm>
          <a:prstGeom prst="rect">
            <a:avLst/>
          </a:prstGeom>
        </p:spPr>
      </p:pic>
      <p:pic>
        <p:nvPicPr>
          <p:cNvPr id="9" name="Picture 8">
            <a:extLst>
              <a:ext uri="{FF2B5EF4-FFF2-40B4-BE49-F238E27FC236}">
                <a16:creationId xmlns:a16="http://schemas.microsoft.com/office/drawing/2014/main" id="{7E14C373-45C3-4DDF-8544-B68C85B47CA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68806" y="2062533"/>
            <a:ext cx="2130130" cy="1596177"/>
          </a:xfrm>
          <a:prstGeom prst="rect">
            <a:avLst/>
          </a:prstGeom>
        </p:spPr>
      </p:pic>
      <p:pic>
        <p:nvPicPr>
          <p:cNvPr id="11" name="Picture 10">
            <a:extLst>
              <a:ext uri="{FF2B5EF4-FFF2-40B4-BE49-F238E27FC236}">
                <a16:creationId xmlns:a16="http://schemas.microsoft.com/office/drawing/2014/main" id="{08C10544-90C0-46B1-8F20-40F4AD902EF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68805" y="3658710"/>
            <a:ext cx="2130130" cy="1596177"/>
          </a:xfrm>
          <a:prstGeom prst="rect">
            <a:avLst/>
          </a:prstGeom>
        </p:spPr>
      </p:pic>
    </p:spTree>
    <p:extLst>
      <p:ext uri="{BB962C8B-B14F-4D97-AF65-F5344CB8AC3E}">
        <p14:creationId xmlns:p14="http://schemas.microsoft.com/office/powerpoint/2010/main" val="3687025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EECE7-1F4B-41F8-9136-14B7F920C7D6}"/>
              </a:ext>
            </a:extLst>
          </p:cNvPr>
          <p:cNvSpPr>
            <a:spLocks noGrp="1"/>
          </p:cNvSpPr>
          <p:nvPr>
            <p:ph type="title"/>
          </p:nvPr>
        </p:nvSpPr>
        <p:spPr>
          <a:xfrm>
            <a:off x="1490550" y="562247"/>
            <a:ext cx="10364451" cy="1596177"/>
          </a:xfrm>
        </p:spPr>
        <p:txBody>
          <a:bodyPr>
            <a:normAutofit/>
          </a:bodyPr>
          <a:lstStyle/>
          <a:p>
            <a:r>
              <a:rPr lang="en-GB" sz="4000" b="1" dirty="0">
                <a:solidFill>
                  <a:srgbClr val="FF0000"/>
                </a:solidFill>
              </a:rPr>
              <a:t>AIMS AND OBJECTIVES</a:t>
            </a:r>
          </a:p>
        </p:txBody>
      </p:sp>
      <p:sp>
        <p:nvSpPr>
          <p:cNvPr id="3" name="Content Placeholder 2">
            <a:extLst>
              <a:ext uri="{FF2B5EF4-FFF2-40B4-BE49-F238E27FC236}">
                <a16:creationId xmlns:a16="http://schemas.microsoft.com/office/drawing/2014/main" id="{679C504E-962A-4BBD-9FF4-7643953896D6}"/>
              </a:ext>
            </a:extLst>
          </p:cNvPr>
          <p:cNvSpPr>
            <a:spLocks noGrp="1"/>
          </p:cNvSpPr>
          <p:nvPr>
            <p:ph sz="quarter" idx="13"/>
          </p:nvPr>
        </p:nvSpPr>
        <p:spPr/>
        <p:txBody>
          <a:bodyPr/>
          <a:lstStyle/>
          <a:p>
            <a:r>
              <a:rPr lang="en-GB" dirty="0"/>
              <a:t>our aim is to have chain of fish and chips shops and become a franchise within 8 years.  To achieve this, we will work in a team.  Most the profit is going is going to be spend into the business to make it bigger and stronger until each person has their own small business. Each year one of us will start with a new shop and everyone is going to help to get the shop to high standard.  Within six years we aim everyone to have their own shop.</a:t>
            </a:r>
          </a:p>
        </p:txBody>
      </p:sp>
    </p:spTree>
    <p:extLst>
      <p:ext uri="{BB962C8B-B14F-4D97-AF65-F5344CB8AC3E}">
        <p14:creationId xmlns:p14="http://schemas.microsoft.com/office/powerpoint/2010/main" val="1426942479"/>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0A483-A3F6-41C0-A70C-BA082823B014}"/>
              </a:ext>
            </a:extLst>
          </p:cNvPr>
          <p:cNvSpPr>
            <a:spLocks noGrp="1"/>
          </p:cNvSpPr>
          <p:nvPr>
            <p:ph type="title"/>
          </p:nvPr>
        </p:nvSpPr>
        <p:spPr/>
        <p:txBody>
          <a:bodyPr>
            <a:normAutofit/>
          </a:bodyPr>
          <a:lstStyle/>
          <a:p>
            <a:r>
              <a:rPr lang="en-GB" sz="4000" b="1" dirty="0">
                <a:solidFill>
                  <a:srgbClr val="FF0000"/>
                </a:solidFill>
              </a:rPr>
              <a:t>Legal status 2 licences</a:t>
            </a:r>
          </a:p>
        </p:txBody>
      </p:sp>
      <p:sp>
        <p:nvSpPr>
          <p:cNvPr id="3" name="Content Placeholder 2">
            <a:extLst>
              <a:ext uri="{FF2B5EF4-FFF2-40B4-BE49-F238E27FC236}">
                <a16:creationId xmlns:a16="http://schemas.microsoft.com/office/drawing/2014/main" id="{0D6C7CFC-DFB6-48C4-A83F-7594800A9174}"/>
              </a:ext>
            </a:extLst>
          </p:cNvPr>
          <p:cNvSpPr>
            <a:spLocks noGrp="1"/>
          </p:cNvSpPr>
          <p:nvPr>
            <p:ph sz="quarter" idx="13"/>
          </p:nvPr>
        </p:nvSpPr>
        <p:spPr/>
        <p:txBody>
          <a:bodyPr/>
          <a:lstStyle/>
          <a:p>
            <a:r>
              <a:rPr lang="en-GB" dirty="0"/>
              <a:t>A3 licence – is licence that allows you to sell hot food and drinks.</a:t>
            </a:r>
          </a:p>
          <a:p>
            <a:r>
              <a:rPr lang="en-GB" dirty="0"/>
              <a:t>Premises licence-  allows any business or organisation to sell alcoholic drinks.</a:t>
            </a:r>
          </a:p>
          <a:p>
            <a:r>
              <a:rPr lang="en-GB" dirty="0"/>
              <a:t>When we buy the our business will already come with a A3 licence that will allow us to sell hot food and drinks but for alcoholic drinks will have to apply for one trough or local council by completing an online form.</a:t>
            </a:r>
          </a:p>
        </p:txBody>
      </p:sp>
    </p:spTree>
    <p:extLst>
      <p:ext uri="{BB962C8B-B14F-4D97-AF65-F5344CB8AC3E}">
        <p14:creationId xmlns:p14="http://schemas.microsoft.com/office/powerpoint/2010/main" val="2151609058"/>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BA6B7-2469-42A4-86CF-868A6DE0B8F0}"/>
              </a:ext>
            </a:extLst>
          </p:cNvPr>
          <p:cNvSpPr>
            <a:spLocks noGrp="1"/>
          </p:cNvSpPr>
          <p:nvPr>
            <p:ph type="title"/>
          </p:nvPr>
        </p:nvSpPr>
        <p:spPr/>
        <p:txBody>
          <a:bodyPr>
            <a:normAutofit/>
          </a:bodyPr>
          <a:lstStyle/>
          <a:p>
            <a:r>
              <a:rPr lang="en-GB" sz="4000" b="1" dirty="0">
                <a:solidFill>
                  <a:srgbClr val="FF0000"/>
                </a:solidFill>
              </a:rPr>
              <a:t>Premises licence</a:t>
            </a:r>
          </a:p>
        </p:txBody>
      </p:sp>
      <p:sp>
        <p:nvSpPr>
          <p:cNvPr id="3" name="Content Placeholder 2">
            <a:extLst>
              <a:ext uri="{FF2B5EF4-FFF2-40B4-BE49-F238E27FC236}">
                <a16:creationId xmlns:a16="http://schemas.microsoft.com/office/drawing/2014/main" id="{B80A843E-CD20-4948-8904-F4D6D92920A7}"/>
              </a:ext>
            </a:extLst>
          </p:cNvPr>
          <p:cNvSpPr>
            <a:spLocks noGrp="1"/>
          </p:cNvSpPr>
          <p:nvPr>
            <p:ph sz="quarter" idx="13"/>
          </p:nvPr>
        </p:nvSpPr>
        <p:spPr/>
        <p:txBody>
          <a:bodyPr>
            <a:normAutofit fontScale="92500" lnSpcReduction="10000"/>
          </a:bodyPr>
          <a:lstStyle/>
          <a:p>
            <a:r>
              <a:rPr lang="en-GB" b="1" dirty="0"/>
              <a:t>Businesses buying alcohol from wholesalers</a:t>
            </a:r>
          </a:p>
          <a:p>
            <a:r>
              <a:rPr lang="en-GB" dirty="0"/>
              <a:t>Businesses that sell alcohol to the public will need to ensure that the UK wholesalers they buy alcohol from have been approved by HMRC under the </a:t>
            </a:r>
            <a:r>
              <a:rPr lang="en-GB" dirty="0">
                <a:hlinkClick r:id="rId2"/>
              </a:rPr>
              <a:t>Alcohol Wholesaler Registration Scheme (AWRS)</a:t>
            </a:r>
            <a:r>
              <a:rPr lang="en-GB" dirty="0"/>
              <a:t>. They will need to check the wholesaler’s Unique Registration Number (URN) against the HMRC online database.</a:t>
            </a:r>
          </a:p>
          <a:p>
            <a:r>
              <a:rPr lang="en-GB" dirty="0"/>
              <a:t>If a business is found to have purchased alcohol from an unapproved wholesaler, they may be liable to a penalty or could even face criminal prosecution and have their alcohol stock seized.</a:t>
            </a:r>
          </a:p>
          <a:p>
            <a:r>
              <a:rPr lang="en-GB" dirty="0">
                <a:hlinkClick r:id="rId3"/>
              </a:rPr>
              <a:t>https://www.gov.uk/guidance/alcohol-licensing</a:t>
            </a:r>
            <a:r>
              <a:rPr lang="en-GB" dirty="0"/>
              <a:t> </a:t>
            </a:r>
          </a:p>
          <a:p>
            <a:endParaRPr lang="en-GB" dirty="0"/>
          </a:p>
        </p:txBody>
      </p:sp>
    </p:spTree>
    <p:extLst>
      <p:ext uri="{BB962C8B-B14F-4D97-AF65-F5344CB8AC3E}">
        <p14:creationId xmlns:p14="http://schemas.microsoft.com/office/powerpoint/2010/main" val="3554256875"/>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51B17-8927-4161-A118-023762DE25D1}"/>
              </a:ext>
            </a:extLst>
          </p:cNvPr>
          <p:cNvSpPr>
            <a:spLocks noGrp="1"/>
          </p:cNvSpPr>
          <p:nvPr>
            <p:ph type="title"/>
          </p:nvPr>
        </p:nvSpPr>
        <p:spPr>
          <a:xfrm>
            <a:off x="688692" y="-7647"/>
            <a:ext cx="10364451" cy="1596177"/>
          </a:xfrm>
        </p:spPr>
        <p:txBody>
          <a:bodyPr>
            <a:normAutofit/>
          </a:bodyPr>
          <a:lstStyle/>
          <a:p>
            <a:r>
              <a:rPr lang="en-GB" sz="4400" b="1" dirty="0">
                <a:solidFill>
                  <a:srgbClr val="FF0000"/>
                </a:solidFill>
              </a:rPr>
              <a:t>Suppliers</a:t>
            </a:r>
          </a:p>
        </p:txBody>
      </p:sp>
      <p:sp>
        <p:nvSpPr>
          <p:cNvPr id="3" name="Content Placeholder 2">
            <a:extLst>
              <a:ext uri="{FF2B5EF4-FFF2-40B4-BE49-F238E27FC236}">
                <a16:creationId xmlns:a16="http://schemas.microsoft.com/office/drawing/2014/main" id="{BEB976D9-C68B-4C5A-A737-C5A6674B20D3}"/>
              </a:ext>
            </a:extLst>
          </p:cNvPr>
          <p:cNvSpPr>
            <a:spLocks noGrp="1"/>
          </p:cNvSpPr>
          <p:nvPr>
            <p:ph sz="quarter" idx="13"/>
          </p:nvPr>
        </p:nvSpPr>
        <p:spPr>
          <a:xfrm>
            <a:off x="1934700" y="1588530"/>
            <a:ext cx="10363826" cy="3424107"/>
          </a:xfrm>
        </p:spPr>
        <p:txBody>
          <a:bodyPr/>
          <a:lstStyle/>
          <a:p>
            <a:r>
              <a:rPr lang="en-GB" sz="4400" b="1" dirty="0">
                <a:solidFill>
                  <a:srgbClr val="FF0000"/>
                </a:solidFill>
              </a:rPr>
              <a:t>J</a:t>
            </a:r>
            <a:r>
              <a:rPr lang="en-GB" sz="4400" b="1" dirty="0">
                <a:solidFill>
                  <a:srgbClr val="0070C0"/>
                </a:solidFill>
              </a:rPr>
              <a:t>J</a:t>
            </a:r>
            <a:r>
              <a:rPr lang="en-GB" sz="4400" b="1" dirty="0"/>
              <a:t> - sausages, pies, burgers</a:t>
            </a:r>
          </a:p>
          <a:p>
            <a:endParaRPr lang="en-GB" dirty="0"/>
          </a:p>
          <a:p>
            <a:endParaRPr lang="en-GB" dirty="0"/>
          </a:p>
        </p:txBody>
      </p:sp>
      <p:pic>
        <p:nvPicPr>
          <p:cNvPr id="4" name="Picture 3">
            <a:extLst>
              <a:ext uri="{FF2B5EF4-FFF2-40B4-BE49-F238E27FC236}">
                <a16:creationId xmlns:a16="http://schemas.microsoft.com/office/drawing/2014/main" id="{CA17A195-4910-4F18-9BC5-07118E1BD885}"/>
              </a:ext>
            </a:extLst>
          </p:cNvPr>
          <p:cNvPicPr>
            <a:picLocks noChangeAspect="1"/>
          </p:cNvPicPr>
          <p:nvPr/>
        </p:nvPicPr>
        <p:blipFill rotWithShape="1">
          <a:blip r:embed="rId2"/>
          <a:srcRect l="26371" t="11164" r="26210" b="38883"/>
          <a:stretch/>
        </p:blipFill>
        <p:spPr>
          <a:xfrm>
            <a:off x="6095687" y="3184707"/>
            <a:ext cx="5781368" cy="342410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Rectangle 4">
            <a:extLst>
              <a:ext uri="{FF2B5EF4-FFF2-40B4-BE49-F238E27FC236}">
                <a16:creationId xmlns:a16="http://schemas.microsoft.com/office/drawing/2014/main" id="{880DF3E9-9BDD-4655-B2F1-9DB82878EF2D}"/>
              </a:ext>
            </a:extLst>
          </p:cNvPr>
          <p:cNvSpPr/>
          <p:nvPr/>
        </p:nvSpPr>
        <p:spPr>
          <a:xfrm>
            <a:off x="798605" y="6239483"/>
            <a:ext cx="3962688" cy="369332"/>
          </a:xfrm>
          <a:prstGeom prst="rect">
            <a:avLst/>
          </a:prstGeom>
        </p:spPr>
        <p:txBody>
          <a:bodyPr wrap="none">
            <a:spAutoFit/>
          </a:bodyPr>
          <a:lstStyle/>
          <a:p>
            <a:r>
              <a:rPr lang="en-GB" dirty="0">
                <a:hlinkClick r:id="rId3"/>
              </a:rPr>
              <a:t>https://www.jjfoodservice.com/#default</a:t>
            </a:r>
            <a:r>
              <a:rPr lang="en-GB" dirty="0"/>
              <a:t> </a:t>
            </a:r>
          </a:p>
        </p:txBody>
      </p:sp>
      <p:pic>
        <p:nvPicPr>
          <p:cNvPr id="6" name="Picture 5">
            <a:extLst>
              <a:ext uri="{FF2B5EF4-FFF2-40B4-BE49-F238E27FC236}">
                <a16:creationId xmlns:a16="http://schemas.microsoft.com/office/drawing/2014/main" id="{115F5329-FF55-4430-9B66-787C42A99BC4}"/>
              </a:ext>
            </a:extLst>
          </p:cNvPr>
          <p:cNvPicPr>
            <a:picLocks noChangeAspect="1"/>
          </p:cNvPicPr>
          <p:nvPr/>
        </p:nvPicPr>
        <p:blipFill rotWithShape="1">
          <a:blip r:embed="rId4"/>
          <a:srcRect l="26250" t="11379" r="26330" b="38668"/>
          <a:stretch/>
        </p:blipFill>
        <p:spPr>
          <a:xfrm>
            <a:off x="314319" y="3212842"/>
            <a:ext cx="5781368" cy="342410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Rectangle 6">
            <a:extLst>
              <a:ext uri="{FF2B5EF4-FFF2-40B4-BE49-F238E27FC236}">
                <a16:creationId xmlns:a16="http://schemas.microsoft.com/office/drawing/2014/main" id="{9D6ADFBF-2504-4BB5-A9AA-66E25241296F}"/>
              </a:ext>
            </a:extLst>
          </p:cNvPr>
          <p:cNvSpPr/>
          <p:nvPr/>
        </p:nvSpPr>
        <p:spPr>
          <a:xfrm>
            <a:off x="4427270" y="2496990"/>
            <a:ext cx="3148362" cy="369332"/>
          </a:xfrm>
          <a:prstGeom prst="rect">
            <a:avLst/>
          </a:prstGeom>
        </p:spPr>
        <p:txBody>
          <a:bodyPr wrap="none">
            <a:spAutoFit/>
          </a:bodyPr>
          <a:lstStyle/>
          <a:p>
            <a:r>
              <a:rPr lang="en-GB" dirty="0">
                <a:hlinkClick r:id="rId5"/>
              </a:rPr>
              <a:t>https://www.jjfoodservice.com/</a:t>
            </a:r>
            <a:r>
              <a:rPr lang="en-GB" dirty="0"/>
              <a:t> </a:t>
            </a:r>
          </a:p>
        </p:txBody>
      </p:sp>
    </p:spTree>
    <p:extLst>
      <p:ext uri="{BB962C8B-B14F-4D97-AF65-F5344CB8AC3E}">
        <p14:creationId xmlns:p14="http://schemas.microsoft.com/office/powerpoint/2010/main" val="2929404453"/>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229CD-3E09-4D6F-BCEE-ABBD344476F2}"/>
              </a:ext>
            </a:extLst>
          </p:cNvPr>
          <p:cNvSpPr>
            <a:spLocks noGrp="1"/>
          </p:cNvSpPr>
          <p:nvPr>
            <p:ph type="title"/>
          </p:nvPr>
        </p:nvSpPr>
        <p:spPr>
          <a:xfrm>
            <a:off x="913773" y="-179572"/>
            <a:ext cx="10364451" cy="1596177"/>
          </a:xfrm>
        </p:spPr>
        <p:txBody>
          <a:bodyPr/>
          <a:lstStyle/>
          <a:p>
            <a:r>
              <a:rPr lang="en-GB" b="1" dirty="0">
                <a:solidFill>
                  <a:srgbClr val="FF0000"/>
                </a:solidFill>
              </a:rPr>
              <a:t>Suppliers</a:t>
            </a:r>
            <a:endParaRPr lang="en-GB" dirty="0"/>
          </a:p>
        </p:txBody>
      </p:sp>
      <p:sp>
        <p:nvSpPr>
          <p:cNvPr id="3" name="Content Placeholder 2">
            <a:extLst>
              <a:ext uri="{FF2B5EF4-FFF2-40B4-BE49-F238E27FC236}">
                <a16:creationId xmlns:a16="http://schemas.microsoft.com/office/drawing/2014/main" id="{6344A77E-4FA0-4901-B30C-931CFE7B909A}"/>
              </a:ext>
            </a:extLst>
          </p:cNvPr>
          <p:cNvSpPr>
            <a:spLocks noGrp="1"/>
          </p:cNvSpPr>
          <p:nvPr>
            <p:ph sz="quarter" idx="13"/>
          </p:nvPr>
        </p:nvSpPr>
        <p:spPr>
          <a:xfrm>
            <a:off x="1164355" y="1416605"/>
            <a:ext cx="10649869" cy="3424107"/>
          </a:xfrm>
        </p:spPr>
        <p:txBody>
          <a:bodyPr/>
          <a:lstStyle/>
          <a:p>
            <a:r>
              <a:rPr lang="en-GB" dirty="0"/>
              <a:t>Billingsgate market for fish : </a:t>
            </a:r>
            <a:r>
              <a:rPr lang="en-GB" dirty="0">
                <a:hlinkClick r:id="rId2"/>
              </a:rPr>
              <a:t>http://www.billingsgatefishmarket.org/fish-market</a:t>
            </a:r>
            <a:r>
              <a:rPr lang="en-GB" dirty="0"/>
              <a:t> </a:t>
            </a:r>
          </a:p>
        </p:txBody>
      </p:sp>
      <p:pic>
        <p:nvPicPr>
          <p:cNvPr id="7" name="Picture 6">
            <a:extLst>
              <a:ext uri="{FF2B5EF4-FFF2-40B4-BE49-F238E27FC236}">
                <a16:creationId xmlns:a16="http://schemas.microsoft.com/office/drawing/2014/main" id="{0A36F0F5-86A0-4E6F-9534-C37390C53E53}"/>
              </a:ext>
            </a:extLst>
          </p:cNvPr>
          <p:cNvPicPr>
            <a:picLocks noChangeAspect="1"/>
          </p:cNvPicPr>
          <p:nvPr/>
        </p:nvPicPr>
        <p:blipFill rotWithShape="1">
          <a:blip r:embed="rId3"/>
          <a:srcRect l="19355" t="26870" r="18467" b="25580"/>
          <a:stretch/>
        </p:blipFill>
        <p:spPr>
          <a:xfrm>
            <a:off x="722671" y="2182002"/>
            <a:ext cx="7963762" cy="342410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12871167"/>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A5999-4ABC-4CD1-822C-641F735BF63D}"/>
              </a:ext>
            </a:extLst>
          </p:cNvPr>
          <p:cNvSpPr>
            <a:spLocks noGrp="1"/>
          </p:cNvSpPr>
          <p:nvPr>
            <p:ph type="title"/>
          </p:nvPr>
        </p:nvSpPr>
        <p:spPr>
          <a:xfrm rot="18296074">
            <a:off x="-3965024" y="1142216"/>
            <a:ext cx="10364451" cy="1596177"/>
          </a:xfrm>
        </p:spPr>
        <p:txBody>
          <a:bodyPr>
            <a:normAutofit/>
          </a:bodyPr>
          <a:lstStyle/>
          <a:p>
            <a:r>
              <a:rPr lang="en-GB" sz="4000" b="1" dirty="0">
                <a:solidFill>
                  <a:srgbClr val="FF0000"/>
                </a:solidFill>
              </a:rPr>
              <a:t>Pricing/ menu</a:t>
            </a:r>
          </a:p>
        </p:txBody>
      </p:sp>
      <p:pic>
        <p:nvPicPr>
          <p:cNvPr id="5" name="Content Placeholder 4">
            <a:extLst>
              <a:ext uri="{FF2B5EF4-FFF2-40B4-BE49-F238E27FC236}">
                <a16:creationId xmlns:a16="http://schemas.microsoft.com/office/drawing/2014/main" id="{7B534927-D685-4765-9B8E-C0905789F0F8}"/>
              </a:ext>
            </a:extLst>
          </p:cNvPr>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5143446" y="61712"/>
            <a:ext cx="7040424" cy="6858000"/>
          </a:xfrm>
        </p:spPr>
      </p:pic>
      <p:sp>
        <p:nvSpPr>
          <p:cNvPr id="4" name="TextBox 3">
            <a:extLst>
              <a:ext uri="{FF2B5EF4-FFF2-40B4-BE49-F238E27FC236}">
                <a16:creationId xmlns:a16="http://schemas.microsoft.com/office/drawing/2014/main" id="{187497DE-5584-4D71-9ECC-A8C43F87797C}"/>
              </a:ext>
            </a:extLst>
          </p:cNvPr>
          <p:cNvSpPr txBox="1"/>
          <p:nvPr/>
        </p:nvSpPr>
        <p:spPr>
          <a:xfrm rot="18249358">
            <a:off x="189284" y="1891682"/>
            <a:ext cx="3233853" cy="677108"/>
          </a:xfrm>
          <a:prstGeom prst="rect">
            <a:avLst/>
          </a:prstGeom>
          <a:noFill/>
        </p:spPr>
        <p:txBody>
          <a:bodyPr wrap="square" rtlCol="0">
            <a:spAutoFit/>
          </a:bodyPr>
          <a:lstStyle/>
          <a:p>
            <a:r>
              <a:rPr lang="en-GB" sz="2000" b="1" dirty="0"/>
              <a:t>Minimum profit of unit 45%</a:t>
            </a:r>
          </a:p>
          <a:p>
            <a:endParaRPr lang="en-GB" dirty="0"/>
          </a:p>
        </p:txBody>
      </p:sp>
      <p:sp>
        <p:nvSpPr>
          <p:cNvPr id="6" name="TextBox 5">
            <a:extLst>
              <a:ext uri="{FF2B5EF4-FFF2-40B4-BE49-F238E27FC236}">
                <a16:creationId xmlns:a16="http://schemas.microsoft.com/office/drawing/2014/main" id="{989C0124-BC15-4393-A3AC-0536C152D650}"/>
              </a:ext>
            </a:extLst>
          </p:cNvPr>
          <p:cNvSpPr txBox="1"/>
          <p:nvPr/>
        </p:nvSpPr>
        <p:spPr>
          <a:xfrm rot="18273587">
            <a:off x="-220791" y="2214845"/>
            <a:ext cx="4463786" cy="400110"/>
          </a:xfrm>
          <a:prstGeom prst="rect">
            <a:avLst/>
          </a:prstGeom>
          <a:noFill/>
        </p:spPr>
        <p:txBody>
          <a:bodyPr wrap="none" rtlCol="0">
            <a:spAutoFit/>
          </a:bodyPr>
          <a:lstStyle/>
          <a:p>
            <a:r>
              <a:rPr lang="en-GB" sz="2000" b="1" dirty="0"/>
              <a:t>Price increase every year by 15 to 20 %</a:t>
            </a:r>
          </a:p>
        </p:txBody>
      </p:sp>
      <p:sp>
        <p:nvSpPr>
          <p:cNvPr id="3" name="Rectangle 2">
            <a:extLst>
              <a:ext uri="{FF2B5EF4-FFF2-40B4-BE49-F238E27FC236}">
                <a16:creationId xmlns:a16="http://schemas.microsoft.com/office/drawing/2014/main" id="{03841A86-65DA-4FDC-B665-254A63414AD9}"/>
              </a:ext>
            </a:extLst>
          </p:cNvPr>
          <p:cNvSpPr/>
          <p:nvPr/>
        </p:nvSpPr>
        <p:spPr>
          <a:xfrm rot="18408377">
            <a:off x="1197475" y="2476551"/>
            <a:ext cx="3718560" cy="2450223"/>
          </a:xfrm>
          <a:prstGeom prst="rect">
            <a:avLst/>
          </a:prstGeom>
        </p:spPr>
        <p:txBody>
          <a:bodyPr wrap="square">
            <a:spAutoFit/>
          </a:bodyPr>
          <a:lstStyle/>
          <a:p>
            <a:pPr>
              <a:lnSpc>
                <a:spcPct val="107000"/>
              </a:lnSpc>
              <a:spcAft>
                <a:spcPts val="800"/>
              </a:spcAft>
              <a:tabLst>
                <a:tab pos="1952625" algn="l"/>
              </a:tabLst>
            </a:pPr>
            <a:r>
              <a:rPr lang="en-GB" sz="1600" b="1" dirty="0">
                <a:latin typeface="Arial" panose="020B0604020202020204" pitchFamily="34" charset="0"/>
                <a:ea typeface="Calibri" panose="020F0502020204030204" pitchFamily="34" charset="0"/>
                <a:cs typeface="Times New Roman" panose="02020603050405020304" pitchFamily="18" charset="0"/>
              </a:rPr>
              <a:t>The cost of calamari rings per package is £7 pounds and it gives us 4 portions to serve the customer. Based on that each portion will cost £1.75 = 25% + £1.05= 45% profit = £2.80 + £0.45 cost of oil and gas = £3.25. The profit my increase %5 to 10% depending on the items cooking in the oil.</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574034C9-3F15-4ABF-8005-716B05E3B0CD}"/>
              </a:ext>
            </a:extLst>
          </p:cNvPr>
          <p:cNvSpPr txBox="1"/>
          <p:nvPr/>
        </p:nvSpPr>
        <p:spPr>
          <a:xfrm>
            <a:off x="8130" y="5753462"/>
            <a:ext cx="2002972" cy="1015663"/>
          </a:xfrm>
          <a:prstGeom prst="rect">
            <a:avLst/>
          </a:prstGeom>
          <a:noFill/>
        </p:spPr>
        <p:txBody>
          <a:bodyPr wrap="square" rtlCol="0">
            <a:spAutoFit/>
          </a:bodyPr>
          <a:lstStyle/>
          <a:p>
            <a:r>
              <a:rPr lang="en-GB" sz="2000" b="1" dirty="0"/>
              <a:t>Draft more products will be added</a:t>
            </a:r>
          </a:p>
        </p:txBody>
      </p:sp>
      <p:sp>
        <p:nvSpPr>
          <p:cNvPr id="9" name="TextBox 8">
            <a:extLst>
              <a:ext uri="{FF2B5EF4-FFF2-40B4-BE49-F238E27FC236}">
                <a16:creationId xmlns:a16="http://schemas.microsoft.com/office/drawing/2014/main" id="{0BEA363E-54B1-4A69-884A-C612047A0926}"/>
              </a:ext>
            </a:extLst>
          </p:cNvPr>
          <p:cNvSpPr txBox="1"/>
          <p:nvPr/>
        </p:nvSpPr>
        <p:spPr>
          <a:xfrm flipH="1">
            <a:off x="943260" y="6510629"/>
            <a:ext cx="4047979" cy="369332"/>
          </a:xfrm>
          <a:prstGeom prst="rect">
            <a:avLst/>
          </a:prstGeom>
          <a:noFill/>
        </p:spPr>
        <p:txBody>
          <a:bodyPr wrap="square" rtlCol="0">
            <a:spAutoFit/>
          </a:bodyPr>
          <a:lstStyle/>
          <a:p>
            <a:r>
              <a:rPr lang="en-GB" b="1" dirty="0"/>
              <a:t>Unique product: Home made fish burger</a:t>
            </a:r>
            <a:endParaRPr lang="en-GB" dirty="0"/>
          </a:p>
        </p:txBody>
      </p:sp>
    </p:spTree>
    <p:extLst>
      <p:ext uri="{BB962C8B-B14F-4D97-AF65-F5344CB8AC3E}">
        <p14:creationId xmlns:p14="http://schemas.microsoft.com/office/powerpoint/2010/main" val="302705684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0D5F5-4EBA-4F12-9B77-B1534C3E7C11}"/>
              </a:ext>
            </a:extLst>
          </p:cNvPr>
          <p:cNvSpPr>
            <a:spLocks noGrp="1"/>
          </p:cNvSpPr>
          <p:nvPr>
            <p:ph type="title"/>
          </p:nvPr>
        </p:nvSpPr>
        <p:spPr/>
        <p:txBody>
          <a:bodyPr>
            <a:normAutofit/>
          </a:bodyPr>
          <a:lstStyle/>
          <a:p>
            <a:r>
              <a:rPr lang="en-GB" sz="4000" b="1" dirty="0">
                <a:solidFill>
                  <a:srgbClr val="FF0000"/>
                </a:solidFill>
              </a:rPr>
              <a:t>Business plan- Finance</a:t>
            </a:r>
          </a:p>
        </p:txBody>
      </p:sp>
      <p:sp>
        <p:nvSpPr>
          <p:cNvPr id="3" name="Content Placeholder 2">
            <a:extLst>
              <a:ext uri="{FF2B5EF4-FFF2-40B4-BE49-F238E27FC236}">
                <a16:creationId xmlns:a16="http://schemas.microsoft.com/office/drawing/2014/main" id="{97B4219C-3DC2-42CB-8310-A2E28FBFF37C}"/>
              </a:ext>
            </a:extLst>
          </p:cNvPr>
          <p:cNvSpPr>
            <a:spLocks noGrp="1"/>
          </p:cNvSpPr>
          <p:nvPr>
            <p:ph sz="quarter" idx="13"/>
          </p:nvPr>
        </p:nvSpPr>
        <p:spPr/>
        <p:txBody>
          <a:bodyPr>
            <a:normAutofit fontScale="85000" lnSpcReduction="20000"/>
          </a:bodyPr>
          <a:lstStyle/>
          <a:p>
            <a:r>
              <a:rPr lang="en-GB" dirty="0"/>
              <a:t>We need £75.000 to buy the business and pay on-year rent in advance.</a:t>
            </a:r>
          </a:p>
          <a:p>
            <a:r>
              <a:rPr lang="en-GB" dirty="0"/>
              <a:t>75.000 dived by 6 = £12.500.</a:t>
            </a:r>
          </a:p>
          <a:p>
            <a:r>
              <a:rPr lang="en-GB" dirty="0"/>
              <a:t>Start up costs -  £15.000 for example:</a:t>
            </a:r>
          </a:p>
          <a:p>
            <a:r>
              <a:rPr lang="en-GB" dirty="0"/>
              <a:t> stock – fish, potatoes, pies, chicken, sausages, and burgers.</a:t>
            </a:r>
          </a:p>
          <a:p>
            <a:r>
              <a:rPr lang="en-GB" dirty="0"/>
              <a:t> equipment – machineries, knifes, chopping boards and etc..</a:t>
            </a:r>
          </a:p>
          <a:p>
            <a:r>
              <a:rPr lang="en-GB" dirty="0"/>
              <a:t>Total cost: £90.000</a:t>
            </a:r>
          </a:p>
          <a:p>
            <a:r>
              <a:rPr lang="en-GB" dirty="0"/>
              <a:t>Our total savings are : £ 55.000 </a:t>
            </a:r>
          </a:p>
          <a:p>
            <a:r>
              <a:rPr lang="en-GB" dirty="0"/>
              <a:t>We plan to get 45.000 from the bank by showing them our business plan, which will cover our costs  and get us start running the shop.</a:t>
            </a:r>
          </a:p>
          <a:p>
            <a:endParaRPr lang="en-GB" dirty="0"/>
          </a:p>
        </p:txBody>
      </p:sp>
    </p:spTree>
    <p:extLst>
      <p:ext uri="{BB962C8B-B14F-4D97-AF65-F5344CB8AC3E}">
        <p14:creationId xmlns:p14="http://schemas.microsoft.com/office/powerpoint/2010/main" val="1126901370"/>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4A51B-EBC5-441B-ADD3-CD65E472D901}"/>
              </a:ext>
            </a:extLst>
          </p:cNvPr>
          <p:cNvSpPr>
            <a:spLocks noGrp="1"/>
          </p:cNvSpPr>
          <p:nvPr>
            <p:ph type="title"/>
          </p:nvPr>
        </p:nvSpPr>
        <p:spPr/>
        <p:txBody>
          <a:bodyPr>
            <a:normAutofit/>
          </a:bodyPr>
          <a:lstStyle/>
          <a:p>
            <a:r>
              <a:rPr lang="en-GB" sz="4000" b="1" dirty="0">
                <a:solidFill>
                  <a:srgbClr val="FF0000"/>
                </a:solidFill>
              </a:rPr>
              <a:t>Finance short/long term plan</a:t>
            </a:r>
            <a:br>
              <a:rPr lang="en-GB" sz="4000" b="1" dirty="0">
                <a:solidFill>
                  <a:srgbClr val="FF0000"/>
                </a:solidFill>
              </a:rPr>
            </a:br>
            <a:r>
              <a:rPr lang="en-GB" sz="4000" b="1" dirty="0">
                <a:solidFill>
                  <a:srgbClr val="FF0000"/>
                </a:solidFill>
              </a:rPr>
              <a:t>managing process analysis</a:t>
            </a:r>
          </a:p>
        </p:txBody>
      </p:sp>
      <p:sp>
        <p:nvSpPr>
          <p:cNvPr id="3" name="Content Placeholder 2">
            <a:extLst>
              <a:ext uri="{FF2B5EF4-FFF2-40B4-BE49-F238E27FC236}">
                <a16:creationId xmlns:a16="http://schemas.microsoft.com/office/drawing/2014/main" id="{78EB28DA-7885-49BC-9771-A368D6C2C2E6}"/>
              </a:ext>
            </a:extLst>
          </p:cNvPr>
          <p:cNvSpPr>
            <a:spLocks noGrp="1"/>
          </p:cNvSpPr>
          <p:nvPr>
            <p:ph sz="quarter" idx="13"/>
          </p:nvPr>
        </p:nvSpPr>
        <p:spPr/>
        <p:txBody>
          <a:bodyPr/>
          <a:lstStyle/>
          <a:p>
            <a:r>
              <a:rPr lang="en-GB" dirty="0">
                <a:solidFill>
                  <a:srgbClr val="FF0000"/>
                </a:solidFill>
              </a:rPr>
              <a:t>Short term plan </a:t>
            </a:r>
            <a:r>
              <a:rPr lang="en-GB" dirty="0"/>
              <a:t>-  we know the business already has a taking of £2000 a week. We plan increase that to £2800 within 6 months. Once we have stabilised the new menu and add in extra services.</a:t>
            </a:r>
          </a:p>
          <a:p>
            <a:r>
              <a:rPr lang="en-GB" dirty="0"/>
              <a:t>With in one year our plan is to open a second shop in a different area but not too far from the existing one that will still link to each other. We plan to save from the business profit and take a second loan.</a:t>
            </a:r>
          </a:p>
          <a:p>
            <a:r>
              <a:rPr lang="en-GB" dirty="0">
                <a:solidFill>
                  <a:srgbClr val="FF0000"/>
                </a:solidFill>
              </a:rPr>
              <a:t>Long term plan </a:t>
            </a:r>
            <a:r>
              <a:rPr lang="en-GB" dirty="0"/>
              <a:t>-  Within 6 years we plan every one of us to have their own shop and slowly work our way to become a franchise.</a:t>
            </a:r>
          </a:p>
        </p:txBody>
      </p:sp>
    </p:spTree>
    <p:extLst>
      <p:ext uri="{BB962C8B-B14F-4D97-AF65-F5344CB8AC3E}">
        <p14:creationId xmlns:p14="http://schemas.microsoft.com/office/powerpoint/2010/main" val="1939528866"/>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5D308-52CC-4708-A1DE-95191BCF1638}"/>
              </a:ext>
            </a:extLst>
          </p:cNvPr>
          <p:cNvSpPr>
            <a:spLocks noGrp="1"/>
          </p:cNvSpPr>
          <p:nvPr>
            <p:ph type="title"/>
          </p:nvPr>
        </p:nvSpPr>
        <p:spPr/>
        <p:txBody>
          <a:bodyPr>
            <a:normAutofit/>
          </a:bodyPr>
          <a:lstStyle/>
          <a:p>
            <a:r>
              <a:rPr lang="en-GB" sz="4000" b="1" dirty="0">
                <a:solidFill>
                  <a:srgbClr val="FF0000"/>
                </a:solidFill>
              </a:rPr>
              <a:t>Target customers</a:t>
            </a:r>
          </a:p>
        </p:txBody>
      </p:sp>
      <p:sp>
        <p:nvSpPr>
          <p:cNvPr id="3" name="Content Placeholder 2">
            <a:extLst>
              <a:ext uri="{FF2B5EF4-FFF2-40B4-BE49-F238E27FC236}">
                <a16:creationId xmlns:a16="http://schemas.microsoft.com/office/drawing/2014/main" id="{5F77B4D3-F914-42EA-8CDE-17E2070EC3AF}"/>
              </a:ext>
            </a:extLst>
          </p:cNvPr>
          <p:cNvSpPr>
            <a:spLocks noGrp="1"/>
          </p:cNvSpPr>
          <p:nvPr>
            <p:ph sz="quarter" idx="13"/>
          </p:nvPr>
        </p:nvSpPr>
        <p:spPr/>
        <p:txBody>
          <a:bodyPr/>
          <a:lstStyle/>
          <a:p>
            <a:r>
              <a:rPr lang="en-GB" dirty="0"/>
              <a:t>Age group: 10 to 60</a:t>
            </a:r>
          </a:p>
          <a:p>
            <a:r>
              <a:rPr lang="en-GB" dirty="0"/>
              <a:t>School/colleges/universities</a:t>
            </a:r>
          </a:p>
          <a:p>
            <a:r>
              <a:rPr lang="en-GB" dirty="0"/>
              <a:t>Office workers</a:t>
            </a:r>
          </a:p>
          <a:p>
            <a:r>
              <a:rPr lang="en-GB" dirty="0"/>
              <a:t>Underground station</a:t>
            </a:r>
          </a:p>
          <a:p>
            <a:r>
              <a:rPr lang="en-GB" dirty="0"/>
              <a:t>Public living in the area </a:t>
            </a:r>
          </a:p>
          <a:p>
            <a:r>
              <a:rPr lang="en-GB" dirty="0"/>
              <a:t>tourists</a:t>
            </a:r>
          </a:p>
          <a:p>
            <a:pPr marL="0" indent="0">
              <a:buNone/>
            </a:pPr>
            <a:endParaRPr lang="en-GB" dirty="0"/>
          </a:p>
        </p:txBody>
      </p:sp>
    </p:spTree>
    <p:extLst>
      <p:ext uri="{BB962C8B-B14F-4D97-AF65-F5344CB8AC3E}">
        <p14:creationId xmlns:p14="http://schemas.microsoft.com/office/powerpoint/2010/main" val="72647696"/>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04D2C-8A73-4B22-8AA1-68CE2438D7AA}"/>
              </a:ext>
            </a:extLst>
          </p:cNvPr>
          <p:cNvSpPr>
            <a:spLocks noGrp="1"/>
          </p:cNvSpPr>
          <p:nvPr>
            <p:ph type="title"/>
          </p:nvPr>
        </p:nvSpPr>
        <p:spPr/>
        <p:txBody>
          <a:bodyPr>
            <a:normAutofit/>
          </a:bodyPr>
          <a:lstStyle/>
          <a:p>
            <a:r>
              <a:rPr lang="en-GB" sz="4000" dirty="0">
                <a:solidFill>
                  <a:srgbClr val="FF0000"/>
                </a:solidFill>
              </a:rPr>
              <a:t>Marketing sales and strategy</a:t>
            </a:r>
          </a:p>
        </p:txBody>
      </p:sp>
      <p:sp>
        <p:nvSpPr>
          <p:cNvPr id="3" name="Content Placeholder 2">
            <a:extLst>
              <a:ext uri="{FF2B5EF4-FFF2-40B4-BE49-F238E27FC236}">
                <a16:creationId xmlns:a16="http://schemas.microsoft.com/office/drawing/2014/main" id="{4AEEFDCD-3CEE-4C2B-9D2D-F0701CB5B233}"/>
              </a:ext>
            </a:extLst>
          </p:cNvPr>
          <p:cNvSpPr>
            <a:spLocks noGrp="1"/>
          </p:cNvSpPr>
          <p:nvPr>
            <p:ph sz="quarter" idx="13"/>
          </p:nvPr>
        </p:nvSpPr>
        <p:spPr>
          <a:xfrm>
            <a:off x="913775" y="2367092"/>
            <a:ext cx="10363826" cy="3424107"/>
          </a:xfrm>
        </p:spPr>
        <p:txBody>
          <a:bodyPr>
            <a:normAutofit fontScale="85000" lnSpcReduction="10000"/>
          </a:bodyPr>
          <a:lstStyle/>
          <a:p>
            <a:r>
              <a:rPr lang="en-GB" dirty="0"/>
              <a:t>We found out that there are no other fish and chips around the area, so that gives benefit of </a:t>
            </a:r>
            <a:r>
              <a:rPr lang="en-GB" u="sng" dirty="0"/>
              <a:t>no</a:t>
            </a:r>
            <a:r>
              <a:rPr lang="en-GB" dirty="0"/>
              <a:t>t having a competitor with the same business.</a:t>
            </a:r>
          </a:p>
          <a:p>
            <a:r>
              <a:rPr lang="en-GB" dirty="0"/>
              <a:t>There other option like kebab shops, pizza shops and general super markets.</a:t>
            </a:r>
          </a:p>
          <a:p>
            <a:r>
              <a:rPr lang="en-GB" dirty="0"/>
              <a:t>WE WILL ADVERTISE OUR BUSINESS TO UNIVERSTITIES AND UNDERGROUND/OVERGROUND STATION AND WE WILL OFFER THEM 20% DISCOUNT AFTER THEY SPEND OVER £5 IN OUR SHOP TO EARN THEIR LOYALITY. </a:t>
            </a:r>
          </a:p>
          <a:p>
            <a:r>
              <a:rPr lang="en-GB" dirty="0"/>
              <a:t>TO </a:t>
            </a:r>
            <a:r>
              <a:rPr lang="en-GB" u="sng" dirty="0"/>
              <a:t>increase the sale of product </a:t>
            </a:r>
            <a:r>
              <a:rPr lang="en-GB" dirty="0"/>
              <a:t>you need to know what you are doing </a:t>
            </a:r>
            <a:r>
              <a:rPr lang="en-GB" dirty="0">
                <a:solidFill>
                  <a:srgbClr val="00B050"/>
                </a:solidFill>
              </a:rPr>
              <a:t>right</a:t>
            </a:r>
            <a:r>
              <a:rPr lang="en-GB" dirty="0"/>
              <a:t> and </a:t>
            </a:r>
            <a:r>
              <a:rPr lang="en-GB" dirty="0">
                <a:solidFill>
                  <a:srgbClr val="FF0000"/>
                </a:solidFill>
              </a:rPr>
              <a:t>wrong</a:t>
            </a:r>
            <a:r>
              <a:rPr lang="en-GB" dirty="0"/>
              <a:t>. For this purpose, we will use the </a:t>
            </a:r>
            <a:r>
              <a:rPr lang="en-GB" dirty="0">
                <a:solidFill>
                  <a:srgbClr val="00B0F0"/>
                </a:solidFill>
              </a:rPr>
              <a:t>social media </a:t>
            </a:r>
            <a:r>
              <a:rPr lang="en-GB" dirty="0"/>
              <a:t>to understand what exactly our customers want us to improve and what they find good or bad. We will use two online services, which are </a:t>
            </a:r>
            <a:r>
              <a:rPr lang="en-GB" dirty="0">
                <a:solidFill>
                  <a:srgbClr val="0070C0"/>
                </a:solidFill>
              </a:rPr>
              <a:t>Facebook</a:t>
            </a:r>
            <a:r>
              <a:rPr lang="en-GB" dirty="0"/>
              <a:t> and </a:t>
            </a:r>
            <a:r>
              <a:rPr lang="en-GB" dirty="0">
                <a:solidFill>
                  <a:srgbClr val="00B050"/>
                </a:solidFill>
              </a:rPr>
              <a:t>Trip</a:t>
            </a:r>
            <a:r>
              <a:rPr lang="en-GB" dirty="0">
                <a:solidFill>
                  <a:srgbClr val="FF0000"/>
                </a:solidFill>
              </a:rPr>
              <a:t>Advisor </a:t>
            </a:r>
            <a:r>
              <a:rPr lang="en-GB" dirty="0"/>
              <a:t>where customers can write their </a:t>
            </a:r>
            <a:r>
              <a:rPr lang="en-GB" dirty="0">
                <a:solidFill>
                  <a:srgbClr val="0070C0"/>
                </a:solidFill>
              </a:rPr>
              <a:t>reviews</a:t>
            </a:r>
            <a:r>
              <a:rPr lang="en-GB" dirty="0"/>
              <a:t> and </a:t>
            </a:r>
            <a:r>
              <a:rPr lang="en-GB" dirty="0">
                <a:solidFill>
                  <a:srgbClr val="0070C0"/>
                </a:solidFill>
              </a:rPr>
              <a:t>comments</a:t>
            </a:r>
            <a:r>
              <a:rPr lang="en-GB" dirty="0"/>
              <a:t>.</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262796962"/>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2D604-2383-4F0B-B800-EEDAB63A695B}"/>
              </a:ext>
            </a:extLst>
          </p:cNvPr>
          <p:cNvSpPr>
            <a:spLocks noGrp="1"/>
          </p:cNvSpPr>
          <p:nvPr>
            <p:ph type="title"/>
          </p:nvPr>
        </p:nvSpPr>
        <p:spPr/>
        <p:txBody>
          <a:bodyPr>
            <a:normAutofit/>
          </a:bodyPr>
          <a:lstStyle/>
          <a:p>
            <a:r>
              <a:rPr lang="en-GB" sz="4000" b="1" dirty="0">
                <a:solidFill>
                  <a:srgbClr val="FF0000"/>
                </a:solidFill>
              </a:rPr>
              <a:t>PEST analysis</a:t>
            </a:r>
          </a:p>
        </p:txBody>
      </p:sp>
      <p:sp>
        <p:nvSpPr>
          <p:cNvPr id="3" name="Content Placeholder 2">
            <a:extLst>
              <a:ext uri="{FF2B5EF4-FFF2-40B4-BE49-F238E27FC236}">
                <a16:creationId xmlns:a16="http://schemas.microsoft.com/office/drawing/2014/main" id="{69C67A3A-9DC3-4AE7-AF09-7820DFACB89F}"/>
              </a:ext>
            </a:extLst>
          </p:cNvPr>
          <p:cNvSpPr>
            <a:spLocks noGrp="1"/>
          </p:cNvSpPr>
          <p:nvPr>
            <p:ph sz="quarter" idx="13"/>
          </p:nvPr>
        </p:nvSpPr>
        <p:spPr/>
        <p:txBody>
          <a:bodyPr>
            <a:normAutofit lnSpcReduction="10000"/>
          </a:bodyPr>
          <a:lstStyle/>
          <a:p>
            <a:r>
              <a:rPr lang="en-GB" dirty="0"/>
              <a:t>Politically we know our market and we know now that there are no competitors with the same business in the area, which is our strategy that we use. no competitors we will achieve our goal quicker.</a:t>
            </a:r>
          </a:p>
          <a:p>
            <a:r>
              <a:rPr lang="en-GB" dirty="0"/>
              <a:t>The cultural limitation of the business is serving halal food to our customers, because we are targeting customers that eat fish and we know that is a traditional English food and it is very hard to find it halal, but to not lose our customers we offer grilled fish and burgers.</a:t>
            </a:r>
          </a:p>
          <a:p>
            <a:r>
              <a:rPr lang="en-GB" dirty="0"/>
              <a:t>Technically now we not accepting any card payments but in the future, we planning to do it if we agree with a company.</a:t>
            </a:r>
          </a:p>
        </p:txBody>
      </p:sp>
    </p:spTree>
    <p:extLst>
      <p:ext uri="{BB962C8B-B14F-4D97-AF65-F5344CB8AC3E}">
        <p14:creationId xmlns:p14="http://schemas.microsoft.com/office/powerpoint/2010/main" val="3622664245"/>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4B1C3-F624-4AF9-8555-E744710D2533}"/>
              </a:ext>
            </a:extLst>
          </p:cNvPr>
          <p:cNvSpPr>
            <a:spLocks noGrp="1"/>
          </p:cNvSpPr>
          <p:nvPr>
            <p:ph type="title"/>
          </p:nvPr>
        </p:nvSpPr>
        <p:spPr/>
        <p:txBody>
          <a:bodyPr>
            <a:normAutofit/>
          </a:bodyPr>
          <a:lstStyle/>
          <a:p>
            <a:r>
              <a:rPr lang="en-GB" sz="4000" b="1" dirty="0">
                <a:solidFill>
                  <a:srgbClr val="FF0000"/>
                </a:solidFill>
              </a:rPr>
              <a:t>Swot analysis</a:t>
            </a:r>
          </a:p>
        </p:txBody>
      </p:sp>
      <p:sp>
        <p:nvSpPr>
          <p:cNvPr id="3" name="Content Placeholder 2">
            <a:extLst>
              <a:ext uri="{FF2B5EF4-FFF2-40B4-BE49-F238E27FC236}">
                <a16:creationId xmlns:a16="http://schemas.microsoft.com/office/drawing/2014/main" id="{BBD7DBCA-62A2-431A-A576-564468DF9C57}"/>
              </a:ext>
            </a:extLst>
          </p:cNvPr>
          <p:cNvSpPr>
            <a:spLocks noGrp="1"/>
          </p:cNvSpPr>
          <p:nvPr>
            <p:ph sz="quarter" idx="13"/>
          </p:nvPr>
        </p:nvSpPr>
        <p:spPr/>
        <p:txBody>
          <a:bodyPr>
            <a:normAutofit fontScale="85000" lnSpcReduction="10000"/>
          </a:bodyPr>
          <a:lstStyle/>
          <a:p>
            <a:r>
              <a:rPr lang="en-GB" dirty="0"/>
              <a:t>The strength of our business is that we have unique team that has the experience that is needed for the success of the business. Our chef has been doing this job for more than 15 years and has raisin his previous workplace net profit by %25 percent in 1 year.</a:t>
            </a:r>
          </a:p>
          <a:p>
            <a:r>
              <a:rPr lang="en-GB" dirty="0"/>
              <a:t> The weakness is that we do not offer delivery service because it is expensive to start as the business will need to employ drivers and motorcycles to operate the system. for that reason some customers might use our competitors that does offer them the delivery service. For that Our manager has a plan, which will act within 6 months. The plan is to work with company named ‘’ Deliveroo’’. This company has their own drivers, bikes and motorcycles they charge only %20 percent from the food you sell to the customers and a £100 monthly fee for their service. This will save us from employing staff and buying motorcycles.</a:t>
            </a:r>
          </a:p>
        </p:txBody>
      </p:sp>
    </p:spTree>
    <p:extLst>
      <p:ext uri="{BB962C8B-B14F-4D97-AF65-F5344CB8AC3E}">
        <p14:creationId xmlns:p14="http://schemas.microsoft.com/office/powerpoint/2010/main" val="1982924405"/>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846B8F-971F-485E-AC9B-66942EE4394F}"/>
              </a:ext>
            </a:extLst>
          </p:cNvPr>
          <p:cNvSpPr>
            <a:spLocks noGrp="1"/>
          </p:cNvSpPr>
          <p:nvPr>
            <p:ph sz="quarter" idx="13"/>
          </p:nvPr>
        </p:nvSpPr>
        <p:spPr/>
        <p:txBody>
          <a:bodyPr>
            <a:normAutofit/>
          </a:bodyPr>
          <a:lstStyle/>
          <a:p>
            <a:r>
              <a:rPr lang="en-GB" sz="9600" dirty="0"/>
              <a:t>Any questions ?</a:t>
            </a:r>
          </a:p>
        </p:txBody>
      </p:sp>
      <p:sp>
        <p:nvSpPr>
          <p:cNvPr id="4" name="Title 3">
            <a:extLst>
              <a:ext uri="{FF2B5EF4-FFF2-40B4-BE49-F238E27FC236}">
                <a16:creationId xmlns:a16="http://schemas.microsoft.com/office/drawing/2014/main" id="{8EA77763-41A2-4C2C-AB2F-51CF1E2CD6B3}"/>
              </a:ext>
            </a:extLst>
          </p:cNvPr>
          <p:cNvSpPr>
            <a:spLocks noGrp="1"/>
          </p:cNvSpPr>
          <p:nvPr>
            <p:ph type="title"/>
          </p:nvPr>
        </p:nvSpPr>
        <p:spPr/>
        <p:txBody>
          <a:bodyPr/>
          <a:lstStyle/>
          <a:p>
            <a:r>
              <a:rPr lang="en-GB" dirty="0"/>
              <a:t>Thank you </a:t>
            </a:r>
          </a:p>
        </p:txBody>
      </p:sp>
    </p:spTree>
    <p:extLst>
      <p:ext uri="{BB962C8B-B14F-4D97-AF65-F5344CB8AC3E}">
        <p14:creationId xmlns:p14="http://schemas.microsoft.com/office/powerpoint/2010/main" val="515886823"/>
      </p:ext>
    </p:extLst>
  </p:cSld>
  <p:clrMapOvr>
    <a:masterClrMapping/>
  </p:clrMapOvr>
  <p:transition spd="slow">
    <p:wheel spokes="1"/>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20BE4-98FC-4D4C-90E9-A27BC4B02113}"/>
              </a:ext>
            </a:extLst>
          </p:cNvPr>
          <p:cNvSpPr>
            <a:spLocks noGrp="1"/>
          </p:cNvSpPr>
          <p:nvPr>
            <p:ph type="title"/>
          </p:nvPr>
        </p:nvSpPr>
        <p:spPr/>
        <p:txBody>
          <a:bodyPr/>
          <a:lstStyle/>
          <a:p>
            <a:r>
              <a:rPr lang="en-GB" dirty="0"/>
              <a:t>contribution</a:t>
            </a:r>
          </a:p>
        </p:txBody>
      </p:sp>
      <p:sp>
        <p:nvSpPr>
          <p:cNvPr id="3" name="Content Placeholder 2">
            <a:extLst>
              <a:ext uri="{FF2B5EF4-FFF2-40B4-BE49-F238E27FC236}">
                <a16:creationId xmlns:a16="http://schemas.microsoft.com/office/drawing/2014/main" id="{5B427274-F21B-4F21-989E-4633C911DA6A}"/>
              </a:ext>
            </a:extLst>
          </p:cNvPr>
          <p:cNvSpPr>
            <a:spLocks noGrp="1"/>
          </p:cNvSpPr>
          <p:nvPr>
            <p:ph sz="quarter" idx="13"/>
          </p:nvPr>
        </p:nvSpPr>
        <p:spPr/>
        <p:txBody>
          <a:bodyPr/>
          <a:lstStyle/>
          <a:p>
            <a:r>
              <a:rPr lang="en-GB" dirty="0"/>
              <a:t>Mehmed – logo and slogan, pricing, location, suppliers, marketing strategy</a:t>
            </a:r>
          </a:p>
          <a:p>
            <a:r>
              <a:rPr lang="en-GB" dirty="0"/>
              <a:t>Hafiz- Pest analysis , legal status,</a:t>
            </a:r>
          </a:p>
          <a:p>
            <a:r>
              <a:rPr lang="en-GB" dirty="0" err="1"/>
              <a:t>Mathewos</a:t>
            </a:r>
            <a:r>
              <a:rPr lang="en-GB" dirty="0"/>
              <a:t>- swot analysis, aims and objectives</a:t>
            </a:r>
          </a:p>
          <a:p>
            <a:r>
              <a:rPr lang="en-GB" dirty="0"/>
              <a:t>Shad –Samad – finance</a:t>
            </a:r>
          </a:p>
          <a:p>
            <a:r>
              <a:rPr lang="en-GB" dirty="0" err="1"/>
              <a:t>Jasim</a:t>
            </a:r>
            <a:r>
              <a:rPr lang="en-GB" dirty="0"/>
              <a:t> -  target customers</a:t>
            </a:r>
          </a:p>
          <a:p>
            <a:endParaRPr lang="en-GB" dirty="0"/>
          </a:p>
        </p:txBody>
      </p:sp>
    </p:spTree>
    <p:extLst>
      <p:ext uri="{BB962C8B-B14F-4D97-AF65-F5344CB8AC3E}">
        <p14:creationId xmlns:p14="http://schemas.microsoft.com/office/powerpoint/2010/main" val="26858789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1994</TotalTime>
  <Words>1451</Words>
  <Application>Microsoft Office PowerPoint</Application>
  <PresentationFormat>Widescreen</PresentationFormat>
  <Paragraphs>113</Paragraphs>
  <Slides>21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Times New Roman</vt:lpstr>
      <vt:lpstr>Tw Cen MT</vt:lpstr>
      <vt:lpstr>Droplet</vt:lpstr>
      <vt:lpstr>Business plan </vt:lpstr>
      <vt:lpstr>Table of contents</vt:lpstr>
      <vt:lpstr>Logo</vt:lpstr>
      <vt:lpstr>Overview of the business</vt:lpstr>
      <vt:lpstr>introduction </vt:lpstr>
      <vt:lpstr>FISH SHIPS</vt:lpstr>
      <vt:lpstr>Business plan - Location</vt:lpstr>
      <vt:lpstr>AIMS AND OBJECTIVES</vt:lpstr>
      <vt:lpstr>Legal status 2 licences</vt:lpstr>
      <vt:lpstr>Premises licence</vt:lpstr>
      <vt:lpstr>Suppliers</vt:lpstr>
      <vt:lpstr>Suppliers</vt:lpstr>
      <vt:lpstr>Pricing/ menu</vt:lpstr>
      <vt:lpstr>Business plan- Finance</vt:lpstr>
      <vt:lpstr>Finance short/long term plan managing process analysis</vt:lpstr>
      <vt:lpstr>Target customers</vt:lpstr>
      <vt:lpstr>Marketing sales and strategy</vt:lpstr>
      <vt:lpstr>PEST analysis</vt:lpstr>
      <vt:lpstr>Swot analysis</vt:lpstr>
      <vt:lpstr>Thank you </vt:lpstr>
      <vt:lpstr>contribution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mehmed mehmed</dc:creator>
  <cp:lastModifiedBy>Mehmed Mehmed (1706283)</cp:lastModifiedBy>
  <cp:revision>73</cp:revision>
  <dcterms:created xsi:type="dcterms:W3CDTF">2017-11-07T14:29:19Z</dcterms:created>
  <dcterms:modified xsi:type="dcterms:W3CDTF">2017-12-08T08:48:54Z</dcterms:modified>
</cp:coreProperties>
</file>