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60" d="100"/>
          <a:sy n="60" d="100"/>
        </p:scale>
        <p:origin x="32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77B29-C090-4258-9CC2-A8D140EFDC4B}" type="datetimeFigureOut">
              <a:rPr lang="es-ES" smtClean="0"/>
              <a:t>16/03/2026</a:t>
            </a:fld>
            <a:endParaRPr lang="es-E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E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s-E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382B5B-C29C-43EC-B5A1-D5B73F6993B8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654127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382B5B-C29C-43EC-B5A1-D5B73F6993B8}" type="slidenum">
              <a:rPr lang="es-ES" smtClean="0"/>
              <a:t>9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5203683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6C685-52EE-BDDA-3DF9-9F48854A13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4F3095-0951-68A4-2A77-77E48B6EF0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98395D-A027-6B90-9C83-D56D4068D7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404BB-6BB6-459D-8087-7C809B0182B0}" type="datetimeFigureOut">
              <a:rPr lang="es-ES" smtClean="0"/>
              <a:t>11/03/2026</a:t>
            </a:fld>
            <a:endParaRPr lang="es-E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9C82C3-7CB2-F1B6-84ED-ACAA1526B3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86B542-25A3-BEA5-528E-A146A8FAC5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63FC2-E084-40F7-8AB9-56FDAD76911E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4875393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E5D905-D9FE-768D-F974-B3CB4AC282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BEDB22-979A-8782-A23A-E6CCF09A5A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45F47F-8A4E-987F-0047-B0DB3A97AE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404BB-6BB6-459D-8087-7C809B0182B0}" type="datetimeFigureOut">
              <a:rPr lang="es-ES" smtClean="0"/>
              <a:t>11/03/2026</a:t>
            </a:fld>
            <a:endParaRPr lang="es-E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0AFD9F-DF39-73FF-28B7-E2BD49B234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B7F19B-5E6F-23C2-69C1-BBB21D886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63FC2-E084-40F7-8AB9-56FDAD76911E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614128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F42D1-A550-A3C0-F57E-CC31D602F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E9EE93-5DC7-AB45-C0E6-DA577B5531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7BEB82-68F7-1D00-5378-887D022053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404BB-6BB6-459D-8087-7C809B0182B0}" type="datetimeFigureOut">
              <a:rPr lang="es-ES" smtClean="0"/>
              <a:t>11/03/2026</a:t>
            </a:fld>
            <a:endParaRPr lang="es-E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3090FF-B270-FAE6-31D6-968E7A6D49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C32761-4916-BFC9-662E-7DDC468F52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63FC2-E084-40F7-8AB9-56FDAD76911E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0382091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40535-96E3-C7BA-55C8-6DC1F659C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A6132-ED7A-3E21-EBE5-03508A6BF9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s-E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AADE65-A765-A64E-28C7-D883D7078F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s-E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AF0DB8-CDBD-1694-6835-D4740735F7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404BB-6BB6-459D-8087-7C809B0182B0}" type="datetimeFigureOut">
              <a:rPr lang="es-ES" smtClean="0"/>
              <a:t>11/03/2026</a:t>
            </a:fld>
            <a:endParaRPr lang="es-E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44FC42-C88E-79F0-1D4F-7B5CEFD77D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F053D2-8FAA-13AC-E92F-57FC8C4C6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63FC2-E084-40F7-8AB9-56FDAD76911E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8006287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A956BF-CF9C-873F-57E0-74C5CC70A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6E15E5-4032-A2A1-FFC3-D00E421C0A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4D2E88-6B64-C1DF-52B4-B3013E2F3F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s-E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A9FD86-629C-389F-BD8D-83F4FA72E9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CCB64A5-756B-73A2-3FA2-10702BDE3C6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s-E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70BFD9D-50EF-7D48-9280-80F3546DC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404BB-6BB6-459D-8087-7C809B0182B0}" type="datetimeFigureOut">
              <a:rPr lang="es-ES" smtClean="0"/>
              <a:t>11/03/2026</a:t>
            </a:fld>
            <a:endParaRPr lang="es-E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339087-DCD0-6243-B696-CE37450E4D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C5EFCC4-D97B-2881-B1DA-6B4ABA5633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63FC2-E084-40F7-8AB9-56FDAD76911E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256234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203A0-016F-8A14-83FE-B362C5A65F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5C1933-A4A9-BBCB-12EC-CBA13F93F7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404BB-6BB6-459D-8087-7C809B0182B0}" type="datetimeFigureOut">
              <a:rPr lang="es-ES" smtClean="0"/>
              <a:t>11/03/2026</a:t>
            </a:fld>
            <a:endParaRPr lang="es-E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8D057F-8282-4953-27A7-64F18464BC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A6E642-16E5-5B42-43FA-F26E26AB7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63FC2-E084-40F7-8AB9-56FDAD76911E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6169481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C5095B-17A7-EC09-5B86-A0EC645D5F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404BB-6BB6-459D-8087-7C809B0182B0}" type="datetimeFigureOut">
              <a:rPr lang="es-ES" smtClean="0"/>
              <a:t>11/03/2026</a:t>
            </a:fld>
            <a:endParaRPr lang="es-E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FCAD021-F00B-BBAA-5425-6A0FB1FE89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2521F0-423D-E41D-9339-3A2A00CB8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63FC2-E084-40F7-8AB9-56FDAD76911E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0864259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9825A-E58A-A769-86A4-B41633E8A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C291FA-5973-5433-E627-53F3E96D6E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s-E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2CE63D-FFBF-87CD-A3DC-17B6039F64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EE16B5-75D3-3136-E495-C7BFBAB150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404BB-6BB6-459D-8087-7C809B0182B0}" type="datetimeFigureOut">
              <a:rPr lang="es-ES" smtClean="0"/>
              <a:t>11/03/2026</a:t>
            </a:fld>
            <a:endParaRPr lang="es-E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1C7CB7-0211-2561-EA55-0E84907251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9B2AC8-EF91-A0B2-BFD5-89F547F4E5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63FC2-E084-40F7-8AB9-56FDAD76911E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9226070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4BCF6-5AE1-A100-5F53-E3FACA485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2FB108B-428D-FFB9-4904-1AEC199609E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E1F665-7E6A-1222-5C34-0F6744A62E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C4955B-2626-86A7-8B17-F77E5AD835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404BB-6BB6-459D-8087-7C809B0182B0}" type="datetimeFigureOut">
              <a:rPr lang="es-ES" smtClean="0"/>
              <a:t>11/03/2026</a:t>
            </a:fld>
            <a:endParaRPr lang="es-E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52F9BA-D1CD-66E1-52FA-F41EB69B97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6AA234-612C-7FCA-806E-71E171D840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63FC2-E084-40F7-8AB9-56FDAD76911E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190713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D1257-1990-D254-9A4B-BD7906BE0E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7A61FC-4E37-A01F-670B-74526C4F9B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D1ECD6-5710-E01A-E7B1-7C47FE3A5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404BB-6BB6-459D-8087-7C809B0182B0}" type="datetimeFigureOut">
              <a:rPr lang="es-ES" smtClean="0"/>
              <a:t>11/03/2026</a:t>
            </a:fld>
            <a:endParaRPr lang="es-E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6503B3-E40D-9648-0E8E-F9BA6BF266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DDF22D-BAAA-333D-7CB3-2FF3890B2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63FC2-E084-40F7-8AB9-56FDAD76911E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1383756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D42E835-088D-C3C7-FC2D-E14B4C5D6EB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07B553-FC4A-4FBA-77E9-D63E7AC56E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C66D83-32CE-C3AF-D22E-C3E227B87D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404BB-6BB6-459D-8087-7C809B0182B0}" type="datetimeFigureOut">
              <a:rPr lang="es-ES" smtClean="0"/>
              <a:t>11/03/2026</a:t>
            </a:fld>
            <a:endParaRPr lang="es-E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E4D977-6E7F-966C-641A-345F31051B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D14618-4099-B62A-9C2E-EAF42290A7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63FC2-E084-40F7-8AB9-56FDAD76911E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905410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86E7B19-4E4C-82B0-BC37-D56622C82B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9FDD37-1EEC-9757-1125-B7A382DA94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165259-1455-4E13-B25B-F78688231AB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E3404BB-6BB6-459D-8087-7C809B0182B0}" type="datetimeFigureOut">
              <a:rPr lang="es-ES" smtClean="0"/>
              <a:t>11/03/2026</a:t>
            </a:fld>
            <a:endParaRPr lang="es-E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C494E1-BC6C-4B01-6B04-FBDFE58C619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F1FE73-70D2-5286-F487-697BAF60FC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F563FC2-E084-40F7-8AB9-56FDAD76911E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37755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uk.hfonline.org/the-role-of-teamwork-in-delivering-effective-health-and-social-care-services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onlinelibrary.wiley.com/doi/pdfdirect/10.1111/j.1399-6576.2008.01717.x" TargetMode="External"/><Relationship Id="rId5" Type="http://schemas.openxmlformats.org/officeDocument/2006/relationships/hyperlink" Target="https://pmc.ncbi.nlm.nih.gov/articles/PMC1955345/pdf/hesr0041-1576.pdf" TargetMode="External"/><Relationship Id="rId4" Type="http://schemas.openxmlformats.org/officeDocument/2006/relationships/hyperlink" Target="https://instituteprojectmanagement.com/blog/the-5-stages-of-team-developmen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1D3525E-B618-635D-1D1C-777BB73472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43467"/>
            <a:ext cx="3888526" cy="1800526"/>
          </a:xfrm>
        </p:spPr>
        <p:txBody>
          <a:bodyPr>
            <a:normAutofit/>
          </a:bodyPr>
          <a:lstStyle/>
          <a:p>
            <a:r>
              <a:rPr lang="en-GB"/>
              <a:t>Working in Teams </a:t>
            </a:r>
            <a:endParaRPr lang="es-E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106F5E2-68C4-3C0E-2232-84D70B328F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511467"/>
            <a:ext cx="5124584" cy="3665496"/>
          </a:xfrm>
        </p:spPr>
        <p:txBody>
          <a:bodyPr>
            <a:norm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Mihaela Nina Achim</a:t>
            </a:r>
            <a:endParaRPr lang="es-E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2435447</a:t>
            </a:r>
            <a:endParaRPr lang="es-E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Module name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Professional Career Development within Health and Social Care</a:t>
            </a:r>
            <a:endParaRPr lang="es-E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Module  code: 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LCHS4009_LON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Lecture name: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Chistopher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Mafuva</a:t>
            </a:r>
            <a:endParaRPr lang="es-E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6632492-2E3A-DE1A-BBC6-61C7FEFEFE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0986" y="2511466"/>
            <a:ext cx="4747547" cy="1863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32558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60D502-CD9F-B31E-AEEC-EFAB2732A5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Acknowledge use of AI</a:t>
            </a:r>
            <a:endParaRPr lang="es-ES" sz="36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B5F4081-70D4-9FB2-9798-BB44B44469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confirm that I have not used artificial intelligence (AI) for this assignment. I have only used official sources and all the work presented is my own.</a:t>
            </a:r>
            <a:endParaRPr lang="es-ES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s-ES" sz="18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4" name="Graphic 33" descr="Robot">
            <a:extLst>
              <a:ext uri="{FF2B5EF4-FFF2-40B4-BE49-F238E27FC236}">
                <a16:creationId xmlns:a16="http://schemas.microsoft.com/office/drawing/2014/main" id="{96AEBF51-733F-4383-14E7-0FD9E459EC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8754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43" name="Rectangle 1142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itle 13">
            <a:extLst>
              <a:ext uri="{FF2B5EF4-FFF2-40B4-BE49-F238E27FC236}">
                <a16:creationId xmlns:a16="http://schemas.microsoft.com/office/drawing/2014/main" id="{7EB5B94C-FC02-F49B-748C-4C08EBCB0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</a:t>
            </a:r>
            <a:br>
              <a:rPr lang="en-US" sz="3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38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145" name="sketch line">
            <a:extLst>
              <a:ext uri="{FF2B5EF4-FFF2-40B4-BE49-F238E27FC236}">
                <a16:creationId xmlns:a16="http://schemas.microsoft.com/office/drawing/2014/main" id="{6357EC4F-235E-4222-A36F-C7878ACE3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40745851-95DB-E1B1-FB3B-AC1E77A1E8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200"/>
              <a:t>The focus today: Working in Teams.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200"/>
              <a:t>Importance in health and social care.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200"/>
              <a:t>How teamwork improves patient care and professional practice.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20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200"/>
              <a:t>(Reeves et al, 2008)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200"/>
          </a:p>
        </p:txBody>
      </p:sp>
      <p:pic>
        <p:nvPicPr>
          <p:cNvPr id="1032" name="Picture 8" descr="Health and social care policies and procedures: ComplyPlus™ - The Mandatory  Training Group">
            <a:extLst>
              <a:ext uri="{FF2B5EF4-FFF2-40B4-BE49-F238E27FC236}">
                <a16:creationId xmlns:a16="http://schemas.microsoft.com/office/drawing/2014/main" id="{3131CBD1-5BB3-459E-F342-01B7FFDD45D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54296" y="1131944"/>
            <a:ext cx="6903720" cy="459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53416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04" name="Rectangle 2103">
            <a:extLst>
              <a:ext uri="{FF2B5EF4-FFF2-40B4-BE49-F238E27FC236}">
                <a16:creationId xmlns:a16="http://schemas.microsoft.com/office/drawing/2014/main" id="{D1942232-83D0-49E2-AF9B-1F97E3C1E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06" name="Rectangle 2105">
            <a:extLst>
              <a:ext uri="{FF2B5EF4-FFF2-40B4-BE49-F238E27FC236}">
                <a16:creationId xmlns:a16="http://schemas.microsoft.com/office/drawing/2014/main" id="{E9E70D72-6E23-4015-A4A6-85C120C1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3E3E8B-36AB-63CE-15C2-6E73E1B49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576" y="1163848"/>
            <a:ext cx="9829800" cy="13258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i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Why Working in Teams is Essential</a:t>
            </a:r>
            <a:br>
              <a:rPr lang="en-US" sz="2800" b="0" kern="1200" dirty="0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sz="28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en-US" sz="280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2108" name="Group 2107">
            <a:extLst>
              <a:ext uri="{FF2B5EF4-FFF2-40B4-BE49-F238E27FC236}">
                <a16:creationId xmlns:a16="http://schemas.microsoft.com/office/drawing/2014/main" id="{C28A977F-B603-4D81-B0FC-C8DE048A7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8"/>
            <a:chOff x="-305" y="-1"/>
            <a:chExt cx="3832880" cy="2876136"/>
          </a:xfrm>
        </p:grpSpPr>
        <p:sp>
          <p:nvSpPr>
            <p:cNvPr id="2109" name="Freeform: Shape 2108">
              <a:extLst>
                <a:ext uri="{FF2B5EF4-FFF2-40B4-BE49-F238E27FC236}">
                  <a16:creationId xmlns:a16="http://schemas.microsoft.com/office/drawing/2014/main" id="{0183CE8C-E039-4B2F-A36E-5FD5CD5DE1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10" name="Freeform: Shape 2109">
              <a:extLst>
                <a:ext uri="{FF2B5EF4-FFF2-40B4-BE49-F238E27FC236}">
                  <a16:creationId xmlns:a16="http://schemas.microsoft.com/office/drawing/2014/main" id="{3EB77281-FAB4-40D0-B3F3-264EC4AB20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11" name="Freeform: Shape 2110">
              <a:extLst>
                <a:ext uri="{FF2B5EF4-FFF2-40B4-BE49-F238E27FC236}">
                  <a16:creationId xmlns:a16="http://schemas.microsoft.com/office/drawing/2014/main" id="{815E59F3-75FC-494F-8737-5F00A4964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12" name="Freeform: Shape 2111">
              <a:extLst>
                <a:ext uri="{FF2B5EF4-FFF2-40B4-BE49-F238E27FC236}">
                  <a16:creationId xmlns:a16="http://schemas.microsoft.com/office/drawing/2014/main" id="{43ADDCFA-B066-4D79-AB71-062E66E58F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050" name="Picture 2" descr="10 razones por las que el trabajo en equipo es importante en ...">
            <a:extLst>
              <a:ext uri="{FF2B5EF4-FFF2-40B4-BE49-F238E27FC236}">
                <a16:creationId xmlns:a16="http://schemas.microsoft.com/office/drawing/2014/main" id="{5A998580-B7C9-FF15-EEB4-0172E8F4E04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4671" y="2899344"/>
            <a:ext cx="4954693" cy="3094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661584-4DEA-A517-FF59-E986B00952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54871" y="2041451"/>
            <a:ext cx="5029200" cy="40135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Ensures </a:t>
            </a:r>
            <a:r>
              <a:rPr lang="en-US" sz="1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safe and effective care</a:t>
            </a:r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through clear communication and shared responsibility.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Leads to </a:t>
            </a:r>
            <a:r>
              <a:rPr lang="en-US" sz="1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 quality outcomes</a:t>
            </a:r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for service users.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Patients: comprehensive care, reduced errors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Staff: support, learning, collaboration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efficiency, quality, reputation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Problems if ineffective:</a:t>
            </a:r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communication errors, patient safety risks, lower morale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(HF Online, 2023)</a:t>
            </a:r>
            <a:endParaRPr lang="en-US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114" name="Group 2113">
            <a:extLst>
              <a:ext uri="{FF2B5EF4-FFF2-40B4-BE49-F238E27FC236}">
                <a16:creationId xmlns:a16="http://schemas.microsoft.com/office/drawing/2014/main" id="{C78D9229-E61D-4FEE-8321-2F8B64A8C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6037" y="4852038"/>
            <a:ext cx="2151670" cy="1860256"/>
            <a:chOff x="-305" y="-4155"/>
            <a:chExt cx="2514948" cy="2174333"/>
          </a:xfrm>
        </p:grpSpPr>
        <p:sp>
          <p:nvSpPr>
            <p:cNvPr id="2115" name="Freeform: Shape 2114">
              <a:extLst>
                <a:ext uri="{FF2B5EF4-FFF2-40B4-BE49-F238E27FC236}">
                  <a16:creationId xmlns:a16="http://schemas.microsoft.com/office/drawing/2014/main" id="{1FDD3CCB-26A3-4D79-AEB6-7A60CF980D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16" name="Freeform: Shape 2115">
              <a:extLst>
                <a:ext uri="{FF2B5EF4-FFF2-40B4-BE49-F238E27FC236}">
                  <a16:creationId xmlns:a16="http://schemas.microsoft.com/office/drawing/2014/main" id="{E9AC4470-5113-4709-B29F-CDB937F254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17" name="Freeform: Shape 2116">
              <a:extLst>
                <a:ext uri="{FF2B5EF4-FFF2-40B4-BE49-F238E27FC236}">
                  <a16:creationId xmlns:a16="http://schemas.microsoft.com/office/drawing/2014/main" id="{3E0D146C-9DAB-421E-AE88-5F854BF3F7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118" name="Freeform: Shape 2117">
              <a:extLst>
                <a:ext uri="{FF2B5EF4-FFF2-40B4-BE49-F238E27FC236}">
                  <a16:creationId xmlns:a16="http://schemas.microsoft.com/office/drawing/2014/main" id="{12EB32A5-4408-4F6C-84B2-F9A908237A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5228368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21" name="Rectangle 312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E9BD9B-A48A-6C85-7C91-09A8FCDE0C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5" y="640080"/>
            <a:ext cx="5458967" cy="148132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i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Tuckman’s Team Development Model</a:t>
            </a:r>
            <a:br>
              <a:rPr lang="en-US" sz="2200" b="0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2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123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A844A8-2C0E-8DFE-7265-771DB321DF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200" b="1" dirty="0"/>
              <a:t>What is it?</a:t>
            </a:r>
            <a:r>
              <a:rPr lang="en-US" sz="2200" dirty="0"/>
              <a:t> Framework explaining team development stages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200" b="1" dirty="0"/>
              <a:t>Stages:</a:t>
            </a:r>
            <a:r>
              <a:rPr lang="en-US" sz="2200" dirty="0"/>
              <a:t> Forming → Storming → Norming → Performing → Adjourning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200" b="1" dirty="0"/>
              <a:t>Practical use:</a:t>
            </a:r>
            <a:r>
              <a:rPr lang="en-US" sz="2200" dirty="0"/>
              <a:t> Helps staff understand team dynamics, resolve conflicts, collaborate effectively</a:t>
            </a:r>
          </a:p>
          <a:p>
            <a:pPr marL="5715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(Institute Project Management, 2023)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200" dirty="0"/>
          </a:p>
        </p:txBody>
      </p:sp>
      <p:pic>
        <p:nvPicPr>
          <p:cNvPr id="3074" name="Picture 2" descr="The 5 Stages of Team Development: Tuckman's Model | by Gaurav Jain | The  Good Boss | Medium">
            <a:extLst>
              <a:ext uri="{FF2B5EF4-FFF2-40B4-BE49-F238E27FC236}">
                <a16:creationId xmlns:a16="http://schemas.microsoft.com/office/drawing/2014/main" id="{78E329E4-5906-0EFE-116C-0AE8EA01D8F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9048" y="1612652"/>
            <a:ext cx="5458968" cy="3632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43275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26F29-3210-F008-61E2-211F2D8094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541908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Practical Example in Healthcare</a:t>
            </a:r>
          </a:p>
        </p:txBody>
      </p:sp>
      <p:pic>
        <p:nvPicPr>
          <p:cNvPr id="4102" name="Picture 6" descr="Relación Salud Médico Paciente Enfermeras Apoyo Pacientes Colgando Botellas  Sin Hebilla Png PNG ,dibujos Clipart Del Paciente, Salud Médica, Hospital  PNG y PSD para Descargar Gratis | Pngtree">
            <a:extLst>
              <a:ext uri="{FF2B5EF4-FFF2-40B4-BE49-F238E27FC236}">
                <a16:creationId xmlns:a16="http://schemas.microsoft.com/office/drawing/2014/main" id="{900DBECC-C0CB-28C5-0DF1-BB252E37987F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45" r="7356"/>
          <a:stretch>
            <a:fillRect/>
          </a:stretch>
        </p:blipFill>
        <p:spPr bwMode="auto">
          <a:xfrm>
            <a:off x="-1" y="10"/>
            <a:ext cx="515117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107" name="Straight Connector 4106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B466A9-558B-9B79-D9DC-1F35A1B145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868557" y="1929162"/>
            <a:ext cx="5444382" cy="4213222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Job role &amp; setting: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Nurse on hospital ward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Situation: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Patient discharge after surgery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How skill is applied:</a:t>
            </a:r>
          </a:p>
          <a:p>
            <a:pPr marL="57150" indent="-285750">
              <a:buFont typeface="Courier New" panose="02070309020205020404" pitchFamily="49" charset="0"/>
              <a:buChar char="o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Collaborate with doctors, physiotherapists, care assistants</a:t>
            </a:r>
          </a:p>
          <a:p>
            <a:pPr marL="57150" indent="-285750">
              <a:buFont typeface="Courier New" panose="02070309020205020404" pitchFamily="49" charset="0"/>
              <a:buChar char="o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Clear communication on patient needs, medications, follow-up</a:t>
            </a:r>
          </a:p>
          <a:p>
            <a:pPr marL="57150" indent="-285750">
              <a:buFont typeface="Courier New" panose="02070309020205020404" pitchFamily="49" charset="0"/>
              <a:buChar char="o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Assign and check tasks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Impact on care: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" indent="-285750">
              <a:buFont typeface="Courier New" panose="02070309020205020404" pitchFamily="49" charset="0"/>
              <a:buChar char="o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Smooth discharge, reduced patient anxiety</a:t>
            </a:r>
          </a:p>
          <a:p>
            <a:pPr marL="57150" indent="-285750">
              <a:buFont typeface="Courier New" panose="02070309020205020404" pitchFamily="49" charset="0"/>
              <a:buChar char="o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Prevents errors, ensures correct treatment</a:t>
            </a:r>
          </a:p>
          <a:p>
            <a:pPr marL="57150" indent="-285750">
              <a:buFont typeface="Courier New" panose="02070309020205020404" pitchFamily="49" charset="0"/>
              <a:buChar char="o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Safer transition, better patient satisfaction</a:t>
            </a:r>
            <a:br>
              <a:rPr lang="en-US" sz="1400" dirty="0"/>
            </a:br>
            <a:endParaRPr lang="en-US" sz="1400" dirty="0"/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(Wagner et al, 2008)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0603687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49" name="Rectangle 514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28E6EC-7F67-EBB2-952B-8C93602E2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Career Relevance of Teamwork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5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EBF4A0-62EA-8133-15B8-22D393A6D0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200" b="1" dirty="0"/>
              <a:t>Employability:</a:t>
            </a:r>
            <a:r>
              <a:rPr lang="en-US" sz="2200" dirty="0"/>
              <a:t> Highly valued in healthcare roles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200" b="1" dirty="0"/>
              <a:t>Future role:</a:t>
            </a:r>
            <a:r>
              <a:rPr lang="en-US" sz="2200" dirty="0"/>
              <a:t> Essential for safe, coordinated, patient-centered care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200" b="1" dirty="0"/>
              <a:t>Reflection:</a:t>
            </a:r>
            <a:endParaRPr lang="en-US" sz="2200" dirty="0"/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200" dirty="0"/>
              <a:t>Strength: Good communication and collaboration in small teams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200" dirty="0"/>
              <a:t>Area to develop: Leading larger multidisciplinary teams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200" b="1" dirty="0"/>
              <a:t>Learning outcomes:</a:t>
            </a:r>
            <a:r>
              <a:rPr lang="en-US" sz="2200" dirty="0"/>
              <a:t> Prepares for readiness for practice, personal development, career planning</a:t>
            </a:r>
          </a:p>
          <a:p>
            <a:pPr marL="57150"/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(Reeves et al, 2008)</a:t>
            </a:r>
            <a:br>
              <a:rPr lang="en-US" sz="2200" dirty="0"/>
            </a:br>
            <a:endParaRPr lang="en-US" sz="2200" dirty="0"/>
          </a:p>
        </p:txBody>
      </p:sp>
      <p:pic>
        <p:nvPicPr>
          <p:cNvPr id="5122" name="Picture 2" descr="Juntas... más lejos | Escuela de Liderazgo">
            <a:extLst>
              <a:ext uri="{FF2B5EF4-FFF2-40B4-BE49-F238E27FC236}">
                <a16:creationId xmlns:a16="http://schemas.microsoft.com/office/drawing/2014/main" id="{E9661EBF-E169-74A6-C70C-BCFF53B4A6C7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00" r="14841" b="-1"/>
          <a:stretch>
            <a:fillRect/>
          </a:stretch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06247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446F5-C693-1DDB-E5B0-FF23894DDD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4" y="741391"/>
            <a:ext cx="4524646" cy="103567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i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4DDB38-935B-8A78-E1B2-727DA6FA75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76693" y="2009553"/>
            <a:ext cx="4234394" cy="397175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Teamwork is essential for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safe, high-quality, patient-centered care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Improves patient outcomes, staff collaboration, and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efficiency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Final thought: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Effective teamwork is the backbone of health and social care practice</a:t>
            </a:r>
          </a:p>
          <a:p>
            <a:pPr marL="57150"/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(HF Online, 2023)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146" name="Picture 2" descr="Cómo mantener la motivación de tu equipo en la clínica - Brand&amp;Health -  Comunicación y experiencia del paciente para clínicas que cuidan diferente">
            <a:extLst>
              <a:ext uri="{FF2B5EF4-FFF2-40B4-BE49-F238E27FC236}">
                <a16:creationId xmlns:a16="http://schemas.microsoft.com/office/drawing/2014/main" id="{11A30176-4408-C5CA-6086-8E7F6A63939B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195" r="1" b="1"/>
          <a:stretch>
            <a:fillRect/>
          </a:stretch>
        </p:blipFill>
        <p:spPr bwMode="auto">
          <a:xfrm>
            <a:off x="5854890" y="877414"/>
            <a:ext cx="5453545" cy="4984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188" name="Group 6187">
            <a:extLst>
              <a:ext uri="{FF2B5EF4-FFF2-40B4-BE49-F238E27FC236}">
                <a16:creationId xmlns:a16="http://schemas.microsoft.com/office/drawing/2014/main" id="{434FA563-76F6-CDCF-AEA0-A7B78E446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6189" name="Rectangle 6188">
              <a:extLst>
                <a:ext uri="{FF2B5EF4-FFF2-40B4-BE49-F238E27FC236}">
                  <a16:creationId xmlns:a16="http://schemas.microsoft.com/office/drawing/2014/main" id="{1D2E3CAA-F1BA-6695-301D-22564C3828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90" name="Rectangle 6189">
              <a:extLst>
                <a:ext uri="{FF2B5EF4-FFF2-40B4-BE49-F238E27FC236}">
                  <a16:creationId xmlns:a16="http://schemas.microsoft.com/office/drawing/2014/main" id="{2F3F0F2C-04A5-144D-BDCF-C387072897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0223980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06FD0B-9D54-DE3C-E803-83A97EB132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s-ES" dirty="0" err="1"/>
              <a:t>References</a:t>
            </a:r>
            <a:r>
              <a:rPr lang="es-ES" dirty="0"/>
              <a:t> </a:t>
            </a:r>
            <a:r>
              <a:rPr lang="es-ES" dirty="0" err="1"/>
              <a:t>list</a:t>
            </a:r>
            <a:r>
              <a:rPr lang="es-ES" dirty="0"/>
              <a:t> </a:t>
            </a:r>
            <a:br>
              <a:rPr lang="es-ES" dirty="0"/>
            </a:br>
            <a:br>
              <a:rPr lang="es-ES" dirty="0"/>
            </a:br>
            <a:br>
              <a:rPr lang="es-ES" dirty="0"/>
            </a:br>
            <a:endParaRPr lang="es-ES" dirty="0"/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C8F4D24D-67A5-BAE4-8C33-4E8FC60778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709057"/>
            <a:ext cx="9144000" cy="4408714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HF Online, 2023. The role of teamwork in delivering effective health and social care services. [online]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https://uk.hfonline.org/the-role-of-teamwork-in-delivering-effective-health-and-social-care-services/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(Accessed 11 March 2026).</a:t>
            </a:r>
          </a:p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Institute Project Management, 2023. The 5 stages of team development. [online]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https://instituteprojectmanagement.com/blog/the-5-stages-of-team-development/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 11 March 2026).</a:t>
            </a:r>
          </a:p>
          <a:p>
            <a:pPr algn="l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Reeves, S., Lewin, S., Espin, S. and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Zwarenstein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M., 2008. Interprofessional teamwork for health and social care. Health Services Research, [online] 41(6), pp.1576–1586.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https://pmc.ncbi.nlm.nih.gov/articles/PMC1955345/pdf/hesr0041-1576.pdf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 11 March 2026).</a:t>
            </a:r>
          </a:p>
          <a:p>
            <a:pPr algn="l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Wagner, C., et al., 2008. Teamwork and collaboration in health care: An overview. Scandinavian Journal of Caring Sciences, [online] Available at:</a:t>
            </a:r>
          </a:p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https://onlinelibrary.wiley.com/doi/pdfdirect/10.1111/j.1399-6576.2008.01717.x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(Accessed 11 March 2026).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s-E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925618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7421</TotalTime>
  <Words>607</Words>
  <Application>Microsoft Office PowerPoint</Application>
  <PresentationFormat>Widescreen</PresentationFormat>
  <Paragraphs>64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Aptos Display</vt:lpstr>
      <vt:lpstr>Arial</vt:lpstr>
      <vt:lpstr>Courier New</vt:lpstr>
      <vt:lpstr>Office Theme</vt:lpstr>
      <vt:lpstr>Working in Teams </vt:lpstr>
      <vt:lpstr>Acknowledge use of AI</vt:lpstr>
      <vt:lpstr>Introduction  </vt:lpstr>
      <vt:lpstr>Why Working in Teams is Essential  </vt:lpstr>
      <vt:lpstr>Tuckman’s Team Development Model  </vt:lpstr>
      <vt:lpstr>Practical Example in Healthcare</vt:lpstr>
      <vt:lpstr>Career Relevance of Teamwork</vt:lpstr>
      <vt:lpstr>Conclusion</vt:lpstr>
      <vt:lpstr>References list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Mihaela-Nina Achim (2435447)</dc:creator>
  <cp:lastModifiedBy>Mihaela-Nina Achim (2435447)</cp:lastModifiedBy>
  <cp:revision>2</cp:revision>
  <dcterms:created xsi:type="dcterms:W3CDTF">2026-03-11T08:52:17Z</dcterms:created>
  <dcterms:modified xsi:type="dcterms:W3CDTF">2026-03-16T12:33:39Z</dcterms:modified>
</cp:coreProperties>
</file>