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21"/>
  </p:notesMasterIdLst>
  <p:sldIdLst>
    <p:sldId id="294" r:id="rId8"/>
    <p:sldId id="295" r:id="rId9"/>
    <p:sldId id="1091" r:id="rId10"/>
    <p:sldId id="1181" r:id="rId11"/>
    <p:sldId id="1182" r:id="rId12"/>
    <p:sldId id="1116" r:id="rId13"/>
    <p:sldId id="257" r:id="rId14"/>
    <p:sldId id="258" r:id="rId15"/>
    <p:sldId id="1187" r:id="rId16"/>
    <p:sldId id="1183" r:id="rId17"/>
    <p:sldId id="1180" r:id="rId18"/>
    <p:sldId id="405" r:id="rId19"/>
    <p:sldId id="118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8F402-0CCA-4276-B49B-CDF0B508E074}" v="7" dt="2026-09-28T11:56:06.995"/>
    <p1510:client id="{759F332A-627A-48EB-BBC2-01152B8A8B78}" v="15" dt="2026-09-28T10:54:26.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6" d="100"/>
          <a:sy n="96"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delMainMaster">
      <pc:chgData name="Munyaradzi Nicholas Murira" userId="6ab3fae5-94bd-47ef-9f25-6c1f645127cf" providerId="ADAL" clId="{BBAD60DF-75FC-47FB-864F-62F5392E6509}" dt="2026-09-28T11:56:22.419" v="118" actId="14100"/>
      <pc:docMkLst>
        <pc:docMk/>
      </pc:docMkLst>
      <pc:sldChg chg="delSp modSp add mod">
        <pc:chgData name="Munyaradzi Nicholas Murira" userId="6ab3fae5-94bd-47ef-9f25-6c1f645127cf" providerId="ADAL" clId="{BBAD60DF-75FC-47FB-864F-62F5392E6509}" dt="2026-09-28T11:51:19.320" v="95" actId="478"/>
        <pc:sldMkLst>
          <pc:docMk/>
          <pc:sldMk cId="0" sldId="257"/>
        </pc:sldMkLst>
        <pc:spChg chg="mod">
          <ac:chgData name="Munyaradzi Nicholas Murira" userId="6ab3fae5-94bd-47ef-9f25-6c1f645127cf" providerId="ADAL" clId="{BBAD60DF-75FC-47FB-864F-62F5392E6509}" dt="2026-09-28T11:51:15.406" v="94" actId="20577"/>
          <ac:spMkLst>
            <pc:docMk/>
            <pc:sldMk cId="0" sldId="257"/>
            <ac:spMk id="2" creationId="{00000000-0000-0000-0000-000000000000}"/>
          </ac:spMkLst>
        </pc:spChg>
        <pc:spChg chg="del">
          <ac:chgData name="Munyaradzi Nicholas Murira" userId="6ab3fae5-94bd-47ef-9f25-6c1f645127cf" providerId="ADAL" clId="{BBAD60DF-75FC-47FB-864F-62F5392E6509}" dt="2026-09-28T11:51:19.320" v="95" actId="478"/>
          <ac:spMkLst>
            <pc:docMk/>
            <pc:sldMk cId="0" sldId="257"/>
            <ac:spMk id="3" creationId="{00000000-0000-0000-0000-000000000000}"/>
          </ac:spMkLst>
        </pc:spChg>
      </pc:sldChg>
      <pc:sldChg chg="delSp modSp add mod">
        <pc:chgData name="Munyaradzi Nicholas Murira" userId="6ab3fae5-94bd-47ef-9f25-6c1f645127cf" providerId="ADAL" clId="{BBAD60DF-75FC-47FB-864F-62F5392E6509}" dt="2026-09-28T11:55:12.290" v="106" actId="478"/>
        <pc:sldMkLst>
          <pc:docMk/>
          <pc:sldMk cId="0" sldId="258"/>
        </pc:sldMkLst>
        <pc:spChg chg="del">
          <ac:chgData name="Munyaradzi Nicholas Murira" userId="6ab3fae5-94bd-47ef-9f25-6c1f645127cf" providerId="ADAL" clId="{BBAD60DF-75FC-47FB-864F-62F5392E6509}" dt="2026-09-28T11:53:54.957" v="96" actId="478"/>
          <ac:spMkLst>
            <pc:docMk/>
            <pc:sldMk cId="0" sldId="258"/>
            <ac:spMk id="2" creationId="{00000000-0000-0000-0000-000000000000}"/>
          </ac:spMkLst>
        </pc:spChg>
        <pc:spChg chg="del">
          <ac:chgData name="Munyaradzi Nicholas Murira" userId="6ab3fae5-94bd-47ef-9f25-6c1f645127cf" providerId="ADAL" clId="{BBAD60DF-75FC-47FB-864F-62F5392E6509}" dt="2026-09-28T11:53:58.391" v="97" actId="478"/>
          <ac:spMkLst>
            <pc:docMk/>
            <pc:sldMk cId="0" sldId="258"/>
            <ac:spMk id="3" creationId="{00000000-0000-0000-0000-000000000000}"/>
          </ac:spMkLst>
        </pc:spChg>
        <pc:spChg chg="mod">
          <ac:chgData name="Munyaradzi Nicholas Murira" userId="6ab3fae5-94bd-47ef-9f25-6c1f645127cf" providerId="ADAL" clId="{BBAD60DF-75FC-47FB-864F-62F5392E6509}" dt="2026-09-28T11:54:01.589" v="98" actId="1076"/>
          <ac:spMkLst>
            <pc:docMk/>
            <pc:sldMk cId="0" sldId="258"/>
            <ac:spMk id="4" creationId="{00000000-0000-0000-0000-000000000000}"/>
          </ac:spMkLst>
        </pc:spChg>
        <pc:spChg chg="mod">
          <ac:chgData name="Munyaradzi Nicholas Murira" userId="6ab3fae5-94bd-47ef-9f25-6c1f645127cf" providerId="ADAL" clId="{BBAD60DF-75FC-47FB-864F-62F5392E6509}" dt="2026-09-28T11:54:10.350" v="99" actId="1076"/>
          <ac:spMkLst>
            <pc:docMk/>
            <pc:sldMk cId="0" sldId="258"/>
            <ac:spMk id="5" creationId="{00000000-0000-0000-0000-000000000000}"/>
          </ac:spMkLst>
        </pc:spChg>
        <pc:spChg chg="mod">
          <ac:chgData name="Munyaradzi Nicholas Murira" userId="6ab3fae5-94bd-47ef-9f25-6c1f645127cf" providerId="ADAL" clId="{BBAD60DF-75FC-47FB-864F-62F5392E6509}" dt="2026-09-28T11:54:14.679" v="100" actId="1076"/>
          <ac:spMkLst>
            <pc:docMk/>
            <pc:sldMk cId="0" sldId="258"/>
            <ac:spMk id="6" creationId="{00000000-0000-0000-0000-000000000000}"/>
          </ac:spMkLst>
        </pc:spChg>
        <pc:spChg chg="mod">
          <ac:chgData name="Munyaradzi Nicholas Murira" userId="6ab3fae5-94bd-47ef-9f25-6c1f645127cf" providerId="ADAL" clId="{BBAD60DF-75FC-47FB-864F-62F5392E6509}" dt="2026-09-28T11:54:23.802" v="101" actId="1076"/>
          <ac:spMkLst>
            <pc:docMk/>
            <pc:sldMk cId="0" sldId="258"/>
            <ac:spMk id="7" creationId="{00000000-0000-0000-0000-000000000000}"/>
          </ac:spMkLst>
        </pc:spChg>
        <pc:spChg chg="mod">
          <ac:chgData name="Munyaradzi Nicholas Murira" userId="6ab3fae5-94bd-47ef-9f25-6c1f645127cf" providerId="ADAL" clId="{BBAD60DF-75FC-47FB-864F-62F5392E6509}" dt="2026-09-28T11:54:29.414" v="102" actId="1076"/>
          <ac:spMkLst>
            <pc:docMk/>
            <pc:sldMk cId="0" sldId="258"/>
            <ac:spMk id="8" creationId="{00000000-0000-0000-0000-000000000000}"/>
          </ac:spMkLst>
        </pc:spChg>
        <pc:spChg chg="mod">
          <ac:chgData name="Munyaradzi Nicholas Murira" userId="6ab3fae5-94bd-47ef-9f25-6c1f645127cf" providerId="ADAL" clId="{BBAD60DF-75FC-47FB-864F-62F5392E6509}" dt="2026-09-28T11:54:40.147" v="103" actId="1076"/>
          <ac:spMkLst>
            <pc:docMk/>
            <pc:sldMk cId="0" sldId="258"/>
            <ac:spMk id="9" creationId="{00000000-0000-0000-0000-000000000000}"/>
          </ac:spMkLst>
        </pc:spChg>
        <pc:spChg chg="mod">
          <ac:chgData name="Munyaradzi Nicholas Murira" userId="6ab3fae5-94bd-47ef-9f25-6c1f645127cf" providerId="ADAL" clId="{BBAD60DF-75FC-47FB-864F-62F5392E6509}" dt="2026-09-28T11:54:45.061" v="104" actId="1076"/>
          <ac:spMkLst>
            <pc:docMk/>
            <pc:sldMk cId="0" sldId="258"/>
            <ac:spMk id="10" creationId="{00000000-0000-0000-0000-000000000000}"/>
          </ac:spMkLst>
        </pc:spChg>
        <pc:spChg chg="del mod">
          <ac:chgData name="Munyaradzi Nicholas Murira" userId="6ab3fae5-94bd-47ef-9f25-6c1f645127cf" providerId="ADAL" clId="{BBAD60DF-75FC-47FB-864F-62F5392E6509}" dt="2026-09-28T11:55:12.290" v="106" actId="478"/>
          <ac:spMkLst>
            <pc:docMk/>
            <pc:sldMk cId="0" sldId="258"/>
            <ac:spMk id="11" creationId="{00000000-0000-0000-0000-000000000000}"/>
          </ac:spMkLst>
        </pc:spChg>
      </pc:sldChg>
      <pc:sldChg chg="del">
        <pc:chgData name="Munyaradzi Nicholas Murira" userId="6ab3fae5-94bd-47ef-9f25-6c1f645127cf" providerId="ADAL" clId="{BBAD60DF-75FC-47FB-864F-62F5392E6509}" dt="2026-09-28T11:01:57.754" v="0" actId="47"/>
        <pc:sldMkLst>
          <pc:docMk/>
          <pc:sldMk cId="1436145131" sldId="292"/>
        </pc:sldMkLst>
      </pc:sldChg>
      <pc:sldChg chg="modSp mod">
        <pc:chgData name="Munyaradzi Nicholas Murira" userId="6ab3fae5-94bd-47ef-9f25-6c1f645127cf" providerId="ADAL" clId="{BBAD60DF-75FC-47FB-864F-62F5392E6509}" dt="2026-09-28T11:32:54.805" v="58"/>
        <pc:sldMkLst>
          <pc:docMk/>
          <pc:sldMk cId="3229398234" sldId="295"/>
        </pc:sldMkLst>
        <pc:spChg chg="mod">
          <ac:chgData name="Munyaradzi Nicholas Murira" userId="6ab3fae5-94bd-47ef-9f25-6c1f645127cf" providerId="ADAL" clId="{BBAD60DF-75FC-47FB-864F-62F5392E6509}" dt="2026-09-28T11:32:54.805" v="58"/>
          <ac:spMkLst>
            <pc:docMk/>
            <pc:sldMk cId="3229398234" sldId="295"/>
            <ac:spMk id="4" creationId="{00000000-0000-0000-0000-000000000000}"/>
          </ac:spMkLst>
        </pc:spChg>
      </pc:sldChg>
      <pc:sldChg chg="modSp mod">
        <pc:chgData name="Munyaradzi Nicholas Murira" userId="6ab3fae5-94bd-47ef-9f25-6c1f645127cf" providerId="ADAL" clId="{BBAD60DF-75FC-47FB-864F-62F5392E6509}" dt="2026-09-28T11:46:55.980" v="62" actId="113"/>
        <pc:sldMkLst>
          <pc:docMk/>
          <pc:sldMk cId="4222683145" sldId="1182"/>
        </pc:sldMkLst>
        <pc:spChg chg="mod">
          <ac:chgData name="Munyaradzi Nicholas Murira" userId="6ab3fae5-94bd-47ef-9f25-6c1f645127cf" providerId="ADAL" clId="{BBAD60DF-75FC-47FB-864F-62F5392E6509}" dt="2026-09-28T11:46:55.980" v="62" actId="113"/>
          <ac:spMkLst>
            <pc:docMk/>
            <pc:sldMk cId="4222683145" sldId="1182"/>
            <ac:spMk id="9" creationId="{64425CAC-3640-7FFD-53BA-0F4B5F8CF0D4}"/>
          </ac:spMkLst>
        </pc:spChg>
      </pc:sldChg>
      <pc:sldChg chg="del">
        <pc:chgData name="Munyaradzi Nicholas Murira" userId="6ab3fae5-94bd-47ef-9f25-6c1f645127cf" providerId="ADAL" clId="{BBAD60DF-75FC-47FB-864F-62F5392E6509}" dt="2026-09-28T11:55:22.062" v="107" actId="47"/>
        <pc:sldMkLst>
          <pc:docMk/>
          <pc:sldMk cId="0" sldId="1185"/>
        </pc:sldMkLst>
      </pc:sldChg>
      <pc:sldChg chg="del">
        <pc:chgData name="Munyaradzi Nicholas Murira" userId="6ab3fae5-94bd-47ef-9f25-6c1f645127cf" providerId="ADAL" clId="{BBAD60DF-75FC-47FB-864F-62F5392E6509}" dt="2026-09-28T11:55:30.452" v="108" actId="47"/>
        <pc:sldMkLst>
          <pc:docMk/>
          <pc:sldMk cId="0" sldId="1186"/>
        </pc:sldMkLst>
      </pc:sldChg>
      <pc:sldChg chg="delSp modSp mod">
        <pc:chgData name="Munyaradzi Nicholas Murira" userId="6ab3fae5-94bd-47ef-9f25-6c1f645127cf" providerId="ADAL" clId="{BBAD60DF-75FC-47FB-864F-62F5392E6509}" dt="2026-09-28T11:56:22.419" v="118" actId="14100"/>
        <pc:sldMkLst>
          <pc:docMk/>
          <pc:sldMk cId="0" sldId="1187"/>
        </pc:sldMkLst>
        <pc:spChg chg="mod">
          <ac:chgData name="Munyaradzi Nicholas Murira" userId="6ab3fae5-94bd-47ef-9f25-6c1f645127cf" providerId="ADAL" clId="{BBAD60DF-75FC-47FB-864F-62F5392E6509}" dt="2026-09-28T11:56:22.419" v="118" actId="14100"/>
          <ac:spMkLst>
            <pc:docMk/>
            <pc:sldMk cId="0" sldId="1187"/>
            <ac:spMk id="2" creationId="{00000000-0000-0000-0000-000000000000}"/>
          </ac:spMkLst>
        </pc:spChg>
        <pc:spChg chg="mod">
          <ac:chgData name="Munyaradzi Nicholas Murira" userId="6ab3fae5-94bd-47ef-9f25-6c1f645127cf" providerId="ADAL" clId="{BBAD60DF-75FC-47FB-864F-62F5392E6509}" dt="2026-09-28T11:56:07.017" v="111" actId="27636"/>
          <ac:spMkLst>
            <pc:docMk/>
            <pc:sldMk cId="0" sldId="1187"/>
            <ac:spMk id="3" creationId="{00000000-0000-0000-0000-000000000000}"/>
          </ac:spMkLst>
        </pc:spChg>
        <pc:spChg chg="del mod">
          <ac:chgData name="Munyaradzi Nicholas Murira" userId="6ab3fae5-94bd-47ef-9f25-6c1f645127cf" providerId="ADAL" clId="{BBAD60DF-75FC-47FB-864F-62F5392E6509}" dt="2026-09-28T11:56:14.690" v="117"/>
          <ac:spMkLst>
            <pc:docMk/>
            <pc:sldMk cId="0" sldId="1187"/>
            <ac:spMk id="4" creationId="{00000000-0000-0000-0000-000000000000}"/>
          </ac:spMkLst>
        </pc:spChg>
        <pc:spChg chg="mod">
          <ac:chgData name="Munyaradzi Nicholas Murira" userId="6ab3fae5-94bd-47ef-9f25-6c1f645127cf" providerId="ADAL" clId="{BBAD60DF-75FC-47FB-864F-62F5392E6509}" dt="2026-09-28T11:56:12.876" v="115" actId="20577"/>
          <ac:spMkLst>
            <pc:docMk/>
            <pc:sldMk cId="0" sldId="1187"/>
            <ac:spMk id="5" creationId="{00000000-0000-0000-0000-000000000000}"/>
          </ac:spMkLst>
        </pc:spChg>
      </pc:sldChg>
      <pc:sldMasterChg chg="del delSldLayout">
        <pc:chgData name="Munyaradzi Nicholas Murira" userId="6ab3fae5-94bd-47ef-9f25-6c1f645127cf" providerId="ADAL" clId="{BBAD60DF-75FC-47FB-864F-62F5392E6509}" dt="2026-09-28T11:01:57.754" v="0" actId="47"/>
        <pc:sldMasterMkLst>
          <pc:docMk/>
          <pc:sldMasterMk cId="3149329868" sldId="2147483673"/>
        </pc:sldMasterMkLst>
        <pc:sldLayoutChg chg="del">
          <pc:chgData name="Munyaradzi Nicholas Murira" userId="6ab3fae5-94bd-47ef-9f25-6c1f645127cf" providerId="ADAL" clId="{BBAD60DF-75FC-47FB-864F-62F5392E6509}" dt="2026-09-28T11:01:57.754" v="0" actId="47"/>
          <pc:sldLayoutMkLst>
            <pc:docMk/>
            <pc:sldMasterMk cId="3149329868" sldId="2147483673"/>
            <pc:sldLayoutMk cId="3713822330" sldId="21474836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FC5941-96D2-A056-0143-DCEC1225C0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E823D7-D905-0AD2-473E-DDC6E3C5C8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6C1A09-26C4-6CB6-7D5C-C2FD2B586C9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2373BCA-C86A-BD59-1B45-A4B639DDEECE}"/>
              </a:ext>
            </a:extLst>
          </p:cNvPr>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901815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A8FC3-C83C-549E-4C75-C85995A0B0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AE1049-7E58-DFB0-B830-FA4FEA7E7C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0B85A2-653F-5EA5-F239-328EE66A4C4E}"/>
              </a:ext>
            </a:extLst>
          </p:cNvPr>
          <p:cNvSpPr>
            <a:spLocks noGrp="1"/>
          </p:cNvSpPr>
          <p:nvPr>
            <p:ph type="body" idx="1"/>
          </p:nvPr>
        </p:nvSpPr>
        <p:spPr/>
        <p:txBody>
          <a:bodyPr/>
          <a:lstStyle/>
          <a:p>
            <a:pPr>
              <a:spcAft>
                <a:spcPts val="1400"/>
              </a:spcAft>
              <a:defRPr sz="2800" b="0">
                <a:solidFill>
                  <a:srgbClr val="162A40"/>
                </a:solidFill>
                <a:latin typeface="Aptos"/>
              </a:defRPr>
            </a:pPr>
            <a:r>
              <a:rPr lang="en-US" dirty="0" err="1"/>
              <a:t>Organisations</a:t>
            </a:r>
            <a:r>
              <a:rPr lang="en-US" dirty="0"/>
              <a:t> rely on information to serve people and make decisions.</a:t>
            </a:r>
          </a:p>
          <a:p>
            <a:pPr>
              <a:spcAft>
                <a:spcPts val="1400"/>
              </a:spcAft>
              <a:defRPr sz="2800" b="0">
                <a:solidFill>
                  <a:srgbClr val="162A40"/>
                </a:solidFill>
                <a:latin typeface="Aptos"/>
              </a:defRPr>
            </a:pPr>
            <a:r>
              <a:rPr lang="en-US" dirty="0"/>
              <a:t>This module asks how they protect that information, understand security risks and meet their responsibilities.</a:t>
            </a:r>
          </a:p>
          <a:p>
            <a:endParaRPr lang="en-US" dirty="0"/>
          </a:p>
        </p:txBody>
      </p:sp>
      <p:sp>
        <p:nvSpPr>
          <p:cNvPr id="4" name="Slide Number Placeholder 3">
            <a:extLst>
              <a:ext uri="{FF2B5EF4-FFF2-40B4-BE49-F238E27FC236}">
                <a16:creationId xmlns:a16="http://schemas.microsoft.com/office/drawing/2014/main" id="{F6BE1D8D-DDD7-E0FF-B55F-BD101F931AC9}"/>
              </a:ext>
            </a:extLst>
          </p:cNvPr>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805897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930592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30–35 minutes. Invite students to choose one familiar organisation and identify an information asset. Ask what might threaten it and who should be responsible for protecting it. Keep answers at the overview level. The exact teaching sequence and named frameworks should follow the full module descriptor.</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30–35 minutes. Use the university example as an open discussion, asking students for questions they would investigate. Possible prompts: Who needs access? Where is the information kept? What happens if it is lost or changed? Who decides what level of risk is acceptable? Close by linking their answers to the module aim. Link the example to both official outcomes: issues in inspection, protection, detection and reaction; and an overview of assurance, governance, policies, risk management and compliance.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Allow 2 minutes for recall, 5 minutes in pairs and 5–8 minutes for feedback. Answers: 1 confidentiality, 2 integrity, 3 availability. More than one principle may be affected in real incidents; ask for the most direct effect here. Bridge to the module aim by asking how an organisation might protect each asset.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AD3A1-CDA2-6885-754B-117D8FBBB3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AC9E30-4F30-AB9F-0045-45F0A05904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32B4E1-8E7E-FB28-45A6-3941AE1CEA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9057FA-035F-5999-E92C-66F321B11971}"/>
              </a:ext>
            </a:extLst>
          </p:cNvPr>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468333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528999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2AA13-2C8B-9089-29A5-12F226787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4C78F-ACB6-9DB6-2C1F-2564EA8885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5A11-D885-B9A9-4E4D-CFE76AEE29C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FC1395-A624-DA78-CDCB-602F4462BE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7001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982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mailto:m.murira@uwtsd.ac.uk"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endParaRPr lang="en-GB" sz="2400" b="1" i="1" dirty="0"/>
          </a:p>
          <a:p>
            <a:r>
              <a:rPr lang="en-GB" sz="2400" b="1" i="1" dirty="0"/>
              <a:t>Module Name:  Data Security and Compliance</a:t>
            </a:r>
            <a:endParaRPr lang="en-GB" b="1" i="1" dirty="0"/>
          </a:p>
          <a:p>
            <a:r>
              <a:rPr lang="en-GB" sz="2400" b="1" i="1" dirty="0"/>
              <a:t>Module Code: ACCA 5034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School of Applied Computing </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585323"/>
          </a:xfrm>
          <a:prstGeom prst="rect">
            <a:avLst/>
          </a:prstGeom>
        </p:spPr>
        <p:txBody>
          <a:bodyPr wrap="square">
            <a:spAutoFit/>
          </a:bodyPr>
          <a:lstStyle/>
          <a:p>
            <a:br>
              <a:rPr lang="en-GB" dirty="0"/>
            </a:br>
            <a:endParaRPr lang="en-GB" dirty="0"/>
          </a:p>
          <a:p>
            <a:r>
              <a:rPr lang="en-GB" dirty="0"/>
              <a:t>Mr. Munyaradzi Nicholas Murira </a:t>
            </a:r>
          </a:p>
          <a:p>
            <a:r>
              <a:rPr lang="en-GB" dirty="0"/>
              <a:t>Munya</a:t>
            </a:r>
          </a:p>
          <a:p>
            <a:r>
              <a:rPr lang="en-GB" dirty="0">
                <a:hlinkClick r:id="rId2"/>
              </a:rPr>
              <a:t>m.murira@uwtsd.ac.uk</a:t>
            </a:r>
            <a:endParaRPr lang="en-GB" dirty="0"/>
          </a:p>
          <a:p>
            <a:endParaRPr lang="en-GB" dirty="0"/>
          </a:p>
          <a:p>
            <a:r>
              <a:rPr lang="en-GB" dirty="0"/>
              <a:t>Monday: 2:00pm – 4.00pm :  (IQ 001)</a:t>
            </a:r>
          </a:p>
          <a:p>
            <a:endParaRPr lang="en-GB" dirty="0"/>
          </a:p>
          <a:p>
            <a:r>
              <a:rPr lang="en-GB" dirty="0"/>
              <a:t>  Thursday:  11:00 am to 1:00pm : (IQ111)</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70788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Module Lecturers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2433579"/>
            <a:ext cx="5670997" cy="1631216"/>
          </a:xfrm>
          <a:prstGeom prst="rect">
            <a:avLst/>
          </a:prstGeom>
        </p:spPr>
        <p:txBody>
          <a:bodyPr wrap="square">
            <a:spAutoFit/>
          </a:bodyPr>
          <a:lstStyle/>
          <a:p>
            <a:pPr>
              <a:tabLst>
                <a:tab pos="4308475" algn="l"/>
                <a:tab pos="4391025" algn="l"/>
              </a:tabLst>
            </a:pPr>
            <a:r>
              <a:rPr lang="en-GB" sz="2000" b="1" i="1" dirty="0">
                <a:solidFill>
                  <a:srgbClr val="E0BC4C"/>
                </a:solidFill>
              </a:rPr>
              <a:t>Module Information</a:t>
            </a:r>
          </a:p>
          <a:p>
            <a:pPr>
              <a:tabLst>
                <a:tab pos="4308475" algn="l"/>
                <a:tab pos="4391025" algn="l"/>
              </a:tabLst>
            </a:pPr>
            <a:endParaRPr lang="en-GB" sz="2000" b="1" i="1" dirty="0">
              <a:solidFill>
                <a:srgbClr val="E0BC4C"/>
              </a:solidFill>
            </a:endParaRP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Lectures and  Activities( Workshops, Debates, Discussions, Reflections .</a:t>
            </a:r>
            <a:r>
              <a:rPr lang="en-GB" sz="2000" b="1" i="1" dirty="0" err="1">
                <a:solidFill>
                  <a:srgbClr val="E0BC4C"/>
                </a:solidFill>
              </a:rPr>
              <a:t>e.t.c</a:t>
            </a:r>
            <a:r>
              <a:rPr lang="en-GB" sz="2000" b="1" i="1" dirty="0">
                <a:solidFill>
                  <a:srgbClr val="E0BC4C"/>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Assessments: 1 Component 100% Weightage </a:t>
            </a:r>
          </a:p>
        </p:txBody>
      </p:sp>
      <p:graphicFrame>
        <p:nvGraphicFramePr>
          <p:cNvPr id="2" name="Table 1">
            <a:extLst>
              <a:ext uri="{FF2B5EF4-FFF2-40B4-BE49-F238E27FC236}">
                <a16:creationId xmlns:a16="http://schemas.microsoft.com/office/drawing/2014/main" id="{98CC976A-A73A-E9EE-E427-2CF4F4202F15}"/>
              </a:ext>
            </a:extLst>
          </p:cNvPr>
          <p:cNvGraphicFramePr>
            <a:graphicFrameLocks noGrp="1"/>
          </p:cNvGraphicFramePr>
          <p:nvPr>
            <p:extLst>
              <p:ext uri="{D42A27DB-BD31-4B8C-83A1-F6EECF244321}">
                <p14:modId xmlns:p14="http://schemas.microsoft.com/office/powerpoint/2010/main" val="4083694553"/>
              </p:ext>
            </p:extLst>
          </p:nvPr>
        </p:nvGraphicFramePr>
        <p:xfrm>
          <a:off x="7127540" y="1003298"/>
          <a:ext cx="4323480" cy="1004177"/>
        </p:xfrm>
        <a:graphic>
          <a:graphicData uri="http://schemas.openxmlformats.org/drawingml/2006/table">
            <a:tbl>
              <a:tblPr firstRow="1" firstCol="1" bandRow="1">
                <a:tableStyleId>{5C22544A-7EE6-4342-B048-85BDC9FD1C3A}</a:tableStyleId>
              </a:tblPr>
              <a:tblGrid>
                <a:gridCol w="4323480">
                  <a:extLst>
                    <a:ext uri="{9D8B030D-6E8A-4147-A177-3AD203B41FA5}">
                      <a16:colId xmlns:a16="http://schemas.microsoft.com/office/drawing/2014/main" val="867228752"/>
                    </a:ext>
                  </a:extLst>
                </a:gridCol>
              </a:tblGrid>
              <a:tr h="1004177">
                <a:tc>
                  <a:txBody>
                    <a:bodyPr/>
                    <a:lstStyle/>
                    <a:p>
                      <a:pPr fontAlgn="base" hangingPunct="0">
                        <a:lnSpc>
                          <a:spcPct val="115000"/>
                        </a:lnSpc>
                        <a:spcAft>
                          <a:spcPts val="1000"/>
                        </a:spcAft>
                        <a:tabLst>
                          <a:tab pos="457200" algn="l"/>
                          <a:tab pos="914400" algn="l"/>
                          <a:tab pos="1371600" algn="l"/>
                          <a:tab pos="1828800" algn="l"/>
                        </a:tabLst>
                      </a:pPr>
                      <a:r>
                        <a:rPr lang="en-US" sz="2800" dirty="0">
                          <a:effectLst/>
                          <a:latin typeface="Arial" panose="020B0604020202020204" pitchFamily="34" charset="0"/>
                          <a:ea typeface="Calibri" panose="020F0502020204030204" pitchFamily="34" charset="0"/>
                          <a:cs typeface="Times New Roman" panose="02020603050405020304" pitchFamily="18" charset="0"/>
                        </a:rPr>
                        <a:t>Data Security and Compliance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3349686"/>
                  </a:ext>
                </a:extLst>
              </a:tr>
            </a:tbl>
          </a:graphicData>
        </a:graphic>
      </p:graphicFrame>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8"/>
            <a:ext cx="6702251" cy="549130"/>
          </a:xfrm>
        </p:spPr>
        <p:txBody>
          <a:bodyPr>
            <a:normAutofit/>
          </a:bodyPr>
          <a:lstStyle/>
          <a:p>
            <a:r>
              <a:rPr lang="en-US" sz="2800" dirty="0">
                <a:solidFill>
                  <a:schemeClr val="accent1">
                    <a:lumMod val="50000"/>
                  </a:schemeClr>
                </a:solidFill>
              </a:rPr>
              <a:t>Reading List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673240"/>
            <a:ext cx="11394989" cy="4665168"/>
          </a:xfrm>
        </p:spPr>
        <p:txBody>
          <a:bodyPr/>
          <a:lstStyle/>
          <a:p>
            <a:endParaRPr/>
          </a:p>
        </p:txBody>
      </p:sp>
      <p:pic>
        <p:nvPicPr>
          <p:cNvPr id="5" name="Picture 4">
            <a:extLst>
              <a:ext uri="{FF2B5EF4-FFF2-40B4-BE49-F238E27FC236}">
                <a16:creationId xmlns:a16="http://schemas.microsoft.com/office/drawing/2014/main" id="{DDC756CF-8AD9-1664-9879-CD646BD5B8FC}"/>
              </a:ext>
            </a:extLst>
          </p:cNvPr>
          <p:cNvPicPr>
            <a:picLocks noChangeAspect="1"/>
          </p:cNvPicPr>
          <p:nvPr/>
        </p:nvPicPr>
        <p:blipFill>
          <a:blip r:embed="rId3"/>
          <a:stretch>
            <a:fillRect/>
          </a:stretch>
        </p:blipFill>
        <p:spPr>
          <a:xfrm>
            <a:off x="0" y="802449"/>
            <a:ext cx="7116419" cy="4819986"/>
          </a:xfrm>
          <a:prstGeom prst="rect">
            <a:avLst/>
          </a:prstGeom>
        </p:spPr>
      </p:pic>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35C04-286F-885E-D940-BD90921D9F7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9745F46-4D42-59CF-2A7A-A2AFE0D69672}"/>
              </a:ext>
            </a:extLst>
          </p:cNvPr>
          <p:cNvSpPr>
            <a:spLocks noGrp="1"/>
          </p:cNvSpPr>
          <p:nvPr>
            <p:ph type="title"/>
          </p:nvPr>
        </p:nvSpPr>
        <p:spPr>
          <a:xfrm>
            <a:off x="-1" y="134158"/>
            <a:ext cx="6702251" cy="549130"/>
          </a:xfrm>
        </p:spPr>
        <p:txBody>
          <a:bodyPr>
            <a:normAutofit/>
          </a:bodyPr>
          <a:lstStyle/>
          <a:p>
            <a:r>
              <a:rPr lang="en-US" sz="2800" dirty="0">
                <a:solidFill>
                  <a:schemeClr val="accent1">
                    <a:lumMod val="50000"/>
                  </a:schemeClr>
                </a:solidFill>
              </a:rPr>
              <a:t>Topics to cover</a:t>
            </a:r>
          </a:p>
        </p:txBody>
      </p:sp>
      <p:sp>
        <p:nvSpPr>
          <p:cNvPr id="4" name="Content Placeholder 3">
            <a:extLst>
              <a:ext uri="{FF2B5EF4-FFF2-40B4-BE49-F238E27FC236}">
                <a16:creationId xmlns:a16="http://schemas.microsoft.com/office/drawing/2014/main" id="{3549C0D0-6642-998B-BA5A-4138C16E2BE8}"/>
              </a:ext>
            </a:extLst>
          </p:cNvPr>
          <p:cNvSpPr>
            <a:spLocks noGrp="1"/>
          </p:cNvSpPr>
          <p:nvPr>
            <p:ph idx="1"/>
          </p:nvPr>
        </p:nvSpPr>
        <p:spPr>
          <a:xfrm>
            <a:off x="261099" y="673240"/>
            <a:ext cx="11394989" cy="4665168"/>
          </a:xfrm>
        </p:spPr>
        <p:txBody>
          <a:bodyPr/>
          <a:lstStyle/>
          <a:p>
            <a:endParaRPr/>
          </a:p>
        </p:txBody>
      </p:sp>
      <p:pic>
        <p:nvPicPr>
          <p:cNvPr id="5" name="Picture 4">
            <a:extLst>
              <a:ext uri="{FF2B5EF4-FFF2-40B4-BE49-F238E27FC236}">
                <a16:creationId xmlns:a16="http://schemas.microsoft.com/office/drawing/2014/main" id="{15B2826E-6328-9C77-46D8-01E43FDE1EF6}"/>
              </a:ext>
            </a:extLst>
          </p:cNvPr>
          <p:cNvPicPr>
            <a:picLocks noChangeAspect="1"/>
          </p:cNvPicPr>
          <p:nvPr/>
        </p:nvPicPr>
        <p:blipFill>
          <a:blip r:embed="rId3"/>
          <a:stretch>
            <a:fillRect/>
          </a:stretch>
        </p:blipFill>
        <p:spPr>
          <a:xfrm>
            <a:off x="127295" y="957281"/>
            <a:ext cx="11960032" cy="4260761"/>
          </a:xfrm>
          <a:prstGeom prst="rect">
            <a:avLst/>
          </a:prstGeom>
        </p:spPr>
      </p:pic>
    </p:spTree>
    <p:extLst>
      <p:ext uri="{BB962C8B-B14F-4D97-AF65-F5344CB8AC3E}">
        <p14:creationId xmlns:p14="http://schemas.microsoft.com/office/powerpoint/2010/main" val="364214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B16D8-69E4-11BB-905A-BCA543447EA1}"/>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5C3FA960-978A-B6BB-E028-F6DF6F9CF2AE}"/>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000" b="1" dirty="0">
                <a:solidFill>
                  <a:schemeClr val="tx1"/>
                </a:solidFill>
              </a:rPr>
              <a:t>Module Aim </a:t>
            </a:r>
            <a:endParaRPr lang="en-US" sz="5000" b="1" i="1" dirty="0">
              <a:solidFill>
                <a:schemeClr val="tx1"/>
              </a:solidFill>
            </a:endParaRPr>
          </a:p>
        </p:txBody>
      </p:sp>
      <p:sp>
        <p:nvSpPr>
          <p:cNvPr id="9" name="Rectangle 8">
            <a:extLst>
              <a:ext uri="{FF2B5EF4-FFF2-40B4-BE49-F238E27FC236}">
                <a16:creationId xmlns:a16="http://schemas.microsoft.com/office/drawing/2014/main" id="{64425CAC-3640-7FFD-53BA-0F4B5F8CF0D4}"/>
              </a:ext>
            </a:extLst>
          </p:cNvPr>
          <p:cNvSpPr/>
          <p:nvPr/>
        </p:nvSpPr>
        <p:spPr>
          <a:xfrm>
            <a:off x="150323" y="1166894"/>
            <a:ext cx="11808796" cy="4119160"/>
          </a:xfrm>
          <a:prstGeom prst="rect">
            <a:avLst/>
          </a:prstGeom>
        </p:spPr>
        <p:txBody>
          <a:bodyPr vert="horz" lIns="91440" tIns="45720" rIns="91440" bIns="45720" rtlCol="0">
            <a:noAutofit/>
          </a:bodyPr>
          <a:lstStyle/>
          <a:p>
            <a:pPr marL="285750" lvl="0" indent="-285750" algn="just">
              <a:buFont typeface="Wingdings" panose="05000000000000000000" pitchFamily="2" charset="2"/>
              <a:buChar char="§"/>
            </a:pPr>
            <a:r>
              <a:rPr lang="en-GB" sz="3600" dirty="0"/>
              <a:t>To provide students with the basic concepts and understanding about threats and vulnerabilities present in systems. They must learn how to use the information assets securely to support the goals and objectives of organisations through information security governance, risk management and regulatory compliance.</a:t>
            </a:r>
          </a:p>
          <a:p>
            <a:pPr marL="285750" indent="-285750" algn="just">
              <a:buFont typeface="Wingdings" panose="05000000000000000000" pitchFamily="2" charset="2"/>
              <a:buChar char="§"/>
            </a:pPr>
            <a:r>
              <a:rPr lang="en-US" sz="3600" b="1" dirty="0">
                <a:solidFill>
                  <a:srgbClr val="FF0000"/>
                </a:solidFill>
              </a:rPr>
              <a:t>Key question: How can an </a:t>
            </a:r>
            <a:r>
              <a:rPr lang="en-US" sz="3600" b="1" dirty="0" err="1">
                <a:solidFill>
                  <a:srgbClr val="FF0000"/>
                </a:solidFill>
              </a:rPr>
              <a:t>organisation</a:t>
            </a:r>
            <a:r>
              <a:rPr lang="en-US" sz="3600" b="1" dirty="0">
                <a:solidFill>
                  <a:srgbClr val="FF0000"/>
                </a:solidFill>
              </a:rPr>
              <a:t> use information safely and responsibly?</a:t>
            </a:r>
          </a:p>
          <a:p>
            <a:pPr marL="285750" lvl="0" indent="-285750" algn="just">
              <a:buFont typeface="Wingdings" panose="05000000000000000000" pitchFamily="2" charset="2"/>
              <a:buChar char="§"/>
            </a:pPr>
            <a:endParaRPr lang="en-GB" sz="3600" dirty="0"/>
          </a:p>
          <a:p>
            <a:r>
              <a:rPr lang="en-GB" b="1" dirty="0"/>
              <a:t> </a:t>
            </a:r>
            <a:endParaRPr lang="en-GB" dirty="0"/>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lgn="just">
              <a:lnSpc>
                <a:spcPct val="90000"/>
              </a:lnSpc>
              <a:spcAft>
                <a:spcPts val="600"/>
              </a:spcAft>
            </a:pP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222683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Learning Outcomes </a:t>
            </a:r>
            <a:endParaRPr lang="en-US" sz="5400" i="1" dirty="0">
              <a:solidFill>
                <a:schemeClr val="tx1"/>
              </a:solidFill>
            </a:endParaRPr>
          </a:p>
        </p:txBody>
      </p:sp>
      <p:sp>
        <p:nvSpPr>
          <p:cNvPr id="9" name="Rectangle 8">
            <a:extLst>
              <a:ext uri="{FF2B5EF4-FFF2-40B4-BE49-F238E27FC236}">
                <a16:creationId xmlns:a16="http://schemas.microsoft.com/office/drawing/2014/main" id="{B979D5F8-DA07-F346-5605-4C398C9DECC4}"/>
              </a:ext>
            </a:extLst>
          </p:cNvPr>
          <p:cNvSpPr/>
          <p:nvPr/>
        </p:nvSpPr>
        <p:spPr>
          <a:xfrm>
            <a:off x="150323" y="1166894"/>
            <a:ext cx="11808796" cy="4528228"/>
          </a:xfrm>
          <a:prstGeom prst="rect">
            <a:avLst/>
          </a:prstGeom>
        </p:spPr>
        <p:txBody>
          <a:bodyPr vert="horz" lIns="91440" tIns="45720" rIns="91440" bIns="45720" rtlCol="0">
            <a:noAutofit/>
          </a:bodyPr>
          <a:lstStyle/>
          <a:p>
            <a:pPr algn="just">
              <a:lnSpc>
                <a:spcPct val="90000"/>
              </a:lnSpc>
              <a:spcAft>
                <a:spcPts val="600"/>
              </a:spcAft>
            </a:pPr>
            <a:r>
              <a:rPr lang="en-GB" sz="4000" dirty="0"/>
              <a:t>Upon the successful completion of this module, the student should be able to: </a:t>
            </a:r>
          </a:p>
          <a:p>
            <a:pPr marL="342900" lvl="0" indent="-342900" algn="just" fontAlgn="auto" hangingPunct="1">
              <a:spcBef>
                <a:spcPts val="1200"/>
              </a:spcBef>
              <a:spcAft>
                <a:spcPts val="0"/>
              </a:spcAft>
              <a:buFont typeface="Symbol" panose="05050102010706020507" pitchFamily="18" charset="2"/>
              <a:buChar char=""/>
            </a:pPr>
            <a:r>
              <a:rPr lang="en-US" sz="3200" dirty="0">
                <a:effectLst/>
                <a:latin typeface="Arial" panose="020B0604020202020204" pitchFamily="34" charset="0"/>
                <a:ea typeface="Times New Roman" panose="02020603050405020304" pitchFamily="18" charset="0"/>
              </a:rPr>
              <a:t>Understand the key issues associated with inspection, protection, detection of and reaction to threats to information assets.</a:t>
            </a:r>
          </a:p>
          <a:p>
            <a:pPr marL="342900" lvl="0" indent="-342900" algn="just" fontAlgn="auto" hangingPunct="1">
              <a:spcBef>
                <a:spcPts val="1200"/>
              </a:spcBef>
              <a:spcAft>
                <a:spcPts val="0"/>
              </a:spcAft>
              <a:buFont typeface="Symbol" panose="05050102010706020507" pitchFamily="18" charset="2"/>
              <a:buChar char=""/>
            </a:pPr>
            <a:r>
              <a:rPr lang="en-US" sz="3200" dirty="0">
                <a:effectLst/>
                <a:latin typeface="Arial" panose="020B0604020202020204" pitchFamily="34" charset="0"/>
                <a:ea typeface="Times New Roman" panose="02020603050405020304" pitchFamily="18" charset="0"/>
              </a:rPr>
              <a:t>Provide an overview of the field of information security assurance, governance, policies, risk management and regulatory compliance.</a:t>
            </a:r>
          </a:p>
          <a:p>
            <a:pPr>
              <a:lnSpc>
                <a:spcPct val="115000"/>
              </a:lnSpc>
              <a:spcAft>
                <a:spcPts val="1000"/>
              </a:spcAft>
            </a:pPr>
            <a:r>
              <a:rPr lang="en-US" sz="3200" dirty="0">
                <a:effectLst/>
                <a:latin typeface="Arial" panose="020B060402020202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lvl="1" algn="just">
              <a:lnSpc>
                <a:spcPct val="90000"/>
              </a:lnSpc>
              <a:spcAft>
                <a:spcPts val="600"/>
              </a:spcAft>
            </a:pP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42351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4632" y="278892"/>
            <a:ext cx="10972800" cy="615553"/>
          </a:xfrm>
          <a:prstGeom prst="rect">
            <a:avLst/>
          </a:prstGeom>
          <a:noFill/>
        </p:spPr>
        <p:txBody>
          <a:bodyPr wrap="square">
            <a:spAutoFit/>
          </a:bodyPr>
          <a:lstStyle/>
          <a:p>
            <a:pPr>
              <a:spcAft>
                <a:spcPts val="1400"/>
              </a:spcAft>
              <a:defRPr sz="3400" b="1">
                <a:solidFill>
                  <a:srgbClr val="162A40"/>
                </a:solidFill>
                <a:latin typeface="Aptos"/>
              </a:defRPr>
            </a:pPr>
            <a:r>
              <a:rPr lang="en-GB" dirty="0"/>
              <a:t>Important Themes in </a:t>
            </a:r>
            <a:r>
              <a:rPr lang="en-GB" dirty="0" err="1"/>
              <a:t>Modudule</a:t>
            </a:r>
            <a:endParaRPr dirty="0"/>
          </a:p>
        </p:txBody>
      </p:sp>
      <p:sp>
        <p:nvSpPr>
          <p:cNvPr id="4" name="TextBox 3"/>
          <p:cNvSpPr txBox="1"/>
          <p:nvPr/>
        </p:nvSpPr>
        <p:spPr>
          <a:xfrm>
            <a:off x="777240" y="1783080"/>
            <a:ext cx="3749039" cy="548640"/>
          </a:xfrm>
          <a:prstGeom prst="rect">
            <a:avLst/>
          </a:prstGeom>
          <a:noFill/>
        </p:spPr>
        <p:txBody>
          <a:bodyPr wrap="square">
            <a:spAutoFit/>
          </a:bodyPr>
          <a:lstStyle/>
          <a:p>
            <a:pPr>
              <a:spcAft>
                <a:spcPts val="1400"/>
              </a:spcAft>
              <a:defRPr sz="2400" b="1">
                <a:solidFill>
                  <a:srgbClr val="00767E"/>
                </a:solidFill>
                <a:latin typeface="Aptos"/>
              </a:defRPr>
            </a:pPr>
            <a:r>
              <a:t>Information assets</a:t>
            </a:r>
          </a:p>
        </p:txBody>
      </p:sp>
      <p:sp>
        <p:nvSpPr>
          <p:cNvPr id="5" name="TextBox 4"/>
          <p:cNvSpPr txBox="1"/>
          <p:nvPr/>
        </p:nvSpPr>
        <p:spPr>
          <a:xfrm>
            <a:off x="4572000" y="1783080"/>
            <a:ext cx="6766560" cy="640080"/>
          </a:xfrm>
          <a:prstGeom prst="rect">
            <a:avLst/>
          </a:prstGeom>
          <a:noFill/>
        </p:spPr>
        <p:txBody>
          <a:bodyPr wrap="square">
            <a:spAutoFit/>
          </a:bodyPr>
          <a:lstStyle/>
          <a:p>
            <a:pPr>
              <a:spcAft>
                <a:spcPts val="1400"/>
              </a:spcAft>
              <a:defRPr sz="2200" b="0">
                <a:solidFill>
                  <a:srgbClr val="162A40"/>
                </a:solidFill>
                <a:latin typeface="Aptos"/>
              </a:defRPr>
            </a:pPr>
            <a:r>
              <a:t>What needs protection, and how organisations inspect their exposure.</a:t>
            </a:r>
          </a:p>
        </p:txBody>
      </p:sp>
      <p:sp>
        <p:nvSpPr>
          <p:cNvPr id="6" name="TextBox 5"/>
          <p:cNvSpPr txBox="1"/>
          <p:nvPr/>
        </p:nvSpPr>
        <p:spPr>
          <a:xfrm>
            <a:off x="777240" y="2743200"/>
            <a:ext cx="3749039" cy="548640"/>
          </a:xfrm>
          <a:prstGeom prst="rect">
            <a:avLst/>
          </a:prstGeom>
          <a:noFill/>
        </p:spPr>
        <p:txBody>
          <a:bodyPr wrap="square">
            <a:spAutoFit/>
          </a:bodyPr>
          <a:lstStyle/>
          <a:p>
            <a:pPr>
              <a:spcAft>
                <a:spcPts val="1400"/>
              </a:spcAft>
              <a:defRPr sz="2400" b="1">
                <a:solidFill>
                  <a:srgbClr val="00767E"/>
                </a:solidFill>
                <a:latin typeface="Aptos"/>
              </a:defRPr>
            </a:pPr>
            <a:r>
              <a:t>Threats and response</a:t>
            </a:r>
          </a:p>
        </p:txBody>
      </p:sp>
      <p:sp>
        <p:nvSpPr>
          <p:cNvPr id="7" name="TextBox 6"/>
          <p:cNvSpPr txBox="1"/>
          <p:nvPr/>
        </p:nvSpPr>
        <p:spPr>
          <a:xfrm>
            <a:off x="4572000" y="2743200"/>
            <a:ext cx="6766560" cy="640080"/>
          </a:xfrm>
          <a:prstGeom prst="rect">
            <a:avLst/>
          </a:prstGeom>
          <a:noFill/>
        </p:spPr>
        <p:txBody>
          <a:bodyPr wrap="square">
            <a:spAutoFit/>
          </a:bodyPr>
          <a:lstStyle/>
          <a:p>
            <a:pPr>
              <a:spcAft>
                <a:spcPts val="1400"/>
              </a:spcAft>
              <a:defRPr sz="2200" b="0">
                <a:solidFill>
                  <a:srgbClr val="162A40"/>
                </a:solidFill>
                <a:latin typeface="Aptos"/>
              </a:defRPr>
            </a:pPr>
            <a:r>
              <a:t>How organisations protect assets, detect threats and react to incidents.</a:t>
            </a:r>
          </a:p>
        </p:txBody>
      </p:sp>
      <p:sp>
        <p:nvSpPr>
          <p:cNvPr id="8" name="TextBox 7"/>
          <p:cNvSpPr txBox="1"/>
          <p:nvPr/>
        </p:nvSpPr>
        <p:spPr>
          <a:xfrm>
            <a:off x="777240" y="3703320"/>
            <a:ext cx="3749039" cy="548640"/>
          </a:xfrm>
          <a:prstGeom prst="rect">
            <a:avLst/>
          </a:prstGeom>
          <a:noFill/>
        </p:spPr>
        <p:txBody>
          <a:bodyPr wrap="square">
            <a:spAutoFit/>
          </a:bodyPr>
          <a:lstStyle/>
          <a:p>
            <a:pPr>
              <a:spcAft>
                <a:spcPts val="1400"/>
              </a:spcAft>
              <a:defRPr sz="2400" b="1">
                <a:solidFill>
                  <a:srgbClr val="00767E"/>
                </a:solidFill>
                <a:latin typeface="Aptos"/>
              </a:defRPr>
            </a:pPr>
            <a:r>
              <a:t>Risk management</a:t>
            </a:r>
          </a:p>
        </p:txBody>
      </p:sp>
      <p:sp>
        <p:nvSpPr>
          <p:cNvPr id="9" name="TextBox 8"/>
          <p:cNvSpPr txBox="1"/>
          <p:nvPr/>
        </p:nvSpPr>
        <p:spPr>
          <a:xfrm>
            <a:off x="4572000" y="3703320"/>
            <a:ext cx="6766560" cy="640080"/>
          </a:xfrm>
          <a:prstGeom prst="rect">
            <a:avLst/>
          </a:prstGeom>
          <a:noFill/>
        </p:spPr>
        <p:txBody>
          <a:bodyPr wrap="square">
            <a:spAutoFit/>
          </a:bodyPr>
          <a:lstStyle/>
          <a:p>
            <a:pPr>
              <a:spcAft>
                <a:spcPts val="1400"/>
              </a:spcAft>
              <a:defRPr sz="2200" b="0">
                <a:solidFill>
                  <a:srgbClr val="162A40"/>
                </a:solidFill>
                <a:latin typeface="Aptos"/>
              </a:defRPr>
            </a:pPr>
            <a:r>
              <a:t>How organisations identify and prioritise potential harm.</a:t>
            </a:r>
          </a:p>
        </p:txBody>
      </p:sp>
      <p:sp>
        <p:nvSpPr>
          <p:cNvPr id="10" name="TextBox 9"/>
          <p:cNvSpPr txBox="1"/>
          <p:nvPr/>
        </p:nvSpPr>
        <p:spPr>
          <a:xfrm>
            <a:off x="777240" y="4663440"/>
            <a:ext cx="3749039" cy="548640"/>
          </a:xfrm>
          <a:prstGeom prst="rect">
            <a:avLst/>
          </a:prstGeom>
          <a:noFill/>
        </p:spPr>
        <p:txBody>
          <a:bodyPr wrap="square">
            <a:spAutoFit/>
          </a:bodyPr>
          <a:lstStyle/>
          <a:p>
            <a:pPr>
              <a:spcAft>
                <a:spcPts val="1400"/>
              </a:spcAft>
              <a:defRPr sz="2400" b="1">
                <a:solidFill>
                  <a:srgbClr val="00767E"/>
                </a:solidFill>
                <a:latin typeface="Aptos"/>
              </a:defRPr>
            </a:pPr>
            <a:r>
              <a:t>Assurance and compliance</a:t>
            </a:r>
          </a:p>
        </p:txBody>
      </p:sp>
      <p:sp>
        <p:nvSpPr>
          <p:cNvPr id="11" name="TextBox 10"/>
          <p:cNvSpPr txBox="1"/>
          <p:nvPr/>
        </p:nvSpPr>
        <p:spPr>
          <a:xfrm>
            <a:off x="4572000" y="4663440"/>
            <a:ext cx="6766560" cy="640080"/>
          </a:xfrm>
          <a:prstGeom prst="rect">
            <a:avLst/>
          </a:prstGeom>
          <a:noFill/>
        </p:spPr>
        <p:txBody>
          <a:bodyPr wrap="square">
            <a:spAutoFit/>
          </a:bodyPr>
          <a:lstStyle/>
          <a:p>
            <a:pPr>
              <a:spcAft>
                <a:spcPts val="1400"/>
              </a:spcAft>
              <a:defRPr sz="2200" b="0">
                <a:solidFill>
                  <a:srgbClr val="162A40"/>
                </a:solidFill>
                <a:latin typeface="Aptos"/>
              </a:defRPr>
            </a:pPr>
            <a:r>
              <a:t>How policies, governance and regulatory obligations support security.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8640" y="594360"/>
            <a:ext cx="10607040" cy="640080"/>
          </a:xfrm>
          <a:prstGeom prst="rect">
            <a:avLst/>
          </a:prstGeom>
          <a:noFill/>
        </p:spPr>
        <p:txBody>
          <a:bodyPr wrap="square">
            <a:spAutoFit/>
          </a:bodyPr>
          <a:lstStyle/>
          <a:p>
            <a:pPr>
              <a:spcAft>
                <a:spcPts val="1400"/>
              </a:spcAft>
              <a:defRPr sz="2800" b="1">
                <a:solidFill>
                  <a:srgbClr val="162A40"/>
                </a:solidFill>
                <a:latin typeface="Aptos"/>
              </a:defRPr>
            </a:pPr>
            <a:r>
              <a:rPr dirty="0"/>
              <a:t>Imagine a university holding student records.</a:t>
            </a:r>
          </a:p>
        </p:txBody>
      </p:sp>
      <p:sp>
        <p:nvSpPr>
          <p:cNvPr id="5" name="TextBox 4"/>
          <p:cNvSpPr txBox="1"/>
          <p:nvPr/>
        </p:nvSpPr>
        <p:spPr>
          <a:xfrm>
            <a:off x="548640" y="1577340"/>
            <a:ext cx="3657600" cy="548640"/>
          </a:xfrm>
          <a:prstGeom prst="rect">
            <a:avLst/>
          </a:prstGeom>
          <a:noFill/>
        </p:spPr>
        <p:txBody>
          <a:bodyPr wrap="square">
            <a:spAutoFit/>
          </a:bodyPr>
          <a:lstStyle/>
          <a:p>
            <a:pPr>
              <a:spcAft>
                <a:spcPts val="1400"/>
              </a:spcAft>
              <a:defRPr sz="2300" b="1">
                <a:solidFill>
                  <a:srgbClr val="00767E"/>
                </a:solidFill>
                <a:latin typeface="Aptos"/>
              </a:defRPr>
            </a:pPr>
            <a:r>
              <a:rPr dirty="0"/>
              <a:t>What needs protection?</a:t>
            </a:r>
          </a:p>
        </p:txBody>
      </p:sp>
      <p:sp>
        <p:nvSpPr>
          <p:cNvPr id="6" name="TextBox 5"/>
          <p:cNvSpPr txBox="1"/>
          <p:nvPr/>
        </p:nvSpPr>
        <p:spPr>
          <a:xfrm>
            <a:off x="4572000" y="1691640"/>
            <a:ext cx="6675120" cy="685800"/>
          </a:xfrm>
          <a:prstGeom prst="rect">
            <a:avLst/>
          </a:prstGeom>
          <a:noFill/>
        </p:spPr>
        <p:txBody>
          <a:bodyPr wrap="square">
            <a:spAutoFit/>
          </a:bodyPr>
          <a:lstStyle/>
          <a:p>
            <a:pPr>
              <a:spcAft>
                <a:spcPts val="1400"/>
              </a:spcAft>
              <a:defRPr sz="2100" b="0">
                <a:solidFill>
                  <a:srgbClr val="162A40"/>
                </a:solidFill>
                <a:latin typeface="Aptos"/>
              </a:defRPr>
            </a:pPr>
            <a:r>
              <a:rPr dirty="0"/>
              <a:t>Student records and the services that use them.</a:t>
            </a:r>
          </a:p>
        </p:txBody>
      </p:sp>
      <p:sp>
        <p:nvSpPr>
          <p:cNvPr id="7" name="TextBox 6"/>
          <p:cNvSpPr txBox="1"/>
          <p:nvPr/>
        </p:nvSpPr>
        <p:spPr>
          <a:xfrm>
            <a:off x="548640" y="2355574"/>
            <a:ext cx="3657600" cy="548640"/>
          </a:xfrm>
          <a:prstGeom prst="rect">
            <a:avLst/>
          </a:prstGeom>
          <a:noFill/>
        </p:spPr>
        <p:txBody>
          <a:bodyPr wrap="square">
            <a:spAutoFit/>
          </a:bodyPr>
          <a:lstStyle/>
          <a:p>
            <a:pPr>
              <a:spcAft>
                <a:spcPts val="1400"/>
              </a:spcAft>
              <a:defRPr sz="2300" b="1">
                <a:solidFill>
                  <a:srgbClr val="00767E"/>
                </a:solidFill>
                <a:latin typeface="Aptos"/>
              </a:defRPr>
            </a:pPr>
            <a:r>
              <a:rPr dirty="0"/>
              <a:t>What could go wrong?</a:t>
            </a:r>
          </a:p>
        </p:txBody>
      </p:sp>
      <p:sp>
        <p:nvSpPr>
          <p:cNvPr id="8" name="TextBox 7"/>
          <p:cNvSpPr txBox="1"/>
          <p:nvPr/>
        </p:nvSpPr>
        <p:spPr>
          <a:xfrm>
            <a:off x="4480560" y="2331720"/>
            <a:ext cx="6675120" cy="685800"/>
          </a:xfrm>
          <a:prstGeom prst="rect">
            <a:avLst/>
          </a:prstGeom>
          <a:noFill/>
        </p:spPr>
        <p:txBody>
          <a:bodyPr wrap="square">
            <a:spAutoFit/>
          </a:bodyPr>
          <a:lstStyle/>
          <a:p>
            <a:pPr>
              <a:spcAft>
                <a:spcPts val="1400"/>
              </a:spcAft>
              <a:defRPr sz="2100" b="0">
                <a:solidFill>
                  <a:srgbClr val="162A40"/>
                </a:solidFill>
                <a:latin typeface="Aptos"/>
              </a:defRPr>
            </a:pPr>
            <a:r>
              <a:rPr dirty="0" err="1"/>
              <a:t>Unauthorised</a:t>
            </a:r>
            <a:r>
              <a:rPr dirty="0"/>
              <a:t> access, accidental disclosure or unavailable records.</a:t>
            </a:r>
          </a:p>
        </p:txBody>
      </p:sp>
      <p:sp>
        <p:nvSpPr>
          <p:cNvPr id="9" name="TextBox 8"/>
          <p:cNvSpPr txBox="1"/>
          <p:nvPr/>
        </p:nvSpPr>
        <p:spPr>
          <a:xfrm>
            <a:off x="548640" y="3246120"/>
            <a:ext cx="3657600" cy="548640"/>
          </a:xfrm>
          <a:prstGeom prst="rect">
            <a:avLst/>
          </a:prstGeom>
          <a:noFill/>
        </p:spPr>
        <p:txBody>
          <a:bodyPr wrap="square">
            <a:spAutoFit/>
          </a:bodyPr>
          <a:lstStyle/>
          <a:p>
            <a:pPr>
              <a:spcAft>
                <a:spcPts val="1400"/>
              </a:spcAft>
              <a:defRPr sz="2300" b="1">
                <a:solidFill>
                  <a:srgbClr val="00767E"/>
                </a:solidFill>
                <a:latin typeface="Aptos"/>
              </a:defRPr>
            </a:pPr>
            <a:r>
              <a:rPr dirty="0"/>
              <a:t>How does the university respond?</a:t>
            </a:r>
          </a:p>
        </p:txBody>
      </p:sp>
      <p:sp>
        <p:nvSpPr>
          <p:cNvPr id="10" name="TextBox 9"/>
          <p:cNvSpPr txBox="1"/>
          <p:nvPr/>
        </p:nvSpPr>
        <p:spPr>
          <a:xfrm>
            <a:off x="4572000" y="3337560"/>
            <a:ext cx="6675120" cy="685800"/>
          </a:xfrm>
          <a:prstGeom prst="rect">
            <a:avLst/>
          </a:prstGeom>
          <a:noFill/>
        </p:spPr>
        <p:txBody>
          <a:bodyPr wrap="square">
            <a:spAutoFit/>
          </a:bodyPr>
          <a:lstStyle/>
          <a:p>
            <a:pPr>
              <a:spcAft>
                <a:spcPts val="1400"/>
              </a:spcAft>
              <a:defRPr sz="2100" b="0">
                <a:solidFill>
                  <a:srgbClr val="162A40"/>
                </a:solidFill>
                <a:latin typeface="Aptos"/>
              </a:defRPr>
            </a:pPr>
            <a:r>
              <a:rPr dirty="0"/>
              <a:t>Inspect, protect and detect; then react under its policies and obligations.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2885" y="1797052"/>
            <a:ext cx="10926230" cy="3609835"/>
          </a:xfrm>
        </p:spPr>
        <p:txBody>
          <a:bodyPr/>
          <a:lstStyle/>
          <a:p>
            <a:endParaRPr dirty="0"/>
          </a:p>
        </p:txBody>
      </p:sp>
      <p:sp>
        <p:nvSpPr>
          <p:cNvPr id="3" name="Title 2"/>
          <p:cNvSpPr>
            <a:spLocks noGrp="1"/>
          </p:cNvSpPr>
          <p:nvPr>
            <p:ph type="title"/>
          </p:nvPr>
        </p:nvSpPr>
        <p:spPr/>
        <p:txBody>
          <a:bodyPr>
            <a:normAutofit fontScale="90000"/>
          </a:bodyPr>
          <a:lstStyle/>
          <a:p>
            <a:r>
              <a:rPr lang="en-US" dirty="0"/>
              <a:t>Activity: remember the CIA triad</a:t>
            </a:r>
            <a:br>
              <a:rPr lang="en-US" dirty="0"/>
            </a:br>
            <a:endParaRPr dirty="0"/>
          </a:p>
        </p:txBody>
      </p:sp>
      <p:sp>
        <p:nvSpPr>
          <p:cNvPr id="5" name="TextBox 4"/>
          <p:cNvSpPr txBox="1"/>
          <p:nvPr/>
        </p:nvSpPr>
        <p:spPr>
          <a:xfrm>
            <a:off x="411480" y="1042415"/>
            <a:ext cx="10972800" cy="415498"/>
          </a:xfrm>
          <a:prstGeom prst="rect">
            <a:avLst/>
          </a:prstGeom>
          <a:noFill/>
        </p:spPr>
        <p:txBody>
          <a:bodyPr wrap="square">
            <a:spAutoFit/>
          </a:bodyPr>
          <a:lstStyle/>
          <a:p>
            <a:pPr>
              <a:spcAft>
                <a:spcPts val="1300"/>
              </a:spcAft>
              <a:defRPr sz="2100" b="0">
                <a:solidFill>
                  <a:srgbClr val="182B41"/>
                </a:solidFill>
                <a:latin typeface="Calibri"/>
              </a:defRPr>
            </a:pPr>
            <a:r>
              <a:rPr lang="en-GB" dirty="0"/>
              <a:t>    </a:t>
            </a:r>
            <a:r>
              <a:rPr dirty="0"/>
              <a:t>In pairs, recall what C, I and A stand for. Then match each scenario.</a:t>
            </a:r>
          </a:p>
        </p:txBody>
      </p:sp>
      <p:sp>
        <p:nvSpPr>
          <p:cNvPr id="6" name="TextBox 5"/>
          <p:cNvSpPr txBox="1"/>
          <p:nvPr/>
        </p:nvSpPr>
        <p:spPr>
          <a:xfrm>
            <a:off x="502920" y="1828800"/>
            <a:ext cx="3749039" cy="685800"/>
          </a:xfrm>
          <a:prstGeom prst="rect">
            <a:avLst/>
          </a:prstGeom>
          <a:noFill/>
        </p:spPr>
        <p:txBody>
          <a:bodyPr wrap="square">
            <a:spAutoFit/>
          </a:bodyPr>
          <a:lstStyle/>
          <a:p>
            <a:pPr>
              <a:spcAft>
                <a:spcPts val="1300"/>
              </a:spcAft>
              <a:defRPr sz="2300" b="1">
                <a:solidFill>
                  <a:srgbClr val="006976"/>
                </a:solidFill>
                <a:latin typeface="Calibri"/>
              </a:defRPr>
            </a:pPr>
            <a:r>
              <a:t>Scenario 1</a:t>
            </a:r>
          </a:p>
        </p:txBody>
      </p:sp>
      <p:sp>
        <p:nvSpPr>
          <p:cNvPr id="7" name="TextBox 6"/>
          <p:cNvSpPr txBox="1"/>
          <p:nvPr/>
        </p:nvSpPr>
        <p:spPr>
          <a:xfrm>
            <a:off x="4297680" y="1828800"/>
            <a:ext cx="7315200" cy="731520"/>
          </a:xfrm>
          <a:prstGeom prst="rect">
            <a:avLst/>
          </a:prstGeom>
          <a:noFill/>
        </p:spPr>
        <p:txBody>
          <a:bodyPr wrap="square">
            <a:spAutoFit/>
          </a:bodyPr>
          <a:lstStyle/>
          <a:p>
            <a:pPr>
              <a:spcAft>
                <a:spcPts val="1300"/>
              </a:spcAft>
              <a:defRPr sz="2200" b="0">
                <a:solidFill>
                  <a:srgbClr val="182B41"/>
                </a:solidFill>
                <a:latin typeface="Calibri"/>
              </a:defRPr>
            </a:pPr>
            <a:r>
              <a:t>A student’s private record is seen by someone without permission.</a:t>
            </a:r>
          </a:p>
        </p:txBody>
      </p:sp>
      <p:sp>
        <p:nvSpPr>
          <p:cNvPr id="8" name="TextBox 7"/>
          <p:cNvSpPr txBox="1"/>
          <p:nvPr/>
        </p:nvSpPr>
        <p:spPr>
          <a:xfrm>
            <a:off x="502920" y="2798064"/>
            <a:ext cx="3749039" cy="685800"/>
          </a:xfrm>
          <a:prstGeom prst="rect">
            <a:avLst/>
          </a:prstGeom>
          <a:noFill/>
        </p:spPr>
        <p:txBody>
          <a:bodyPr wrap="square">
            <a:spAutoFit/>
          </a:bodyPr>
          <a:lstStyle/>
          <a:p>
            <a:pPr>
              <a:spcAft>
                <a:spcPts val="1300"/>
              </a:spcAft>
              <a:defRPr sz="2300" b="1">
                <a:solidFill>
                  <a:srgbClr val="006976"/>
                </a:solidFill>
                <a:latin typeface="Calibri"/>
              </a:defRPr>
            </a:pPr>
            <a:r>
              <a:t>Scenario 2</a:t>
            </a:r>
          </a:p>
        </p:txBody>
      </p:sp>
      <p:sp>
        <p:nvSpPr>
          <p:cNvPr id="9" name="TextBox 8"/>
          <p:cNvSpPr txBox="1"/>
          <p:nvPr/>
        </p:nvSpPr>
        <p:spPr>
          <a:xfrm>
            <a:off x="4297680" y="2798064"/>
            <a:ext cx="7315200" cy="731520"/>
          </a:xfrm>
          <a:prstGeom prst="rect">
            <a:avLst/>
          </a:prstGeom>
          <a:noFill/>
        </p:spPr>
        <p:txBody>
          <a:bodyPr wrap="square">
            <a:spAutoFit/>
          </a:bodyPr>
          <a:lstStyle/>
          <a:p>
            <a:pPr>
              <a:spcAft>
                <a:spcPts val="1300"/>
              </a:spcAft>
              <a:defRPr sz="2200" b="0">
                <a:solidFill>
                  <a:srgbClr val="182B41"/>
                </a:solidFill>
                <a:latin typeface="Calibri"/>
              </a:defRPr>
            </a:pPr>
            <a:r>
              <a:t>A grade is changed without authorisation.</a:t>
            </a:r>
          </a:p>
        </p:txBody>
      </p:sp>
      <p:sp>
        <p:nvSpPr>
          <p:cNvPr id="10" name="TextBox 9"/>
          <p:cNvSpPr txBox="1"/>
          <p:nvPr/>
        </p:nvSpPr>
        <p:spPr>
          <a:xfrm>
            <a:off x="502920" y="3767328"/>
            <a:ext cx="3749039" cy="685800"/>
          </a:xfrm>
          <a:prstGeom prst="rect">
            <a:avLst/>
          </a:prstGeom>
          <a:noFill/>
        </p:spPr>
        <p:txBody>
          <a:bodyPr wrap="square">
            <a:spAutoFit/>
          </a:bodyPr>
          <a:lstStyle/>
          <a:p>
            <a:pPr>
              <a:spcAft>
                <a:spcPts val="1300"/>
              </a:spcAft>
              <a:defRPr sz="2300" b="1">
                <a:solidFill>
                  <a:srgbClr val="006976"/>
                </a:solidFill>
                <a:latin typeface="Calibri"/>
              </a:defRPr>
            </a:pPr>
            <a:r>
              <a:t>Scenario 3</a:t>
            </a:r>
          </a:p>
        </p:txBody>
      </p:sp>
      <p:sp>
        <p:nvSpPr>
          <p:cNvPr id="11" name="TextBox 10"/>
          <p:cNvSpPr txBox="1"/>
          <p:nvPr/>
        </p:nvSpPr>
        <p:spPr>
          <a:xfrm>
            <a:off x="4297680" y="3767328"/>
            <a:ext cx="7315200" cy="731520"/>
          </a:xfrm>
          <a:prstGeom prst="rect">
            <a:avLst/>
          </a:prstGeom>
          <a:noFill/>
        </p:spPr>
        <p:txBody>
          <a:bodyPr wrap="square">
            <a:spAutoFit/>
          </a:bodyPr>
          <a:lstStyle/>
          <a:p>
            <a:pPr>
              <a:spcAft>
                <a:spcPts val="1300"/>
              </a:spcAft>
              <a:defRPr sz="2200" b="0">
                <a:solidFill>
                  <a:srgbClr val="182B41"/>
                </a:solidFill>
                <a:latin typeface="Calibri"/>
              </a:defRPr>
            </a:pPr>
            <a:r>
              <a:t>The student portal is unavailable on results day.</a:t>
            </a:r>
          </a:p>
        </p:txBody>
      </p:sp>
      <p:sp>
        <p:nvSpPr>
          <p:cNvPr id="12" name="TextBox 11"/>
          <p:cNvSpPr txBox="1"/>
          <p:nvPr/>
        </p:nvSpPr>
        <p:spPr>
          <a:xfrm>
            <a:off x="632885" y="4613572"/>
            <a:ext cx="11155680" cy="502920"/>
          </a:xfrm>
          <a:prstGeom prst="rect">
            <a:avLst/>
          </a:prstGeom>
          <a:noFill/>
        </p:spPr>
        <p:txBody>
          <a:bodyPr wrap="square">
            <a:spAutoFit/>
          </a:bodyPr>
          <a:lstStyle/>
          <a:p>
            <a:pPr>
              <a:spcAft>
                <a:spcPts val="1300"/>
              </a:spcAft>
              <a:defRPr sz="1800" b="1">
                <a:solidFill>
                  <a:srgbClr val="182B41"/>
                </a:solidFill>
                <a:latin typeface="Calibri"/>
              </a:defRPr>
            </a:pPr>
            <a:r>
              <a:rPr dirty="0"/>
              <a:t>For each: Which CIA principle is most directly affected, and why?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ADF8F-4EA7-F9C4-00DE-D63F944EB5B2}"/>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46FDFEA4-7205-4A41-1362-5E0494733523}"/>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Study Time Allocation </a:t>
            </a:r>
            <a:endParaRPr lang="en-US" sz="5400" i="1" dirty="0">
              <a:solidFill>
                <a:schemeClr val="tx1"/>
              </a:solidFill>
            </a:endParaRPr>
          </a:p>
        </p:txBody>
      </p:sp>
      <p:pic>
        <p:nvPicPr>
          <p:cNvPr id="3" name="Picture 2">
            <a:extLst>
              <a:ext uri="{FF2B5EF4-FFF2-40B4-BE49-F238E27FC236}">
                <a16:creationId xmlns:a16="http://schemas.microsoft.com/office/drawing/2014/main" id="{81A70AD0-3E60-BE07-E01F-B0EFF82EDF0E}"/>
              </a:ext>
            </a:extLst>
          </p:cNvPr>
          <p:cNvPicPr>
            <a:picLocks noChangeAspect="1"/>
          </p:cNvPicPr>
          <p:nvPr/>
        </p:nvPicPr>
        <p:blipFill>
          <a:blip r:embed="rId3"/>
          <a:stretch>
            <a:fillRect/>
          </a:stretch>
        </p:blipFill>
        <p:spPr>
          <a:xfrm>
            <a:off x="-131837" y="1401417"/>
            <a:ext cx="11883305" cy="3413664"/>
          </a:xfrm>
          <a:prstGeom prst="rect">
            <a:avLst/>
          </a:prstGeom>
        </p:spPr>
      </p:pic>
    </p:spTree>
    <p:extLst>
      <p:ext uri="{BB962C8B-B14F-4D97-AF65-F5344CB8AC3E}">
        <p14:creationId xmlns:p14="http://schemas.microsoft.com/office/powerpoint/2010/main" val="120096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Assessments </a:t>
            </a:r>
            <a:endParaRPr lang="en-US" sz="5400" i="1" dirty="0">
              <a:solidFill>
                <a:schemeClr val="tx1"/>
              </a:solidFill>
            </a:endParaRPr>
          </a:p>
        </p:txBody>
      </p:sp>
      <p:pic>
        <p:nvPicPr>
          <p:cNvPr id="3" name="Picture 2">
            <a:extLst>
              <a:ext uri="{FF2B5EF4-FFF2-40B4-BE49-F238E27FC236}">
                <a16:creationId xmlns:a16="http://schemas.microsoft.com/office/drawing/2014/main" id="{DA1A4091-547F-23C9-B102-AD997B3DD51B}"/>
              </a:ext>
            </a:extLst>
          </p:cNvPr>
          <p:cNvPicPr>
            <a:picLocks noChangeAspect="1"/>
          </p:cNvPicPr>
          <p:nvPr/>
        </p:nvPicPr>
        <p:blipFill>
          <a:blip r:embed="rId3"/>
          <a:stretch>
            <a:fillRect/>
          </a:stretch>
        </p:blipFill>
        <p:spPr>
          <a:xfrm>
            <a:off x="150322" y="1260401"/>
            <a:ext cx="11147977" cy="2655177"/>
          </a:xfrm>
          <a:prstGeom prst="rect">
            <a:avLst/>
          </a:prstGeom>
        </p:spPr>
      </p:pic>
    </p:spTree>
    <p:extLst>
      <p:ext uri="{BB962C8B-B14F-4D97-AF65-F5344CB8AC3E}">
        <p14:creationId xmlns:p14="http://schemas.microsoft.com/office/powerpoint/2010/main" val="13251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7" y="1470581"/>
            <a:ext cx="10521367" cy="3864989"/>
          </a:xfrm>
        </p:spPr>
        <p:txBody>
          <a:bodyPr/>
          <a:lstStyle/>
          <a:p>
            <a:pPr algn="ctr"/>
            <a:r>
              <a:rPr lang="en-GB" sz="4000" b="1" dirty="0">
                <a:effectLst>
                  <a:outerShdw blurRad="38100" dist="38100" dir="2700000" algn="tl">
                    <a:srgbClr val="000000">
                      <a:alpha val="43137"/>
                    </a:srgbClr>
                  </a:outerShdw>
                </a:effectLst>
              </a:rPr>
              <a:t> Questions To consider in our next Lecture?</a:t>
            </a:r>
          </a:p>
          <a:p>
            <a:pPr algn="ctr"/>
            <a:r>
              <a:rPr lang="en-GB" sz="4000" b="1" dirty="0">
                <a:effectLst>
                  <a:outerShdw blurRad="38100" dist="38100" dir="2700000" algn="tl">
                    <a:srgbClr val="000000">
                      <a:alpha val="43137"/>
                    </a:srgbClr>
                  </a:outerShdw>
                </a:effectLst>
              </a:rPr>
              <a:t>Think about them as they will be core to next class</a:t>
            </a:r>
          </a:p>
        </p:txBody>
      </p:sp>
    </p:spTree>
    <p:extLst>
      <p:ext uri="{BB962C8B-B14F-4D97-AF65-F5344CB8AC3E}">
        <p14:creationId xmlns:p14="http://schemas.microsoft.com/office/powerpoint/2010/main" val="840170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442B9-272F-2B9A-1222-18A193C56A3E}"/>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50987263-E001-CBC8-2F12-E6FF15835AE8}"/>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400" b="1" i="1" u="none" strike="noStrike" kern="1200" cap="none" spc="0" normalizeH="0" baseline="0" noProof="0" dirty="0">
                <a:ln>
                  <a:noFill/>
                </a:ln>
                <a:solidFill>
                  <a:prstClr val="black"/>
                </a:solidFill>
                <a:effectLst/>
                <a:uLnTx/>
                <a:uFillTx/>
                <a:latin typeface="Calibri Light" panose="020F0302020204030204"/>
                <a:ea typeface="+mj-ea"/>
                <a:cs typeface="+mj-cs"/>
              </a:rPr>
              <a:t>Come Prepared (Questions)</a:t>
            </a:r>
          </a:p>
        </p:txBody>
      </p:sp>
      <p:sp>
        <p:nvSpPr>
          <p:cNvPr id="9" name="Rectangle 8">
            <a:extLst>
              <a:ext uri="{FF2B5EF4-FFF2-40B4-BE49-F238E27FC236}">
                <a16:creationId xmlns:a16="http://schemas.microsoft.com/office/drawing/2014/main" id="{89E4EE69-D1F4-C513-6E4D-5F6CF6A542EB}"/>
              </a:ext>
            </a:extLst>
          </p:cNvPr>
          <p:cNvSpPr/>
          <p:nvPr/>
        </p:nvSpPr>
        <p:spPr>
          <a:xfrm>
            <a:off x="150323" y="1166894"/>
            <a:ext cx="11808796" cy="4528228"/>
          </a:xfrm>
          <a:prstGeom prst="rect">
            <a:avLst/>
          </a:prstGeom>
        </p:spPr>
        <p:txBody>
          <a:bodyPr vert="horz" lIns="91440" tIns="45720" rIns="91440" bIns="45720" rtlCol="0">
            <a:noAutofit/>
          </a:bodyPr>
          <a:lstStyle/>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Which causes more damage — the technical breach itself or the business disruption afterward?”</a:t>
            </a:r>
          </a:p>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Is AI making cybersecurity harder or easier</a:t>
            </a:r>
          </a:p>
          <a:p>
            <a:pPr marL="914400" lvl="1" indent="-457200" algn="just">
              <a:lnSpc>
                <a:spcPct val="90000"/>
              </a:lnSpc>
              <a:spcAft>
                <a:spcPts val="600"/>
              </a:spcAft>
              <a:buFontTx/>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“Should security ever slow down business operations?”</a:t>
            </a:r>
          </a:p>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What is the weakest security control in most organisations?”</a:t>
            </a:r>
          </a:p>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Can an organisation be technically secure but poorly governed?”</a:t>
            </a:r>
          </a:p>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Who is responsible after a cloud breach?”</a:t>
            </a:r>
          </a:p>
          <a:p>
            <a:pPr marL="914400" lvl="1" indent="-457200" algn="just">
              <a:lnSpc>
                <a:spcPct val="90000"/>
              </a:lnSpc>
              <a:spcAft>
                <a:spcPts val="600"/>
              </a:spcAf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Will future security failures be caused more by technology or human decision-making?”</a:t>
            </a:r>
          </a:p>
          <a:p>
            <a:pPr marL="914400" lvl="1" indent="-457200" algn="just">
              <a:lnSpc>
                <a:spcPct val="90000"/>
              </a:lnSpc>
              <a:spcAft>
                <a:spcPts val="600"/>
              </a:spcAft>
              <a:buAutoNum type="arabicPeriod"/>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34672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740</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13</vt:i4>
      </vt:variant>
    </vt:vector>
  </HeadingPairs>
  <TitlesOfParts>
    <vt:vector size="22" baseType="lpstr">
      <vt:lpstr>Arial</vt:lpstr>
      <vt:lpstr>Calibri</vt:lpstr>
      <vt:lpstr>Calibri Light</vt:lpstr>
      <vt:lpstr>Symbol</vt:lpstr>
      <vt:lpstr>Wingdings</vt:lpstr>
      <vt:lpstr>UWTSD 200_Title Page</vt:lpstr>
      <vt:lpstr>UWTSD 200_Text 1</vt:lpstr>
      <vt:lpstr>UWTSD 200_Title Page 2</vt:lpstr>
      <vt:lpstr>UWTSD 200_Subtitle 4</vt:lpstr>
      <vt:lpstr>PowerPoint Presentation</vt:lpstr>
      <vt:lpstr>PowerPoint Presentation</vt:lpstr>
      <vt:lpstr>Reading List</vt:lpstr>
      <vt:lpstr>Topics to cover</vt:lpstr>
      <vt:lpstr>PowerPoint Presentation</vt:lpstr>
      <vt:lpstr>PowerPoint Presentation</vt:lpstr>
      <vt:lpstr>PowerPoint Presentation</vt:lpstr>
      <vt:lpstr>PowerPoint Presentation</vt:lpstr>
      <vt:lpstr>Activity: remember the CIA triad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59</cp:revision>
  <dcterms:created xsi:type="dcterms:W3CDTF">2021-03-05T06:07:01Z</dcterms:created>
  <dcterms:modified xsi:type="dcterms:W3CDTF">2026-09-28T11:56:31Z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