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7" r:id="rId2"/>
    <p:sldId id="269" r:id="rId3"/>
    <p:sldId id="276" r:id="rId4"/>
    <p:sldId id="277" r:id="rId5"/>
    <p:sldId id="259" r:id="rId6"/>
    <p:sldId id="270" r:id="rId7"/>
    <p:sldId id="272" r:id="rId8"/>
    <p:sldId id="275" r:id="rId9"/>
    <p:sldId id="273" r:id="rId10"/>
    <p:sldId id="262" r:id="rId11"/>
    <p:sldId id="274" r:id="rId12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1008">
          <p15:clr>
            <a:srgbClr val="A4A3A4"/>
          </p15:clr>
        </p15:guide>
        <p15:guide id="3" orient="horz" pos="3792">
          <p15:clr>
            <a:srgbClr val="A4A3A4"/>
          </p15:clr>
        </p15:guide>
        <p15:guide id="4" orient="horz" pos="1152">
          <p15:clr>
            <a:srgbClr val="A4A3A4"/>
          </p15:clr>
        </p15:guide>
        <p15:guide id="5" orient="horz" pos="3360">
          <p15:clr>
            <a:srgbClr val="A4A3A4"/>
          </p15:clr>
        </p15:guide>
        <p15:guide id="6" orient="horz" pos="3072">
          <p15:clr>
            <a:srgbClr val="A4A3A4"/>
          </p15:clr>
        </p15:guide>
        <p15:guide id="7" orient="horz" pos="864">
          <p15:clr>
            <a:srgbClr val="A4A3A4"/>
          </p15:clr>
        </p15:guide>
        <p15:guide id="8" orient="horz" pos="528">
          <p15:clr>
            <a:srgbClr val="A4A3A4"/>
          </p15:clr>
        </p15:guide>
        <p15:guide id="9" orient="horz" pos="2784">
          <p15:clr>
            <a:srgbClr val="A4A3A4"/>
          </p15:clr>
        </p15:guide>
        <p15:guide id="10" pos="3839">
          <p15:clr>
            <a:srgbClr val="A4A3A4"/>
          </p15:clr>
        </p15:guide>
        <p15:guide id="11" pos="959">
          <p15:clr>
            <a:srgbClr val="A4A3A4"/>
          </p15:clr>
        </p15:guide>
        <p15:guide id="12" pos="7007">
          <p15:clr>
            <a:srgbClr val="A4A3A4"/>
          </p15:clr>
        </p15:guide>
        <p15:guide id="13" pos="6719">
          <p15:clr>
            <a:srgbClr val="A4A3A4"/>
          </p15:clr>
        </p15:guide>
        <p15:guide id="14" pos="6143">
          <p15:clr>
            <a:srgbClr val="A4A3A4"/>
          </p15:clr>
        </p15:guide>
        <p15:guide id="15" pos="3983">
          <p15:clr>
            <a:srgbClr val="A4A3A4"/>
          </p15:clr>
        </p15:guide>
        <p15:guide id="16" pos="527">
          <p15:clr>
            <a:srgbClr val="A4A3A4"/>
          </p15:clr>
        </p15:guide>
        <p15:guide id="17" pos="715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F5AB1C69-6EDB-4FF4-983F-18BD219EF32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42" d="100"/>
          <a:sy n="42" d="100"/>
        </p:scale>
        <p:origin x="78" y="174"/>
      </p:cViewPr>
      <p:guideLst>
        <p:guide orient="horz" pos="2160"/>
        <p:guide orient="horz" pos="1008"/>
        <p:guide orient="horz" pos="3792"/>
        <p:guide orient="horz" pos="1152"/>
        <p:guide orient="horz" pos="3360"/>
        <p:guide orient="horz" pos="3072"/>
        <p:guide orient="horz" pos="864"/>
        <p:guide orient="horz" pos="528"/>
        <p:guide orient="horz" pos="2784"/>
        <p:guide pos="3839"/>
        <p:guide pos="959"/>
        <p:guide pos="7007"/>
        <p:guide pos="6719"/>
        <p:guide pos="6143"/>
        <p:guide pos="3983"/>
        <p:guide pos="527"/>
        <p:guide pos="7151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4" d="100"/>
          <a:sy n="84" d="100"/>
        </p:scale>
        <p:origin x="1002" y="6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Male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1"/>
                <c:pt idx="0">
                  <c:v>Gender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E3D-4BE0-8D08-F4E5F3CF3863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Female 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1"/>
                <c:pt idx="0">
                  <c:v>Gender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E3D-4BE0-8D08-F4E5F3CF3863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1"/>
                <c:pt idx="0">
                  <c:v>Gender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CE3D-4BE0-8D08-F4E5F3CF386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484793936"/>
        <c:axId val="484798200"/>
      </c:barChart>
      <c:catAx>
        <c:axId val="4847939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84798200"/>
        <c:crosses val="autoZero"/>
        <c:auto val="1"/>
        <c:lblAlgn val="ctr"/>
        <c:lblOffset val="100"/>
        <c:noMultiLvlLbl val="0"/>
      </c:catAx>
      <c:valAx>
        <c:axId val="4847982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847939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2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4A8D02-4E65-4CCD-8312-4AB164C6C77D}" type="datetimeFigureOut">
              <a:rPr lang="en-US"/>
              <a:t>5/1/2019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19DBA-4540-49B3-8FA9-6259387ECF9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876198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A755D9-D361-47B8-9652-3B4EA9776CE5}" type="datetimeFigureOut">
              <a:rPr lang="en-US"/>
              <a:t>5/1/2019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B36274-F2B9-4C45-BBB4-0EDF4CD651A7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47688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B36274-F2B9-4C45-BBB4-0EDF4CD651A7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0234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B36274-F2B9-4C45-BBB4-0EDF4CD651A7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567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B36274-F2B9-4C45-BBB4-0EDF4CD651A7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667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B36274-F2B9-4C45-BBB4-0EDF4CD651A7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5235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B36274-F2B9-4C45-BBB4-0EDF4CD651A7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090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B36274-F2B9-4C45-BBB4-0EDF4CD651A7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1520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371600"/>
            <a:ext cx="9144000" cy="3505200"/>
          </a:xfrm>
        </p:spPr>
        <p:txBody>
          <a:bodyPr>
            <a:no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4953000"/>
            <a:ext cx="8229600" cy="10668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Rosie Fletcher - 1701922</a:t>
            </a:r>
            <a:endParaRPr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B2B0A-EA7B-4904-B587-1D9D01A40A3E}" type="datetime1">
              <a:rPr lang="en-US" smtClean="0"/>
              <a:t>5/1/2019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5686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 baseline="0"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Rosie Fletcher - 1701922</a:t>
            </a:r>
            <a:endParaRPr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E5A3E-CAC2-469B-843C-A337FDC66FFC}" type="datetime1">
              <a:rPr lang="en-US" smtClean="0"/>
              <a:t>5/1/2019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99455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514601"/>
            <a:ext cx="9144000" cy="2819400"/>
          </a:xfrm>
        </p:spPr>
        <p:txBody>
          <a:bodyPr anchor="b">
            <a:noAutofit/>
          </a:bodyPr>
          <a:lstStyle>
            <a:lvl1pPr algn="l">
              <a:defRPr sz="6600" b="0" i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990600"/>
            <a:ext cx="8229600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Rosie Fletcher - 1701922</a:t>
            </a:r>
            <a:endParaRPr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870C5-86A3-41B9-B21A-96B552AB934E}" type="datetime1">
              <a:rPr lang="en-US" smtClean="0"/>
              <a:t>5/1/2019</a:t>
            </a:fld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06994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4" y="1828800"/>
            <a:ext cx="4645152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5412" y="1828800"/>
            <a:ext cx="4648201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Rosie Fletcher - 1701922</a:t>
            </a:r>
            <a:endParaRPr dirty="0"/>
          </a:p>
        </p:txBody>
      </p:sp>
      <p:sp>
        <p:nvSpPr>
          <p:cNvPr id="5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F0E1C-F024-49B2-BE00-DA01E9EA0A69}" type="datetime1">
              <a:rPr lang="en-US" smtClean="0"/>
              <a:t>5/1/2019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6970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828800"/>
            <a:ext cx="46451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4" y="2667000"/>
            <a:ext cx="464515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 baseline="0"/>
            </a:lvl6pPr>
            <a:lvl7pPr>
              <a:defRPr sz="1400" baseline="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78462" y="1828800"/>
            <a:ext cx="46451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78462" y="2667000"/>
            <a:ext cx="464515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Rosie Fletcher - 1701922</a:t>
            </a:r>
            <a:endParaRPr dirty="0"/>
          </a:p>
        </p:txBody>
      </p:sp>
      <p:sp>
        <p:nvSpPr>
          <p:cNvPr id="7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7E11A-C31D-4E00-BD54-2105DDC6B378}" type="datetime1">
              <a:rPr lang="en-US" smtClean="0"/>
              <a:t>5/1/2019</a:t>
            </a:fld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01231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Rosie Fletcher - 1701922</a:t>
            </a:r>
            <a:endParaRPr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4C732F-F861-4E06-B9A1-D36645C02FB7}" type="datetime1">
              <a:rPr lang="en-US" smtClean="0"/>
              <a:t>5/1/2019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55701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Rosie Fletcher - 1701922</a:t>
            </a:r>
            <a:endParaRPr/>
          </a:p>
        </p:txBody>
      </p:sp>
      <p:sp>
        <p:nvSpPr>
          <p:cNvPr id="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F1A8CE-E429-490E-8232-2E39D125E7F0}" type="datetime1">
              <a:rPr lang="en-US" smtClean="0"/>
              <a:t>5/1/2019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2017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13" y="2590800"/>
            <a:ext cx="3276599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Text Placeholder 2"/>
          <p:cNvSpPr>
            <a:spLocks noGrp="1"/>
          </p:cNvSpPr>
          <p:nvPr>
            <p:ph type="body" sz="half" idx="2"/>
          </p:nvPr>
        </p:nvSpPr>
        <p:spPr>
          <a:xfrm>
            <a:off x="836613" y="4648200"/>
            <a:ext cx="3276599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3"/>
          <p:cNvSpPr>
            <a:spLocks noGrp="1"/>
          </p:cNvSpPr>
          <p:nvPr>
            <p:ph idx="1"/>
          </p:nvPr>
        </p:nvSpPr>
        <p:spPr>
          <a:xfrm>
            <a:off x="5180012" y="838200"/>
            <a:ext cx="6172201" cy="51816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Rosie Fletcher - 1701922</a:t>
            </a:r>
            <a:endParaRPr dirty="0"/>
          </a:p>
        </p:txBody>
      </p:sp>
      <p:sp>
        <p:nvSpPr>
          <p:cNvPr id="8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A59C7-7EC4-4033-A509-3B7087E8F923}" type="datetime1">
              <a:rPr lang="en-US" smtClean="0"/>
              <a:t>5/1/2019</a:t>
            </a:fld>
            <a:endParaRPr dirty="0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p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18280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13" y="2590800"/>
            <a:ext cx="3276599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2"/>
          <p:cNvSpPr>
            <a:spLocks noGrp="1"/>
          </p:cNvSpPr>
          <p:nvPr>
            <p:ph type="body" sz="half" idx="2"/>
          </p:nvPr>
        </p:nvSpPr>
        <p:spPr>
          <a:xfrm>
            <a:off x="836613" y="4648200"/>
            <a:ext cx="3276599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3"/>
          <p:cNvSpPr>
            <a:spLocks noGrp="1"/>
          </p:cNvSpPr>
          <p:nvPr>
            <p:ph type="pic" idx="1"/>
          </p:nvPr>
        </p:nvSpPr>
        <p:spPr>
          <a:xfrm>
            <a:off x="5484812" y="836610"/>
            <a:ext cx="5867401" cy="5183190"/>
          </a:xfrm>
          <a:solidFill>
            <a:schemeClr val="bg2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pic>
        <p:nvPicPr>
          <p:cNvPr id="9" name="Picture 4" descr="An empty placeholder to add an image. Click on the placeholder and select the image that you wish to ad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812" y="458787"/>
            <a:ext cx="6626225" cy="5938837"/>
          </a:xfrm>
          <a:prstGeom prst="rect">
            <a:avLst/>
          </a:prstGeom>
          <a:noFill/>
          <a:ln>
            <a:noFill/>
          </a:ln>
          <a:effectLst>
            <a:outerShdw blurRad="292100" algn="ctr" rotWithShape="0">
              <a:prstClr val="black">
                <a:alpha val="36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4693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 baseline="0"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Rosie Fletcher - 1701922</a:t>
            </a:r>
            <a:endParaRPr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46827-3A9C-411F-AF20-0A321E6A0A8B}" type="datetime1">
              <a:rPr lang="en-US" smtClean="0"/>
              <a:t>5/1/2019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422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2" y="533400"/>
            <a:ext cx="1371600" cy="5592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1" y="533400"/>
            <a:ext cx="8077201" cy="5592764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Rosie Fletcher - 1701922</a:t>
            </a:r>
            <a:endParaRPr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DC850-6E22-4DB4-A018-271FDFF747D7}" type="datetime1">
              <a:rPr lang="en-US" smtClean="0"/>
              <a:t>5/1/2019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5018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5334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828800"/>
            <a:ext cx="9601200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1517950" y="6172200"/>
            <a:ext cx="6862462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/>
              <a:t>Rosie Fletcher - 1701922</a:t>
            </a:r>
            <a:endParaRPr lang="en-US"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2"/>
          </p:nvPr>
        </p:nvSpPr>
        <p:spPr>
          <a:xfrm>
            <a:off x="8609012" y="6172200"/>
            <a:ext cx="1320059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8C2E1DCF-0BCC-4E4E-9272-A766DCDFD277}" type="datetime1">
              <a:rPr lang="en-US" smtClean="0"/>
              <a:t>5/1/2019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33012" y="6172200"/>
            <a:ext cx="990601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5137D0E-4A4F-4307-8994-C1891D747D5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050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3838" algn="l" defTabSz="914400" rtl="0" eaLnBrk="1" latinLnBrk="0" hangingPunct="1">
        <a:lnSpc>
          <a:spcPct val="90000"/>
        </a:lnSpc>
        <a:spcBef>
          <a:spcPts val="8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41363" indent="-171450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66788" indent="-173038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8088" indent="-173038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444752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82496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157984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google.com/forms/d/e/1FAIpQLScdSCjo7vuSjjc0Pyi1JnQQw-5SNOA2598HSYwwkPCH40uy9Q/viewform?usp=sf_link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01924" y="260648"/>
            <a:ext cx="9144000" cy="2239888"/>
          </a:xfrm>
        </p:spPr>
        <p:txBody>
          <a:bodyPr/>
          <a:lstStyle/>
          <a:p>
            <a:pPr algn="ctr"/>
            <a:r>
              <a:rPr lang="en-US" sz="4800" i="1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The impact that Celebrity Endorsement has on Consumers attitudes and </a:t>
            </a:r>
            <a:r>
              <a:rPr lang="en-US" sz="4800" i="1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buying behaviours</a:t>
            </a:r>
            <a:endParaRPr lang="en-US" sz="4800" i="1" dirty="0">
              <a:solidFill>
                <a:schemeClr val="bg1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4056" y="5718848"/>
            <a:ext cx="2195735" cy="10668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Rosie Fletcher </a:t>
            </a:r>
          </a:p>
          <a:p>
            <a:r>
              <a:rPr lang="en-US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1701922 </a:t>
            </a:r>
          </a:p>
          <a:p>
            <a:endParaRPr lang="en-US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22C64E-0A4E-4DE9-85E7-04CD2F69DA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8628" y="2996952"/>
            <a:ext cx="3774436" cy="19846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A27176A-9AFE-4A81-B302-E5A9593C35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763694">
            <a:off x="6498987" y="4692779"/>
            <a:ext cx="2428875" cy="18859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E657523-8E4A-4647-9903-1F49E76C91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727580">
            <a:off x="9518106" y="4837928"/>
            <a:ext cx="2520280" cy="16999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168AB2B-6B5E-4131-8039-22031B9851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025595">
            <a:off x="236366" y="2681477"/>
            <a:ext cx="2440049" cy="14690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ADBAC8-069D-46C4-8D4E-D6F34F6B73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7734">
            <a:off x="4821579" y="2819032"/>
            <a:ext cx="2769694" cy="178689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2C85B38-7012-42CA-99C0-00D0BB24A30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24323" y="3220271"/>
            <a:ext cx="2251078" cy="241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561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3601478" y="713988"/>
            <a:ext cx="2483766" cy="1143000"/>
          </a:xfrm>
        </p:spPr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189859" y="2677491"/>
            <a:ext cx="9601200" cy="236711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Celebrity Endorsement – A type of brand promotion used by celebrities to promote products/services (Hsu &amp; McDonald, 2002). </a:t>
            </a: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Social media has been seen to have become an important part in millennials lives (Pate &amp; Adam’s, 2013) </a:t>
            </a:r>
            <a:r>
              <a:rPr lang="en-US" dirty="0"/>
              <a:t> 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Pate and Adam’s (2013) found that participants with links to social media were more likely to buy items if a friend had liked or bought them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D56333-BCF0-498C-8612-C3EFE9F78A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4812" y="70768"/>
            <a:ext cx="2304154" cy="15348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90B3903-6D93-4A63-94D7-1C845F4EB4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73397" y="1676400"/>
            <a:ext cx="2325569" cy="13205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A760A6D-8E95-46B5-B6B0-DBF1CEFDF8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73396" y="3149352"/>
            <a:ext cx="2325569" cy="132055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D3C70FE-A035-4E2A-9085-9DDE81B89DF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94812" y="4599857"/>
            <a:ext cx="2325570" cy="144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28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32DFC-07ED-4D3A-87F7-EDCBF5CC2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780" y="561180"/>
            <a:ext cx="3276599" cy="550860"/>
          </a:xfrm>
        </p:spPr>
        <p:txBody>
          <a:bodyPr/>
          <a:lstStyle/>
          <a:p>
            <a:r>
              <a:rPr lang="en-GB" dirty="0"/>
              <a:t>Balance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65C07E-F194-40CE-A7BB-2FC3723BE6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5779" y="1556792"/>
            <a:ext cx="3276599" cy="1728192"/>
          </a:xfrm>
        </p:spPr>
        <p:txBody>
          <a:bodyPr>
            <a:normAutofit fontScale="925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First proposed by Heider (1946)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Positive relationships with a brand/celebrity = Positive attitudes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Negative relationships with brands/celebrities = Negative attitudes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954153F-A1E6-42C8-A504-E5B2F05ACF82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3853E3-DB71-4F91-8AA3-0A3F9A9A9A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51" t="50000" r="21875" b="21960"/>
          <a:stretch/>
        </p:blipFill>
        <p:spPr>
          <a:xfrm>
            <a:off x="6182391" y="4196146"/>
            <a:ext cx="4739378" cy="182365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87837B-4492-4C91-84F0-B2A4B1CE02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316" t="49163" r="18500" b="28431"/>
          <a:stretch/>
        </p:blipFill>
        <p:spPr>
          <a:xfrm>
            <a:off x="6182391" y="836609"/>
            <a:ext cx="4739378" cy="16011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D99AD8E-981C-428A-AD13-A4EE39F9F7D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251" t="58374" r="21875" b="17647"/>
          <a:stretch/>
        </p:blipFill>
        <p:spPr>
          <a:xfrm>
            <a:off x="6182391" y="2480576"/>
            <a:ext cx="4739378" cy="16727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31DD721-09FD-45E8-952E-2BC12C2C6FDB}"/>
              </a:ext>
            </a:extLst>
          </p:cNvPr>
          <p:cNvSpPr txBox="1"/>
          <p:nvPr/>
        </p:nvSpPr>
        <p:spPr>
          <a:xfrm rot="21311781">
            <a:off x="107382" y="3744349"/>
            <a:ext cx="41887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‘‘In the case of two entities, a balance state exists if the relation between the entities is positive (or negative) in all respects. In the case of three entities, a balance state exists if all three relations are positive in all respects or if two are negative and one positive’’ Heider (1946)</a:t>
            </a:r>
          </a:p>
        </p:txBody>
      </p:sp>
    </p:spTree>
    <p:extLst>
      <p:ext uri="{BB962C8B-B14F-4D97-AF65-F5344CB8AC3E}">
        <p14:creationId xmlns:p14="http://schemas.microsoft.com/office/powerpoint/2010/main" val="1667866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F3939-A58A-4417-ABE7-3C2D095CF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836" y="188640"/>
            <a:ext cx="9601200" cy="1143000"/>
          </a:xfrm>
        </p:spPr>
        <p:txBody>
          <a:bodyPr/>
          <a:lstStyle/>
          <a:p>
            <a:r>
              <a:rPr lang="en-GB" dirty="0"/>
              <a:t>Parasocial Relationships and Parasocial Interactions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F6EEF1-4042-4448-892E-D696F98DE543}"/>
              </a:ext>
            </a:extLst>
          </p:cNvPr>
          <p:cNvSpPr txBox="1"/>
          <p:nvPr/>
        </p:nvSpPr>
        <p:spPr>
          <a:xfrm>
            <a:off x="1413892" y="2060848"/>
            <a:ext cx="66247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Parasocial relationships and parasocial interactions – Imaginary, one-sided friendships or relationships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Usually created through watching TV or following celebrities on social media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Chung &amp; Cho (2017) explored how parasocial relationships are developed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DB2DC5-4692-4002-BB6D-3450532FBC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7548" y="1581150"/>
            <a:ext cx="2466975" cy="18478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D088F2-4C07-4D38-9600-BDB69D4B53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7548" y="3609930"/>
            <a:ext cx="2466975" cy="156882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B65D5F4-1B56-41D6-8B88-354D9BAFEC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7658" y="4078293"/>
            <a:ext cx="3880430" cy="1754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065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Methodology </a:t>
            </a:r>
            <a:br>
              <a:rPr lang="en-US" dirty="0"/>
            </a:br>
            <a:r>
              <a:rPr lang="en-US" dirty="0"/>
              <a:t>Design;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8F79A-D58C-4876-9DE4-A4D751A05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2414" y="1828800"/>
            <a:ext cx="9601200" cy="4048472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Quantitative approach to examine attitudes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Questionnaire retrieved from Alsmadi (2005) paper, ‘The Power of Celebrity Endorsement in Brand Choice Behaviour: An Empirical Study of Consumer Attitudes in Jordan’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DV – Attitudes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IV- Social media influencers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SPSS used to find mean and SD 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592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533400"/>
            <a:ext cx="2267742" cy="1143000"/>
          </a:xfrm>
        </p:spPr>
        <p:txBody>
          <a:bodyPr/>
          <a:lstStyle/>
          <a:p>
            <a:r>
              <a:rPr lang="en-US" dirty="0"/>
              <a:t>Procedure;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sz="half" idx="1"/>
          </p:nvPr>
        </p:nvSpPr>
        <p:spPr>
          <a:xfrm>
            <a:off x="1522414" y="1828800"/>
            <a:ext cx="4645152" cy="2752328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 link to a google forms questionnaire was posted on Facebook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Participants were asked to read consent form before taking part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Continuing to questions gained consent from participants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After all questions were answered, participants were shown  a debrief sheet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Withdrawal from the study can be requested at any time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1BED49-736A-4C2F-A92C-046F2DE977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26660" y="5148470"/>
            <a:ext cx="3712097" cy="87133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https://docs.google.com/forms/d/e/1FAIpQLScdSCjo7vuSjjc0Pyi1JnQQw-5SNOA2598HSYwwkPCH40uy9Q/viewform?usp=sf_link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4171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Participants; 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sz="half" idx="2"/>
          </p:nvPr>
        </p:nvSpPr>
        <p:spPr>
          <a:xfrm>
            <a:off x="6475412" y="1828800"/>
            <a:ext cx="4648201" cy="2464296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Sixteen Females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Twelve Males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Opportunity sample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Taken from Facebook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Fully aware of purpose of the study 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B411A077-BE2B-4A04-B498-6E68C548288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930360346"/>
              </p:ext>
            </p:extLst>
          </p:nvPr>
        </p:nvGraphicFramePr>
        <p:xfrm>
          <a:off x="1522413" y="1828800"/>
          <a:ext cx="2843807" cy="4191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31616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B55FE-1343-4871-A8C9-28BC36565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Materials;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56398F-55E9-4FFE-AFF4-642CB77E2B90}"/>
              </a:ext>
            </a:extLst>
          </p:cNvPr>
          <p:cNvSpPr txBox="1"/>
          <p:nvPr/>
        </p:nvSpPr>
        <p:spPr>
          <a:xfrm>
            <a:off x="1522414" y="2204864"/>
            <a:ext cx="781235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Questionnaire - Alsmadi (2005) paper ‘The Power of Celebrity Endorsement in Brand Choice Behaviour: An Empirical Study of Consumer Attitudes in Jordan’  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Font Style – Helvetica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Font Size – 14.5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11 questions presented on likert scale ranging from 1 (Strongly disagree) to 5 (Strongly agree)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7761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Results;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89114" y="1585527"/>
            <a:ext cx="6157320" cy="149083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sz="2000" dirty="0"/>
              <a:t>Results indicated a significant difference between high scores and low scores of participants attitudes towards the affects that celebrity endorsement has on consumers attitudes towards buying behaviours.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78462" y="2667000"/>
            <a:ext cx="4645152" cy="617984"/>
          </a:xfrm>
        </p:spPr>
        <p:txBody>
          <a:bodyPr>
            <a:normAutofit/>
          </a:bodyPr>
          <a:lstStyle/>
          <a:p>
            <a:endParaRPr lang="en-GB" sz="1000" dirty="0"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226901-FD76-4F2F-AB54-358DE4D238EF}"/>
              </a:ext>
            </a:extLst>
          </p:cNvPr>
          <p:cNvSpPr/>
          <p:nvPr/>
        </p:nvSpPr>
        <p:spPr>
          <a:xfrm>
            <a:off x="717748" y="1844824"/>
            <a:ext cx="438113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Report			</a:t>
            </a:r>
          </a:p>
          <a:p>
            <a:r>
              <a:rPr lang="en-GB" dirty="0"/>
              <a:t>Scores </a:t>
            </a:r>
          </a:p>
          <a:p>
            <a:r>
              <a:rPr lang="en-GB" dirty="0"/>
              <a:t>Gender	Mean	N	Std. Deviation</a:t>
            </a:r>
          </a:p>
          <a:p>
            <a:r>
              <a:rPr lang="en-GB" dirty="0"/>
              <a:t>male	34.5833	12	8.83648</a:t>
            </a:r>
          </a:p>
          <a:p>
            <a:r>
              <a:rPr lang="en-GB" dirty="0"/>
              <a:t>female	39.6875	16	6.53930</a:t>
            </a:r>
          </a:p>
          <a:p>
            <a:r>
              <a:rPr lang="en-GB" dirty="0"/>
              <a:t>Total	37.5000	28	7.88576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2619552-1169-40EE-98F0-382A3068A00E}"/>
              </a:ext>
            </a:extLst>
          </p:cNvPr>
          <p:cNvSpPr txBox="1"/>
          <p:nvPr/>
        </p:nvSpPr>
        <p:spPr>
          <a:xfrm>
            <a:off x="5311390" y="3531805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High score – Anything between 27.5 and 55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Low score – Anything between 11 and 27.5 </a:t>
            </a:r>
          </a:p>
        </p:txBody>
      </p:sp>
    </p:spTree>
    <p:extLst>
      <p:ext uri="{BB962C8B-B14F-4D97-AF65-F5344CB8AC3E}">
        <p14:creationId xmlns:p14="http://schemas.microsoft.com/office/powerpoint/2010/main" val="533970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Discussion;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907054-400C-48D5-BD6D-7FD48AF6C00A}"/>
              </a:ext>
            </a:extLst>
          </p:cNvPr>
          <p:cNvSpPr txBox="1"/>
          <p:nvPr/>
        </p:nvSpPr>
        <p:spPr>
          <a:xfrm>
            <a:off x="1773932" y="2132856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 significant difference was found between high and low scores on attitude levels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Supported Chung &amp; Cho (2017) and supported the Balance theory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Companies promoting brands that use celebrities are at an advantage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more advertising done using celebrities will increase consumers buying attitudes and behaviours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223FAC-4801-4276-92A6-F0300E49E260}"/>
              </a:ext>
            </a:extLst>
          </p:cNvPr>
          <p:cNvSpPr txBox="1"/>
          <p:nvPr/>
        </p:nvSpPr>
        <p:spPr>
          <a:xfrm>
            <a:off x="513792" y="4164180"/>
            <a:ext cx="36364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Limitations –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Small sample size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Uneven female to male ratio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Only posted to Facebook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80751C-8D58-496E-9966-EBBE0CFE4E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16920" y="3831281"/>
            <a:ext cx="2143125" cy="21431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6318216-1782-4C0E-8DD2-1E2EE9FF11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3014" y="3831281"/>
            <a:ext cx="2667000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71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812" y="280071"/>
            <a:ext cx="3276599" cy="581794"/>
          </a:xfrm>
        </p:spPr>
        <p:txBody>
          <a:bodyPr/>
          <a:lstStyle/>
          <a:p>
            <a:r>
              <a:rPr lang="en-US" dirty="0"/>
              <a:t>References;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788" y="838200"/>
            <a:ext cx="10874425" cy="51816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Hsu, C. K., &amp; McDonald, D. (2002). An examination on multiple celebrity endorsers in 	advertising. </a:t>
            </a:r>
            <a:r>
              <a:rPr lang="en-GB" i="1" dirty="0"/>
              <a:t>Journal of Product &amp; Brand Management</a:t>
            </a:r>
            <a:r>
              <a:rPr lang="en-GB" dirty="0"/>
              <a:t>, </a:t>
            </a:r>
            <a:r>
              <a:rPr lang="en-GB" i="1" dirty="0"/>
              <a:t>11</a:t>
            </a:r>
            <a:r>
              <a:rPr lang="en-GB" dirty="0"/>
              <a:t>(1), 19-29. </a:t>
            </a:r>
          </a:p>
          <a:p>
            <a:pPr marL="0" indent="0">
              <a:buNone/>
            </a:pPr>
            <a:r>
              <a:rPr lang="en-GB" dirty="0"/>
              <a:t>Chung, S., &amp; Cho, H. (2017). Fostering parasocial relationships with celebrities on social media: 	Implications for celebrity endorsement. </a:t>
            </a:r>
            <a:r>
              <a:rPr lang="en-GB" i="1" dirty="0"/>
              <a:t>Psychology &amp; Marketing</a:t>
            </a:r>
            <a:r>
              <a:rPr lang="en-GB" dirty="0"/>
              <a:t>, </a:t>
            </a:r>
            <a:r>
              <a:rPr lang="en-GB" i="1" dirty="0"/>
              <a:t>34</a:t>
            </a:r>
            <a:r>
              <a:rPr lang="en-GB" dirty="0"/>
              <a:t>(4), 481-495. </a:t>
            </a:r>
          </a:p>
          <a:p>
            <a:pPr marL="0" indent="0">
              <a:buNone/>
            </a:pPr>
            <a:r>
              <a:rPr lang="en-GB" dirty="0"/>
              <a:t>Pate, S. S., &amp; Adams, M. (2013). The influence of social networking sites on buying behaviours 	of millennials. </a:t>
            </a:r>
            <a:r>
              <a:rPr lang="en-GB" i="1" dirty="0"/>
              <a:t>Atlantic Marketing Journal</a:t>
            </a:r>
            <a:r>
              <a:rPr lang="en-GB" dirty="0"/>
              <a:t>, </a:t>
            </a:r>
            <a:r>
              <a:rPr lang="en-GB" i="1" dirty="0"/>
              <a:t>2</a:t>
            </a:r>
            <a:r>
              <a:rPr lang="en-GB" dirty="0"/>
              <a:t>(1), 7. </a:t>
            </a:r>
          </a:p>
          <a:p>
            <a:pPr marL="0" indent="0">
              <a:buNone/>
            </a:pPr>
            <a:r>
              <a:rPr lang="en-GB" dirty="0"/>
              <a:t>Yakut, E. N. I. S. (2017). Role of balance theory on celebrity endorsement: effect of pre-existing 	attitudes. </a:t>
            </a:r>
            <a:r>
              <a:rPr lang="en-GB" i="1" dirty="0"/>
              <a:t>Retrieved April</a:t>
            </a:r>
            <a:r>
              <a:rPr lang="en-GB" dirty="0"/>
              <a:t>, </a:t>
            </a:r>
            <a:r>
              <a:rPr lang="en-GB" i="1" dirty="0"/>
              <a:t>26</a:t>
            </a:r>
            <a:r>
              <a:rPr lang="en-GB" dirty="0"/>
              <a:t>, 2018.</a:t>
            </a:r>
          </a:p>
          <a:p>
            <a:pPr marL="0" indent="0">
              <a:buNone/>
            </a:pPr>
            <a:r>
              <a:rPr lang="en-GB" dirty="0"/>
              <a:t>Heider, F. (1946). Attitudes and cognitive organization. </a:t>
            </a:r>
            <a:r>
              <a:rPr lang="en-GB" i="1" dirty="0"/>
              <a:t>The Journal of psychology</a:t>
            </a:r>
            <a:r>
              <a:rPr lang="en-GB" dirty="0"/>
              <a:t>, </a:t>
            </a:r>
            <a:r>
              <a:rPr lang="en-GB" i="1" dirty="0"/>
              <a:t>21</a:t>
            </a:r>
            <a:r>
              <a:rPr lang="en-GB" dirty="0"/>
              <a:t>(1), 107-112.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30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atercolor_16x9">
  <a:themeElements>
    <a:clrScheme name="Watercolor_16x9">
      <a:dk1>
        <a:sysClr val="windowText" lastClr="000000"/>
      </a:dk1>
      <a:lt1>
        <a:sysClr val="window" lastClr="FFFFFF"/>
      </a:lt1>
      <a:dk2>
        <a:srgbClr val="09AFA7"/>
      </a:dk2>
      <a:lt2>
        <a:srgbClr val="AEF1EA"/>
      </a:lt2>
      <a:accent1>
        <a:srgbClr val="08CAC1"/>
      </a:accent1>
      <a:accent2>
        <a:srgbClr val="76C714"/>
      </a:accent2>
      <a:accent3>
        <a:srgbClr val="0E70C2"/>
      </a:accent3>
      <a:accent4>
        <a:srgbClr val="259F39"/>
      </a:accent4>
      <a:accent5>
        <a:srgbClr val="C8C015"/>
      </a:accent5>
      <a:accent6>
        <a:srgbClr val="444FDC"/>
      </a:accent6>
      <a:hlink>
        <a:srgbClr val="76C714"/>
      </a:hlink>
      <a:folHlink>
        <a:srgbClr val="7F7F7F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F00001016.potx" id="{8AD53B0B-FC02-4342-9C97-FCB4E3E31C20}" vid="{17FAF719-7E74-4133-9EF7-340AA294087B}"/>
    </a:ext>
  </a:extLst>
</a:theme>
</file>

<file path=ppt/theme/theme2.xml><?xml version="1.0" encoding="utf-8"?>
<a:theme xmlns:a="http://schemas.openxmlformats.org/drawingml/2006/main" name="Office Theme">
  <a:themeElements>
    <a:clrScheme name="Watercolor_16x9">
      <a:dk1>
        <a:sysClr val="windowText" lastClr="000000"/>
      </a:dk1>
      <a:lt1>
        <a:sysClr val="window" lastClr="FFFFFF"/>
      </a:lt1>
      <a:dk2>
        <a:srgbClr val="09AFA7"/>
      </a:dk2>
      <a:lt2>
        <a:srgbClr val="AEF1EA"/>
      </a:lt2>
      <a:accent1>
        <a:srgbClr val="08CAC1"/>
      </a:accent1>
      <a:accent2>
        <a:srgbClr val="76C714"/>
      </a:accent2>
      <a:accent3>
        <a:srgbClr val="0E70C2"/>
      </a:accent3>
      <a:accent4>
        <a:srgbClr val="259F39"/>
      </a:accent4>
      <a:accent5>
        <a:srgbClr val="C8C015"/>
      </a:accent5>
      <a:accent6>
        <a:srgbClr val="444FDC"/>
      </a:accent6>
      <a:hlink>
        <a:srgbClr val="76C714"/>
      </a:hlink>
      <a:folHlink>
        <a:srgbClr val="7F7F7F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Watercolor_16x9">
      <a:dk1>
        <a:sysClr val="windowText" lastClr="000000"/>
      </a:dk1>
      <a:lt1>
        <a:sysClr val="window" lastClr="FFFFFF"/>
      </a:lt1>
      <a:dk2>
        <a:srgbClr val="09AFA7"/>
      </a:dk2>
      <a:lt2>
        <a:srgbClr val="AEF1EA"/>
      </a:lt2>
      <a:accent1>
        <a:srgbClr val="08CAC1"/>
      </a:accent1>
      <a:accent2>
        <a:srgbClr val="76C714"/>
      </a:accent2>
      <a:accent3>
        <a:srgbClr val="0E70C2"/>
      </a:accent3>
      <a:accent4>
        <a:srgbClr val="259F39"/>
      </a:accent4>
      <a:accent5>
        <a:srgbClr val="C8C015"/>
      </a:accent5>
      <a:accent6>
        <a:srgbClr val="444FDC"/>
      </a:accent6>
      <a:hlink>
        <a:srgbClr val="76C714"/>
      </a:hlink>
      <a:folHlink>
        <a:srgbClr val="7F7F7F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Watercolor presentation (widescreen)</Template>
  <TotalTime>844</TotalTime>
  <Words>555</Words>
  <Application>Microsoft Office PowerPoint</Application>
  <PresentationFormat>Custom</PresentationFormat>
  <Paragraphs>72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 Light</vt:lpstr>
      <vt:lpstr>Palatino Linotype</vt:lpstr>
      <vt:lpstr>Times New Roman</vt:lpstr>
      <vt:lpstr>Wingdings</vt:lpstr>
      <vt:lpstr>Watercolor_16x9</vt:lpstr>
      <vt:lpstr>The impact that Celebrity Endorsement has on Consumers attitudes and buying behaviours</vt:lpstr>
      <vt:lpstr>Introduction </vt:lpstr>
      <vt:lpstr>Balance Theory</vt:lpstr>
      <vt:lpstr>Parasocial Relationships and Parasocial Interactions</vt:lpstr>
      <vt:lpstr>Methodology  Design; </vt:lpstr>
      <vt:lpstr>Procedure;</vt:lpstr>
      <vt:lpstr>Participants; </vt:lpstr>
      <vt:lpstr>Materials;</vt:lpstr>
      <vt:lpstr>Results; </vt:lpstr>
      <vt:lpstr>Discussion; </vt:lpstr>
      <vt:lpstr>References;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that Celebrity Endorsement has on Consumers buying behaviours and attitudes</dc:title>
  <dc:creator>Rosie-Ann Fletcher</dc:creator>
  <cp:lastModifiedBy>Rosie-Ann Fletcher</cp:lastModifiedBy>
  <cp:revision>22</cp:revision>
  <dcterms:created xsi:type="dcterms:W3CDTF">2019-04-19T17:21:33Z</dcterms:created>
  <dcterms:modified xsi:type="dcterms:W3CDTF">2019-05-01T22:07:18Z</dcterms:modified>
</cp:coreProperties>
</file>