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y="5143500" cx="9144000"/>
  <p:notesSz cx="6858000" cy="9144000"/>
  <p:embeddedFontLst>
    <p:embeddedFont>
      <p:font typeface="Open Sans"/>
      <p:regular r:id="rId20"/>
      <p:bold r:id="rId21"/>
      <p:italic r:id="rId22"/>
      <p:boldItalic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regular.fntdata"/><Relationship Id="rId11" Type="http://schemas.openxmlformats.org/officeDocument/2006/relationships/slide" Target="slides/slide7.xml"/><Relationship Id="rId22" Type="http://schemas.openxmlformats.org/officeDocument/2006/relationships/font" Target="fonts/OpenSans-italic.fntdata"/><Relationship Id="rId10" Type="http://schemas.openxmlformats.org/officeDocument/2006/relationships/slide" Target="slides/slide6.xml"/><Relationship Id="rId21" Type="http://schemas.openxmlformats.org/officeDocument/2006/relationships/font" Target="fonts/OpenSans-bold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23" Type="http://schemas.openxmlformats.org/officeDocument/2006/relationships/font" Target="fonts/OpenSans-boldItalic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6" Type="http://schemas.openxmlformats.org/officeDocument/2006/relationships/slide" Target="slides/slide2.xml"/><Relationship Id="rId18" Type="http://schemas.openxmlformats.org/officeDocument/2006/relationships/slide" Target="slides/slide14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4c1aebce12_0_2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4c1aebce12_0_2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4c1aebce12_0_5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4c1aebce12_0_5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4c1aebce12_0_2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4c1aebce12_0_2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4c1aebce12_0_2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4c1aebce12_0_2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4c1aebce12_0_30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4c1aebce12_0_30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4c1aebce12_0_5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4c1aebce12_0_5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4c1aebce12_0_5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4c1aebce12_0_5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4ba2b84f9c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4ba2b84f9c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4ba2b84f9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4ba2b84f9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4c1aebce12_0_5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4c1aebce12_0_5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4c1aebce12_0_54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4c1aebce12_0_5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4c1aebce12_0_55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4c1aebce12_0_55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4c1aebce12_0_56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4c1aebce12_0_5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4c1aebce12_0_29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4c1aebce12_0_2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>
    <mc:Choice Requires="p14">
      <p:transition spd="slow" p14:dur="1000">
        <p:push dir="r"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Relationship Id="rId4" Type="http://schemas.openxmlformats.org/officeDocument/2006/relationships/image" Target="../media/image5.png"/><Relationship Id="rId5" Type="http://schemas.openxmlformats.org/officeDocument/2006/relationships/image" Target="../media/image4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0" y="2103725"/>
            <a:ext cx="8520600" cy="922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/>
              <a:t>Poverty</a:t>
            </a:r>
            <a:endParaRPr sz="7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is poverty?</a:t>
            </a:r>
            <a:endParaRPr/>
          </a:p>
        </p:txBody>
      </p:sp>
      <p:pic>
        <p:nvPicPr>
          <p:cNvPr id="60" name="Google Shape;60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170125"/>
            <a:ext cx="2857500" cy="3086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62300" y="1170125"/>
            <a:ext cx="5745476" cy="382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009900" y="2993250"/>
            <a:ext cx="3006950" cy="1997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/>
        </p:nvSpPr>
        <p:spPr>
          <a:xfrm>
            <a:off x="540475" y="200250"/>
            <a:ext cx="7930800" cy="47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19100" lvl="0" marL="457200" rtl="0" algn="l">
              <a:spcBef>
                <a:spcPts val="0"/>
              </a:spcBef>
              <a:spcAft>
                <a:spcPts val="0"/>
              </a:spcAft>
              <a:buSzPts val="3000"/>
              <a:buChar char="●"/>
            </a:pPr>
            <a:r>
              <a:rPr lang="en" sz="3000"/>
              <a:t>How to pay your rent</a:t>
            </a:r>
            <a:endParaRPr sz="3000"/>
          </a:p>
          <a:p>
            <a:pPr indent="-419100" lvl="0" marL="457200" rtl="0" algn="l">
              <a:spcBef>
                <a:spcPts val="0"/>
              </a:spcBef>
              <a:spcAft>
                <a:spcPts val="0"/>
              </a:spcAft>
              <a:buSzPts val="3000"/>
              <a:buChar char="●"/>
            </a:pPr>
            <a:r>
              <a:rPr lang="en" sz="3000"/>
              <a:t>Heat your home</a:t>
            </a:r>
            <a:endParaRPr sz="3000"/>
          </a:p>
          <a:p>
            <a:pPr indent="-419100" lvl="0" marL="457200" rtl="0" algn="l">
              <a:spcBef>
                <a:spcPts val="0"/>
              </a:spcBef>
              <a:spcAft>
                <a:spcPts val="0"/>
              </a:spcAft>
              <a:buSzPts val="3000"/>
              <a:buChar char="●"/>
            </a:pPr>
            <a:r>
              <a:rPr lang="en" sz="3000"/>
              <a:t>Put food on the table</a:t>
            </a:r>
            <a:endParaRPr sz="3000"/>
          </a:p>
          <a:p>
            <a:pPr indent="-419100" lvl="0" marL="457200" rtl="0" algn="l">
              <a:spcBef>
                <a:spcPts val="0"/>
              </a:spcBef>
              <a:spcAft>
                <a:spcPts val="0"/>
              </a:spcAft>
              <a:buSzPts val="3000"/>
              <a:buChar char="●"/>
            </a:pPr>
            <a:r>
              <a:rPr lang="en" sz="3000"/>
              <a:t>Clothes</a:t>
            </a:r>
            <a:endParaRPr sz="3000"/>
          </a:p>
          <a:p>
            <a:pPr indent="-419100" lvl="0" marL="457200" rtl="0" algn="l">
              <a:spcBef>
                <a:spcPts val="0"/>
              </a:spcBef>
              <a:spcAft>
                <a:spcPts val="0"/>
              </a:spcAft>
              <a:buSzPts val="3000"/>
              <a:buChar char="●"/>
            </a:pPr>
            <a:r>
              <a:rPr lang="en" sz="3000"/>
              <a:t>Pay your bills</a:t>
            </a:r>
            <a:endParaRPr sz="30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>
            <p:ph type="title"/>
          </p:nvPr>
        </p:nvSpPr>
        <p:spPr>
          <a:xfrm>
            <a:off x="311700" y="1141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Absolute Poverty</a:t>
            </a:r>
            <a:endParaRPr/>
          </a:p>
        </p:txBody>
      </p:sp>
      <p:sp>
        <p:nvSpPr>
          <p:cNvPr id="73" name="Google Shape;73;p16"/>
          <p:cNvSpPr txBox="1"/>
          <p:nvPr/>
        </p:nvSpPr>
        <p:spPr>
          <a:xfrm>
            <a:off x="143400" y="686825"/>
            <a:ext cx="4345800" cy="162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 u="sng"/>
              <a:t>Lack of:</a:t>
            </a:r>
            <a:endParaRPr b="1" sz="24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Food;</a:t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Clothing;</a:t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Shelter;</a:t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Heat;</a:t>
            </a:r>
            <a:endParaRPr sz="24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Bedding etc..</a:t>
            </a:r>
            <a:endParaRPr sz="2400"/>
          </a:p>
        </p:txBody>
      </p:sp>
      <p:pic>
        <p:nvPicPr>
          <p:cNvPr id="74" name="Google Shape;74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22050" y="795175"/>
            <a:ext cx="4499894" cy="2530375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6"/>
          <p:cNvSpPr txBox="1"/>
          <p:nvPr/>
        </p:nvSpPr>
        <p:spPr>
          <a:xfrm>
            <a:off x="6871800" y="795175"/>
            <a:ext cx="2448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/>
              <a:t>“Heat or Eat”</a:t>
            </a:r>
            <a:endParaRPr b="1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311700" y="920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Persistent</a:t>
            </a:r>
            <a:r>
              <a:rPr lang="en"/>
              <a:t> Poverty</a:t>
            </a:r>
            <a:endParaRPr/>
          </a:p>
        </p:txBody>
      </p:sp>
      <p:pic>
        <p:nvPicPr>
          <p:cNvPr id="81" name="Google Shape;81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817150"/>
            <a:ext cx="5619750" cy="3333750"/>
          </a:xfrm>
          <a:prstGeom prst="rect">
            <a:avLst/>
          </a:prstGeom>
          <a:noFill/>
          <a:ln>
            <a:noFill/>
          </a:ln>
        </p:spPr>
      </p:pic>
      <p:sp>
        <p:nvSpPr>
          <p:cNvPr id="82" name="Google Shape;82;p17"/>
          <p:cNvSpPr txBox="1"/>
          <p:nvPr/>
        </p:nvSpPr>
        <p:spPr>
          <a:xfrm>
            <a:off x="5890100" y="794175"/>
            <a:ext cx="3033300" cy="3333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Living with less than 60% of national average income.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Less than £12,567 of disposable income in two of the last three years.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UK has one of the lowest persistent poverty rates in the EU.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311700" y="479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Relative Income Poverty</a:t>
            </a:r>
            <a:endParaRPr/>
          </a:p>
        </p:txBody>
      </p:sp>
      <p:pic>
        <p:nvPicPr>
          <p:cNvPr id="88" name="Google Shape;88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456925"/>
            <a:ext cx="2600325" cy="2857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05125" y="773050"/>
            <a:ext cx="5618196" cy="4218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9"/>
          <p:cNvSpPr txBox="1"/>
          <p:nvPr>
            <p:ph type="title"/>
          </p:nvPr>
        </p:nvSpPr>
        <p:spPr>
          <a:xfrm>
            <a:off x="311700" y="64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causes poverty?</a:t>
            </a:r>
            <a:endParaRPr/>
          </a:p>
        </p:txBody>
      </p:sp>
      <p:sp>
        <p:nvSpPr>
          <p:cNvPr id="95" name="Google Shape;95;p19"/>
          <p:cNvSpPr txBox="1"/>
          <p:nvPr>
            <p:ph idx="1" type="body"/>
          </p:nvPr>
        </p:nvSpPr>
        <p:spPr>
          <a:xfrm>
            <a:off x="311700" y="794175"/>
            <a:ext cx="8520600" cy="377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Redundancy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Illness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Bereavement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Relationship breakdown/divorce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Lack of education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Weather (Flooding, Drought, Natural disasters etc)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Low levels of skill and education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Availability of employment / national need for labour.</a:t>
            </a:r>
            <a:endParaRPr sz="24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0"/>
          <p:cNvSpPr txBox="1"/>
          <p:nvPr>
            <p:ph type="title"/>
          </p:nvPr>
        </p:nvSpPr>
        <p:spPr>
          <a:xfrm>
            <a:off x="311700" y="81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Effects of poverty	</a:t>
            </a:r>
            <a:endParaRPr/>
          </a:p>
        </p:txBody>
      </p:sp>
      <p:sp>
        <p:nvSpPr>
          <p:cNvPr id="101" name="Google Shape;101;p20"/>
          <p:cNvSpPr txBox="1"/>
          <p:nvPr>
            <p:ph idx="1" type="body"/>
          </p:nvPr>
        </p:nvSpPr>
        <p:spPr>
          <a:xfrm>
            <a:off x="311700" y="653725"/>
            <a:ext cx="8520600" cy="426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Crimes and violence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Health problems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Physical abuse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Homelessness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Lower quality of living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Early death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Hunger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Child antisocial behaviour</a:t>
            </a:r>
            <a:endParaRPr sz="2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1"/>
          <p:cNvSpPr txBox="1"/>
          <p:nvPr>
            <p:ph type="title"/>
          </p:nvPr>
        </p:nvSpPr>
        <p:spPr>
          <a:xfrm>
            <a:off x="311700" y="732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Why is poverty still with us?</a:t>
            </a:r>
            <a:endParaRPr/>
          </a:p>
        </p:txBody>
      </p:sp>
      <p:sp>
        <p:nvSpPr>
          <p:cNvPr id="107" name="Google Shape;107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Low pay and insecurity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Unemployment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Gas and electricity prices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Poor parenting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Early abuse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Family breakdowns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Spending habits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Economic downfall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Health problems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Changes in market trends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Lack of skills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Google Shape;11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09750" y="733425"/>
            <a:ext cx="5524500" cy="3676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3"/>
          <p:cNvSpPr txBox="1"/>
          <p:nvPr>
            <p:ph type="title"/>
          </p:nvPr>
        </p:nvSpPr>
        <p:spPr>
          <a:xfrm>
            <a:off x="311700" y="64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the government can do to reduce poverty?</a:t>
            </a:r>
            <a:endParaRPr/>
          </a:p>
        </p:txBody>
      </p:sp>
      <p:sp>
        <p:nvSpPr>
          <p:cNvPr id="118" name="Google Shape;118;p23"/>
          <p:cNvSpPr txBox="1"/>
          <p:nvPr>
            <p:ph idx="1" type="body"/>
          </p:nvPr>
        </p:nvSpPr>
        <p:spPr>
          <a:xfrm>
            <a:off x="311700" y="783150"/>
            <a:ext cx="8520600" cy="378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Create jobs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Raise the minimum wage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Increase income tax credit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Provide paid leave and paid sick days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Government grants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Cheaper housing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Better schooling</a:t>
            </a:r>
            <a:endParaRPr sz="2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4"/>
          <p:cNvSpPr txBox="1"/>
          <p:nvPr>
            <p:ph type="title"/>
          </p:nvPr>
        </p:nvSpPr>
        <p:spPr>
          <a:xfrm>
            <a:off x="311700" y="1692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Statistics</a:t>
            </a:r>
            <a:endParaRPr/>
          </a:p>
        </p:txBody>
      </p:sp>
      <p:pic>
        <p:nvPicPr>
          <p:cNvPr id="124" name="Google Shape;124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894375"/>
            <a:ext cx="4989600" cy="409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142000" y="1601338"/>
            <a:ext cx="3697199" cy="26828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5"/>
          <p:cNvSpPr txBox="1"/>
          <p:nvPr>
            <p:ph type="title"/>
          </p:nvPr>
        </p:nvSpPr>
        <p:spPr>
          <a:xfrm>
            <a:off x="311700" y="920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Policies on poverty</a:t>
            </a:r>
            <a:endParaRPr/>
          </a:p>
        </p:txBody>
      </p:sp>
      <p:sp>
        <p:nvSpPr>
          <p:cNvPr id="131" name="Google Shape;131;p25"/>
          <p:cNvSpPr txBox="1"/>
          <p:nvPr>
            <p:ph idx="1" type="body"/>
          </p:nvPr>
        </p:nvSpPr>
        <p:spPr>
          <a:xfrm>
            <a:off x="311700" y="716950"/>
            <a:ext cx="8520600" cy="385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Minimum wage laws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Social Security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Government benefits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Reduced </a:t>
            </a:r>
            <a:r>
              <a:rPr lang="en" sz="2400"/>
              <a:t>unemployment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Economic growth</a:t>
            </a:r>
            <a:endParaRPr sz="2400"/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" sz="2400"/>
              <a:t>Negative income tax</a:t>
            </a:r>
            <a:endParaRPr sz="2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6"/>
          <p:cNvSpPr txBox="1"/>
          <p:nvPr/>
        </p:nvSpPr>
        <p:spPr>
          <a:xfrm>
            <a:off x="308850" y="352975"/>
            <a:ext cx="8460000" cy="162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000"/>
              <a:t>“As long as poverty, injustice and gross inequality exists in the world, none of us can truly exist” </a:t>
            </a:r>
            <a:r>
              <a:rPr i="1" lang="en" sz="1800"/>
              <a:t>-Nelson Mandela</a:t>
            </a:r>
            <a:endParaRPr i="1" sz="1800"/>
          </a:p>
        </p:txBody>
      </p:sp>
      <p:sp>
        <p:nvSpPr>
          <p:cNvPr id="137" name="Google Shape;137;p26"/>
          <p:cNvSpPr txBox="1"/>
          <p:nvPr/>
        </p:nvSpPr>
        <p:spPr>
          <a:xfrm>
            <a:off x="342000" y="2954075"/>
            <a:ext cx="8460000" cy="162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000"/>
              <a:t>“Poverty is like punishment for a crime you didn’t commit” </a:t>
            </a:r>
            <a:r>
              <a:rPr i="1" lang="en" sz="1800"/>
              <a:t>-Eli Khamaral</a:t>
            </a:r>
            <a:endParaRPr i="1" sz="1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27"/>
          <p:cNvSpPr txBox="1"/>
          <p:nvPr>
            <p:ph type="title"/>
          </p:nvPr>
        </p:nvSpPr>
        <p:spPr>
          <a:xfrm>
            <a:off x="311700" y="1472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 List</a:t>
            </a:r>
            <a:endParaRPr/>
          </a:p>
        </p:txBody>
      </p:sp>
      <p:sp>
        <p:nvSpPr>
          <p:cNvPr id="143" name="Google Shape;143;p27"/>
          <p:cNvSpPr txBox="1"/>
          <p:nvPr>
            <p:ph idx="1" type="body"/>
          </p:nvPr>
        </p:nvSpPr>
        <p:spPr>
          <a:xfrm>
            <a:off x="311700" y="719900"/>
            <a:ext cx="8520600" cy="384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Dailymail.co.uk. (2017). [online] Available at: https://www.dailymail.co.uk/news/article-4643156/UK-one-lowest-persistent-poverty-rates-EU.html [Accessed 6 Jan. 2019].</a:t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Economicshelp.org. (2018). [online] Available at: https://www.economicshelp.org/blog/3881/economics/policies-for-reducing-unemployment/ [Accessed 6 Jan. 2019].</a:t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JRF. (2019). </a:t>
            </a:r>
            <a:r>
              <a:rPr i="1"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UK Poverty Statistics</a:t>
            </a: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. [online] Available at: https://www.jrf.org.uk/data [Accessed 6 Jan. 2019].</a:t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Mandela.gov.za. (2005). </a:t>
            </a:r>
            <a:r>
              <a:rPr i="1"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Nelson Mandela - Speeches - Address by Nelson Mandela for the "Make Poverty History" Campaign, London - United Kingdom</a:t>
            </a: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. [online] Available at: http://www.mandela.gov.za/mandela_speeches/2005/050203_poverty.htm [Accessed 6 Jan. 2019].</a:t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Money Quotes Daily. (n.d.). </a:t>
            </a:r>
            <a:r>
              <a:rPr i="1"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Eli Khamarov: Poverty is Like Punishment - Money Quotes Daily</a:t>
            </a: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. [online] Available at: https://itsamoneything.com/money/eli-khamarov-poverty-like-punishment/#.XDJcJs_7TOQ [Accessed 6 Jan. 2019].</a:t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Quickonomics. (2018). </a:t>
            </a:r>
            <a:r>
              <a:rPr i="1"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Government Policies to Reduce Poverty - Quickonomics</a:t>
            </a:r>
            <a:r>
              <a:rPr lang="en" sz="1000">
                <a:solidFill>
                  <a:schemeClr val="dk1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sym typeface="Open Sans"/>
              </a:rPr>
              <a:t>. [online] Available at: https://quickonomics.com/government-policies-to-reduce-poverty/ [Accessed 6 Jan. 2019].</a:t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  <a:highlight>
                <a:srgbClr val="FFFFFF"/>
              </a:highlight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