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D3F5"/>
    <a:srgbClr val="F7CCBF"/>
    <a:srgbClr val="FCE0F6"/>
    <a:srgbClr val="FFE07D"/>
    <a:srgbClr val="F6AC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E2B603E-A70E-4916-B4C7-EA5408D92C0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779225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2B603E-A70E-4916-B4C7-EA5408D92C0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1458302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2B603E-A70E-4916-B4C7-EA5408D92C0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3796397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E2B603E-A70E-4916-B4C7-EA5408D92C07}"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3609564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E2B603E-A70E-4916-B4C7-EA5408D92C07}" type="datetimeFigureOut">
              <a:rPr lang="en-GB" smtClean="0"/>
              <a:t>23/06/2026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921135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E2B603E-A70E-4916-B4C7-EA5408D92C07}" type="datetimeFigureOut">
              <a:rPr lang="en-GB" smtClean="0"/>
              <a:t>23/06/2026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270521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2B603E-A70E-4916-B4C7-EA5408D92C07}" type="datetimeFigureOut">
              <a:rPr lang="en-GB" smtClean="0"/>
              <a:t>23/06/2026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3680958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2B603E-A70E-4916-B4C7-EA5408D92C07}"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769215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2B603E-A70E-4916-B4C7-EA5408D92C07}"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2997055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2B603E-A70E-4916-B4C7-EA5408D92C0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3816007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2B603E-A70E-4916-B4C7-EA5408D92C0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3C539-67E2-4DBE-97E9-1ECAC307700F}" type="slidenum">
              <a:rPr lang="en-GB" smtClean="0"/>
              <a:t>‹#›</a:t>
            </a:fld>
            <a:endParaRPr lang="en-GB"/>
          </a:p>
        </p:txBody>
      </p:sp>
    </p:spTree>
    <p:extLst>
      <p:ext uri="{BB962C8B-B14F-4D97-AF65-F5344CB8AC3E}">
        <p14:creationId xmlns:p14="http://schemas.microsoft.com/office/powerpoint/2010/main" val="2786873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3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2B603E-A70E-4916-B4C7-EA5408D92C07}" type="datetimeFigureOut">
              <a:rPr lang="en-GB" smtClean="0"/>
              <a:t>23/06/2026</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73C539-67E2-4DBE-97E9-1ECAC307700F}" type="slidenum">
              <a:rPr lang="en-GB" smtClean="0"/>
              <a:t>‹#›</a:t>
            </a:fld>
            <a:endParaRPr lang="en-GB"/>
          </a:p>
        </p:txBody>
      </p:sp>
    </p:spTree>
    <p:extLst>
      <p:ext uri="{BB962C8B-B14F-4D97-AF65-F5344CB8AC3E}">
        <p14:creationId xmlns:p14="http://schemas.microsoft.com/office/powerpoint/2010/main" val="22262304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doi.org/10.3390/brainsci1501008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852331" y="297575"/>
            <a:ext cx="2676525" cy="1028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ounded Rectangle 4"/>
          <p:cNvSpPr/>
          <p:nvPr/>
        </p:nvSpPr>
        <p:spPr>
          <a:xfrm>
            <a:off x="1177158" y="1608084"/>
            <a:ext cx="10026869" cy="502920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Student Name: </a:t>
            </a:r>
            <a:r>
              <a:rPr lang="en-IN" b="1" dirty="0">
                <a:solidFill>
                  <a:schemeClr val="tx1"/>
                </a:solidFill>
                <a:latin typeface="Times New Roman" panose="02020603050405020304" pitchFamily="18" charset="0"/>
                <a:cs typeface="Times New Roman" panose="02020603050405020304" pitchFamily="18" charset="0"/>
              </a:rPr>
              <a:t>Asho Hassan</a:t>
            </a:r>
            <a:endParaRPr lang="en-IN"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 </a:t>
            </a:r>
            <a:endParaRPr lang="en-IN"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Student ID Number: 2333642</a:t>
            </a:r>
            <a:endParaRPr lang="en-IN"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 </a:t>
            </a:r>
            <a:endParaRPr lang="en-IN"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Module: Psychological Classifications and Provisions</a:t>
            </a:r>
            <a:endParaRPr lang="en-IN"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 </a:t>
            </a:r>
            <a:endParaRPr lang="en-IN"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Module code: BMHP6029</a:t>
            </a:r>
            <a:endParaRPr lang="en-IN"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 </a:t>
            </a:r>
            <a:endParaRPr lang="en-IN"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Lecturer: Neale Haddon and Kennedy </a:t>
            </a:r>
            <a:r>
              <a:rPr lang="en-GB" b="1" dirty="0" err="1">
                <a:solidFill>
                  <a:schemeClr val="tx1"/>
                </a:solidFill>
                <a:latin typeface="Times New Roman" panose="02020603050405020304" pitchFamily="18" charset="0"/>
                <a:cs typeface="Times New Roman" panose="02020603050405020304" pitchFamily="18" charset="0"/>
              </a:rPr>
              <a:t>Obohwemu</a:t>
            </a:r>
            <a:endParaRPr lang="en-IN"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 </a:t>
            </a:r>
            <a:endParaRPr lang="en-IN"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Assignment Title: Component 1: Individual Presentation (Academic Poster)</a:t>
            </a:r>
          </a:p>
          <a:p>
            <a:pPr algn="ctr"/>
            <a:endParaRPr lang="en-GB" b="1" dirty="0">
              <a:solidFill>
                <a:schemeClr val="tx1"/>
              </a:solidFill>
              <a:latin typeface="Times New Roman" panose="02020603050405020304" pitchFamily="18" charset="0"/>
              <a:cs typeface="Times New Roman" panose="02020603050405020304" pitchFamily="18" charset="0"/>
            </a:endParaRPr>
          </a:p>
          <a:p>
            <a:pPr algn="ctr">
              <a:lnSpc>
                <a:spcPct val="150000"/>
              </a:lnSpc>
            </a:pPr>
            <a:r>
              <a:rPr lang="en-IN" b="1" i="1" dirty="0">
                <a:solidFill>
                  <a:schemeClr val="tx1"/>
                </a:solidFill>
                <a:latin typeface="Times New Roman" panose="02020603050405020304" pitchFamily="18" charset="0"/>
                <a:cs typeface="Times New Roman" panose="02020603050405020304" pitchFamily="18" charset="0"/>
              </a:rPr>
              <a:t>Poster Title: Schizophrenia Disorder</a:t>
            </a:r>
          </a:p>
        </p:txBody>
      </p:sp>
    </p:spTree>
    <p:extLst>
      <p:ext uri="{BB962C8B-B14F-4D97-AF65-F5344CB8AC3E}">
        <p14:creationId xmlns:p14="http://schemas.microsoft.com/office/powerpoint/2010/main" val="2623497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707886"/>
          </a:xfrm>
          <a:prstGeom prst="rect">
            <a:avLst/>
          </a:prstGeom>
          <a:ln/>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Schizophrenia Disorder</a:t>
            </a:r>
            <a:endParaRPr lang="en-GB"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 name="Snip Diagonal Corner Rectangle 4"/>
          <p:cNvSpPr/>
          <p:nvPr/>
        </p:nvSpPr>
        <p:spPr>
          <a:xfrm>
            <a:off x="90154" y="798491"/>
            <a:ext cx="2975020" cy="3194413"/>
          </a:xfrm>
          <a:prstGeom prst="snip2Diag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400" b="1" dirty="0">
                <a:solidFill>
                  <a:srgbClr val="C00000"/>
                </a:solidFill>
                <a:latin typeface="Times New Roman" panose="02020603050405020304" pitchFamily="18" charset="0"/>
                <a:cs typeface="Times New Roman" panose="02020603050405020304" pitchFamily="18" charset="0"/>
              </a:rPr>
              <a:t>1. Introduction</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Schizophrenia is a mental disorder that belongs to Chapter 06 in ICD-11 and includes disorders of perception, cognition, emotions, behaviour, and experiences </a:t>
            </a:r>
            <a:r>
              <a:rPr lang="en-IN" sz="1000" dirty="0">
                <a:latin typeface="Times New Roman" panose="02020603050405020304" pitchFamily="18" charset="0"/>
                <a:cs typeface="Times New Roman" panose="02020603050405020304" pitchFamily="18" charset="0"/>
              </a:rPr>
              <a:t>(</a:t>
            </a:r>
            <a:r>
              <a:rPr lang="en-IN" sz="1000" dirty="0" err="1">
                <a:latin typeface="Times New Roman" panose="02020603050405020304" pitchFamily="18" charset="0"/>
                <a:cs typeface="Times New Roman" panose="02020603050405020304" pitchFamily="18" charset="0"/>
              </a:rPr>
              <a:t>Langguth</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et al.,</a:t>
            </a:r>
            <a:r>
              <a:rPr lang="en-IN" sz="1000" dirty="0">
                <a:latin typeface="Times New Roman" panose="02020603050405020304" pitchFamily="18" charset="0"/>
                <a:cs typeface="Times New Roman" panose="02020603050405020304" pitchFamily="18" charset="0"/>
              </a:rPr>
              <a:t> 2025)</a:t>
            </a:r>
            <a:r>
              <a:rPr lang="en-GB" sz="1000" dirty="0">
                <a:solidFill>
                  <a:schemeClr val="tx1"/>
                </a:solidFill>
                <a:latin typeface="Times New Roman" panose="02020603050405020304" pitchFamily="18" charset="0"/>
                <a:cs typeface="Times New Roman" panose="02020603050405020304" pitchFamily="18" charset="0"/>
              </a:rPr>
              <a:t>. The disease schizophrenia is characterised by positive symptoms, negative symptoms, and cognitive impairments. In the past, schizophrenia has been understood through various approaches, such as spirituality, morality, and biomedicine, among others, and all these approaches led to a major change in treatment strategies (NHS, 2022). Currently, 0.38% people of England suffering from Schizophrenia (GOV.UK, 2024).	</a:t>
            </a:r>
          </a:p>
        </p:txBody>
      </p:sp>
      <p:sp>
        <p:nvSpPr>
          <p:cNvPr id="7" name="Rectangle 6"/>
          <p:cNvSpPr/>
          <p:nvPr/>
        </p:nvSpPr>
        <p:spPr>
          <a:xfrm>
            <a:off x="315533" y="6259582"/>
            <a:ext cx="2524259" cy="47948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Figure: Prevalence of Schizophrenia In different region of England</a:t>
            </a:r>
          </a:p>
          <a:p>
            <a:pPr algn="ctr"/>
            <a:r>
              <a:rPr lang="en-GB" sz="1000" dirty="0">
                <a:solidFill>
                  <a:schemeClr val="tx1"/>
                </a:solidFill>
                <a:latin typeface="Times New Roman" panose="02020603050405020304" pitchFamily="18" charset="0"/>
                <a:cs typeface="Times New Roman" panose="02020603050405020304" pitchFamily="18" charset="0"/>
              </a:rPr>
              <a:t>(Source: GOV.UK, 2024)</a:t>
            </a:r>
          </a:p>
        </p:txBody>
      </p:sp>
      <p:pic>
        <p:nvPicPr>
          <p:cNvPr id="10" name="Picture 9"/>
          <p:cNvPicPr>
            <a:picLocks noChangeAspect="1"/>
          </p:cNvPicPr>
          <p:nvPr/>
        </p:nvPicPr>
        <p:blipFill>
          <a:blip r:embed="rId2"/>
          <a:stretch>
            <a:fillRect/>
          </a:stretch>
        </p:blipFill>
        <p:spPr>
          <a:xfrm>
            <a:off x="3283747" y="879430"/>
            <a:ext cx="3139252" cy="227301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1" name="Rectangle 10"/>
          <p:cNvSpPr/>
          <p:nvPr/>
        </p:nvSpPr>
        <p:spPr>
          <a:xfrm>
            <a:off x="3230528" y="3317221"/>
            <a:ext cx="3286807" cy="412043"/>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Figure: Signs and Symptoms of schizophrenia</a:t>
            </a:r>
            <a:endParaRPr lang="en-IN" sz="1000" b="1" dirty="0">
              <a:solidFill>
                <a:schemeClr val="tx1"/>
              </a:solidFill>
              <a:latin typeface="Times New Roman" panose="02020603050405020304" pitchFamily="18" charset="0"/>
              <a:cs typeface="Times New Roman" panose="02020603050405020304" pitchFamily="18" charset="0"/>
            </a:endParaRPr>
          </a:p>
          <a:p>
            <a:pPr algn="ctr"/>
            <a:r>
              <a:rPr lang="en-GB" sz="1000" dirty="0">
                <a:solidFill>
                  <a:schemeClr val="tx1"/>
                </a:solidFill>
                <a:latin typeface="Times New Roman" panose="02020603050405020304" pitchFamily="18" charset="0"/>
                <a:cs typeface="Times New Roman" panose="02020603050405020304" pitchFamily="18" charset="0"/>
              </a:rPr>
              <a:t>(Source: Nightingale Hospital, 2025)</a:t>
            </a:r>
            <a:endParaRPr lang="en-IN" sz="1000" dirty="0">
              <a:solidFill>
                <a:schemeClr val="tx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CC559D05-0C4F-546D-F1EF-A8D86D8A7FCC}"/>
              </a:ext>
            </a:extLst>
          </p:cNvPr>
          <p:cNvPicPr>
            <a:picLocks noChangeAspect="1"/>
          </p:cNvPicPr>
          <p:nvPr/>
        </p:nvPicPr>
        <p:blipFill>
          <a:blip r:embed="rId3"/>
          <a:stretch>
            <a:fillRect/>
          </a:stretch>
        </p:blipFill>
        <p:spPr>
          <a:xfrm>
            <a:off x="98738" y="4141601"/>
            <a:ext cx="2990313" cy="191791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 name="Round Diagonal Corner Rectangle 1"/>
          <p:cNvSpPr/>
          <p:nvPr/>
        </p:nvSpPr>
        <p:spPr>
          <a:xfrm>
            <a:off x="6641572" y="765304"/>
            <a:ext cx="5423050" cy="6092695"/>
          </a:xfrm>
          <a:prstGeom prst="round2Diag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sz="1400" b="1" dirty="0">
              <a:latin typeface="Times New Roman" panose="02020603050405020304" pitchFamily="18" charset="0"/>
              <a:cs typeface="Times New Roman" panose="02020603050405020304" pitchFamily="18" charset="0"/>
            </a:endParaRPr>
          </a:p>
          <a:p>
            <a:pPr algn="ctr"/>
            <a:r>
              <a:rPr lang="en-IN" sz="1400" b="1" dirty="0">
                <a:solidFill>
                  <a:srgbClr val="C00000"/>
                </a:solidFill>
                <a:latin typeface="Times New Roman" panose="02020603050405020304" pitchFamily="18" charset="0"/>
                <a:cs typeface="Times New Roman" panose="02020603050405020304" pitchFamily="18" charset="0"/>
              </a:rPr>
              <a:t>2. Historical and contemporary</a:t>
            </a:r>
            <a:r>
              <a:rPr lang="en-IN" sz="1400" dirty="0">
                <a:solidFill>
                  <a:srgbClr val="C00000"/>
                </a:solidFill>
                <a:latin typeface="Times New Roman" panose="02020603050405020304" pitchFamily="18" charset="0"/>
                <a:cs typeface="Times New Roman" panose="02020603050405020304" pitchFamily="18" charset="0"/>
              </a:rPr>
              <a:t> </a:t>
            </a:r>
            <a:r>
              <a:rPr lang="en-IN" sz="1400" b="1" dirty="0">
                <a:solidFill>
                  <a:srgbClr val="C00000"/>
                </a:solidFill>
                <a:latin typeface="Times New Roman" panose="02020603050405020304" pitchFamily="18" charset="0"/>
                <a:cs typeface="Times New Roman" panose="02020603050405020304" pitchFamily="18" charset="0"/>
              </a:rPr>
              <a:t>understanding of the condition</a:t>
            </a:r>
            <a:endParaRPr lang="en-IN" sz="14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The history of schizophrenia has witnessed great change because of several reasons related to both society and psychiatry. Initially, the emergence of psychiatric medicine, any behavioural tendencies displayed by patients with schizophrenia were understood either spiritually or morally (WHO, 2025). People were considered either violent or insane, and hence, the segregation and isolated from mainstream society. The institutionalisation approach prevailed from the 19th century until the start of the 20th century.</a:t>
            </a:r>
            <a:endParaRPr lang="en-IN"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One advantage associated with institutional care is that this kind of care involves the development of treatment and observations as opposed to punishment (Nightingale Hospital, 2025). Another thing to note about institutional care is that psychiatric classification contributed to an awareness of mental illness as a medical problem and not a crime. One major drawback of institutional care is that it leads to segregation, deprivation of liberty and a low quality of life.</a:t>
            </a:r>
            <a:endParaRPr lang="en-IN"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The middle of the twentieth century saw a change in perspective on biological factors and the advent of antipsychotic drugs, leading to efforts to de-institutionalise patients. Nonetheless, this opened up opportunities for achieving independence and integration into the community (WHO, 2025). Criticism of such approaches has been raised due to inadequate resources for community service provision.</a:t>
            </a:r>
            <a:endParaRPr lang="en-IN"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Schizophrenia currently involves the use of the biopsychosocial model because biological risks associated with the condition involve psychological and social factors (</a:t>
            </a:r>
            <a:r>
              <a:rPr lang="en-GB" sz="1000" dirty="0" err="1">
                <a:latin typeface="Times New Roman" panose="02020603050405020304" pitchFamily="18" charset="0"/>
                <a:cs typeface="Times New Roman" panose="02020603050405020304" pitchFamily="18" charset="0"/>
              </a:rPr>
              <a:t>Fiorillo</a:t>
            </a:r>
            <a:r>
              <a:rPr lang="en-GB" sz="1000" dirty="0">
                <a:latin typeface="Times New Roman" panose="02020603050405020304" pitchFamily="18" charset="0"/>
                <a:cs typeface="Times New Roman" panose="02020603050405020304" pitchFamily="18" charset="0"/>
              </a:rPr>
              <a:t> and Giordano, 2022). In the UK, the treatment of the disease in an integrative way, without resorting to institutionalisation, can be achieved. The disease does not have any test that could be applied for its diagnosis.</a:t>
            </a:r>
            <a:endParaRPr lang="en-IN"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The current method of the NHS entails early interventions, collaboration between professionals and recovery-oriented treatment approaches (NHS, 2023). The care that is provided by CMHTs and EIP is provided collaboratively with input from psychiatrists, psychologists, psychiatric nurses, occupational therapists, and social workers. The current treatment approach for patients with mental illnesses includes using anti-psychotics and psychological treatment such as CBT for psychosis and family therapy.</a:t>
            </a:r>
            <a:endParaRPr lang="en-IN"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The most significant strength of contemporary care can be identified as the movement from institutionalisation towards autonomy, integration, and early intervention (NHS, 2023). It is known for sure that early intervention helps improve the results and reduces the chances of developing relapses. Nevertheless, there are a number of disadvantages. Firstly, drug intake may bring about issues regarding side effects and taking the necessary medications (</a:t>
            </a:r>
            <a:r>
              <a:rPr lang="en-IN" sz="1000" dirty="0" err="1">
                <a:latin typeface="Times New Roman" panose="02020603050405020304" pitchFamily="18" charset="0"/>
                <a:cs typeface="Times New Roman" panose="02020603050405020304" pitchFamily="18" charset="0"/>
              </a:rPr>
              <a:t>Howes</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et al., </a:t>
            </a:r>
            <a:r>
              <a:rPr lang="en-IN" sz="1000" dirty="0">
                <a:latin typeface="Times New Roman" panose="02020603050405020304" pitchFamily="18" charset="0"/>
                <a:cs typeface="Times New Roman" panose="02020603050405020304" pitchFamily="18" charset="0"/>
              </a:rPr>
              <a:t>2023)</a:t>
            </a:r>
            <a:r>
              <a:rPr lang="en-GB" sz="1000" dirty="0">
                <a:latin typeface="Times New Roman" panose="02020603050405020304" pitchFamily="18" charset="0"/>
                <a:cs typeface="Times New Roman" panose="02020603050405020304" pitchFamily="18" charset="0"/>
              </a:rPr>
              <a:t>. In addition to that, the issue of financial burden and inequalities within the provision of health care services has been recognised.</a:t>
            </a:r>
            <a:endParaRPr lang="en-IN" sz="1000" dirty="0">
              <a:latin typeface="Times New Roman" panose="02020603050405020304" pitchFamily="18" charset="0"/>
              <a:cs typeface="Times New Roman" panose="02020603050405020304" pitchFamily="18" charset="0"/>
            </a:endParaRPr>
          </a:p>
          <a:p>
            <a:pPr algn="just"/>
            <a:endParaRPr lang="en-GB" sz="1000" dirty="0">
              <a:latin typeface="Times New Roman" panose="02020603050405020304" pitchFamily="18" charset="0"/>
              <a:cs typeface="Times New Roman" panose="02020603050405020304" pitchFamily="18" charset="0"/>
            </a:endParaRPr>
          </a:p>
        </p:txBody>
      </p:sp>
      <p:sp>
        <p:nvSpPr>
          <p:cNvPr id="18" name="Rectangle 17"/>
          <p:cNvSpPr/>
          <p:nvPr/>
        </p:nvSpPr>
        <p:spPr>
          <a:xfrm>
            <a:off x="3136191" y="6259582"/>
            <a:ext cx="3286807" cy="47948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Figure: Signs and Symptoms of schizophrenia</a:t>
            </a:r>
            <a:endParaRPr lang="en-IN" sz="1000" b="1" dirty="0">
              <a:solidFill>
                <a:schemeClr val="tx1"/>
              </a:solidFill>
              <a:latin typeface="Times New Roman" panose="02020603050405020304" pitchFamily="18" charset="0"/>
              <a:cs typeface="Times New Roman" panose="02020603050405020304" pitchFamily="18" charset="0"/>
            </a:endParaRPr>
          </a:p>
          <a:p>
            <a:pPr algn="ctr"/>
            <a:r>
              <a:rPr lang="en-GB" sz="1000" dirty="0">
                <a:solidFill>
                  <a:schemeClr val="tx1"/>
                </a:solidFill>
                <a:latin typeface="Times New Roman" panose="02020603050405020304" pitchFamily="18" charset="0"/>
                <a:cs typeface="Times New Roman" panose="02020603050405020304" pitchFamily="18" charset="0"/>
              </a:rPr>
              <a:t>(Source: </a:t>
            </a:r>
            <a:r>
              <a:rPr lang="en-GB" sz="1000" dirty="0" err="1">
                <a:solidFill>
                  <a:schemeClr val="tx1"/>
                </a:solidFill>
                <a:latin typeface="Times New Roman" panose="02020603050405020304" pitchFamily="18" charset="0"/>
                <a:cs typeface="Times New Roman" panose="02020603050405020304" pitchFamily="18" charset="0"/>
              </a:rPr>
              <a:t>Unal</a:t>
            </a:r>
            <a:r>
              <a:rPr lang="en-GB" sz="1000" dirty="0">
                <a:solidFill>
                  <a:schemeClr val="tx1"/>
                </a:solidFill>
                <a:latin typeface="Times New Roman" panose="02020603050405020304" pitchFamily="18" charset="0"/>
                <a:cs typeface="Times New Roman" panose="02020603050405020304" pitchFamily="18" charset="0"/>
              </a:rPr>
              <a:t>, 2023)</a:t>
            </a:r>
            <a:endParaRPr lang="en-IN" sz="1000" dirty="0">
              <a:solidFill>
                <a:schemeClr val="tx1"/>
              </a:solidFill>
              <a:latin typeface="Times New Roman" panose="02020603050405020304" pitchFamily="18" charset="0"/>
              <a:cs typeface="Times New Roman" panose="02020603050405020304" pitchFamily="18" charset="0"/>
            </a:endParaRPr>
          </a:p>
        </p:txBody>
      </p:sp>
      <p:pic>
        <p:nvPicPr>
          <p:cNvPr id="19" name="Picture 18"/>
          <p:cNvPicPr>
            <a:picLocks noChangeAspect="1"/>
          </p:cNvPicPr>
          <p:nvPr/>
        </p:nvPicPr>
        <p:blipFill>
          <a:blip r:embed="rId4"/>
          <a:stretch>
            <a:fillRect/>
          </a:stretch>
        </p:blipFill>
        <p:spPr>
          <a:xfrm>
            <a:off x="3177591" y="3811651"/>
            <a:ext cx="3351563" cy="2283158"/>
          </a:xfrm>
          <a:prstGeom prst="rect">
            <a:avLst/>
          </a:prstGeom>
        </p:spPr>
      </p:pic>
    </p:spTree>
    <p:extLst>
      <p:ext uri="{BB962C8B-B14F-4D97-AF65-F5344CB8AC3E}">
        <p14:creationId xmlns:p14="http://schemas.microsoft.com/office/powerpoint/2010/main" val="3002702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707886"/>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IN" sz="4000" b="1" dirty="0">
                <a:ln w="0"/>
                <a:solidFill>
                  <a:schemeClr val="tx1"/>
                </a:solidFill>
                <a:latin typeface="Times New Roman" panose="02020603050405020304" pitchFamily="18" charset="0"/>
                <a:cs typeface="Times New Roman" panose="02020603050405020304" pitchFamily="18" charset="0"/>
              </a:rPr>
              <a:t>Schizophrenia</a:t>
            </a:r>
            <a:r>
              <a:rPr lang="en-IN" sz="4000" b="1" dirty="0">
                <a:latin typeface="Times New Roman" panose="02020603050405020304" pitchFamily="18" charset="0"/>
                <a:cs typeface="Times New Roman" panose="02020603050405020304" pitchFamily="18" charset="0"/>
              </a:rPr>
              <a:t> Disorder</a:t>
            </a:r>
            <a:endParaRPr lang="en-GB" sz="4000" b="1" dirty="0">
              <a:latin typeface="Times New Roman" panose="02020603050405020304" pitchFamily="18" charset="0"/>
              <a:cs typeface="Times New Roman" panose="02020603050405020304" pitchFamily="18" charset="0"/>
            </a:endParaRPr>
          </a:p>
        </p:txBody>
      </p:sp>
      <p:sp>
        <p:nvSpPr>
          <p:cNvPr id="7" name="Rounded Rectangle 6"/>
          <p:cNvSpPr/>
          <p:nvPr/>
        </p:nvSpPr>
        <p:spPr>
          <a:xfrm>
            <a:off x="4760756" y="752534"/>
            <a:ext cx="3541691" cy="215741"/>
          </a:xfrm>
          <a:prstGeom prst="roundRect">
            <a:avLst/>
          </a:prstGeom>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solidFill>
                  <a:srgbClr val="C00000"/>
                </a:solidFill>
                <a:latin typeface="Times New Roman" panose="02020603050405020304" pitchFamily="18" charset="0"/>
                <a:cs typeface="Times New Roman" panose="02020603050405020304" pitchFamily="18" charset="0"/>
              </a:rPr>
              <a:t>4. Social, Cultural and Political Influences</a:t>
            </a:r>
          </a:p>
        </p:txBody>
      </p:sp>
      <p:sp>
        <p:nvSpPr>
          <p:cNvPr id="13" name="Round Diagonal Corner Rectangle 12"/>
          <p:cNvSpPr/>
          <p:nvPr/>
        </p:nvSpPr>
        <p:spPr>
          <a:xfrm>
            <a:off x="4455689" y="1022337"/>
            <a:ext cx="3846759" cy="3531559"/>
          </a:xfrm>
          <a:prstGeom prst="round2DiagRect">
            <a:avLst/>
          </a:prstGeom>
        </p:spPr>
        <p:style>
          <a:lnRef idx="2">
            <a:schemeClr val="accent2"/>
          </a:lnRef>
          <a:fillRef idx="1">
            <a:schemeClr val="lt1"/>
          </a:fillRef>
          <a:effectRef idx="0">
            <a:schemeClr val="accent2"/>
          </a:effectRef>
          <a:fontRef idx="minor">
            <a:schemeClr val="dk1"/>
          </a:fontRef>
        </p:style>
        <p:txBody>
          <a:bodyPr rtlCol="0" anchor="ctr"/>
          <a:lstStyle/>
          <a:p>
            <a:pPr algn="just"/>
            <a:r>
              <a:rPr lang="en-GB" sz="1000" b="1" dirty="0">
                <a:solidFill>
                  <a:schemeClr val="tx1"/>
                </a:solidFill>
                <a:latin typeface="Times New Roman" panose="02020603050405020304" pitchFamily="18" charset="0"/>
                <a:cs typeface="Times New Roman" panose="02020603050405020304" pitchFamily="18" charset="0"/>
              </a:rPr>
              <a:t>Social influence: </a:t>
            </a:r>
            <a:r>
              <a:rPr lang="en-GB" sz="1000" dirty="0">
                <a:solidFill>
                  <a:schemeClr val="tx1"/>
                </a:solidFill>
                <a:latin typeface="Times New Roman" panose="02020603050405020304" pitchFamily="18" charset="0"/>
                <a:cs typeface="Times New Roman" panose="02020603050405020304" pitchFamily="18" charset="0"/>
              </a:rPr>
              <a:t>Social factors are very effective in helping to shape experiences for patients who suffer from schizophrenia (Kruse and </a:t>
            </a:r>
            <a:r>
              <a:rPr lang="en-GB" sz="1000" dirty="0" err="1">
                <a:solidFill>
                  <a:schemeClr val="tx1"/>
                </a:solidFill>
                <a:latin typeface="Times New Roman" panose="02020603050405020304" pitchFamily="18" charset="0"/>
                <a:cs typeface="Times New Roman" panose="02020603050405020304" pitchFamily="18" charset="0"/>
              </a:rPr>
              <a:t>Dodell-Feder</a:t>
            </a:r>
            <a:r>
              <a:rPr lang="en-GB" sz="1000" dirty="0">
                <a:solidFill>
                  <a:schemeClr val="tx1"/>
                </a:solidFill>
                <a:latin typeface="Times New Roman" panose="02020603050405020304" pitchFamily="18" charset="0"/>
                <a:cs typeface="Times New Roman" panose="02020603050405020304" pitchFamily="18" charset="0"/>
              </a:rPr>
              <a:t>, 2025). Social isolation, unemployment, and discrimination served to make matters worse when it comes to the attitude towards schizophrenia, making the process of treatment even harder. At present, there is better awareness regarding social aspects and their influence on one’s mental state. However, stigma remains an issue.</a:t>
            </a:r>
            <a:endParaRPr lang="en-IN" sz="1000" dirty="0">
              <a:solidFill>
                <a:schemeClr val="tx1"/>
              </a:solidFill>
              <a:latin typeface="Times New Roman" panose="02020603050405020304" pitchFamily="18" charset="0"/>
              <a:cs typeface="Times New Roman" panose="02020603050405020304" pitchFamily="18" charset="0"/>
            </a:endParaRPr>
          </a:p>
          <a:p>
            <a:pPr algn="just"/>
            <a:r>
              <a:rPr lang="en-GB" sz="1000" b="1" dirty="0">
                <a:solidFill>
                  <a:schemeClr val="tx1"/>
                </a:solidFill>
                <a:latin typeface="Times New Roman" panose="02020603050405020304" pitchFamily="18" charset="0"/>
                <a:cs typeface="Times New Roman" panose="02020603050405020304" pitchFamily="18" charset="0"/>
              </a:rPr>
              <a:t>Cultural Influence: </a:t>
            </a:r>
            <a:r>
              <a:rPr lang="en-GB" sz="1000" dirty="0">
                <a:solidFill>
                  <a:schemeClr val="tx1"/>
                </a:solidFill>
                <a:latin typeface="Times New Roman" panose="02020603050405020304" pitchFamily="18" charset="0"/>
                <a:cs typeface="Times New Roman" panose="02020603050405020304" pitchFamily="18" charset="0"/>
              </a:rPr>
              <a:t>Culture of belief influences perceptions regarding schizophrenia and its treatment. In some cultures, signs of schizophrenia could be explained spiritually and morally, leading to delayed intervention from professionals (</a:t>
            </a:r>
            <a:r>
              <a:rPr lang="en-GB" sz="1000" dirty="0" err="1">
                <a:solidFill>
                  <a:schemeClr val="tx1"/>
                </a:solidFill>
                <a:latin typeface="Times New Roman" panose="02020603050405020304" pitchFamily="18" charset="0"/>
                <a:cs typeface="Times New Roman" panose="02020603050405020304" pitchFamily="18" charset="0"/>
              </a:rPr>
              <a:t>Antić</a:t>
            </a:r>
            <a:r>
              <a:rPr lang="en-GB" sz="1000" dirty="0">
                <a:solidFill>
                  <a:schemeClr val="tx1"/>
                </a:solidFill>
                <a:latin typeface="Times New Roman" panose="02020603050405020304" pitchFamily="18" charset="0"/>
                <a:cs typeface="Times New Roman" panose="02020603050405020304" pitchFamily="18" charset="0"/>
              </a:rPr>
              <a:t>, 2026). Enhanced cultural knowledge in the UK’s mental health sector has ensured better access and communication. Stigma due to culture remains like a difference in beliefs about health.</a:t>
            </a:r>
            <a:endParaRPr lang="en-IN" sz="1000" dirty="0">
              <a:solidFill>
                <a:schemeClr val="tx1"/>
              </a:solidFill>
              <a:latin typeface="Times New Roman" panose="02020603050405020304" pitchFamily="18" charset="0"/>
              <a:cs typeface="Times New Roman" panose="02020603050405020304" pitchFamily="18" charset="0"/>
            </a:endParaRPr>
          </a:p>
          <a:p>
            <a:pPr algn="just"/>
            <a:r>
              <a:rPr lang="en-GB" sz="1000" b="1" dirty="0">
                <a:solidFill>
                  <a:schemeClr val="tx1"/>
                </a:solidFill>
                <a:latin typeface="Times New Roman" panose="02020603050405020304" pitchFamily="18" charset="0"/>
                <a:cs typeface="Times New Roman" panose="02020603050405020304" pitchFamily="18" charset="0"/>
              </a:rPr>
              <a:t>Political Influence: </a:t>
            </a:r>
            <a:r>
              <a:rPr lang="en-GB" sz="1000" dirty="0">
                <a:solidFill>
                  <a:schemeClr val="tx1"/>
                </a:solidFill>
                <a:latin typeface="Times New Roman" panose="02020603050405020304" pitchFamily="18" charset="0"/>
                <a:cs typeface="Times New Roman" panose="02020603050405020304" pitchFamily="18" charset="0"/>
              </a:rPr>
              <a:t>The UK has made efforts to incorporate early intervention approaches and community care in addition to involving the clients in the process (</a:t>
            </a:r>
            <a:r>
              <a:rPr lang="en-GB" sz="1000" dirty="0" err="1">
                <a:solidFill>
                  <a:schemeClr val="tx1"/>
                </a:solidFill>
                <a:latin typeface="Times New Roman" panose="02020603050405020304" pitchFamily="18" charset="0"/>
                <a:cs typeface="Times New Roman" panose="02020603050405020304" pitchFamily="18" charset="0"/>
              </a:rPr>
              <a:t>Fleischhacker</a:t>
            </a:r>
            <a:r>
              <a:rPr lang="en-GB" sz="1000" dirty="0">
                <a:solidFill>
                  <a:schemeClr val="tx1"/>
                </a:solidFill>
                <a:latin typeface="Times New Roman" panose="02020603050405020304" pitchFamily="18" charset="0"/>
                <a:cs typeface="Times New Roman" panose="02020603050405020304" pitchFamily="18" charset="0"/>
              </a:rPr>
              <a:t> </a:t>
            </a:r>
            <a:r>
              <a:rPr lang="en-GB" sz="1000" i="1" dirty="0">
                <a:solidFill>
                  <a:schemeClr val="tx1"/>
                </a:solidFill>
                <a:latin typeface="Times New Roman" panose="02020603050405020304" pitchFamily="18" charset="0"/>
                <a:cs typeface="Times New Roman" panose="02020603050405020304" pitchFamily="18" charset="0"/>
              </a:rPr>
              <a:t>et al.,</a:t>
            </a:r>
            <a:r>
              <a:rPr lang="en-GB" sz="1000" dirty="0">
                <a:solidFill>
                  <a:schemeClr val="tx1"/>
                </a:solidFill>
                <a:latin typeface="Times New Roman" panose="02020603050405020304" pitchFamily="18" charset="0"/>
                <a:cs typeface="Times New Roman" panose="02020603050405020304" pitchFamily="18" charset="0"/>
              </a:rPr>
              <a:t> 2024). Significant achievements have been made regarding access owing to spending by the government. However, funding issues, shortage of staff, and inequalities remain.</a:t>
            </a:r>
            <a:endParaRPr lang="en-IN" sz="1000" dirty="0">
              <a:solidFill>
                <a:schemeClr val="tx1"/>
              </a:solidFill>
              <a:latin typeface="Times New Roman" panose="02020603050405020304" pitchFamily="18" charset="0"/>
              <a:cs typeface="Times New Roman" panose="02020603050405020304" pitchFamily="18" charset="0"/>
            </a:endParaRPr>
          </a:p>
        </p:txBody>
      </p:sp>
      <p:sp>
        <p:nvSpPr>
          <p:cNvPr id="14" name="Rounded Rectangle 13"/>
          <p:cNvSpPr/>
          <p:nvPr/>
        </p:nvSpPr>
        <p:spPr>
          <a:xfrm>
            <a:off x="4320865" y="4627749"/>
            <a:ext cx="4217628" cy="227161"/>
          </a:xfrm>
          <a:prstGeom prst="roundRect">
            <a:avLst/>
          </a:prstGeom>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solidFill>
                  <a:srgbClr val="C00000"/>
                </a:solidFill>
                <a:latin typeface="Times New Roman" panose="02020603050405020304" pitchFamily="18" charset="0"/>
                <a:cs typeface="Times New Roman" panose="02020603050405020304" pitchFamily="18" charset="0"/>
              </a:rPr>
              <a:t>5. Recommendations for Future Policy and Practice</a:t>
            </a:r>
            <a:endParaRPr lang="en-IN" sz="1400" dirty="0">
              <a:solidFill>
                <a:srgbClr val="C00000"/>
              </a:solidFill>
              <a:latin typeface="Times New Roman" panose="02020603050405020304" pitchFamily="18" charset="0"/>
              <a:cs typeface="Times New Roman" panose="02020603050405020304" pitchFamily="18" charset="0"/>
            </a:endParaRPr>
          </a:p>
        </p:txBody>
      </p:sp>
      <p:sp>
        <p:nvSpPr>
          <p:cNvPr id="15" name="Flowchart: Alternate Process 14"/>
          <p:cNvSpPr/>
          <p:nvPr/>
        </p:nvSpPr>
        <p:spPr>
          <a:xfrm>
            <a:off x="4125265" y="4971751"/>
            <a:ext cx="2253803" cy="1831028"/>
          </a:xfrm>
          <a:prstGeom prst="flowChartAlternateProcess">
            <a:avLst/>
          </a:prstGeom>
        </p:spPr>
        <p:style>
          <a:lnRef idx="2">
            <a:schemeClr val="accent1"/>
          </a:lnRef>
          <a:fillRef idx="1">
            <a:schemeClr val="lt1"/>
          </a:fillRef>
          <a:effectRef idx="0">
            <a:schemeClr val="accent1"/>
          </a:effectRef>
          <a:fontRef idx="minor">
            <a:schemeClr val="dk1"/>
          </a:fontRef>
        </p:style>
        <p:txBody>
          <a:bodyPr rtlCol="0" anchor="ctr"/>
          <a:lstStyle/>
          <a:p>
            <a:pPr lvl="0" algn="just"/>
            <a:r>
              <a:rPr lang="en-GB" sz="1000" b="1" dirty="0">
                <a:solidFill>
                  <a:schemeClr val="tx1"/>
                </a:solidFill>
                <a:latin typeface="Times New Roman" panose="02020603050405020304" pitchFamily="18" charset="0"/>
                <a:cs typeface="Times New Roman" panose="02020603050405020304" pitchFamily="18" charset="0"/>
              </a:rPr>
              <a:t>Strengthen Early Intervention Services: </a:t>
            </a:r>
            <a:r>
              <a:rPr lang="en-GB" sz="1000" dirty="0">
                <a:solidFill>
                  <a:schemeClr val="tx1"/>
                </a:solidFill>
                <a:latin typeface="Times New Roman" panose="02020603050405020304" pitchFamily="18" charset="0"/>
                <a:cs typeface="Times New Roman" panose="02020603050405020304" pitchFamily="18" charset="0"/>
              </a:rPr>
              <a:t>Investing in early detection and intervention for psychosis to ensure that patients receive treatment at the earliest </a:t>
            </a:r>
            <a:r>
              <a:rPr lang="en-IN" sz="1000" dirty="0">
                <a:latin typeface="Times New Roman" panose="02020603050405020304" pitchFamily="18" charset="0"/>
                <a:cs typeface="Times New Roman" panose="02020603050405020304" pitchFamily="18" charset="0"/>
              </a:rPr>
              <a:t>(NICE, 2024)</a:t>
            </a:r>
            <a:r>
              <a:rPr lang="en-GB" sz="1000" dirty="0">
                <a:solidFill>
                  <a:schemeClr val="tx1"/>
                </a:solidFill>
                <a:latin typeface="Times New Roman" panose="02020603050405020304" pitchFamily="18" charset="0"/>
                <a:cs typeface="Times New Roman" panose="02020603050405020304" pitchFamily="18" charset="0"/>
              </a:rPr>
              <a:t>. This will help in ensuring better health conditions for the patient and reduce the chances of hospitalisation. Although this needs to be supported by workforce planning.</a:t>
            </a:r>
            <a:endParaRPr lang="en-IN" sz="1000" dirty="0">
              <a:solidFill>
                <a:schemeClr val="tx1"/>
              </a:solidFill>
              <a:latin typeface="Times New Roman" panose="02020603050405020304" pitchFamily="18" charset="0"/>
              <a:cs typeface="Times New Roman" panose="02020603050405020304" pitchFamily="18" charset="0"/>
            </a:endParaRPr>
          </a:p>
        </p:txBody>
      </p:sp>
      <p:sp>
        <p:nvSpPr>
          <p:cNvPr id="17" name="Flowchart: Alternate Process 16"/>
          <p:cNvSpPr/>
          <p:nvPr/>
        </p:nvSpPr>
        <p:spPr>
          <a:xfrm>
            <a:off x="6460768" y="4934864"/>
            <a:ext cx="2232069" cy="1867915"/>
          </a:xfrm>
          <a:prstGeom prst="flowChartAlternateProcess">
            <a:avLst/>
          </a:prstGeom>
        </p:spPr>
        <p:style>
          <a:lnRef idx="2">
            <a:schemeClr val="accent1"/>
          </a:lnRef>
          <a:fillRef idx="1">
            <a:schemeClr val="lt1"/>
          </a:fillRef>
          <a:effectRef idx="0">
            <a:schemeClr val="accent1"/>
          </a:effectRef>
          <a:fontRef idx="minor">
            <a:schemeClr val="dk1"/>
          </a:fontRef>
        </p:style>
        <p:txBody>
          <a:bodyPr rtlCol="0" anchor="ctr"/>
          <a:lstStyle/>
          <a:p>
            <a:pPr lvl="0" algn="just"/>
            <a:r>
              <a:rPr lang="en-GB" sz="1000" b="1" dirty="0">
                <a:solidFill>
                  <a:schemeClr val="tx1"/>
                </a:solidFill>
                <a:latin typeface="Times New Roman" panose="02020603050405020304" pitchFamily="18" charset="0"/>
                <a:cs typeface="Times New Roman" panose="02020603050405020304" pitchFamily="18" charset="0"/>
              </a:rPr>
              <a:t>Expand Community-Based Mental Health Care: </a:t>
            </a:r>
            <a:r>
              <a:rPr lang="en-GB" sz="1000" dirty="0">
                <a:solidFill>
                  <a:schemeClr val="tx1"/>
                </a:solidFill>
                <a:latin typeface="Times New Roman" panose="02020603050405020304" pitchFamily="18" charset="0"/>
                <a:cs typeface="Times New Roman" panose="02020603050405020304" pitchFamily="18" charset="0"/>
              </a:rPr>
              <a:t>Community programs will develop further to cover both aspects of mental health care: clinical and social (Mueller-</a:t>
            </a:r>
            <a:r>
              <a:rPr lang="en-GB" sz="1000" dirty="0" err="1">
                <a:solidFill>
                  <a:schemeClr val="tx1"/>
                </a:solidFill>
                <a:latin typeface="Times New Roman" panose="02020603050405020304" pitchFamily="18" charset="0"/>
                <a:cs typeface="Times New Roman" panose="02020603050405020304" pitchFamily="18" charset="0"/>
              </a:rPr>
              <a:t>Stierlin</a:t>
            </a:r>
            <a:r>
              <a:rPr lang="en-GB" sz="1000" dirty="0">
                <a:solidFill>
                  <a:schemeClr val="tx1"/>
                </a:solidFill>
                <a:latin typeface="Times New Roman" panose="02020603050405020304" pitchFamily="18" charset="0"/>
                <a:cs typeface="Times New Roman" panose="02020603050405020304" pitchFamily="18" charset="0"/>
              </a:rPr>
              <a:t> </a:t>
            </a:r>
            <a:r>
              <a:rPr lang="en-GB" sz="1000" i="1" dirty="0">
                <a:solidFill>
                  <a:schemeClr val="tx1"/>
                </a:solidFill>
                <a:latin typeface="Times New Roman" panose="02020603050405020304" pitchFamily="18" charset="0"/>
                <a:cs typeface="Times New Roman" panose="02020603050405020304" pitchFamily="18" charset="0"/>
              </a:rPr>
              <a:t>et al.,</a:t>
            </a:r>
            <a:r>
              <a:rPr lang="en-GB" sz="1000" dirty="0">
                <a:solidFill>
                  <a:schemeClr val="tx1"/>
                </a:solidFill>
                <a:latin typeface="Times New Roman" panose="02020603050405020304" pitchFamily="18" charset="0"/>
                <a:cs typeface="Times New Roman" panose="02020603050405020304" pitchFamily="18" charset="0"/>
              </a:rPr>
              <a:t> 2025). Community programs guarantee independence from organisational settings, although some differences exist in the implementation of programs by regions.</a:t>
            </a:r>
            <a:endParaRPr lang="en-IN" sz="1000" dirty="0">
              <a:solidFill>
                <a:schemeClr val="tx1"/>
              </a:solidFill>
              <a:latin typeface="Times New Roman" panose="02020603050405020304" pitchFamily="18" charset="0"/>
              <a:cs typeface="Times New Roman" panose="02020603050405020304" pitchFamily="18" charset="0"/>
            </a:endParaRPr>
          </a:p>
        </p:txBody>
      </p:sp>
      <p:sp>
        <p:nvSpPr>
          <p:cNvPr id="18" name="Rounded Rectangle 17"/>
          <p:cNvSpPr/>
          <p:nvPr/>
        </p:nvSpPr>
        <p:spPr>
          <a:xfrm>
            <a:off x="8454980" y="798942"/>
            <a:ext cx="3612525" cy="2771933"/>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lvl="0" algn="just"/>
            <a:r>
              <a:rPr lang="en-GB" sz="1000" b="1" dirty="0">
                <a:solidFill>
                  <a:schemeClr val="tx1"/>
                </a:solidFill>
                <a:latin typeface="Times New Roman" panose="02020603050405020304" pitchFamily="18" charset="0"/>
                <a:cs typeface="Times New Roman" panose="02020603050405020304" pitchFamily="18" charset="0"/>
              </a:rPr>
              <a:t>Improve Workforce Capacity and Training: </a:t>
            </a:r>
            <a:r>
              <a:rPr lang="en-GB" sz="1000" dirty="0">
                <a:solidFill>
                  <a:schemeClr val="tx1"/>
                </a:solidFill>
                <a:latin typeface="Times New Roman" panose="02020603050405020304" pitchFamily="18" charset="0"/>
                <a:cs typeface="Times New Roman" panose="02020603050405020304" pitchFamily="18" charset="0"/>
              </a:rPr>
              <a:t>The improvement in attracting and educating specialists for a multidisciplinary team of mental health professionals would be effective (</a:t>
            </a:r>
            <a:r>
              <a:rPr lang="en-GB" sz="1000" dirty="0" err="1">
                <a:solidFill>
                  <a:schemeClr val="tx1"/>
                </a:solidFill>
                <a:latin typeface="Times New Roman" panose="02020603050405020304" pitchFamily="18" charset="0"/>
                <a:cs typeface="Times New Roman" panose="02020603050405020304" pitchFamily="18" charset="0"/>
              </a:rPr>
              <a:t>Fusar‐Poli</a:t>
            </a:r>
            <a:r>
              <a:rPr lang="en-GB" sz="1000" dirty="0">
                <a:solidFill>
                  <a:schemeClr val="tx1"/>
                </a:solidFill>
                <a:latin typeface="Times New Roman" panose="02020603050405020304" pitchFamily="18" charset="0"/>
                <a:cs typeface="Times New Roman" panose="02020603050405020304" pitchFamily="18" charset="0"/>
              </a:rPr>
              <a:t> </a:t>
            </a:r>
            <a:r>
              <a:rPr lang="en-GB" sz="1000" i="1" dirty="0">
                <a:solidFill>
                  <a:schemeClr val="tx1"/>
                </a:solidFill>
                <a:latin typeface="Times New Roman" panose="02020603050405020304" pitchFamily="18" charset="0"/>
                <a:cs typeface="Times New Roman" panose="02020603050405020304" pitchFamily="18" charset="0"/>
              </a:rPr>
              <a:t>et al.,</a:t>
            </a:r>
            <a:r>
              <a:rPr lang="en-GB" sz="1000" dirty="0">
                <a:solidFill>
                  <a:schemeClr val="tx1"/>
                </a:solidFill>
                <a:latin typeface="Times New Roman" panose="02020603050405020304" pitchFamily="18" charset="0"/>
                <a:cs typeface="Times New Roman" panose="02020603050405020304" pitchFamily="18" charset="0"/>
              </a:rPr>
              <a:t> 2026). Better professional training might prove helpful for service delivery. But this would require constant financial support. </a:t>
            </a:r>
            <a:endParaRPr lang="en-IN" sz="1000" dirty="0">
              <a:solidFill>
                <a:schemeClr val="tx1"/>
              </a:solidFill>
              <a:latin typeface="Times New Roman" panose="02020603050405020304" pitchFamily="18" charset="0"/>
              <a:cs typeface="Times New Roman" panose="02020603050405020304" pitchFamily="18" charset="0"/>
            </a:endParaRPr>
          </a:p>
          <a:p>
            <a:pPr lvl="0" algn="just"/>
            <a:r>
              <a:rPr lang="en-GB" sz="1000" b="1" dirty="0">
                <a:solidFill>
                  <a:schemeClr val="tx1"/>
                </a:solidFill>
                <a:latin typeface="Times New Roman" panose="02020603050405020304" pitchFamily="18" charset="0"/>
                <a:cs typeface="Times New Roman" panose="02020603050405020304" pitchFamily="18" charset="0"/>
              </a:rPr>
              <a:t>Reduce Stigma Through Public Education:</a:t>
            </a:r>
            <a:r>
              <a:rPr lang="en-GB" sz="1000" dirty="0">
                <a:solidFill>
                  <a:schemeClr val="tx1"/>
                </a:solidFill>
                <a:latin typeface="Times New Roman" panose="02020603050405020304" pitchFamily="18" charset="0"/>
                <a:cs typeface="Times New Roman" panose="02020603050405020304" pitchFamily="18" charset="0"/>
              </a:rPr>
              <a:t> Implementation of national initiatives geared towards addressing the stigma around schizophrenia. Awareness will help in the early diagnosis, as well as social integration.</a:t>
            </a:r>
            <a:endParaRPr lang="en-IN" sz="1000" dirty="0">
              <a:solidFill>
                <a:schemeClr val="tx1"/>
              </a:solidFill>
              <a:latin typeface="Times New Roman" panose="02020603050405020304" pitchFamily="18" charset="0"/>
              <a:cs typeface="Times New Roman" panose="02020603050405020304" pitchFamily="18" charset="0"/>
            </a:endParaRPr>
          </a:p>
          <a:p>
            <a:pPr lvl="0" algn="just"/>
            <a:r>
              <a:rPr lang="en-GB" sz="1000" b="1" dirty="0">
                <a:solidFill>
                  <a:schemeClr val="tx1"/>
                </a:solidFill>
                <a:latin typeface="Times New Roman" panose="02020603050405020304" pitchFamily="18" charset="0"/>
                <a:cs typeface="Times New Roman" panose="02020603050405020304" pitchFamily="18" charset="0"/>
              </a:rPr>
              <a:t>Promote Equitable and Culturally Responsive Care: </a:t>
            </a:r>
            <a:r>
              <a:rPr lang="en-GB" sz="1000" dirty="0">
                <a:solidFill>
                  <a:schemeClr val="tx1"/>
                </a:solidFill>
                <a:latin typeface="Times New Roman" panose="02020603050405020304" pitchFamily="18" charset="0"/>
                <a:cs typeface="Times New Roman" panose="02020603050405020304" pitchFamily="18" charset="0"/>
              </a:rPr>
              <a:t>Policy that is going to be put into practice in the future has to take into account health care service access gaps and should make use of culturally sensitive methods, as well as regional differences. The project can help raise the probability of patients' participation and success in treatment.</a:t>
            </a:r>
            <a:endParaRPr lang="en-IN" sz="1000" dirty="0">
              <a:solidFill>
                <a:schemeClr val="tx1"/>
              </a:solidFill>
              <a:latin typeface="Times New Roman" panose="02020603050405020304" pitchFamily="18" charset="0"/>
              <a:cs typeface="Times New Roman" panose="02020603050405020304" pitchFamily="18" charset="0"/>
            </a:endParaRPr>
          </a:p>
          <a:p>
            <a:pPr algn="just"/>
            <a:endParaRPr lang="en-GB" sz="1000" dirty="0">
              <a:solidFill>
                <a:schemeClr val="tx1"/>
              </a:solidFill>
              <a:latin typeface="Times New Roman" panose="02020603050405020304" pitchFamily="18" charset="0"/>
              <a:cs typeface="Times New Roman" panose="02020603050405020304" pitchFamily="18" charset="0"/>
            </a:endParaRPr>
          </a:p>
        </p:txBody>
      </p:sp>
      <p:sp>
        <p:nvSpPr>
          <p:cNvPr id="21" name="Snip Same Side Corner Rectangle 20"/>
          <p:cNvSpPr/>
          <p:nvPr/>
        </p:nvSpPr>
        <p:spPr>
          <a:xfrm>
            <a:off x="8774537" y="3661930"/>
            <a:ext cx="3292968" cy="3140849"/>
          </a:xfrm>
          <a:prstGeom prst="snip2Same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solidFill>
                  <a:srgbClr val="C00000"/>
                </a:solidFill>
                <a:latin typeface="Times New Roman" panose="02020603050405020304" pitchFamily="18" charset="0"/>
                <a:cs typeface="Times New Roman" panose="02020603050405020304" pitchFamily="18" charset="0"/>
              </a:rPr>
              <a:t>6. Conclusion </a:t>
            </a:r>
            <a:endParaRPr lang="en-IN" sz="1400" dirty="0">
              <a:solidFill>
                <a:srgbClr val="C00000"/>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In conclusion, it can be stated that Schizophrenia shows much understanding and approaches to mental illness have changed through time. Traditional treatment was based on institutionalisation and a lack of patients' rights, while modern-day treatment in the UK encourages recovery-based approaches and a community-focused strategy. Even though advancements in legislation, medicine and knowledge have positively impacted patients' well-being and helped them avoid discrimination, there are still many issues with prejudice, inequality and service overload. Moreover, to address those problems, further efforts must be made to develop an early intervention and culturally sensitive strategy within mental health services.</a:t>
            </a:r>
            <a:endParaRPr lang="en-IN" sz="1000" dirty="0">
              <a:solidFill>
                <a:schemeClr val="tx1"/>
              </a:solidFill>
              <a:latin typeface="Times New Roman" panose="02020603050405020304" pitchFamily="18" charset="0"/>
              <a:cs typeface="Times New Roman" panose="02020603050405020304" pitchFamily="18" charset="0"/>
            </a:endParaRPr>
          </a:p>
          <a:p>
            <a:pPr algn="just"/>
            <a:endParaRPr lang="en-GB" sz="1000" dirty="0">
              <a:latin typeface="Times New Roman" panose="02020603050405020304" pitchFamily="18" charset="0"/>
              <a:cs typeface="Times New Roman" panose="02020603050405020304" pitchFamily="18" charset="0"/>
            </a:endParaRPr>
          </a:p>
        </p:txBody>
      </p:sp>
      <p:sp>
        <p:nvSpPr>
          <p:cNvPr id="23" name="Round Diagonal Corner Rectangle 22"/>
          <p:cNvSpPr/>
          <p:nvPr/>
        </p:nvSpPr>
        <p:spPr>
          <a:xfrm>
            <a:off x="161190" y="743286"/>
            <a:ext cx="4210988" cy="4314423"/>
          </a:xfrm>
          <a:prstGeom prst="round2Diag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b="1" dirty="0">
                <a:solidFill>
                  <a:srgbClr val="C00000"/>
                </a:solidFill>
                <a:latin typeface="Times New Roman" panose="02020603050405020304" pitchFamily="18" charset="0"/>
                <a:cs typeface="Times New Roman" panose="02020603050405020304" pitchFamily="18" charset="0"/>
              </a:rPr>
              <a:t>3. Evolution of Attitudes, Practices and Policies</a:t>
            </a:r>
            <a:endParaRPr lang="en-IN" sz="1400" dirty="0">
              <a:solidFill>
                <a:srgbClr val="C00000"/>
              </a:solidFill>
              <a:latin typeface="Times New Roman" panose="02020603050405020304" pitchFamily="18" charset="0"/>
              <a:cs typeface="Times New Roman" panose="02020603050405020304" pitchFamily="18" charset="0"/>
            </a:endParaRPr>
          </a:p>
          <a:p>
            <a:pPr marL="171446" indent="-171446" algn="just">
              <a:buFont typeface="Wingdings" panose="05000000000000000000" pitchFamily="2" charset="2"/>
              <a:buChar char="v"/>
            </a:pPr>
            <a:r>
              <a:rPr lang="en-GB" sz="1000" b="1" dirty="0">
                <a:solidFill>
                  <a:schemeClr val="tx1"/>
                </a:solidFill>
                <a:latin typeface="Times New Roman" panose="02020603050405020304" pitchFamily="18" charset="0"/>
                <a:cs typeface="Times New Roman" panose="02020603050405020304" pitchFamily="18" charset="0"/>
              </a:rPr>
              <a:t>Attitudes: </a:t>
            </a:r>
            <a:r>
              <a:rPr lang="en-GB" sz="1000" dirty="0">
                <a:solidFill>
                  <a:schemeClr val="tx1"/>
                </a:solidFill>
                <a:latin typeface="Times New Roman" panose="02020603050405020304" pitchFamily="18" charset="0"/>
                <a:cs typeface="Times New Roman" panose="02020603050405020304" pitchFamily="18" charset="0"/>
              </a:rPr>
              <a:t>Attitudes towards schizophrenia in the UK have altered greatly. Previously, those individuals who suffered from mental illness were perceived as dangerous and incapable of surviving independently or living with other people without posing a threat to themselves or others (</a:t>
            </a:r>
            <a:r>
              <a:rPr lang="en-GB" sz="1000" dirty="0" err="1">
                <a:solidFill>
                  <a:schemeClr val="tx1"/>
                </a:solidFill>
                <a:latin typeface="Times New Roman" panose="02020603050405020304" pitchFamily="18" charset="0"/>
                <a:cs typeface="Times New Roman" panose="02020603050405020304" pitchFamily="18" charset="0"/>
              </a:rPr>
              <a:t>Crellin</a:t>
            </a:r>
            <a:r>
              <a:rPr lang="en-GB" sz="1000" dirty="0">
                <a:solidFill>
                  <a:schemeClr val="tx1"/>
                </a:solidFill>
                <a:latin typeface="Times New Roman" panose="02020603050405020304" pitchFamily="18" charset="0"/>
                <a:cs typeface="Times New Roman" panose="02020603050405020304" pitchFamily="18" charset="0"/>
              </a:rPr>
              <a:t> </a:t>
            </a:r>
            <a:r>
              <a:rPr lang="en-GB" sz="1000" i="1" dirty="0">
                <a:solidFill>
                  <a:schemeClr val="tx1"/>
                </a:solidFill>
                <a:latin typeface="Times New Roman" panose="02020603050405020304" pitchFamily="18" charset="0"/>
                <a:cs typeface="Times New Roman" panose="02020603050405020304" pitchFamily="18" charset="0"/>
              </a:rPr>
              <a:t>et al.,</a:t>
            </a:r>
            <a:r>
              <a:rPr lang="en-GB" sz="1000" dirty="0">
                <a:solidFill>
                  <a:schemeClr val="tx1"/>
                </a:solidFill>
                <a:latin typeface="Times New Roman" panose="02020603050405020304" pitchFamily="18" charset="0"/>
                <a:cs typeface="Times New Roman" panose="02020603050405020304" pitchFamily="18" charset="0"/>
              </a:rPr>
              <a:t> 2022). This attitude resulted in discrimination against them. Due to an enhanced awareness of society and numerous campaigns dealing with problems related to mental disorders, schizophrenia is nowadays generally accepted as a type of mental disease.</a:t>
            </a:r>
            <a:endParaRPr lang="en-IN" sz="1000" dirty="0">
              <a:solidFill>
                <a:schemeClr val="tx1"/>
              </a:solidFill>
              <a:latin typeface="Times New Roman" panose="02020603050405020304" pitchFamily="18" charset="0"/>
              <a:cs typeface="Times New Roman" panose="02020603050405020304" pitchFamily="18" charset="0"/>
            </a:endParaRPr>
          </a:p>
          <a:p>
            <a:pPr marL="171446" indent="-171446" algn="just">
              <a:buFont typeface="Wingdings" panose="05000000000000000000" pitchFamily="2" charset="2"/>
              <a:buChar char="v"/>
            </a:pPr>
            <a:r>
              <a:rPr lang="en-GB" sz="1000" b="1" dirty="0">
                <a:solidFill>
                  <a:schemeClr val="tx1"/>
                </a:solidFill>
                <a:latin typeface="Times New Roman" panose="02020603050405020304" pitchFamily="18" charset="0"/>
                <a:cs typeface="Times New Roman" panose="02020603050405020304" pitchFamily="18" charset="0"/>
              </a:rPr>
              <a:t>Practices:</a:t>
            </a:r>
            <a:r>
              <a:rPr lang="en-GB" sz="1000" dirty="0">
                <a:solidFill>
                  <a:schemeClr val="tx1"/>
                </a:solidFill>
                <a:latin typeface="Times New Roman" panose="02020603050405020304" pitchFamily="18" charset="0"/>
                <a:cs typeface="Times New Roman" panose="02020603050405020304" pitchFamily="18" charset="0"/>
              </a:rPr>
              <a:t> From restrictive hospital treatment to recovery-oriented and evidence-based clinical practices, a lot has changed in the evolution of the treatment process. The present-day practice entails a combination of drug treatment and psychological therapy (NHS, 2022). There have been many positive outcomes as far as this development is concerned, especially in terms of patients’ independence, inclusion within communities, and overall quality of life.</a:t>
            </a:r>
            <a:endParaRPr lang="en-IN" sz="1000" dirty="0">
              <a:solidFill>
                <a:schemeClr val="tx1"/>
              </a:solidFill>
              <a:latin typeface="Times New Roman" panose="02020603050405020304" pitchFamily="18" charset="0"/>
              <a:cs typeface="Times New Roman" panose="02020603050405020304" pitchFamily="18" charset="0"/>
            </a:endParaRPr>
          </a:p>
          <a:p>
            <a:pPr marL="171446" indent="-171446" algn="just">
              <a:buFont typeface="Wingdings" panose="05000000000000000000" pitchFamily="2" charset="2"/>
              <a:buChar char="v"/>
            </a:pPr>
            <a:r>
              <a:rPr lang="en-GB" sz="1000" b="1" dirty="0">
                <a:solidFill>
                  <a:schemeClr val="tx1"/>
                </a:solidFill>
                <a:latin typeface="Times New Roman" panose="02020603050405020304" pitchFamily="18" charset="0"/>
                <a:cs typeface="Times New Roman" panose="02020603050405020304" pitchFamily="18" charset="0"/>
              </a:rPr>
              <a:t>Policies: </a:t>
            </a:r>
            <a:r>
              <a:rPr lang="en-GB" sz="1000" dirty="0">
                <a:solidFill>
                  <a:schemeClr val="tx1"/>
                </a:solidFill>
                <a:latin typeface="Times New Roman" panose="02020603050405020304" pitchFamily="18" charset="0"/>
                <a:cs typeface="Times New Roman" panose="02020603050405020304" pitchFamily="18" charset="0"/>
              </a:rPr>
              <a:t>In recent years, the UK has embraced mental health policies that emphasise de-institutionalisation and early intervention approaches (</a:t>
            </a:r>
            <a:r>
              <a:rPr lang="en-GB" sz="1000" dirty="0" err="1">
                <a:solidFill>
                  <a:schemeClr val="tx1"/>
                </a:solidFill>
                <a:latin typeface="Times New Roman" panose="02020603050405020304" pitchFamily="18" charset="0"/>
                <a:cs typeface="Times New Roman" panose="02020603050405020304" pitchFamily="18" charset="0"/>
              </a:rPr>
              <a:t>Fleischhacker</a:t>
            </a:r>
            <a:r>
              <a:rPr lang="en-GB" sz="1000" i="1" dirty="0">
                <a:solidFill>
                  <a:schemeClr val="tx1"/>
                </a:solidFill>
                <a:latin typeface="Times New Roman" panose="02020603050405020304" pitchFamily="18" charset="0"/>
                <a:cs typeface="Times New Roman" panose="02020603050405020304" pitchFamily="18" charset="0"/>
              </a:rPr>
              <a:t> et al.,</a:t>
            </a:r>
            <a:r>
              <a:rPr lang="en-GB" sz="1000" dirty="0">
                <a:solidFill>
                  <a:schemeClr val="tx1"/>
                </a:solidFill>
                <a:latin typeface="Times New Roman" panose="02020603050405020304" pitchFamily="18" charset="0"/>
                <a:cs typeface="Times New Roman" panose="02020603050405020304" pitchFamily="18" charset="0"/>
              </a:rPr>
              <a:t> 2024). These policies emphasise patient participation and increased availability of services. However, issues such as budget constraints, manpower challenges, and geographical differences persist as major barriers to successful implementation and achievement of desirable results.</a:t>
            </a:r>
            <a:endParaRPr lang="en-IN" sz="1000" dirty="0">
              <a:solidFill>
                <a:schemeClr val="tx1"/>
              </a:solidFill>
              <a:latin typeface="Times New Roman" panose="02020603050405020304" pitchFamily="18" charset="0"/>
              <a:cs typeface="Times New Roman" panose="02020603050405020304" pitchFamily="18" charset="0"/>
            </a:endParaRPr>
          </a:p>
        </p:txBody>
      </p:sp>
      <p:pic>
        <p:nvPicPr>
          <p:cNvPr id="24" name="Picture 23"/>
          <p:cNvPicPr>
            <a:picLocks noChangeAspect="1"/>
          </p:cNvPicPr>
          <p:nvPr/>
        </p:nvPicPr>
        <p:blipFill>
          <a:blip r:embed="rId2"/>
          <a:stretch>
            <a:fillRect/>
          </a:stretch>
        </p:blipFill>
        <p:spPr>
          <a:xfrm>
            <a:off x="141670" y="5136334"/>
            <a:ext cx="3837903" cy="11942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5" name="Rectangle 24"/>
          <p:cNvSpPr/>
          <p:nvPr/>
        </p:nvSpPr>
        <p:spPr>
          <a:xfrm>
            <a:off x="219345" y="6462453"/>
            <a:ext cx="3760228" cy="34032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Figure: Social Influence of Schizophrenia</a:t>
            </a:r>
            <a:endParaRPr lang="en-IN" sz="1000" dirty="0">
              <a:solidFill>
                <a:schemeClr val="tx1"/>
              </a:solidFill>
              <a:latin typeface="Times New Roman" panose="02020603050405020304" pitchFamily="18" charset="0"/>
              <a:cs typeface="Times New Roman" panose="02020603050405020304" pitchFamily="18" charset="0"/>
            </a:endParaRPr>
          </a:p>
          <a:p>
            <a:pPr algn="ctr"/>
            <a:r>
              <a:rPr lang="en-GB" sz="1000" dirty="0">
                <a:solidFill>
                  <a:schemeClr val="tx1"/>
                </a:solidFill>
                <a:latin typeface="Times New Roman" panose="02020603050405020304" pitchFamily="18" charset="0"/>
                <a:cs typeface="Times New Roman" panose="02020603050405020304" pitchFamily="18" charset="0"/>
              </a:rPr>
              <a:t>(Source: Kruse and </a:t>
            </a:r>
            <a:r>
              <a:rPr lang="en-GB" sz="1000" dirty="0" err="1">
                <a:solidFill>
                  <a:schemeClr val="tx1"/>
                </a:solidFill>
                <a:latin typeface="Times New Roman" panose="02020603050405020304" pitchFamily="18" charset="0"/>
                <a:cs typeface="Times New Roman" panose="02020603050405020304" pitchFamily="18" charset="0"/>
              </a:rPr>
              <a:t>Dodell-Feder</a:t>
            </a:r>
            <a:r>
              <a:rPr lang="en-GB" sz="1000" dirty="0">
                <a:solidFill>
                  <a:schemeClr val="tx1"/>
                </a:solidFill>
                <a:latin typeface="Times New Roman" panose="02020603050405020304" pitchFamily="18" charset="0"/>
                <a:cs typeface="Times New Roman" panose="02020603050405020304" pitchFamily="18" charset="0"/>
              </a:rPr>
              <a:t>, 2025)</a:t>
            </a:r>
            <a:endParaRPr lang="en-IN" sz="1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47529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Horizontal Scroll 4"/>
          <p:cNvSpPr/>
          <p:nvPr/>
        </p:nvSpPr>
        <p:spPr>
          <a:xfrm>
            <a:off x="3074277" y="157657"/>
            <a:ext cx="6227379" cy="788276"/>
          </a:xfrm>
          <a:prstGeom prst="horizont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Reference List</a:t>
            </a:r>
          </a:p>
        </p:txBody>
      </p:sp>
      <p:sp>
        <p:nvSpPr>
          <p:cNvPr id="6" name="TextBox 5"/>
          <p:cNvSpPr txBox="1"/>
          <p:nvPr/>
        </p:nvSpPr>
        <p:spPr>
          <a:xfrm>
            <a:off x="341587" y="1114201"/>
            <a:ext cx="11508827" cy="5493812"/>
          </a:xfrm>
          <a:prstGeom prst="rect">
            <a:avLst/>
          </a:prstGeom>
          <a:ln/>
        </p:spPr>
        <p:style>
          <a:lnRef idx="2">
            <a:schemeClr val="dk1"/>
          </a:lnRef>
          <a:fillRef idx="1">
            <a:schemeClr val="lt1"/>
          </a:fillRef>
          <a:effectRef idx="0">
            <a:schemeClr val="dk1"/>
          </a:effectRef>
          <a:fontRef idx="minor">
            <a:schemeClr val="dk1"/>
          </a:fontRef>
        </p:style>
        <p:txBody>
          <a:bodyPr wrap="square" rtlCol="0">
            <a:spAutoFit/>
          </a:bodyPr>
          <a:lstStyle/>
          <a:p>
            <a:pPr marL="171450" indent="-171450" algn="just">
              <a:buFont typeface="Arial" panose="020B0604020202020204" pitchFamily="34" charset="0"/>
              <a:buChar char="•"/>
            </a:pPr>
            <a:r>
              <a:rPr lang="en-GB" sz="1100" dirty="0" err="1">
                <a:latin typeface="Times New Roman" panose="02020603050405020304" pitchFamily="18" charset="0"/>
                <a:cs typeface="Times New Roman" panose="02020603050405020304" pitchFamily="18" charset="0"/>
              </a:rPr>
              <a:t>Antić</a:t>
            </a:r>
            <a:r>
              <a:rPr lang="en-GB" sz="1100" dirty="0">
                <a:latin typeface="Times New Roman" panose="02020603050405020304" pitchFamily="18" charset="0"/>
                <a:cs typeface="Times New Roman" panose="02020603050405020304" pitchFamily="18" charset="0"/>
              </a:rPr>
              <a:t>, A. (2026) ‘Measuring emotions: schizophrenia and family across cultural boundaries’, </a:t>
            </a:r>
            <a:r>
              <a:rPr lang="en-GB" sz="1100" i="1" dirty="0">
                <a:latin typeface="Times New Roman" panose="02020603050405020304" pitchFamily="18" charset="0"/>
                <a:cs typeface="Times New Roman" panose="02020603050405020304" pitchFamily="18" charset="0"/>
              </a:rPr>
              <a:t>Medical History</a:t>
            </a:r>
            <a:r>
              <a:rPr lang="en-GB" sz="1100" dirty="0">
                <a:latin typeface="Times New Roman" panose="02020603050405020304" pitchFamily="18" charset="0"/>
                <a:cs typeface="Times New Roman" panose="02020603050405020304" pitchFamily="18" charset="0"/>
              </a:rPr>
              <a:t>, 70(1), pp. 141–163. Available at: https://doi.org/10.1017/mdh.2025.10047.</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err="1">
                <a:latin typeface="Times New Roman" panose="02020603050405020304" pitchFamily="18" charset="0"/>
                <a:cs typeface="Times New Roman" panose="02020603050405020304" pitchFamily="18" charset="0"/>
              </a:rPr>
              <a:t>Crellin</a:t>
            </a:r>
            <a:r>
              <a:rPr lang="en-GB" sz="1100" dirty="0">
                <a:latin typeface="Times New Roman" panose="02020603050405020304" pitchFamily="18" charset="0"/>
                <a:cs typeface="Times New Roman" panose="02020603050405020304" pitchFamily="18" charset="0"/>
              </a:rPr>
              <a:t>, N.E., </a:t>
            </a:r>
            <a:r>
              <a:rPr lang="en-GB" sz="1100" dirty="0" err="1">
                <a:latin typeface="Times New Roman" panose="02020603050405020304" pitchFamily="18" charset="0"/>
                <a:cs typeface="Times New Roman" panose="02020603050405020304" pitchFamily="18" charset="0"/>
              </a:rPr>
              <a:t>Priebe</a:t>
            </a:r>
            <a:r>
              <a:rPr lang="en-GB" sz="1100" dirty="0">
                <a:latin typeface="Times New Roman" panose="02020603050405020304" pitchFamily="18" charset="0"/>
                <a:cs typeface="Times New Roman" panose="02020603050405020304" pitchFamily="18" charset="0"/>
              </a:rPr>
              <a:t>, S., </a:t>
            </a:r>
            <a:r>
              <a:rPr lang="en-GB" sz="1100" dirty="0" err="1">
                <a:latin typeface="Times New Roman" panose="02020603050405020304" pitchFamily="18" charset="0"/>
                <a:cs typeface="Times New Roman" panose="02020603050405020304" pitchFamily="18" charset="0"/>
              </a:rPr>
              <a:t>Morant</a:t>
            </a:r>
            <a:r>
              <a:rPr lang="en-GB" sz="1100" dirty="0">
                <a:latin typeface="Times New Roman" panose="02020603050405020304" pitchFamily="18" charset="0"/>
                <a:cs typeface="Times New Roman" panose="02020603050405020304" pitchFamily="18" charset="0"/>
              </a:rPr>
              <a:t>, N., Lewis, G., Freemantle, N., Johnson, S., Horne, R., Pinfold, V., Kent, L., Smith, R., </a:t>
            </a:r>
            <a:r>
              <a:rPr lang="en-GB" sz="1100" dirty="0" err="1">
                <a:latin typeface="Times New Roman" panose="02020603050405020304" pitchFamily="18" charset="0"/>
                <a:cs typeface="Times New Roman" panose="02020603050405020304" pitchFamily="18" charset="0"/>
              </a:rPr>
              <a:t>Darton</a:t>
            </a:r>
            <a:r>
              <a:rPr lang="en-GB" sz="1100" dirty="0">
                <a:latin typeface="Times New Roman" panose="02020603050405020304" pitchFamily="18" charset="0"/>
                <a:cs typeface="Times New Roman" panose="02020603050405020304" pitchFamily="18" charset="0"/>
              </a:rPr>
              <a:t>, K., Cooper, R.E., Long, M., Thompson, J., </a:t>
            </a:r>
            <a:r>
              <a:rPr lang="en-GB" sz="1100" dirty="0" err="1">
                <a:latin typeface="Times New Roman" panose="02020603050405020304" pitchFamily="18" charset="0"/>
                <a:cs typeface="Times New Roman" panose="02020603050405020304" pitchFamily="18" charset="0"/>
              </a:rPr>
              <a:t>Gruenwald</a:t>
            </a:r>
            <a:r>
              <a:rPr lang="en-GB" sz="1100" dirty="0">
                <a:latin typeface="Times New Roman" panose="02020603050405020304" pitchFamily="18" charset="0"/>
                <a:cs typeface="Times New Roman" panose="02020603050405020304" pitchFamily="18" charset="0"/>
              </a:rPr>
              <a:t>, L., </a:t>
            </a:r>
            <a:r>
              <a:rPr lang="en-GB" sz="1100" dirty="0" err="1">
                <a:latin typeface="Times New Roman" panose="02020603050405020304" pitchFamily="18" charset="0"/>
                <a:cs typeface="Times New Roman" panose="02020603050405020304" pitchFamily="18" charset="0"/>
              </a:rPr>
              <a:t>Freudenthal</a:t>
            </a:r>
            <a:r>
              <a:rPr lang="en-GB" sz="1100" dirty="0">
                <a:latin typeface="Times New Roman" panose="02020603050405020304" pitchFamily="18" charset="0"/>
                <a:cs typeface="Times New Roman" panose="02020603050405020304" pitchFamily="18" charset="0"/>
              </a:rPr>
              <a:t>, R., </a:t>
            </a:r>
            <a:r>
              <a:rPr lang="en-GB" sz="1100" dirty="0" err="1">
                <a:latin typeface="Times New Roman" panose="02020603050405020304" pitchFamily="18" charset="0"/>
                <a:cs typeface="Times New Roman" panose="02020603050405020304" pitchFamily="18" charset="0"/>
              </a:rPr>
              <a:t>Stansfeld</a:t>
            </a:r>
            <a:r>
              <a:rPr lang="en-GB" sz="1100" dirty="0">
                <a:latin typeface="Times New Roman" panose="02020603050405020304" pitchFamily="18" charset="0"/>
                <a:cs typeface="Times New Roman" panose="02020603050405020304" pitchFamily="18" charset="0"/>
              </a:rPr>
              <a:t>, J.L. and Moncrieff, J. (2022) ‘An analysis of views about supported reduction or discontinuation of antipsychotic treatment among people with schizophrenia and other psychotic disorders’, </a:t>
            </a:r>
            <a:r>
              <a:rPr lang="en-GB" sz="1100" i="1" dirty="0">
                <a:latin typeface="Times New Roman" panose="02020603050405020304" pitchFamily="18" charset="0"/>
                <a:cs typeface="Times New Roman" panose="02020603050405020304" pitchFamily="18" charset="0"/>
              </a:rPr>
              <a:t>BMC Psychiatry</a:t>
            </a:r>
            <a:r>
              <a:rPr lang="en-GB" sz="1100" dirty="0">
                <a:latin typeface="Times New Roman" panose="02020603050405020304" pitchFamily="18" charset="0"/>
                <a:cs typeface="Times New Roman" panose="02020603050405020304" pitchFamily="18" charset="0"/>
              </a:rPr>
              <a:t>, 22(1), pp. 23–87. Available at: https://doi.org/10.1186/s12888-022-03822-5.</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err="1">
                <a:latin typeface="Times New Roman" panose="02020603050405020304" pitchFamily="18" charset="0"/>
                <a:cs typeface="Times New Roman" panose="02020603050405020304" pitchFamily="18" charset="0"/>
              </a:rPr>
              <a:t>Fiorillo</a:t>
            </a:r>
            <a:r>
              <a:rPr lang="en-GB" sz="1100" dirty="0">
                <a:latin typeface="Times New Roman" panose="02020603050405020304" pitchFamily="18" charset="0"/>
                <a:cs typeface="Times New Roman" panose="02020603050405020304" pitchFamily="18" charset="0"/>
              </a:rPr>
              <a:t>, A. and Giordano, A. (2022) ‘The biopsychosocial model of schizophrenia and cancer: </a:t>
            </a:r>
            <a:r>
              <a:rPr lang="en-GB" sz="1100" dirty="0" err="1">
                <a:latin typeface="Times New Roman" panose="02020603050405020304" pitchFamily="18" charset="0"/>
                <a:cs typeface="Times New Roman" panose="02020603050405020304" pitchFamily="18" charset="0"/>
              </a:rPr>
              <a:t>unraveling</a:t>
            </a:r>
            <a:r>
              <a:rPr lang="en-GB" sz="1100" dirty="0">
                <a:latin typeface="Times New Roman" panose="02020603050405020304" pitchFamily="18" charset="0"/>
                <a:cs typeface="Times New Roman" panose="02020603050405020304" pitchFamily="18" charset="0"/>
              </a:rPr>
              <a:t> the </a:t>
            </a:r>
            <a:r>
              <a:rPr lang="en-GB" sz="1100" dirty="0" err="1">
                <a:latin typeface="Times New Roman" panose="02020603050405020304" pitchFamily="18" charset="0"/>
                <a:cs typeface="Times New Roman" panose="02020603050405020304" pitchFamily="18" charset="0"/>
              </a:rPr>
              <a:t>etiopathogenesis</a:t>
            </a:r>
            <a:r>
              <a:rPr lang="en-GB" sz="1100" dirty="0">
                <a:latin typeface="Times New Roman" panose="02020603050405020304" pitchFamily="18" charset="0"/>
                <a:cs typeface="Times New Roman" panose="02020603050405020304" pitchFamily="18" charset="0"/>
              </a:rPr>
              <a:t> of complex diseases’, </a:t>
            </a:r>
            <a:r>
              <a:rPr lang="en-GB" sz="1100" i="1" dirty="0">
                <a:latin typeface="Times New Roman" panose="02020603050405020304" pitchFamily="18" charset="0"/>
                <a:cs typeface="Times New Roman" panose="02020603050405020304" pitchFamily="18" charset="0"/>
              </a:rPr>
              <a:t>European Psychiatry</a:t>
            </a:r>
            <a:r>
              <a:rPr lang="en-GB" sz="1100" dirty="0">
                <a:latin typeface="Times New Roman" panose="02020603050405020304" pitchFamily="18" charset="0"/>
                <a:cs typeface="Times New Roman" panose="02020603050405020304" pitchFamily="18" charset="0"/>
              </a:rPr>
              <a:t>, 65(1), pp. 1–5. Available at: https://doi.org/10.1192/j.eurpsy.2022.2349.</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err="1">
                <a:latin typeface="Times New Roman" panose="02020603050405020304" pitchFamily="18" charset="0"/>
                <a:cs typeface="Times New Roman" panose="02020603050405020304" pitchFamily="18" charset="0"/>
              </a:rPr>
              <a:t>Fleischhacker</a:t>
            </a:r>
            <a:r>
              <a:rPr lang="en-GB" sz="1100" dirty="0">
                <a:latin typeface="Times New Roman" panose="02020603050405020304" pitchFamily="18" charset="0"/>
                <a:cs typeface="Times New Roman" panose="02020603050405020304" pitchFamily="18" charset="0"/>
              </a:rPr>
              <a:t>, W.W., </a:t>
            </a:r>
            <a:r>
              <a:rPr lang="en-GB" sz="1100" dirty="0" err="1">
                <a:latin typeface="Times New Roman" panose="02020603050405020304" pitchFamily="18" charset="0"/>
                <a:cs typeface="Times New Roman" panose="02020603050405020304" pitchFamily="18" charset="0"/>
              </a:rPr>
              <a:t>Arango</a:t>
            </a:r>
            <a:r>
              <a:rPr lang="en-GB" sz="1100" dirty="0">
                <a:latin typeface="Times New Roman" panose="02020603050405020304" pitchFamily="18" charset="0"/>
                <a:cs typeface="Times New Roman" panose="02020603050405020304" pitchFamily="18" charset="0"/>
              </a:rPr>
              <a:t>, C., </a:t>
            </a:r>
            <a:r>
              <a:rPr lang="en-GB" sz="1100" dirty="0" err="1">
                <a:latin typeface="Times New Roman" panose="02020603050405020304" pitchFamily="18" charset="0"/>
                <a:cs typeface="Times New Roman" panose="02020603050405020304" pitchFamily="18" charset="0"/>
              </a:rPr>
              <a:t>Arteel</a:t>
            </a:r>
            <a:r>
              <a:rPr lang="en-GB" sz="1100" dirty="0">
                <a:latin typeface="Times New Roman" panose="02020603050405020304" pitchFamily="18" charset="0"/>
                <a:cs typeface="Times New Roman" panose="02020603050405020304" pitchFamily="18" charset="0"/>
              </a:rPr>
              <a:t>, P., Barnes, T.R.E., Carpenter, W., Duckworth, K., </a:t>
            </a:r>
            <a:r>
              <a:rPr lang="en-GB" sz="1100" dirty="0" err="1">
                <a:latin typeface="Times New Roman" panose="02020603050405020304" pitchFamily="18" charset="0"/>
                <a:cs typeface="Times New Roman" panose="02020603050405020304" pitchFamily="18" charset="0"/>
              </a:rPr>
              <a:t>Galderisi</a:t>
            </a:r>
            <a:r>
              <a:rPr lang="en-GB" sz="1100" dirty="0">
                <a:latin typeface="Times New Roman" panose="02020603050405020304" pitchFamily="18" charset="0"/>
                <a:cs typeface="Times New Roman" panose="02020603050405020304" pitchFamily="18" charset="0"/>
              </a:rPr>
              <a:t>, S., Halpern, L., Knapp, M., </a:t>
            </a:r>
            <a:r>
              <a:rPr lang="en-GB" sz="1100" dirty="0" err="1">
                <a:latin typeface="Times New Roman" panose="02020603050405020304" pitchFamily="18" charset="0"/>
                <a:cs typeface="Times New Roman" panose="02020603050405020304" pitchFamily="18" charset="0"/>
              </a:rPr>
              <a:t>Marder</a:t>
            </a:r>
            <a:r>
              <a:rPr lang="en-GB" sz="1100" dirty="0">
                <a:latin typeface="Times New Roman" panose="02020603050405020304" pitchFamily="18" charset="0"/>
                <a:cs typeface="Times New Roman" panose="02020603050405020304" pitchFamily="18" charset="0"/>
              </a:rPr>
              <a:t>, S.R., Moller, M., Sartorius, N. and Woodruff, P. (2024) ‘Schizophrenia--Time to Commit to Policy Change’, </a:t>
            </a:r>
            <a:r>
              <a:rPr lang="en-GB" sz="1100" i="1" dirty="0">
                <a:latin typeface="Times New Roman" panose="02020603050405020304" pitchFamily="18" charset="0"/>
                <a:cs typeface="Times New Roman" panose="02020603050405020304" pitchFamily="18" charset="0"/>
              </a:rPr>
              <a:t>Schizophrenia Bulletin</a:t>
            </a:r>
            <a:r>
              <a:rPr lang="en-GB" sz="1100" dirty="0">
                <a:latin typeface="Times New Roman" panose="02020603050405020304" pitchFamily="18" charset="0"/>
                <a:cs typeface="Times New Roman" panose="02020603050405020304" pitchFamily="18" charset="0"/>
              </a:rPr>
              <a:t>, 40(3), pp. 165–194. Available at: https://doi.org/10.1093/schbul/sbu006.</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err="1">
                <a:latin typeface="Times New Roman" panose="02020603050405020304" pitchFamily="18" charset="0"/>
                <a:cs typeface="Times New Roman" panose="02020603050405020304" pitchFamily="18" charset="0"/>
              </a:rPr>
              <a:t>Fusar‐Poli</a:t>
            </a:r>
            <a:r>
              <a:rPr lang="en-GB" sz="1100" dirty="0">
                <a:latin typeface="Times New Roman" panose="02020603050405020304" pitchFamily="18" charset="0"/>
                <a:cs typeface="Times New Roman" panose="02020603050405020304" pitchFamily="18" charset="0"/>
              </a:rPr>
              <a:t>, P., </a:t>
            </a:r>
            <a:r>
              <a:rPr lang="en-GB" sz="1100" dirty="0" err="1">
                <a:latin typeface="Times New Roman" panose="02020603050405020304" pitchFamily="18" charset="0"/>
                <a:cs typeface="Times New Roman" panose="02020603050405020304" pitchFamily="18" charset="0"/>
              </a:rPr>
              <a:t>Pillinger</a:t>
            </a:r>
            <a:r>
              <a:rPr lang="en-GB" sz="1100" dirty="0">
                <a:latin typeface="Times New Roman" panose="02020603050405020304" pitchFamily="18" charset="0"/>
                <a:cs typeface="Times New Roman" panose="02020603050405020304" pitchFamily="18" charset="0"/>
              </a:rPr>
              <a:t>, T., McCutcheon, R.A., </a:t>
            </a:r>
            <a:r>
              <a:rPr lang="en-GB" sz="1100" dirty="0" err="1">
                <a:latin typeface="Times New Roman" panose="02020603050405020304" pitchFamily="18" charset="0"/>
                <a:cs typeface="Times New Roman" panose="02020603050405020304" pitchFamily="18" charset="0"/>
              </a:rPr>
              <a:t>Rangaswamy</a:t>
            </a:r>
            <a:r>
              <a:rPr lang="en-GB" sz="1100" dirty="0">
                <a:latin typeface="Times New Roman" panose="02020603050405020304" pitchFamily="18" charset="0"/>
                <a:cs typeface="Times New Roman" panose="02020603050405020304" pitchFamily="18" charset="0"/>
              </a:rPr>
              <a:t>, T., </a:t>
            </a:r>
            <a:r>
              <a:rPr lang="en-GB" sz="1100" dirty="0" err="1">
                <a:latin typeface="Times New Roman" panose="02020603050405020304" pitchFamily="18" charset="0"/>
                <a:cs typeface="Times New Roman" panose="02020603050405020304" pitchFamily="18" charset="0"/>
              </a:rPr>
              <a:t>Asmal</a:t>
            </a:r>
            <a:r>
              <a:rPr lang="en-GB" sz="1100" dirty="0">
                <a:latin typeface="Times New Roman" panose="02020603050405020304" pitchFamily="18" charset="0"/>
                <a:cs typeface="Times New Roman" panose="02020603050405020304" pitchFamily="18" charset="0"/>
              </a:rPr>
              <a:t>, L., Singh, S.P., Oliver, D., </a:t>
            </a:r>
            <a:r>
              <a:rPr lang="en-GB" sz="1100" dirty="0" err="1">
                <a:latin typeface="Times New Roman" panose="02020603050405020304" pitchFamily="18" charset="0"/>
                <a:cs typeface="Times New Roman" panose="02020603050405020304" pitchFamily="18" charset="0"/>
              </a:rPr>
              <a:t>Stefanelli</a:t>
            </a:r>
            <a:r>
              <a:rPr lang="en-GB" sz="1100" dirty="0">
                <a:latin typeface="Times New Roman" panose="02020603050405020304" pitchFamily="18" charset="0"/>
                <a:cs typeface="Times New Roman" panose="02020603050405020304" pitchFamily="18" charset="0"/>
              </a:rPr>
              <a:t>, R., </a:t>
            </a:r>
            <a:r>
              <a:rPr lang="en-GB" sz="1100" dirty="0" err="1">
                <a:latin typeface="Times New Roman" panose="02020603050405020304" pitchFamily="18" charset="0"/>
                <a:cs typeface="Times New Roman" panose="02020603050405020304" pitchFamily="18" charset="0"/>
              </a:rPr>
              <a:t>Crossley</a:t>
            </a:r>
            <a:r>
              <a:rPr lang="en-GB" sz="1100" dirty="0">
                <a:latin typeface="Times New Roman" panose="02020603050405020304" pitchFamily="18" charset="0"/>
                <a:cs typeface="Times New Roman" panose="02020603050405020304" pitchFamily="18" charset="0"/>
              </a:rPr>
              <a:t>, N.A., </a:t>
            </a:r>
            <a:r>
              <a:rPr lang="en-GB" sz="1100" dirty="0" err="1">
                <a:latin typeface="Times New Roman" panose="02020603050405020304" pitchFamily="18" charset="0"/>
                <a:cs typeface="Times New Roman" panose="02020603050405020304" pitchFamily="18" charset="0"/>
              </a:rPr>
              <a:t>Gadelha</a:t>
            </a:r>
            <a:r>
              <a:rPr lang="en-GB" sz="1100" dirty="0">
                <a:latin typeface="Times New Roman" panose="02020603050405020304" pitchFamily="18" charset="0"/>
                <a:cs typeface="Times New Roman" panose="02020603050405020304" pitchFamily="18" charset="0"/>
              </a:rPr>
              <a:t>, A., Lopez‐Jaramillo, C., </a:t>
            </a:r>
            <a:r>
              <a:rPr lang="en-GB" sz="1100" dirty="0" err="1">
                <a:latin typeface="Times New Roman" panose="02020603050405020304" pitchFamily="18" charset="0"/>
                <a:cs typeface="Times New Roman" panose="02020603050405020304" pitchFamily="18" charset="0"/>
              </a:rPr>
              <a:t>Mutamba</a:t>
            </a:r>
            <a:r>
              <a:rPr lang="en-GB" sz="1100" dirty="0">
                <a:latin typeface="Times New Roman" panose="02020603050405020304" pitchFamily="18" charset="0"/>
                <a:cs typeface="Times New Roman" panose="02020603050405020304" pitchFamily="18" charset="0"/>
              </a:rPr>
              <a:t>, B.B., </a:t>
            </a:r>
            <a:r>
              <a:rPr lang="en-GB" sz="1100" dirty="0" err="1">
                <a:latin typeface="Times New Roman" panose="02020603050405020304" pitchFamily="18" charset="0"/>
                <a:cs typeface="Times New Roman" panose="02020603050405020304" pitchFamily="18" charset="0"/>
              </a:rPr>
              <a:t>Cheour</a:t>
            </a:r>
            <a:r>
              <a:rPr lang="en-GB" sz="1100" dirty="0">
                <a:latin typeface="Times New Roman" panose="02020603050405020304" pitchFamily="18" charset="0"/>
                <a:cs typeface="Times New Roman" panose="02020603050405020304" pitchFamily="18" charset="0"/>
              </a:rPr>
              <a:t>, M., Valencia, M., Asher, L., </a:t>
            </a:r>
            <a:r>
              <a:rPr lang="en-GB" sz="1100" dirty="0" err="1">
                <a:latin typeface="Times New Roman" panose="02020603050405020304" pitchFamily="18" charset="0"/>
                <a:cs typeface="Times New Roman" panose="02020603050405020304" pitchFamily="18" charset="0"/>
              </a:rPr>
              <a:t>Aymerich</a:t>
            </a:r>
            <a:r>
              <a:rPr lang="en-GB" sz="1100" dirty="0">
                <a:latin typeface="Times New Roman" panose="02020603050405020304" pitchFamily="18" charset="0"/>
                <a:cs typeface="Times New Roman" panose="02020603050405020304" pitchFamily="18" charset="0"/>
              </a:rPr>
              <a:t>, C., Catalan, A., Yon, D.K., Shin, J.I. and </a:t>
            </a:r>
            <a:r>
              <a:rPr lang="en-GB" sz="1100" dirty="0" err="1">
                <a:latin typeface="Times New Roman" panose="02020603050405020304" pitchFamily="18" charset="0"/>
                <a:cs typeface="Times New Roman" panose="02020603050405020304" pitchFamily="18" charset="0"/>
              </a:rPr>
              <a:t>Solmi</a:t>
            </a:r>
            <a:r>
              <a:rPr lang="en-GB" sz="1100" dirty="0">
                <a:latin typeface="Times New Roman" panose="02020603050405020304" pitchFamily="18" charset="0"/>
                <a:cs typeface="Times New Roman" panose="02020603050405020304" pitchFamily="18" charset="0"/>
              </a:rPr>
              <a:t>, M. (2026) ‘Real‐world comprehensive care of people living with schizophrenia: recommendations across different settings and clinical stages’, </a:t>
            </a:r>
            <a:r>
              <a:rPr lang="en-GB" sz="1100" i="1" dirty="0">
                <a:latin typeface="Times New Roman" panose="02020603050405020304" pitchFamily="18" charset="0"/>
                <a:cs typeface="Times New Roman" panose="02020603050405020304" pitchFamily="18" charset="0"/>
              </a:rPr>
              <a:t>World Psychiatry</a:t>
            </a:r>
            <a:r>
              <a:rPr lang="en-GB" sz="1100" dirty="0">
                <a:latin typeface="Times New Roman" panose="02020603050405020304" pitchFamily="18" charset="0"/>
                <a:cs typeface="Times New Roman" panose="02020603050405020304" pitchFamily="18" charset="0"/>
              </a:rPr>
              <a:t>, 25(2), pp. 231–264. Available at: https://doi.org/10.1002/wps.70066.</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GOV.UK (2024) ‘Polarity of the First Episode and Time to Diagnosis of Bipolar I Disorder’, </a:t>
            </a:r>
            <a:r>
              <a:rPr lang="en-GB" sz="1100" i="1" dirty="0">
                <a:latin typeface="Times New Roman" panose="02020603050405020304" pitchFamily="18" charset="0"/>
                <a:cs typeface="Times New Roman" panose="02020603050405020304" pitchFamily="18" charset="0"/>
              </a:rPr>
              <a:t>Psychiatry Investigation</a:t>
            </a:r>
            <a:r>
              <a:rPr lang="en-GB" sz="1100" dirty="0">
                <a:latin typeface="Times New Roman" panose="02020603050405020304" pitchFamily="18" charset="0"/>
                <a:cs typeface="Times New Roman" panose="02020603050405020304" pitchFamily="18" charset="0"/>
              </a:rPr>
              <a:t>, 6(2). Available at: https://www.gov.uk/government/statistics/adult-mental-health-and-wellbeing-profile-april-2026-update/estimated-prevalence-of-severe-mental-illness-in-england-report?utm_source=chatgpt.com (Accessed: 4 June 2026).</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err="1">
                <a:latin typeface="Times New Roman" panose="02020603050405020304" pitchFamily="18" charset="0"/>
                <a:cs typeface="Times New Roman" panose="02020603050405020304" pitchFamily="18" charset="0"/>
              </a:rPr>
              <a:t>Howes</a:t>
            </a:r>
            <a:r>
              <a:rPr lang="en-GB" sz="1100" dirty="0">
                <a:latin typeface="Times New Roman" panose="02020603050405020304" pitchFamily="18" charset="0"/>
                <a:cs typeface="Times New Roman" panose="02020603050405020304" pitchFamily="18" charset="0"/>
              </a:rPr>
              <a:t>, O., </a:t>
            </a:r>
            <a:r>
              <a:rPr lang="en-GB" sz="1100" dirty="0" err="1">
                <a:latin typeface="Times New Roman" panose="02020603050405020304" pitchFamily="18" charset="0"/>
                <a:cs typeface="Times New Roman" panose="02020603050405020304" pitchFamily="18" charset="0"/>
              </a:rPr>
              <a:t>Bukala</a:t>
            </a:r>
            <a:r>
              <a:rPr lang="en-GB" sz="1100" dirty="0">
                <a:latin typeface="Times New Roman" panose="02020603050405020304" pitchFamily="18" charset="0"/>
                <a:cs typeface="Times New Roman" panose="02020603050405020304" pitchFamily="18" charset="0"/>
              </a:rPr>
              <a:t>, B.R. and Beck, K. (2023) ‘Schizophrenia: from neurochemistry to circuits, symptoms and treatments’, </a:t>
            </a:r>
            <a:r>
              <a:rPr lang="en-GB" sz="1100" i="1" dirty="0">
                <a:latin typeface="Times New Roman" panose="02020603050405020304" pitchFamily="18" charset="0"/>
                <a:cs typeface="Times New Roman" panose="02020603050405020304" pitchFamily="18" charset="0"/>
              </a:rPr>
              <a:t>Nature Reviews Neurology</a:t>
            </a:r>
            <a:r>
              <a:rPr lang="en-GB" sz="1100" dirty="0">
                <a:latin typeface="Times New Roman" panose="02020603050405020304" pitchFamily="18" charset="0"/>
                <a:cs typeface="Times New Roman" panose="02020603050405020304" pitchFamily="18" charset="0"/>
              </a:rPr>
              <a:t>, 20(8), pp. 22–35. Available at: https://doi.org/10.1038/s41582-023-00904-0.</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Kruse, E.A. and </a:t>
            </a:r>
            <a:r>
              <a:rPr lang="en-GB" sz="1100" dirty="0" err="1">
                <a:latin typeface="Times New Roman" panose="02020603050405020304" pitchFamily="18" charset="0"/>
                <a:cs typeface="Times New Roman" panose="02020603050405020304" pitchFamily="18" charset="0"/>
              </a:rPr>
              <a:t>Dodell-Feder</a:t>
            </a:r>
            <a:r>
              <a:rPr lang="en-GB" sz="1100" dirty="0">
                <a:latin typeface="Times New Roman" panose="02020603050405020304" pitchFamily="18" charset="0"/>
                <a:cs typeface="Times New Roman" panose="02020603050405020304" pitchFamily="18" charset="0"/>
              </a:rPr>
              <a:t>, D. (2025) ‘Schizophrenia spectrum stigma in healthcare: a systematic review’, </a:t>
            </a:r>
            <a:r>
              <a:rPr lang="en-GB" sz="1100" i="1" dirty="0">
                <a:latin typeface="Times New Roman" panose="02020603050405020304" pitchFamily="18" charset="0"/>
                <a:cs typeface="Times New Roman" panose="02020603050405020304" pitchFamily="18" charset="0"/>
              </a:rPr>
              <a:t>Frontiers in Psychiatry</a:t>
            </a:r>
            <a:r>
              <a:rPr lang="en-GB" sz="1100" dirty="0">
                <a:latin typeface="Times New Roman" panose="02020603050405020304" pitchFamily="18" charset="0"/>
                <a:cs typeface="Times New Roman" panose="02020603050405020304" pitchFamily="18" charset="0"/>
              </a:rPr>
              <a:t>, 16(8), pp. 34–67. Available at: https://doi.org/10.3389/fpsyt.2025.1648957.</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err="1">
                <a:latin typeface="Times New Roman" panose="02020603050405020304" pitchFamily="18" charset="0"/>
                <a:cs typeface="Times New Roman" panose="02020603050405020304" pitchFamily="18" charset="0"/>
              </a:rPr>
              <a:t>Langguth</a:t>
            </a:r>
            <a:r>
              <a:rPr lang="en-GB" sz="1100" dirty="0">
                <a:latin typeface="Times New Roman" panose="02020603050405020304" pitchFamily="18" charset="0"/>
                <a:cs typeface="Times New Roman" panose="02020603050405020304" pitchFamily="18" charset="0"/>
              </a:rPr>
              <a:t>, B., </a:t>
            </a:r>
            <a:r>
              <a:rPr lang="en-GB" sz="1100" dirty="0" err="1">
                <a:latin typeface="Times New Roman" panose="02020603050405020304" pitchFamily="18" charset="0"/>
                <a:cs typeface="Times New Roman" panose="02020603050405020304" pitchFamily="18" charset="0"/>
              </a:rPr>
              <a:t>Landgrebe</a:t>
            </a:r>
            <a:r>
              <a:rPr lang="en-GB" sz="1100" dirty="0">
                <a:latin typeface="Times New Roman" panose="02020603050405020304" pitchFamily="18" charset="0"/>
                <a:cs typeface="Times New Roman" panose="02020603050405020304" pitchFamily="18" charset="0"/>
              </a:rPr>
              <a:t>, M. and </a:t>
            </a:r>
            <a:r>
              <a:rPr lang="en-GB" sz="1100" dirty="0" err="1">
                <a:latin typeface="Times New Roman" panose="02020603050405020304" pitchFamily="18" charset="0"/>
                <a:cs typeface="Times New Roman" panose="02020603050405020304" pitchFamily="18" charset="0"/>
              </a:rPr>
              <a:t>Ridder</a:t>
            </a:r>
            <a:r>
              <a:rPr lang="en-GB" sz="1100" dirty="0">
                <a:latin typeface="Times New Roman" panose="02020603050405020304" pitchFamily="18" charset="0"/>
                <a:cs typeface="Times New Roman" panose="02020603050405020304" pitchFamily="18" charset="0"/>
              </a:rPr>
              <a:t>, D.D. (2025) ‘Perceptual Disturbances and Disorders in the ICD-11: An Overview and a Proposal for Systematic Classification’, </a:t>
            </a:r>
            <a:r>
              <a:rPr lang="en-GB" sz="1100" i="1" dirty="0">
                <a:latin typeface="Times New Roman" panose="02020603050405020304" pitchFamily="18" charset="0"/>
                <a:cs typeface="Times New Roman" panose="02020603050405020304" pitchFamily="18" charset="0"/>
              </a:rPr>
              <a:t>Brain Sciences</a:t>
            </a:r>
            <a:r>
              <a:rPr lang="en-GB" sz="1100" dirty="0">
                <a:latin typeface="Times New Roman" panose="02020603050405020304" pitchFamily="18" charset="0"/>
                <a:cs typeface="Times New Roman" panose="02020603050405020304" pitchFamily="18" charset="0"/>
              </a:rPr>
              <a:t>, 15(1), pp. 81–81. Available at: </a:t>
            </a:r>
            <a:r>
              <a:rPr lang="en-GB" sz="1100" u="sng" dirty="0">
                <a:latin typeface="Times New Roman" panose="02020603050405020304" pitchFamily="18" charset="0"/>
                <a:cs typeface="Times New Roman" panose="02020603050405020304" pitchFamily="18" charset="0"/>
                <a:hlinkClick r:id="rId2"/>
              </a:rPr>
              <a:t>https://doi.org/10.3390/brainsci15010081</a:t>
            </a:r>
            <a:r>
              <a:rPr lang="en-GB" sz="1100" dirty="0">
                <a:latin typeface="Times New Roman" panose="02020603050405020304" pitchFamily="18" charset="0"/>
                <a:cs typeface="Times New Roman" panose="02020603050405020304" pitchFamily="18" charset="0"/>
              </a:rPr>
              <a:t>.</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Mueller-</a:t>
            </a:r>
            <a:r>
              <a:rPr lang="en-GB" sz="1100" dirty="0" err="1">
                <a:latin typeface="Times New Roman" panose="02020603050405020304" pitchFamily="18" charset="0"/>
                <a:cs typeface="Times New Roman" panose="02020603050405020304" pitchFamily="18" charset="0"/>
              </a:rPr>
              <a:t>Stierlin</a:t>
            </a:r>
            <a:r>
              <a:rPr lang="en-GB" sz="1100" dirty="0">
                <a:latin typeface="Times New Roman" panose="02020603050405020304" pitchFamily="18" charset="0"/>
                <a:cs typeface="Times New Roman" panose="02020603050405020304" pitchFamily="18" charset="0"/>
              </a:rPr>
              <a:t>, A.S., Becker, T., Greve, N., </a:t>
            </a:r>
            <a:r>
              <a:rPr lang="en-GB" sz="1100" dirty="0" err="1">
                <a:latin typeface="Times New Roman" panose="02020603050405020304" pitchFamily="18" charset="0"/>
                <a:cs typeface="Times New Roman" panose="02020603050405020304" pitchFamily="18" charset="0"/>
              </a:rPr>
              <a:t>Hänsel</a:t>
            </a:r>
            <a:r>
              <a:rPr lang="en-GB" sz="1100" dirty="0">
                <a:latin typeface="Times New Roman" panose="02020603050405020304" pitchFamily="18" charset="0"/>
                <a:cs typeface="Times New Roman" panose="02020603050405020304" pitchFamily="18" charset="0"/>
              </a:rPr>
              <a:t>, A., Herder, K., </a:t>
            </a:r>
            <a:r>
              <a:rPr lang="en-GB" sz="1100" dirty="0" err="1">
                <a:latin typeface="Times New Roman" panose="02020603050405020304" pitchFamily="18" charset="0"/>
                <a:cs typeface="Times New Roman" panose="02020603050405020304" pitchFamily="18" charset="0"/>
              </a:rPr>
              <a:t>Kohlmann</a:t>
            </a:r>
            <a:r>
              <a:rPr lang="en-GB" sz="1100" dirty="0">
                <a:latin typeface="Times New Roman" panose="02020603050405020304" pitchFamily="18" charset="0"/>
                <a:cs typeface="Times New Roman" panose="02020603050405020304" pitchFamily="18" charset="0"/>
              </a:rPr>
              <a:t>, A., </a:t>
            </a:r>
            <a:r>
              <a:rPr lang="en-GB" sz="1100" dirty="0" err="1">
                <a:latin typeface="Times New Roman" panose="02020603050405020304" pitchFamily="18" charset="0"/>
                <a:cs typeface="Times New Roman" panose="02020603050405020304" pitchFamily="18" charset="0"/>
              </a:rPr>
              <a:t>Lehle</a:t>
            </a:r>
            <a:r>
              <a:rPr lang="en-GB" sz="1100" dirty="0">
                <a:latin typeface="Times New Roman" panose="02020603050405020304" pitchFamily="18" charset="0"/>
                <a:cs typeface="Times New Roman" panose="02020603050405020304" pitchFamily="18" charset="0"/>
              </a:rPr>
              <a:t>, J., </a:t>
            </a:r>
            <a:r>
              <a:rPr lang="en-GB" sz="1100" dirty="0" err="1">
                <a:latin typeface="Times New Roman" panose="02020603050405020304" pitchFamily="18" charset="0"/>
                <a:cs typeface="Times New Roman" panose="02020603050405020304" pitchFamily="18" charset="0"/>
              </a:rPr>
              <a:t>Majewsky</a:t>
            </a:r>
            <a:r>
              <a:rPr lang="en-GB" sz="1100" dirty="0">
                <a:latin typeface="Times New Roman" panose="02020603050405020304" pitchFamily="18" charset="0"/>
                <a:cs typeface="Times New Roman" panose="02020603050405020304" pitchFamily="18" charset="0"/>
              </a:rPr>
              <a:t>, U., </a:t>
            </a:r>
            <a:r>
              <a:rPr lang="en-GB" sz="1100" dirty="0" err="1">
                <a:latin typeface="Times New Roman" panose="02020603050405020304" pitchFamily="18" charset="0"/>
                <a:cs typeface="Times New Roman" panose="02020603050405020304" pitchFamily="18" charset="0"/>
              </a:rPr>
              <a:t>Meixner</a:t>
            </a:r>
            <a:r>
              <a:rPr lang="en-GB" sz="1100" dirty="0">
                <a:latin typeface="Times New Roman" panose="02020603050405020304" pitchFamily="18" charset="0"/>
                <a:cs typeface="Times New Roman" panose="02020603050405020304" pitchFamily="18" charset="0"/>
              </a:rPr>
              <a:t>, F., </a:t>
            </a:r>
            <a:r>
              <a:rPr lang="en-GB" sz="1100" dirty="0" err="1">
                <a:latin typeface="Times New Roman" panose="02020603050405020304" pitchFamily="18" charset="0"/>
                <a:cs typeface="Times New Roman" panose="02020603050405020304" pitchFamily="18" charset="0"/>
              </a:rPr>
              <a:t>Prestin</a:t>
            </a:r>
            <a:r>
              <a:rPr lang="en-GB" sz="1100" dirty="0">
                <a:latin typeface="Times New Roman" panose="02020603050405020304" pitchFamily="18" charset="0"/>
                <a:cs typeface="Times New Roman" panose="02020603050405020304" pitchFamily="18" charset="0"/>
              </a:rPr>
              <a:t>, E., </a:t>
            </a:r>
            <a:r>
              <a:rPr lang="en-GB" sz="1100" dirty="0" err="1">
                <a:latin typeface="Times New Roman" panose="02020603050405020304" pitchFamily="18" charset="0"/>
                <a:cs typeface="Times New Roman" panose="02020603050405020304" pitchFamily="18" charset="0"/>
              </a:rPr>
              <a:t>Pouwels</a:t>
            </a:r>
            <a:r>
              <a:rPr lang="en-GB" sz="1100" dirty="0">
                <a:latin typeface="Times New Roman" panose="02020603050405020304" pitchFamily="18" charset="0"/>
                <a:cs typeface="Times New Roman" panose="02020603050405020304" pitchFamily="18" charset="0"/>
              </a:rPr>
              <a:t>, M., </a:t>
            </a:r>
            <a:r>
              <a:rPr lang="en-GB" sz="1100" dirty="0" err="1">
                <a:latin typeface="Times New Roman" panose="02020603050405020304" pitchFamily="18" charset="0"/>
                <a:cs typeface="Times New Roman" panose="02020603050405020304" pitchFamily="18" charset="0"/>
              </a:rPr>
              <a:t>Puschner</a:t>
            </a:r>
            <a:r>
              <a:rPr lang="en-GB" sz="1100" dirty="0">
                <a:latin typeface="Times New Roman" panose="02020603050405020304" pitchFamily="18" charset="0"/>
                <a:cs typeface="Times New Roman" panose="02020603050405020304" pitchFamily="18" charset="0"/>
              </a:rPr>
              <a:t>, N., Reuter, S., Schumacher, M., </a:t>
            </a:r>
            <a:r>
              <a:rPr lang="en-GB" sz="1100" dirty="0" err="1">
                <a:latin typeface="Times New Roman" panose="02020603050405020304" pitchFamily="18" charset="0"/>
                <a:cs typeface="Times New Roman" panose="02020603050405020304" pitchFamily="18" charset="0"/>
              </a:rPr>
              <a:t>Wöhler</a:t>
            </a:r>
            <a:r>
              <a:rPr lang="en-GB" sz="1100" dirty="0">
                <a:latin typeface="Times New Roman" panose="02020603050405020304" pitchFamily="18" charset="0"/>
                <a:cs typeface="Times New Roman" panose="02020603050405020304" pitchFamily="18" charset="0"/>
              </a:rPr>
              <a:t>, S. and </a:t>
            </a:r>
            <a:r>
              <a:rPr lang="en-GB" sz="1100" dirty="0" err="1">
                <a:latin typeface="Times New Roman" panose="02020603050405020304" pitchFamily="18" charset="0"/>
                <a:cs typeface="Times New Roman" panose="02020603050405020304" pitchFamily="18" charset="0"/>
              </a:rPr>
              <a:t>Kilian</a:t>
            </a:r>
            <a:r>
              <a:rPr lang="en-GB" sz="1100" dirty="0">
                <a:latin typeface="Times New Roman" panose="02020603050405020304" pitchFamily="18" charset="0"/>
                <a:cs typeface="Times New Roman" panose="02020603050405020304" pitchFamily="18" charset="0"/>
              </a:rPr>
              <a:t>, R. (2025) ‘Results from a randomized controlled trial investigating effectiveness of a community-based intervention on empowerment of people with severe mental illness’, </a:t>
            </a:r>
            <a:r>
              <a:rPr lang="en-GB" sz="1100" i="1" dirty="0">
                <a:latin typeface="Times New Roman" panose="02020603050405020304" pitchFamily="18" charset="0"/>
                <a:cs typeface="Times New Roman" panose="02020603050405020304" pitchFamily="18" charset="0"/>
              </a:rPr>
              <a:t>Social Psychiatry and Psychiatric Epidemiology</a:t>
            </a:r>
            <a:r>
              <a:rPr lang="en-GB" sz="1100" dirty="0">
                <a:latin typeface="Times New Roman" panose="02020603050405020304" pitchFamily="18" charset="0"/>
                <a:cs typeface="Times New Roman" panose="02020603050405020304" pitchFamily="18" charset="0"/>
              </a:rPr>
              <a:t>, 60(8), pp. 2135–2147. Available at: https://doi.org/10.1007/s00127-025-02879-3.</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NHS (2022) </a:t>
            </a:r>
            <a:r>
              <a:rPr lang="en-GB" sz="1100" i="1" dirty="0">
                <a:latin typeface="Times New Roman" panose="02020603050405020304" pitchFamily="18" charset="0"/>
                <a:cs typeface="Times New Roman" panose="02020603050405020304" pitchFamily="18" charset="0"/>
              </a:rPr>
              <a:t>Schizophrenia Awareness Day: ‘Believe in what you can do and believe in yourself’</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Hpft.nhs.uk</a:t>
            </a:r>
            <a:r>
              <a:rPr lang="en-GB" sz="1100" dirty="0">
                <a:latin typeface="Times New Roman" panose="02020603050405020304" pitchFamily="18" charset="0"/>
                <a:cs typeface="Times New Roman" panose="02020603050405020304" pitchFamily="18" charset="0"/>
              </a:rPr>
              <a:t>. HPFT website. Available at: https://www.hpft.nhs.uk/news/schizophrenia-awareness-day-believe-in-what-you-can-do-and-believe-in-yourself/ (Accessed: 3 June 2026).</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NHS (2023) </a:t>
            </a:r>
            <a:r>
              <a:rPr lang="en-GB" sz="1100" i="1" dirty="0">
                <a:latin typeface="Times New Roman" panose="02020603050405020304" pitchFamily="18" charset="0"/>
                <a:cs typeface="Times New Roman" panose="02020603050405020304" pitchFamily="18" charset="0"/>
              </a:rPr>
              <a:t>Treatment - Schizophrenia</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NHS</a:t>
            </a:r>
            <a:r>
              <a:rPr lang="en-GB" sz="1100" dirty="0">
                <a:latin typeface="Times New Roman" panose="02020603050405020304" pitchFamily="18" charset="0"/>
                <a:cs typeface="Times New Roman" panose="02020603050405020304" pitchFamily="18" charset="0"/>
              </a:rPr>
              <a:t>. Available at: https://www.nhs.uk/mental-health/conditions/schizophrenia/treatment/ (Accessed: 3 June 2026).</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NICE (2024) </a:t>
            </a:r>
            <a:r>
              <a:rPr lang="en-GB" sz="1100" i="1" dirty="0">
                <a:latin typeface="Times New Roman" panose="02020603050405020304" pitchFamily="18" charset="0"/>
                <a:cs typeface="Times New Roman" panose="02020603050405020304" pitchFamily="18" charset="0"/>
              </a:rPr>
              <a:t>Psychosis and Schizophrenia in adults: Prevention and Management | Guidance | NICE</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Nice.org.uk</a:t>
            </a:r>
            <a:r>
              <a:rPr lang="en-GB" sz="1100" dirty="0">
                <a:latin typeface="Times New Roman" panose="02020603050405020304" pitchFamily="18" charset="0"/>
                <a:cs typeface="Times New Roman" panose="02020603050405020304" pitchFamily="18" charset="0"/>
              </a:rPr>
              <a:t>. NICE. Available at: https://www.nice.org.uk/guidance/cg178 (Accessed: 22 June 2026).</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err="1">
                <a:latin typeface="Times New Roman" panose="02020603050405020304" pitchFamily="18" charset="0"/>
                <a:cs typeface="Times New Roman" panose="02020603050405020304" pitchFamily="18" charset="0"/>
              </a:rPr>
              <a:t>Nightingalehospital</a:t>
            </a:r>
            <a:r>
              <a:rPr lang="en-GB" sz="1100" dirty="0">
                <a:latin typeface="Times New Roman" panose="02020603050405020304" pitchFamily="18" charset="0"/>
                <a:cs typeface="Times New Roman" panose="02020603050405020304" pitchFamily="18" charset="0"/>
              </a:rPr>
              <a:t> (2025) </a:t>
            </a:r>
            <a:r>
              <a:rPr lang="en-GB" sz="1100" i="1" dirty="0">
                <a:latin typeface="Times New Roman" panose="02020603050405020304" pitchFamily="18" charset="0"/>
                <a:cs typeface="Times New Roman" panose="02020603050405020304" pitchFamily="18" charset="0"/>
              </a:rPr>
              <a:t>Schizophrenia | Nightingale Hospital London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Nightingalehospital.co.uk</a:t>
            </a:r>
            <a:r>
              <a:rPr lang="en-GB" sz="1100" dirty="0">
                <a:latin typeface="Times New Roman" panose="02020603050405020304" pitchFamily="18" charset="0"/>
                <a:cs typeface="Times New Roman" panose="02020603050405020304" pitchFamily="18" charset="0"/>
              </a:rPr>
              <a:t>. Available at: https://www.nightingalehospital.co.uk/schizophrenia/ (Accessed: 3 June 2026).</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err="1">
                <a:latin typeface="Times New Roman" panose="02020603050405020304" pitchFamily="18" charset="0"/>
                <a:cs typeface="Times New Roman" panose="02020603050405020304" pitchFamily="18" charset="0"/>
              </a:rPr>
              <a:t>Unal</a:t>
            </a:r>
            <a:r>
              <a:rPr lang="en-GB" sz="1100" dirty="0">
                <a:latin typeface="Times New Roman" panose="02020603050405020304" pitchFamily="18" charset="0"/>
                <a:cs typeface="Times New Roman" panose="02020603050405020304" pitchFamily="18" charset="0"/>
              </a:rPr>
              <a:t>, G. (2023) </a:t>
            </a:r>
            <a:r>
              <a:rPr lang="en-GB" sz="1100" i="1" dirty="0">
                <a:latin typeface="Times New Roman" panose="02020603050405020304" pitchFamily="18" charset="0"/>
                <a:cs typeface="Times New Roman" panose="02020603050405020304" pitchFamily="18" charset="0"/>
              </a:rPr>
              <a:t>Figure 1: An Overview to Symptoms and </a:t>
            </a:r>
            <a:r>
              <a:rPr lang="en-GB" sz="1100" i="1" dirty="0" err="1">
                <a:latin typeface="Times New Roman" panose="02020603050405020304" pitchFamily="18" charset="0"/>
                <a:cs typeface="Times New Roman" panose="02020603050405020304" pitchFamily="18" charset="0"/>
              </a:rPr>
              <a:t>Etiology</a:t>
            </a:r>
            <a:r>
              <a:rPr lang="en-GB" sz="1100" i="1" dirty="0">
                <a:latin typeface="Times New Roman" panose="02020603050405020304" pitchFamily="18" charset="0"/>
                <a:cs typeface="Times New Roman" panose="02020603050405020304" pitchFamily="18" charset="0"/>
              </a:rPr>
              <a:t> of Schizophrenia....</a:t>
            </a:r>
            <a:r>
              <a:rPr lang="en-GB" sz="1100" dirty="0">
                <a:latin typeface="Times New Roman" panose="02020603050405020304" pitchFamily="18" charset="0"/>
                <a:cs typeface="Times New Roman" panose="02020603050405020304" pitchFamily="18" charset="0"/>
              </a:rPr>
              <a:t>, </a:t>
            </a:r>
            <a:r>
              <a:rPr lang="en-GB" sz="1100" i="1" dirty="0" err="1">
                <a:latin typeface="Times New Roman" panose="02020603050405020304" pitchFamily="18" charset="0"/>
                <a:cs typeface="Times New Roman" panose="02020603050405020304" pitchFamily="18" charset="0"/>
              </a:rPr>
              <a:t>ResearchGate</a:t>
            </a:r>
            <a:r>
              <a:rPr lang="en-GB" sz="1100" dirty="0">
                <a:latin typeface="Times New Roman" panose="02020603050405020304" pitchFamily="18" charset="0"/>
                <a:cs typeface="Times New Roman" panose="02020603050405020304" pitchFamily="18" charset="0"/>
              </a:rPr>
              <a:t>. Available at: https://www.researchgate.net/figure/An-Overview-to-Symptoms-and-Etiology-of-Schizophrenia-Schizophrenia-is-a-complex-and_fig1_322256052 (Accessed: 22 June 2026).</a:t>
            </a:r>
            <a:endParaRPr lang="en-IN" sz="11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WHO (2025) </a:t>
            </a:r>
            <a:r>
              <a:rPr lang="en-GB" sz="1100" i="1" dirty="0">
                <a:latin typeface="Times New Roman" panose="02020603050405020304" pitchFamily="18" charset="0"/>
                <a:cs typeface="Times New Roman" panose="02020603050405020304" pitchFamily="18" charset="0"/>
              </a:rPr>
              <a:t>ICD-11 for Mortality and Morbidity Statistics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Who.int</a:t>
            </a:r>
            <a:r>
              <a:rPr lang="en-GB" sz="1100" dirty="0">
                <a:latin typeface="Times New Roman" panose="02020603050405020304" pitchFamily="18" charset="0"/>
                <a:cs typeface="Times New Roman" panose="02020603050405020304" pitchFamily="18" charset="0"/>
              </a:rPr>
              <a:t>. Available at: https://icd.who.int/browse/2025-01/mms/en?utm_source=chatgpt.com#405565289 (Accessed: 3 June 2026).</a:t>
            </a:r>
            <a:endParaRPr lang="en-IN" sz="1100" dirty="0">
              <a:latin typeface="Times New Roman" panose="02020603050405020304" pitchFamily="18" charset="0"/>
              <a:cs typeface="Times New Roman" panose="02020603050405020304" pitchFamily="18" charset="0"/>
            </a:endParaRPr>
          </a:p>
          <a:p>
            <a:pPr marL="171446" indent="-171446" algn="just">
              <a:buFont typeface="Arial" panose="020B0604020202020204" pitchFamily="34" charset="0"/>
              <a:buChar char="•"/>
            </a:pPr>
            <a:endParaRPr lang="en-IN"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6492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183</TotalTime>
  <Words>2599</Words>
  <Application>Microsoft Office PowerPoint</Application>
  <PresentationFormat>Widescreen</PresentationFormat>
  <Paragraphs>66</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Asho Hassan (2333642)</cp:lastModifiedBy>
  <cp:revision>26</cp:revision>
  <dcterms:created xsi:type="dcterms:W3CDTF">2026-06-03T09:44:43Z</dcterms:created>
  <dcterms:modified xsi:type="dcterms:W3CDTF">2026-06-23T21:06:31Z</dcterms:modified>
</cp:coreProperties>
</file>