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340" r:id="rId4"/>
    <p:sldId id="332" r:id="rId5"/>
    <p:sldId id="299" r:id="rId6"/>
    <p:sldId id="258" r:id="rId7"/>
    <p:sldId id="259" r:id="rId8"/>
    <p:sldId id="325" r:id="rId9"/>
    <p:sldId id="331" r:id="rId10"/>
    <p:sldId id="308" r:id="rId11"/>
    <p:sldId id="335" r:id="rId12"/>
    <p:sldId id="336" r:id="rId13"/>
    <p:sldId id="337" r:id="rId14"/>
    <p:sldId id="338" r:id="rId15"/>
    <p:sldId id="339" r:id="rId16"/>
    <p:sldId id="311" r:id="rId17"/>
    <p:sldId id="310" r:id="rId18"/>
    <p:sldId id="328" r:id="rId19"/>
    <p:sldId id="330" r:id="rId20"/>
    <p:sldId id="329" r:id="rId21"/>
    <p:sldId id="312" r:id="rId22"/>
    <p:sldId id="333" r:id="rId23"/>
    <p:sldId id="313" r:id="rId24"/>
    <p:sldId id="343" r:id="rId25"/>
    <p:sldId id="346" r:id="rId26"/>
    <p:sldId id="342" r:id="rId27"/>
    <p:sldId id="317" r:id="rId28"/>
    <p:sldId id="309" r:id="rId29"/>
    <p:sldId id="300" r:id="rId30"/>
    <p:sldId id="324" r:id="rId31"/>
    <p:sldId id="344"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31" autoAdjust="0"/>
    <p:restoredTop sz="94660"/>
  </p:normalViewPr>
  <p:slideViewPr>
    <p:cSldViewPr>
      <p:cViewPr varScale="1">
        <p:scale>
          <a:sx n="69" d="100"/>
          <a:sy n="69" d="100"/>
        </p:scale>
        <p:origin x="-504"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967DE07-D35B-438A-99E6-9F3644863088}" type="datetimeFigureOut">
              <a:rPr lang="en-US" smtClean="0"/>
              <a:pPr/>
              <a:t>3/10/2014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0D3BF5-487C-4C80-A4CB-2B40EC76647E}"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67DE07-D35B-438A-99E6-9F3644863088}" type="datetimeFigureOut">
              <a:rPr lang="en-US" smtClean="0"/>
              <a:pPr/>
              <a:t>3/10/2014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0D3BF5-487C-4C80-A4CB-2B40EC76647E}"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967DE07-D35B-438A-99E6-9F3644863088}" type="datetimeFigureOut">
              <a:rPr lang="en-US" smtClean="0"/>
              <a:pPr/>
              <a:t>3/10/2014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0D3BF5-487C-4C80-A4CB-2B40EC76647E}"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967DE07-D35B-438A-99E6-9F3644863088}" type="datetimeFigureOut">
              <a:rPr lang="en-US" smtClean="0"/>
              <a:pPr/>
              <a:t>3/10/2014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0D3BF5-487C-4C80-A4CB-2B40EC76647E}"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967DE07-D35B-438A-99E6-9F3644863088}" type="datetimeFigureOut">
              <a:rPr lang="en-US" smtClean="0"/>
              <a:pPr/>
              <a:t>3/10/2014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90D3BF5-487C-4C80-A4CB-2B40EC76647E}"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967DE07-D35B-438A-99E6-9F3644863088}" type="datetimeFigureOut">
              <a:rPr lang="en-US" smtClean="0"/>
              <a:pPr/>
              <a:t>3/10/2014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90D3BF5-487C-4C80-A4CB-2B40EC76647E}"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67DE07-D35B-438A-99E6-9F3644863088}" type="datetimeFigureOut">
              <a:rPr lang="en-US" smtClean="0"/>
              <a:pPr/>
              <a:t>3/10/2014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90D3BF5-487C-4C80-A4CB-2B40EC76647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967DE07-D35B-438A-99E6-9F3644863088}" type="datetimeFigureOut">
              <a:rPr lang="en-US" smtClean="0"/>
              <a:pPr/>
              <a:t>3/10/2014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0D3BF5-487C-4C80-A4CB-2B40EC76647E}"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967DE07-D35B-438A-99E6-9F3644863088}" type="datetimeFigureOut">
              <a:rPr lang="en-US" smtClean="0"/>
              <a:pPr/>
              <a:t>3/10/2014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0D3BF5-487C-4C80-A4CB-2B40EC76647E}"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67DE07-D35B-438A-99E6-9F3644863088}" type="datetimeFigureOut">
              <a:rPr lang="en-US" smtClean="0"/>
              <a:pPr/>
              <a:t>3/10/2014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0D3BF5-487C-4C80-A4CB-2B40EC76647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67DE07-D35B-438A-99E6-9F3644863088}" type="datetimeFigureOut">
              <a:rPr lang="en-US" smtClean="0"/>
              <a:pPr/>
              <a:t>3/10/2014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0D3BF5-487C-4C80-A4CB-2B40EC76647E}"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67DE07-D35B-438A-99E6-9F3644863088}" type="datetimeFigureOut">
              <a:rPr lang="en-US" smtClean="0"/>
              <a:pPr/>
              <a:t>3/10/2014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0D3BF5-487C-4C80-A4CB-2B40EC76647E}"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en.wikipedia.org/wiki/Job_satisfact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google.com/intl/en/jobs/lifeatgoogle/"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anasedris.blogspot.com/2009/04/googles-work-environment.html"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news.bbc.co.uk/1/hi/7290322.stm" TargetMode="External"/><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924944"/>
            <a:ext cx="7772400" cy="1470025"/>
          </a:xfrm>
        </p:spPr>
        <p:txBody>
          <a:bodyPr/>
          <a:lstStyle/>
          <a:p>
            <a:r>
              <a:rPr lang="en-GB" u="sng" dirty="0" smtClean="0"/>
              <a:t> </a:t>
            </a:r>
            <a:r>
              <a:rPr lang="en-GB" sz="8800" u="sng" dirty="0" smtClean="0"/>
              <a:t>Job Satisfaction</a:t>
            </a:r>
            <a:endParaRPr lang="en-GB" sz="8800" u="sng" dirty="0"/>
          </a:p>
        </p:txBody>
      </p:sp>
      <p:sp>
        <p:nvSpPr>
          <p:cNvPr id="3" name="Subtitle 2"/>
          <p:cNvSpPr>
            <a:spLocks noGrp="1"/>
          </p:cNvSpPr>
          <p:nvPr>
            <p:ph type="subTitle" idx="1"/>
          </p:nvPr>
        </p:nvSpPr>
        <p:spPr>
          <a:xfrm>
            <a:off x="0" y="6610728"/>
            <a:ext cx="6400800" cy="247272"/>
          </a:xfrm>
        </p:spPr>
        <p:txBody>
          <a:bodyPr>
            <a:normAutofit fontScale="92500" lnSpcReduction="10000"/>
          </a:bodyPr>
          <a:lstStyle/>
          <a:p>
            <a:r>
              <a:rPr lang="en-GB" sz="1200" dirty="0" smtClean="0"/>
              <a:t>Based on Chapter 7, Management and Organisation Behaviour 9ed by Laurie J. Mullins.</a:t>
            </a:r>
            <a:endParaRPr lang="en-GB" sz="1200" dirty="0"/>
          </a:p>
        </p:txBody>
      </p:sp>
      <p:pic>
        <p:nvPicPr>
          <p:cNvPr id="15364" name="Picture 4" descr="http://www.mug-shop.co.uk/images/mugs_rudegift_love/i-love-work.jpg"/>
          <p:cNvPicPr>
            <a:picLocks noChangeAspect="1" noChangeArrowheads="1"/>
          </p:cNvPicPr>
          <p:nvPr/>
        </p:nvPicPr>
        <p:blipFill>
          <a:blip r:embed="rId2" cstate="print"/>
          <a:srcRect/>
          <a:stretch>
            <a:fillRect/>
          </a:stretch>
        </p:blipFill>
        <p:spPr bwMode="auto">
          <a:xfrm>
            <a:off x="971600" y="1268760"/>
            <a:ext cx="1874354" cy="1874354"/>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Reflect and write down your answer?</a:t>
            </a:r>
            <a:endParaRPr lang="en-GB" dirty="0"/>
          </a:p>
        </p:txBody>
      </p:sp>
      <p:sp>
        <p:nvSpPr>
          <p:cNvPr id="4" name="Title 3"/>
          <p:cNvSpPr>
            <a:spLocks noGrp="1"/>
          </p:cNvSpPr>
          <p:nvPr>
            <p:ph type="title"/>
          </p:nvPr>
        </p:nvSpPr>
        <p:spPr/>
        <p:txBody>
          <a:bodyPr/>
          <a:lstStyle/>
          <a:p>
            <a:r>
              <a:rPr lang="en-GB" u="sng" dirty="0" smtClean="0"/>
              <a:t>What is Job Satisfaction?</a:t>
            </a:r>
            <a:endParaRPr lang="en-GB" u="sng"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Job Satisfaction</a:t>
            </a:r>
            <a:endParaRPr lang="en-GB" u="sng" dirty="0"/>
          </a:p>
        </p:txBody>
      </p:sp>
      <p:sp>
        <p:nvSpPr>
          <p:cNvPr id="3" name="Content Placeholder 2"/>
          <p:cNvSpPr>
            <a:spLocks noGrp="1"/>
          </p:cNvSpPr>
          <p:nvPr>
            <p:ph idx="1"/>
          </p:nvPr>
        </p:nvSpPr>
        <p:spPr>
          <a:xfrm>
            <a:off x="0" y="1484784"/>
            <a:ext cx="9144000" cy="5373216"/>
          </a:xfrm>
        </p:spPr>
        <p:txBody>
          <a:bodyPr>
            <a:normAutofit fontScale="77500" lnSpcReduction="20000"/>
          </a:bodyPr>
          <a:lstStyle/>
          <a:p>
            <a:r>
              <a:rPr lang="en-GB" dirty="0" smtClean="0"/>
              <a:t>Job Satisfaction or Life Satisfaction always comes down to the individual, to you.</a:t>
            </a:r>
          </a:p>
          <a:p>
            <a:r>
              <a:rPr lang="en-GB" dirty="0" smtClean="0"/>
              <a:t>It is up to each of us to find out:</a:t>
            </a:r>
          </a:p>
          <a:p>
            <a:pPr lvl="1">
              <a:buFont typeface="Wingdings" pitchFamily="2" charset="2"/>
              <a:buChar char="Ø"/>
            </a:pPr>
            <a:r>
              <a:rPr lang="en-GB" dirty="0" smtClean="0"/>
              <a:t>Who we are?</a:t>
            </a:r>
          </a:p>
          <a:p>
            <a:pPr lvl="1">
              <a:buFont typeface="Wingdings" pitchFamily="2" charset="2"/>
              <a:buChar char="Ø"/>
            </a:pPr>
            <a:r>
              <a:rPr lang="en-GB" dirty="0" smtClean="0"/>
              <a:t>What do we love?</a:t>
            </a:r>
          </a:p>
          <a:p>
            <a:pPr lvl="1">
              <a:buFont typeface="Wingdings" pitchFamily="2" charset="2"/>
              <a:buChar char="Ø"/>
            </a:pPr>
            <a:r>
              <a:rPr lang="en-GB" dirty="0" smtClean="0"/>
              <a:t>What do we value?</a:t>
            </a:r>
          </a:p>
          <a:p>
            <a:pPr lvl="1">
              <a:buFont typeface="Wingdings" pitchFamily="2" charset="2"/>
              <a:buChar char="Ø"/>
            </a:pPr>
            <a:r>
              <a:rPr lang="en-GB" dirty="0" smtClean="0"/>
              <a:t>What do we want to do with our lives?</a:t>
            </a:r>
          </a:p>
          <a:p>
            <a:pPr lvl="1">
              <a:buFont typeface="Wingdings" pitchFamily="2" charset="2"/>
              <a:buChar char="Ø"/>
            </a:pPr>
            <a:r>
              <a:rPr lang="en-GB" dirty="0" smtClean="0"/>
              <a:t>And then ‘to do it’.</a:t>
            </a:r>
          </a:p>
          <a:p>
            <a:r>
              <a:rPr lang="en-GB" dirty="0" smtClean="0"/>
              <a:t>The only person that can make you happy and fulfilled is You by doing what you love.</a:t>
            </a:r>
          </a:p>
          <a:p>
            <a:r>
              <a:rPr lang="en-GB" dirty="0" smtClean="0"/>
              <a:t>Each of us is different and what makes one person happy </a:t>
            </a:r>
            <a:r>
              <a:rPr lang="en-GB" dirty="0" err="1" smtClean="0"/>
              <a:t>haha</a:t>
            </a:r>
            <a:r>
              <a:rPr lang="en-GB" dirty="0" smtClean="0"/>
              <a:t> maybe the bane for another.</a:t>
            </a:r>
          </a:p>
          <a:p>
            <a:r>
              <a:rPr lang="en-GB" dirty="0" smtClean="0"/>
              <a:t>And so it is up to each of us to discover within who we are and what we want to do and then to follow our inspiration and do it.</a:t>
            </a:r>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b="1" u="sng" dirty="0" smtClean="0"/>
              <a:t>Job Satisfaction</a:t>
            </a:r>
            <a:endParaRPr lang="en-GB" b="1" u="sng" dirty="0"/>
          </a:p>
        </p:txBody>
      </p:sp>
      <p:sp>
        <p:nvSpPr>
          <p:cNvPr id="3" name="Content Placeholder 2"/>
          <p:cNvSpPr>
            <a:spLocks noGrp="1"/>
          </p:cNvSpPr>
          <p:nvPr>
            <p:ph idx="1"/>
          </p:nvPr>
        </p:nvSpPr>
        <p:spPr>
          <a:xfrm>
            <a:off x="107504" y="1628800"/>
            <a:ext cx="8748464" cy="5157192"/>
          </a:xfrm>
        </p:spPr>
        <p:txBody>
          <a:bodyPr>
            <a:normAutofit fontScale="85000" lnSpcReduction="20000"/>
          </a:bodyPr>
          <a:lstStyle/>
          <a:p>
            <a:r>
              <a:rPr lang="en-GB" dirty="0" smtClean="0"/>
              <a:t>Motivation</a:t>
            </a:r>
          </a:p>
          <a:p>
            <a:r>
              <a:rPr lang="en-GB" dirty="0" smtClean="0"/>
              <a:t>Motivation and Job Alignment</a:t>
            </a:r>
          </a:p>
          <a:p>
            <a:r>
              <a:rPr lang="en-GB" dirty="0" smtClean="0"/>
              <a:t>Recognition Reward and Respect</a:t>
            </a:r>
          </a:p>
          <a:p>
            <a:r>
              <a:rPr lang="en-GB" dirty="0" smtClean="0"/>
              <a:t>Organisational Behaviour &amp; Culture</a:t>
            </a:r>
          </a:p>
          <a:p>
            <a:r>
              <a:rPr lang="en-GB" dirty="0" smtClean="0"/>
              <a:t>Flexible Working</a:t>
            </a:r>
          </a:p>
          <a:p>
            <a:r>
              <a:rPr lang="en-GB" dirty="0" smtClean="0"/>
              <a:t>Work Environment</a:t>
            </a:r>
          </a:p>
          <a:p>
            <a:r>
              <a:rPr lang="en-GB" dirty="0" smtClean="0"/>
              <a:t>Job Enrichment</a:t>
            </a:r>
          </a:p>
          <a:p>
            <a:r>
              <a:rPr lang="en-GB" dirty="0" smtClean="0"/>
              <a:t>Empowerment</a:t>
            </a:r>
          </a:p>
          <a:p>
            <a:r>
              <a:rPr lang="en-GB" dirty="0" smtClean="0"/>
              <a:t>Appreciative Inquiry</a:t>
            </a:r>
          </a:p>
          <a:p>
            <a:r>
              <a:rPr lang="en-GB" dirty="0" smtClean="0"/>
              <a:t>Well-being at Work</a:t>
            </a:r>
          </a:p>
          <a:p>
            <a:r>
              <a:rPr lang="en-GB" dirty="0" smtClean="0"/>
              <a:t>Fun at Work</a:t>
            </a:r>
          </a:p>
          <a:p>
            <a:r>
              <a:rPr lang="en-GB" dirty="0" smtClean="0"/>
              <a:t>Generation Y </a:t>
            </a:r>
            <a:endParaRPr lang="en-GB" dirty="0"/>
          </a:p>
        </p:txBody>
      </p:sp>
      <p:sp>
        <p:nvSpPr>
          <p:cNvPr id="4" name="TextBox 3"/>
          <p:cNvSpPr txBox="1"/>
          <p:nvPr/>
        </p:nvSpPr>
        <p:spPr>
          <a:xfrm>
            <a:off x="323528" y="980728"/>
            <a:ext cx="8496944" cy="646331"/>
          </a:xfrm>
          <a:prstGeom prst="rect">
            <a:avLst/>
          </a:prstGeom>
          <a:noFill/>
        </p:spPr>
        <p:txBody>
          <a:bodyPr wrap="square" rtlCol="0">
            <a:spAutoFit/>
          </a:bodyPr>
          <a:lstStyle/>
          <a:p>
            <a:r>
              <a:rPr lang="en-GB" dirty="0" smtClean="0"/>
              <a:t>Today we will look at several factors that can effect Job Satisfaction each of these could be an area of study for your assignment:</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4298"/>
            <a:ext cx="8229600" cy="1143000"/>
          </a:xfrm>
        </p:spPr>
        <p:txBody>
          <a:bodyPr/>
          <a:lstStyle/>
          <a:p>
            <a:r>
              <a:rPr lang="en-GB" u="sng" dirty="0" smtClean="0"/>
              <a:t>Job Satisfaction</a:t>
            </a:r>
            <a:endParaRPr lang="en-GB" u="sng" dirty="0"/>
          </a:p>
        </p:txBody>
      </p:sp>
      <p:sp>
        <p:nvSpPr>
          <p:cNvPr id="6" name="TextBox 5"/>
          <p:cNvSpPr txBox="1"/>
          <p:nvPr/>
        </p:nvSpPr>
        <p:spPr>
          <a:xfrm>
            <a:off x="0" y="1571612"/>
            <a:ext cx="9144000" cy="1815882"/>
          </a:xfrm>
          <a:prstGeom prst="rect">
            <a:avLst/>
          </a:prstGeom>
          <a:noFill/>
        </p:spPr>
        <p:txBody>
          <a:bodyPr wrap="square" rtlCol="0">
            <a:spAutoFit/>
          </a:bodyPr>
          <a:lstStyle/>
          <a:p>
            <a:r>
              <a:rPr lang="en-US" sz="2800" dirty="0" smtClean="0"/>
              <a:t>Mullins 2010 states that Job satisfaction “is usually linked with </a:t>
            </a:r>
            <a:r>
              <a:rPr lang="en-US" sz="2800" b="1" dirty="0" smtClean="0"/>
              <a:t>motivation</a:t>
            </a:r>
            <a:r>
              <a:rPr lang="en-US" sz="2800" dirty="0" smtClean="0"/>
              <a:t>… Satisfaction is not the same as motivation. Job </a:t>
            </a:r>
            <a:r>
              <a:rPr lang="en-US" sz="2800" b="1" dirty="0" smtClean="0"/>
              <a:t>satisfaction is more of an attitude, an internal state.</a:t>
            </a:r>
            <a:r>
              <a:rPr lang="en-US" sz="2800" dirty="0" smtClean="0"/>
              <a:t>”</a:t>
            </a:r>
            <a:endParaRPr lang="en-GB" sz="2800" dirty="0" smtClean="0"/>
          </a:p>
          <a:p>
            <a:endParaRPr lang="en-GB" sz="28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4298"/>
            <a:ext cx="8229600" cy="1143000"/>
          </a:xfrm>
        </p:spPr>
        <p:txBody>
          <a:bodyPr/>
          <a:lstStyle/>
          <a:p>
            <a:r>
              <a:rPr lang="en-GB" u="sng" dirty="0" smtClean="0"/>
              <a:t>Job Satisfaction defined</a:t>
            </a:r>
            <a:endParaRPr lang="en-GB" u="sng" dirty="0"/>
          </a:p>
        </p:txBody>
      </p:sp>
      <p:sp>
        <p:nvSpPr>
          <p:cNvPr id="3" name="Content Placeholder 2"/>
          <p:cNvSpPr>
            <a:spLocks noGrp="1"/>
          </p:cNvSpPr>
          <p:nvPr>
            <p:ph idx="1"/>
          </p:nvPr>
        </p:nvSpPr>
        <p:spPr>
          <a:xfrm>
            <a:off x="285720" y="1428736"/>
            <a:ext cx="8572560" cy="4857784"/>
          </a:xfrm>
        </p:spPr>
        <p:txBody>
          <a:bodyPr>
            <a:normAutofit/>
          </a:bodyPr>
          <a:lstStyle/>
          <a:p>
            <a:r>
              <a:rPr lang="en-GB" dirty="0" smtClean="0"/>
              <a:t>Job satisfaction can be defined as </a:t>
            </a:r>
            <a:r>
              <a:rPr lang="en-GB" b="1" dirty="0" smtClean="0"/>
              <a:t>a pleasurable emotional state </a:t>
            </a:r>
            <a:r>
              <a:rPr lang="en-GB" dirty="0" smtClean="0"/>
              <a:t>resulting from one’s job;</a:t>
            </a:r>
            <a:endParaRPr lang="en-GB" baseline="30000" dirty="0" smtClean="0"/>
          </a:p>
          <a:p>
            <a:r>
              <a:rPr lang="en-GB" dirty="0" smtClean="0"/>
              <a:t> An affective reaction to one’s job;</a:t>
            </a:r>
            <a:endParaRPr lang="en-GB" baseline="30000" dirty="0" smtClean="0"/>
          </a:p>
          <a:p>
            <a:r>
              <a:rPr lang="en-GB" b="1" dirty="0" smtClean="0"/>
              <a:t>A positive attitude towards one’s job.</a:t>
            </a:r>
            <a:endParaRPr lang="en-GB" b="1" baseline="30000" dirty="0" smtClean="0"/>
          </a:p>
          <a:p>
            <a:r>
              <a:rPr lang="en-GB" dirty="0" smtClean="0"/>
              <a:t>Weiss (2002) has argued that job satisfaction is an attitude ... and that </a:t>
            </a:r>
            <a:r>
              <a:rPr lang="en-GB" b="1" dirty="0" smtClean="0"/>
              <a:t>we form attitudes towards our jobs by taking into account our feelings, our beliefs, and our behaviours</a:t>
            </a:r>
            <a:r>
              <a:rPr lang="en-GB" dirty="0" smtClean="0"/>
              <a:t>.</a:t>
            </a:r>
            <a:endParaRPr lang="en-GB" dirty="0"/>
          </a:p>
        </p:txBody>
      </p:sp>
      <p:sp>
        <p:nvSpPr>
          <p:cNvPr id="4" name="TextBox 3"/>
          <p:cNvSpPr txBox="1"/>
          <p:nvPr/>
        </p:nvSpPr>
        <p:spPr>
          <a:xfrm>
            <a:off x="0" y="6571142"/>
            <a:ext cx="4857752" cy="215444"/>
          </a:xfrm>
          <a:prstGeom prst="rect">
            <a:avLst/>
          </a:prstGeom>
          <a:noFill/>
        </p:spPr>
        <p:txBody>
          <a:bodyPr wrap="square" rtlCol="0">
            <a:spAutoFit/>
          </a:bodyPr>
          <a:lstStyle/>
          <a:p>
            <a:r>
              <a:rPr lang="en-GB" sz="800" dirty="0" smtClean="0"/>
              <a:t>Based on: </a:t>
            </a:r>
            <a:r>
              <a:rPr lang="en-GB" sz="800" dirty="0" smtClean="0">
                <a:hlinkClick r:id="rId2"/>
              </a:rPr>
              <a:t>http://en.wikipedia.org/wiki/Job_satisfaction</a:t>
            </a:r>
            <a:endParaRPr lang="en-GB" sz="8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85860"/>
            <a:ext cx="9001156" cy="5000660"/>
          </a:xfrm>
        </p:spPr>
        <p:txBody>
          <a:bodyPr>
            <a:noAutofit/>
          </a:bodyPr>
          <a:lstStyle/>
          <a:p>
            <a:r>
              <a:rPr lang="en-GB" sz="2200" b="1" dirty="0" smtClean="0"/>
              <a:t>Job satisfaction</a:t>
            </a:r>
            <a:r>
              <a:rPr lang="en-GB" sz="2200" dirty="0" smtClean="0"/>
              <a:t> describes how </a:t>
            </a:r>
            <a:r>
              <a:rPr lang="en-GB" sz="2200" b="1" dirty="0" smtClean="0"/>
              <a:t>content an individual is </a:t>
            </a:r>
            <a:r>
              <a:rPr lang="en-GB" sz="2200" dirty="0" smtClean="0"/>
              <a:t>with his or her job. </a:t>
            </a:r>
          </a:p>
          <a:p>
            <a:r>
              <a:rPr lang="en-GB" sz="2200" b="1" dirty="0" smtClean="0"/>
              <a:t>The happier people are within their job, the more satisfied they are said to be</a:t>
            </a:r>
            <a:r>
              <a:rPr lang="en-GB" sz="2200" dirty="0" smtClean="0"/>
              <a:t>. </a:t>
            </a:r>
          </a:p>
          <a:p>
            <a:r>
              <a:rPr lang="en-GB" sz="2200" b="1" dirty="0" smtClean="0"/>
              <a:t>Happier people are more productive in the workplace. </a:t>
            </a:r>
            <a:r>
              <a:rPr lang="en-GB" sz="2200" dirty="0" smtClean="0"/>
              <a:t>Research shows stress reduces performance and productivity. </a:t>
            </a:r>
          </a:p>
          <a:p>
            <a:r>
              <a:rPr lang="en-GB" sz="2200" b="1" dirty="0" smtClean="0"/>
              <a:t>‘Job design’ </a:t>
            </a:r>
            <a:r>
              <a:rPr lang="en-GB" sz="2200" dirty="0" smtClean="0"/>
              <a:t>aims to enhance job satisfaction and performance, methods can include </a:t>
            </a:r>
            <a:r>
              <a:rPr lang="en-GB" sz="2200" b="1" dirty="0" smtClean="0"/>
              <a:t>job rotation, job enlargement &amp; job enrichment, </a:t>
            </a:r>
            <a:r>
              <a:rPr lang="en-GB" sz="2200" dirty="0" smtClean="0"/>
              <a:t>people enjoy variety and greater responsibility when they are comfortable with existing tasks. </a:t>
            </a:r>
          </a:p>
          <a:p>
            <a:r>
              <a:rPr lang="en-GB" sz="2200" dirty="0" smtClean="0"/>
              <a:t>Other influences on satisfaction include the </a:t>
            </a:r>
            <a:r>
              <a:rPr lang="en-GB" sz="2200" b="1" dirty="0" smtClean="0"/>
              <a:t>management style and culture, employee involvement, empowerment and autonomous </a:t>
            </a:r>
            <a:r>
              <a:rPr lang="en-GB" sz="2200" dirty="0" smtClean="0"/>
              <a:t>work position.</a:t>
            </a:r>
          </a:p>
          <a:p>
            <a:r>
              <a:rPr lang="en-GB" sz="2200" b="1" dirty="0" smtClean="0"/>
              <a:t>Job satisfaction is a very important attribute which is frequently measured by organizations. </a:t>
            </a:r>
          </a:p>
          <a:p>
            <a:endParaRPr lang="en-GB" sz="2200" dirty="0" smtClean="0"/>
          </a:p>
          <a:p>
            <a:pPr>
              <a:buNone/>
            </a:pPr>
            <a:endParaRPr lang="en-GB" sz="2200" dirty="0"/>
          </a:p>
        </p:txBody>
      </p:sp>
      <p:sp>
        <p:nvSpPr>
          <p:cNvPr id="5" name="Title 1"/>
          <p:cNvSpPr>
            <a:spLocks noGrp="1"/>
          </p:cNvSpPr>
          <p:nvPr>
            <p:ph type="title"/>
          </p:nvPr>
        </p:nvSpPr>
        <p:spPr>
          <a:xfrm>
            <a:off x="457200" y="214298"/>
            <a:ext cx="8229600" cy="1143000"/>
          </a:xfrm>
        </p:spPr>
        <p:txBody>
          <a:bodyPr/>
          <a:lstStyle/>
          <a:p>
            <a:r>
              <a:rPr lang="en-GB" u="sng" dirty="0" smtClean="0"/>
              <a:t>Job Satisfaction defined</a:t>
            </a:r>
            <a:endParaRPr lang="en-GB" u="sng"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412776"/>
            <a:ext cx="9144000" cy="5112568"/>
          </a:xfrm>
        </p:spPr>
        <p:txBody>
          <a:bodyPr>
            <a:normAutofit fontScale="70000" lnSpcReduction="20000"/>
          </a:bodyPr>
          <a:lstStyle/>
          <a:p>
            <a:r>
              <a:rPr lang="en-GB" b="1" u="sng" dirty="0" smtClean="0"/>
              <a:t>HRM, Line-managers and Team leaders:</a:t>
            </a:r>
          </a:p>
          <a:p>
            <a:r>
              <a:rPr lang="en-GB" dirty="0" smtClean="0"/>
              <a:t>Meet and mentor team-members/employees to openly discuss how they feel about their job. </a:t>
            </a:r>
          </a:p>
          <a:p>
            <a:r>
              <a:rPr lang="en-GB" dirty="0" smtClean="0"/>
              <a:t>A Questionnaire can be completed beforehand and brought to the meeting.</a:t>
            </a:r>
          </a:p>
          <a:p>
            <a:r>
              <a:rPr lang="en-GB" dirty="0" smtClean="0"/>
              <a:t>Questionnaires can be used to gauge the current level of Job Satisfaction with individual personnel, with teams, departments, branches and/or the entire organisations, distributed by line-managers, team-leaders or by the central HRM department.</a:t>
            </a:r>
          </a:p>
          <a:p>
            <a:r>
              <a:rPr lang="en-GB" dirty="0" smtClean="0"/>
              <a:t>It is important that Job Satisfaction is discussed openly at annual appraisals so that Managers work with personnel on their Job Design, so they can ensure the right people are doing the right jobs i.e. Employee’s tasks/roles are aligned with their intrinsic motivation (=WIN/WIN).</a:t>
            </a:r>
          </a:p>
          <a:p>
            <a:r>
              <a:rPr lang="en-GB" dirty="0" smtClean="0"/>
              <a:t>Questions can relate to happiness and well-being, work load, working patterns and responsibilities, communication, culture, promotional opportunities,  co-workers, and rate of pay.</a:t>
            </a:r>
          </a:p>
          <a:p>
            <a:r>
              <a:rPr lang="en-GB" dirty="0" smtClean="0"/>
              <a:t>Regular appraisals and feedback are very important to review the above.</a:t>
            </a:r>
          </a:p>
          <a:p>
            <a:endParaRPr lang="en-GB" dirty="0"/>
          </a:p>
        </p:txBody>
      </p:sp>
      <p:sp>
        <p:nvSpPr>
          <p:cNvPr id="5" name="Title 1"/>
          <p:cNvSpPr>
            <a:spLocks noGrp="1"/>
          </p:cNvSpPr>
          <p:nvPr>
            <p:ph type="title"/>
          </p:nvPr>
        </p:nvSpPr>
        <p:spPr>
          <a:xfrm>
            <a:off x="457200" y="214298"/>
            <a:ext cx="8507288" cy="1143000"/>
          </a:xfrm>
        </p:spPr>
        <p:txBody>
          <a:bodyPr>
            <a:normAutofit fontScale="90000"/>
          </a:bodyPr>
          <a:lstStyle/>
          <a:p>
            <a:r>
              <a:rPr lang="en-GB" u="sng" dirty="0" smtClean="0"/>
              <a:t>Job Satisfaction &amp; Open Communication</a:t>
            </a:r>
            <a:endParaRPr lang="en-GB" u="sng"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Recognition Reward &amp; Respect</a:t>
            </a:r>
            <a:endParaRPr lang="en-GB" b="1" u="sng" dirty="0"/>
          </a:p>
        </p:txBody>
      </p:sp>
      <p:sp>
        <p:nvSpPr>
          <p:cNvPr id="3" name="Content Placeholder 2"/>
          <p:cNvSpPr>
            <a:spLocks noGrp="1"/>
          </p:cNvSpPr>
          <p:nvPr>
            <p:ph idx="1"/>
          </p:nvPr>
        </p:nvSpPr>
        <p:spPr/>
        <p:txBody>
          <a:bodyPr>
            <a:normAutofit fontScale="85000" lnSpcReduction="20000"/>
          </a:bodyPr>
          <a:lstStyle/>
          <a:p>
            <a:r>
              <a:rPr lang="en-GB" dirty="0" smtClean="0"/>
              <a:t>Appreciation : as we have seen with Maslow’s hierarchy recognition and reward such as a simple Thank you, Well done, Great job goes a long way to creating a Positive environment, culture and motivated team.</a:t>
            </a:r>
          </a:p>
          <a:p>
            <a:r>
              <a:rPr lang="en-GB" b="1" u="sng" dirty="0" smtClean="0"/>
              <a:t>Appreciative Inquiry </a:t>
            </a:r>
            <a:r>
              <a:rPr lang="en-GB" dirty="0" smtClean="0"/>
              <a:t>: a method whereby Personnel ‘focus’ on the Strengths of the Organisations and of People.</a:t>
            </a:r>
          </a:p>
          <a:p>
            <a:r>
              <a:rPr lang="en-GB" dirty="0" smtClean="0"/>
              <a:t>It is part of a Managers roles to work with people to help them identify their innate strengths whether it is technical, social, design, creative and to place them in appropriate roles where they can thrive (=WIN/WIN).</a:t>
            </a:r>
            <a:endParaRPr lang="en-GB"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852"/>
            <a:ext cx="8229600" cy="1143000"/>
          </a:xfrm>
        </p:spPr>
        <p:txBody>
          <a:bodyPr>
            <a:normAutofit/>
          </a:bodyPr>
          <a:lstStyle/>
          <a:p>
            <a:r>
              <a:rPr lang="en-GB" u="sng" dirty="0" smtClean="0"/>
              <a:t>Mumford’s ‘Fit’ or Alignment</a:t>
            </a:r>
            <a:endParaRPr lang="en-GB" u="sng" dirty="0"/>
          </a:p>
        </p:txBody>
      </p:sp>
      <p:pic>
        <p:nvPicPr>
          <p:cNvPr id="1026" name="Picture 2"/>
          <p:cNvPicPr>
            <a:picLocks noChangeAspect="1" noChangeArrowheads="1"/>
          </p:cNvPicPr>
          <p:nvPr/>
        </p:nvPicPr>
        <p:blipFill>
          <a:blip r:embed="rId2" cstate="print"/>
          <a:srcRect b="42141"/>
          <a:stretch>
            <a:fillRect/>
          </a:stretch>
        </p:blipFill>
        <p:spPr bwMode="auto">
          <a:xfrm>
            <a:off x="-1" y="3359842"/>
            <a:ext cx="9144001" cy="1653334"/>
          </a:xfrm>
          <a:prstGeom prst="rect">
            <a:avLst/>
          </a:prstGeom>
          <a:noFill/>
          <a:ln w="9525">
            <a:noFill/>
            <a:miter lim="800000"/>
            <a:headEnd/>
            <a:tailEnd/>
          </a:ln>
          <a:effectLst/>
        </p:spPr>
      </p:pic>
      <p:sp>
        <p:nvSpPr>
          <p:cNvPr id="6" name="TextBox 5"/>
          <p:cNvSpPr txBox="1"/>
          <p:nvPr/>
        </p:nvSpPr>
        <p:spPr>
          <a:xfrm>
            <a:off x="0" y="1357298"/>
            <a:ext cx="9144000" cy="1569660"/>
          </a:xfrm>
          <a:prstGeom prst="rect">
            <a:avLst/>
          </a:prstGeom>
          <a:noFill/>
        </p:spPr>
        <p:txBody>
          <a:bodyPr wrap="square" rtlCol="0">
            <a:spAutoFit/>
          </a:bodyPr>
          <a:lstStyle/>
          <a:p>
            <a:r>
              <a:rPr lang="en-GB" sz="2400" dirty="0" smtClean="0"/>
              <a:t>Mumford’s </a:t>
            </a:r>
            <a:r>
              <a:rPr lang="en-GB" sz="2400" b="1" dirty="0" smtClean="0"/>
              <a:t>contractual areas </a:t>
            </a:r>
            <a:r>
              <a:rPr lang="en-GB" sz="2400" dirty="0" smtClean="0"/>
              <a:t>correspond with peoples </a:t>
            </a:r>
            <a:r>
              <a:rPr lang="en-GB" sz="2400" b="1" dirty="0" smtClean="0"/>
              <a:t>needs </a:t>
            </a:r>
            <a:r>
              <a:rPr lang="en-GB" sz="2400" dirty="0" smtClean="0"/>
              <a:t>and other motivation theories. Creating an enterprise or working in an organisation is a way for people to meet their ‘Physical, Mental, Emotional, Social and personal development ‘needs’.</a:t>
            </a:r>
            <a:endParaRPr lang="en-GB" sz="2400" dirty="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Flexible working arrangement</a:t>
            </a:r>
            <a:endParaRPr lang="en-GB" u="sng" dirty="0"/>
          </a:p>
        </p:txBody>
      </p:sp>
      <p:sp>
        <p:nvSpPr>
          <p:cNvPr id="5" name="TextBox 4"/>
          <p:cNvSpPr txBox="1"/>
          <p:nvPr/>
        </p:nvSpPr>
        <p:spPr>
          <a:xfrm>
            <a:off x="0" y="1571612"/>
            <a:ext cx="9144000" cy="3785652"/>
          </a:xfrm>
          <a:prstGeom prst="rect">
            <a:avLst/>
          </a:prstGeom>
          <a:noFill/>
        </p:spPr>
        <p:txBody>
          <a:bodyPr wrap="square" rtlCol="0">
            <a:spAutoFit/>
          </a:bodyPr>
          <a:lstStyle/>
          <a:p>
            <a:r>
              <a:rPr lang="en-US" sz="2400" dirty="0" smtClean="0"/>
              <a:t>An increasingly significant aspect of motivation and job satisfaction is flexible working. According to CIPD, ‘This relates to an </a:t>
            </a:r>
            <a:r>
              <a:rPr lang="en-US" sz="2400" dirty="0" err="1" smtClean="0"/>
              <a:t>organisation’s</a:t>
            </a:r>
            <a:r>
              <a:rPr lang="en-US" sz="2400" dirty="0" smtClean="0"/>
              <a:t> working arrangements in terms of working time, working location and the pattern of working.’</a:t>
            </a:r>
            <a:r>
              <a:rPr lang="en-US" sz="2400" baseline="30000" dirty="0" smtClean="0"/>
              <a:t>64</a:t>
            </a:r>
            <a:r>
              <a:rPr lang="en-US" sz="2400" dirty="0" smtClean="0"/>
              <a:t> </a:t>
            </a:r>
          </a:p>
          <a:p>
            <a:endParaRPr lang="en-US" sz="2400" dirty="0" smtClean="0"/>
          </a:p>
          <a:p>
            <a:r>
              <a:rPr lang="en-US" sz="2400" dirty="0" smtClean="0"/>
              <a:t>Moves towards greater flexibility may afford opportunities for </a:t>
            </a:r>
            <a:r>
              <a:rPr lang="en-US" sz="2400" b="1" dirty="0" smtClean="0"/>
              <a:t>employees to have more freedom and control over their working arrangements and have noticeable effects on their job satisfaction and performance. </a:t>
            </a:r>
            <a:endParaRPr lang="en-GB" sz="2400" dirty="0" smtClean="0"/>
          </a:p>
          <a:p>
            <a:endParaRPr lang="en-GB" sz="2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4290"/>
            <a:ext cx="8229600" cy="1143000"/>
          </a:xfrm>
        </p:spPr>
        <p:txBody>
          <a:bodyPr>
            <a:normAutofit fontScale="90000"/>
          </a:bodyPr>
          <a:lstStyle/>
          <a:p>
            <a:r>
              <a:rPr lang="en-GB" u="sng" dirty="0" smtClean="0"/>
              <a:t>Flexible working </a:t>
            </a:r>
            <a:br>
              <a:rPr lang="en-GB" u="sng" dirty="0" smtClean="0"/>
            </a:br>
            <a:r>
              <a:rPr lang="en-GB" u="sng" dirty="0" smtClean="0"/>
              <a:t>Job Satisfaction &amp; Empowerment</a:t>
            </a:r>
            <a:endParaRPr lang="en-GB" u="sng" dirty="0"/>
          </a:p>
        </p:txBody>
      </p:sp>
      <p:sp>
        <p:nvSpPr>
          <p:cNvPr id="5" name="TextBox 4"/>
          <p:cNvSpPr txBox="1"/>
          <p:nvPr/>
        </p:nvSpPr>
        <p:spPr>
          <a:xfrm>
            <a:off x="0" y="1571612"/>
            <a:ext cx="9144000" cy="5632311"/>
          </a:xfrm>
          <a:prstGeom prst="rect">
            <a:avLst/>
          </a:prstGeom>
          <a:noFill/>
        </p:spPr>
        <p:txBody>
          <a:bodyPr wrap="square" rtlCol="0">
            <a:spAutoFit/>
          </a:bodyPr>
          <a:lstStyle/>
          <a:p>
            <a:r>
              <a:rPr lang="en-US" sz="2400" dirty="0" smtClean="0"/>
              <a:t>Broader approaches to </a:t>
            </a:r>
            <a:r>
              <a:rPr lang="en-US" sz="2400" b="1" dirty="0" smtClean="0"/>
              <a:t>job </a:t>
            </a:r>
            <a:r>
              <a:rPr lang="en-US" sz="2400" b="1" i="1" dirty="0" smtClean="0"/>
              <a:t>satisfaction </a:t>
            </a:r>
            <a:r>
              <a:rPr lang="en-US" sz="2400" dirty="0" smtClean="0"/>
              <a:t>aim to give the person </a:t>
            </a:r>
            <a:r>
              <a:rPr lang="en-US" sz="2400" b="1" dirty="0" smtClean="0"/>
              <a:t>improved empowerment </a:t>
            </a:r>
            <a:r>
              <a:rPr lang="en-US" sz="2400" dirty="0" smtClean="0"/>
              <a:t>and job enrichment through </a:t>
            </a:r>
            <a:r>
              <a:rPr lang="en-US" sz="2400" b="1" dirty="0" smtClean="0"/>
              <a:t>greater autonomy and authority </a:t>
            </a:r>
            <a:r>
              <a:rPr lang="en-US" sz="2400" dirty="0" smtClean="0"/>
              <a:t>over the planning execution and control of their work. It</a:t>
            </a:r>
            <a:r>
              <a:rPr lang="en-US" sz="2400" b="1" dirty="0" smtClean="0"/>
              <a:t> </a:t>
            </a:r>
            <a:r>
              <a:rPr lang="en-US" sz="2400" dirty="0" smtClean="0"/>
              <a:t>focuses attention on </a:t>
            </a:r>
            <a:r>
              <a:rPr lang="en-US" sz="2400" b="1" dirty="0" smtClean="0"/>
              <a:t>intrinsic satisfaction</a:t>
            </a:r>
            <a:r>
              <a:rPr lang="en-US" sz="2400" dirty="0" smtClean="0"/>
              <a:t>. </a:t>
            </a:r>
          </a:p>
          <a:p>
            <a:endParaRPr lang="en-US" sz="2400" dirty="0" smtClean="0"/>
          </a:p>
          <a:p>
            <a:r>
              <a:rPr lang="en-US" sz="2400" dirty="0" smtClean="0"/>
              <a:t>Job enrichment … should provide the person with a </a:t>
            </a:r>
            <a:r>
              <a:rPr lang="en-US" sz="2400" b="1" dirty="0" smtClean="0"/>
              <a:t>more meaningful </a:t>
            </a:r>
            <a:r>
              <a:rPr lang="en-US" sz="2400" dirty="0" smtClean="0"/>
              <a:t>and challenging job and offer </a:t>
            </a:r>
            <a:r>
              <a:rPr lang="en-US" sz="2400" b="1" dirty="0" smtClean="0"/>
              <a:t>greater opportunities for psychological growth</a:t>
            </a:r>
            <a:r>
              <a:rPr lang="en-US" sz="2400" dirty="0" smtClean="0"/>
              <a:t>. </a:t>
            </a:r>
          </a:p>
          <a:p>
            <a:endParaRPr lang="en-US" sz="2400" dirty="0" smtClean="0"/>
          </a:p>
          <a:p>
            <a:r>
              <a:rPr lang="en-US" sz="2400" dirty="0" smtClean="0"/>
              <a:t>The main methods of achieving job enrichment include the following:</a:t>
            </a:r>
          </a:p>
          <a:p>
            <a:pPr>
              <a:buFont typeface="Arial" pitchFamily="34" charset="0"/>
              <a:buChar char="•"/>
            </a:pPr>
            <a:r>
              <a:rPr lang="en-US" sz="2400" dirty="0" smtClean="0"/>
              <a:t> permitting workers </a:t>
            </a:r>
            <a:r>
              <a:rPr lang="en-US" sz="2400" b="1" dirty="0" smtClean="0"/>
              <a:t>greater freedom and control </a:t>
            </a:r>
            <a:r>
              <a:rPr lang="en-US" sz="2400" dirty="0" smtClean="0"/>
              <a:t>over the scheduling and pacing of their work as opposed to machine pacing; </a:t>
            </a:r>
          </a:p>
          <a:p>
            <a:pPr>
              <a:buFont typeface="Arial" pitchFamily="34" charset="0"/>
              <a:buChar char="•"/>
            </a:pPr>
            <a:r>
              <a:rPr lang="en-US" sz="2400" dirty="0" smtClean="0"/>
              <a:t> supporting workers to establish an appropriate </a:t>
            </a:r>
            <a:r>
              <a:rPr lang="en-US" sz="2400" b="1" dirty="0" smtClean="0"/>
              <a:t>work/life balance</a:t>
            </a:r>
            <a:r>
              <a:rPr lang="en-US" sz="2400" dirty="0" smtClean="0"/>
              <a:t>.</a:t>
            </a:r>
          </a:p>
          <a:p>
            <a:endParaRPr lang="en-GB" sz="2400" dirty="0" smtClean="0"/>
          </a:p>
          <a:p>
            <a:endParaRPr lang="en-GB"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1143000"/>
          </a:xfrm>
        </p:spPr>
        <p:txBody>
          <a:bodyPr/>
          <a:lstStyle/>
          <a:p>
            <a:r>
              <a:rPr lang="en-GB" b="1" u="sng" dirty="0" smtClean="0"/>
              <a:t>Job Enrichment</a:t>
            </a:r>
            <a:endParaRPr lang="en-GB" b="1" u="sng" dirty="0"/>
          </a:p>
        </p:txBody>
      </p:sp>
      <p:sp>
        <p:nvSpPr>
          <p:cNvPr id="3" name="Content Placeholder 2"/>
          <p:cNvSpPr>
            <a:spLocks noGrp="1"/>
          </p:cNvSpPr>
          <p:nvPr>
            <p:ph idx="1"/>
          </p:nvPr>
        </p:nvSpPr>
        <p:spPr>
          <a:xfrm>
            <a:off x="0" y="1214422"/>
            <a:ext cx="9144000" cy="5072098"/>
          </a:xfrm>
        </p:spPr>
        <p:txBody>
          <a:bodyPr>
            <a:normAutofit/>
          </a:bodyPr>
          <a:lstStyle/>
          <a:p>
            <a:r>
              <a:rPr lang="en-GB" sz="2400" b="1" dirty="0" smtClean="0"/>
              <a:t>Job enrichment</a:t>
            </a:r>
            <a:r>
              <a:rPr lang="en-GB" sz="2400" dirty="0" smtClean="0"/>
              <a:t> is an </a:t>
            </a:r>
            <a:r>
              <a:rPr lang="en-GB" sz="2400" b="1" dirty="0" smtClean="0"/>
              <a:t>attempt to motivate employees by giving them the opportunity to use the range of their abilities.</a:t>
            </a:r>
          </a:p>
          <a:p>
            <a:r>
              <a:rPr lang="en-GB" sz="2400" dirty="0" smtClean="0"/>
              <a:t>It is an idea that was developed by the </a:t>
            </a:r>
            <a:r>
              <a:rPr lang="en-GB" sz="2400" b="1" dirty="0" smtClean="0"/>
              <a:t>American psychologist Frederick Hertzberg in the 1950s</a:t>
            </a:r>
            <a:r>
              <a:rPr lang="en-GB" sz="2400" dirty="0" smtClean="0"/>
              <a:t>.</a:t>
            </a:r>
          </a:p>
          <a:p>
            <a:r>
              <a:rPr lang="en-GB" sz="2400" dirty="0" smtClean="0"/>
              <a:t>It can be </a:t>
            </a:r>
            <a:r>
              <a:rPr lang="en-GB" sz="2400" b="1" dirty="0" smtClean="0"/>
              <a:t>contrasted to job enlargement</a:t>
            </a:r>
            <a:r>
              <a:rPr lang="en-GB" sz="2400" dirty="0" smtClean="0"/>
              <a:t> which simply increases the number of tasks without changing the challenge. </a:t>
            </a:r>
          </a:p>
          <a:p>
            <a:r>
              <a:rPr lang="en-GB" sz="2400" dirty="0" smtClean="0"/>
              <a:t>As such </a:t>
            </a:r>
            <a:r>
              <a:rPr lang="en-GB" sz="2400" b="1" dirty="0" smtClean="0"/>
              <a:t>job enrichment has been described as 'vertical loading' </a:t>
            </a:r>
            <a:r>
              <a:rPr lang="en-GB" sz="2400" dirty="0" smtClean="0"/>
              <a:t>of a job, while job enlargement is 'horizontal loading'. </a:t>
            </a:r>
          </a:p>
          <a:p>
            <a:pPr>
              <a:buNone/>
            </a:pPr>
            <a:r>
              <a:rPr lang="en-GB" sz="2400" dirty="0" smtClean="0"/>
              <a:t>An enriched job should ideally contain:</a:t>
            </a:r>
          </a:p>
          <a:p>
            <a:r>
              <a:rPr lang="en-GB" sz="2400" dirty="0" smtClean="0"/>
              <a:t>A range of tasks and challenges of varying difficulties (Physical or Mental)</a:t>
            </a:r>
          </a:p>
          <a:p>
            <a:r>
              <a:rPr lang="en-GB" sz="2400" dirty="0" smtClean="0"/>
              <a:t>Feedback, encouragement and communication.</a:t>
            </a:r>
          </a:p>
          <a:p>
            <a:endParaRPr lang="en-GB" sz="2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4298"/>
            <a:ext cx="9144000" cy="1143000"/>
          </a:xfrm>
        </p:spPr>
        <p:txBody>
          <a:bodyPr>
            <a:normAutofit fontScale="90000"/>
          </a:bodyPr>
          <a:lstStyle/>
          <a:p>
            <a:r>
              <a:rPr lang="en-GB" b="1" u="sng" dirty="0" smtClean="0"/>
              <a:t>Personal development &amp; satisfaction @ Work</a:t>
            </a:r>
            <a:endParaRPr lang="en-GB" b="1" u="sng" dirty="0"/>
          </a:p>
        </p:txBody>
      </p:sp>
      <p:sp>
        <p:nvSpPr>
          <p:cNvPr id="5" name="Title 1"/>
          <p:cNvSpPr txBox="1">
            <a:spLocks/>
          </p:cNvSpPr>
          <p:nvPr/>
        </p:nvSpPr>
        <p:spPr>
          <a:xfrm>
            <a:off x="428596" y="3286132"/>
            <a:ext cx="8229600"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GB"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7" name="TextBox 6"/>
          <p:cNvSpPr txBox="1"/>
          <p:nvPr/>
        </p:nvSpPr>
        <p:spPr>
          <a:xfrm>
            <a:off x="0" y="1547891"/>
            <a:ext cx="9144000" cy="4893647"/>
          </a:xfrm>
          <a:prstGeom prst="rect">
            <a:avLst/>
          </a:prstGeom>
          <a:noFill/>
        </p:spPr>
        <p:txBody>
          <a:bodyPr wrap="square" rtlCol="0">
            <a:spAutoFit/>
          </a:bodyPr>
          <a:lstStyle/>
          <a:p>
            <a:pPr>
              <a:buFont typeface="Arial" pitchFamily="34" charset="0"/>
              <a:buChar char="•"/>
            </a:pPr>
            <a:r>
              <a:rPr lang="en-GB" sz="2400" dirty="0" smtClean="0"/>
              <a:t> Consider the positive effect the industrial revolution has had on job satisfaction as many monotonous tasks are now automated freeing human labour to focus on more satisfying jobs which meet their holistic mental, emotional , social and creative needs allowing them to focus more on personal learning and development.</a:t>
            </a:r>
          </a:p>
          <a:p>
            <a:endParaRPr lang="en-GB" sz="2400" dirty="0" smtClean="0"/>
          </a:p>
          <a:p>
            <a:pPr>
              <a:buFont typeface="Arial" pitchFamily="34" charset="0"/>
              <a:buChar char="•"/>
            </a:pPr>
            <a:r>
              <a:rPr lang="en-GB" sz="2400" dirty="0" smtClean="0"/>
              <a:t> Such evolution in the workplace enhances a person’s internal state (Job Satisfaction) and enriches their lives.</a:t>
            </a:r>
          </a:p>
          <a:p>
            <a:endParaRPr lang="en-GB" sz="2400" dirty="0" smtClean="0"/>
          </a:p>
          <a:p>
            <a:pPr>
              <a:buFont typeface="Arial" pitchFamily="34" charset="0"/>
              <a:buChar char="•"/>
            </a:pPr>
            <a:r>
              <a:rPr lang="en-GB" sz="2400" dirty="0" smtClean="0"/>
              <a:t>As a result it is interesting to consider how important work can play in enriching ones life.</a:t>
            </a:r>
          </a:p>
          <a:p>
            <a:endParaRPr lang="en-GB" sz="2400" dirty="0" smtClean="0"/>
          </a:p>
          <a:p>
            <a:endParaRPr lang="en-GB" sz="2400" dirty="0"/>
          </a:p>
        </p:txBody>
      </p:sp>
      <p:sp>
        <p:nvSpPr>
          <p:cNvPr id="8" name="TextBox 7"/>
          <p:cNvSpPr txBox="1"/>
          <p:nvPr/>
        </p:nvSpPr>
        <p:spPr>
          <a:xfrm>
            <a:off x="0" y="6643710"/>
            <a:ext cx="308098" cy="215444"/>
          </a:xfrm>
          <a:prstGeom prst="rect">
            <a:avLst/>
          </a:prstGeom>
          <a:noFill/>
        </p:spPr>
        <p:txBody>
          <a:bodyPr wrap="none" rtlCol="0">
            <a:spAutoFit/>
          </a:bodyPr>
          <a:lstStyle/>
          <a:p>
            <a:r>
              <a:rPr lang="en-GB" sz="800" dirty="0" smtClean="0"/>
              <a:t>JW</a:t>
            </a:r>
            <a:endParaRPr lang="en-GB" sz="8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381"/>
            <a:ext cx="8229600" cy="1143000"/>
          </a:xfrm>
        </p:spPr>
        <p:txBody>
          <a:bodyPr>
            <a:normAutofit fontScale="90000"/>
          </a:bodyPr>
          <a:lstStyle/>
          <a:p>
            <a:r>
              <a:rPr lang="en-GB" u="sng" dirty="0" smtClean="0"/>
              <a:t>Job Design: </a:t>
            </a:r>
            <a:br>
              <a:rPr lang="en-GB" u="sng" dirty="0" smtClean="0"/>
            </a:br>
            <a:r>
              <a:rPr lang="en-GB" u="sng" dirty="0" smtClean="0"/>
              <a:t>modern HRM support Job Satisfaction</a:t>
            </a:r>
            <a:endParaRPr lang="en-GB" u="sng" dirty="0"/>
          </a:p>
        </p:txBody>
      </p:sp>
      <p:pic>
        <p:nvPicPr>
          <p:cNvPr id="36866" name="Picture 2"/>
          <p:cNvPicPr>
            <a:picLocks noChangeAspect="1" noChangeArrowheads="1"/>
          </p:cNvPicPr>
          <p:nvPr/>
        </p:nvPicPr>
        <p:blipFill>
          <a:blip r:embed="rId2" cstate="print"/>
          <a:srcRect/>
          <a:stretch>
            <a:fillRect/>
          </a:stretch>
        </p:blipFill>
        <p:spPr bwMode="auto">
          <a:xfrm>
            <a:off x="-32" y="1853944"/>
            <a:ext cx="9144032" cy="1143008"/>
          </a:xfrm>
          <a:prstGeom prst="rect">
            <a:avLst/>
          </a:prstGeom>
          <a:noFill/>
          <a:ln w="9525">
            <a:noFill/>
            <a:miter lim="800000"/>
            <a:headEnd/>
            <a:tailEnd/>
          </a:ln>
          <a:effectLst/>
        </p:spPr>
      </p:pic>
      <p:pic>
        <p:nvPicPr>
          <p:cNvPr id="36867" name="Picture 3"/>
          <p:cNvPicPr>
            <a:picLocks noChangeAspect="1" noChangeArrowheads="1"/>
          </p:cNvPicPr>
          <p:nvPr/>
        </p:nvPicPr>
        <p:blipFill>
          <a:blip r:embed="rId3" cstate="print"/>
          <a:srcRect/>
          <a:stretch>
            <a:fillRect/>
          </a:stretch>
        </p:blipFill>
        <p:spPr bwMode="auto">
          <a:xfrm>
            <a:off x="-32" y="3006072"/>
            <a:ext cx="8930535" cy="1143008"/>
          </a:xfrm>
          <a:prstGeom prst="rect">
            <a:avLst/>
          </a:prstGeom>
          <a:noFill/>
          <a:ln w="9525">
            <a:noFill/>
            <a:miter lim="800000"/>
            <a:headEnd/>
            <a:tailEnd/>
          </a:ln>
          <a:effectLst/>
        </p:spPr>
      </p:pic>
      <p:pic>
        <p:nvPicPr>
          <p:cNvPr id="36869" name="Picture 5"/>
          <p:cNvPicPr>
            <a:picLocks noChangeAspect="1" noChangeArrowheads="1"/>
          </p:cNvPicPr>
          <p:nvPr/>
        </p:nvPicPr>
        <p:blipFill>
          <a:blip r:embed="rId4" cstate="print"/>
          <a:srcRect/>
          <a:stretch>
            <a:fillRect/>
          </a:stretch>
        </p:blipFill>
        <p:spPr bwMode="auto">
          <a:xfrm>
            <a:off x="-32" y="4381064"/>
            <a:ext cx="9155054" cy="200026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1143000"/>
          </a:xfrm>
        </p:spPr>
        <p:txBody>
          <a:bodyPr/>
          <a:lstStyle/>
          <a:p>
            <a:r>
              <a:rPr lang="en-GB" u="sng" dirty="0" smtClean="0"/>
              <a:t>CMI work environment study</a:t>
            </a:r>
            <a:endParaRPr lang="en-GB" u="sng" dirty="0"/>
          </a:p>
        </p:txBody>
      </p:sp>
      <p:pic>
        <p:nvPicPr>
          <p:cNvPr id="29698" name="Picture 2"/>
          <p:cNvPicPr>
            <a:picLocks noChangeAspect="1" noChangeArrowheads="1"/>
          </p:cNvPicPr>
          <p:nvPr/>
        </p:nvPicPr>
        <p:blipFill>
          <a:blip r:embed="rId2" cstate="print"/>
          <a:srcRect/>
          <a:stretch>
            <a:fillRect/>
          </a:stretch>
        </p:blipFill>
        <p:spPr bwMode="auto">
          <a:xfrm>
            <a:off x="-1" y="1357298"/>
            <a:ext cx="9048415" cy="3143272"/>
          </a:xfrm>
          <a:prstGeom prst="rect">
            <a:avLst/>
          </a:prstGeom>
          <a:noFill/>
          <a:ln w="9525">
            <a:noFill/>
            <a:miter lim="800000"/>
            <a:headEnd/>
            <a:tailEnd/>
          </a:ln>
          <a:effectLst/>
        </p:spPr>
      </p:pic>
      <p:pic>
        <p:nvPicPr>
          <p:cNvPr id="5" name="Picture 3" descr="http://www.ervanti.co.uk/images/CMI_logo.png"/>
          <p:cNvPicPr>
            <a:picLocks noChangeAspect="1" noChangeArrowheads="1"/>
          </p:cNvPicPr>
          <p:nvPr/>
        </p:nvPicPr>
        <p:blipFill>
          <a:blip r:embed="rId3" cstate="print"/>
          <a:srcRect/>
          <a:stretch>
            <a:fillRect/>
          </a:stretch>
        </p:blipFill>
        <p:spPr bwMode="auto">
          <a:xfrm>
            <a:off x="2516236" y="4500570"/>
            <a:ext cx="4373594" cy="2071702"/>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1143000"/>
          </a:xfrm>
        </p:spPr>
        <p:txBody>
          <a:bodyPr/>
          <a:lstStyle/>
          <a:p>
            <a:r>
              <a:rPr lang="en-GB" u="sng" dirty="0" smtClean="0"/>
              <a:t>The work environment</a:t>
            </a:r>
            <a:endParaRPr lang="en-GB" u="sng" dirty="0"/>
          </a:p>
        </p:txBody>
      </p:sp>
      <p:pic>
        <p:nvPicPr>
          <p:cNvPr id="3074" name="Picture 2"/>
          <p:cNvPicPr>
            <a:picLocks noChangeAspect="1" noChangeArrowheads="1"/>
          </p:cNvPicPr>
          <p:nvPr/>
        </p:nvPicPr>
        <p:blipFill>
          <a:blip r:embed="rId2" cstate="print"/>
          <a:srcRect/>
          <a:stretch>
            <a:fillRect/>
          </a:stretch>
        </p:blipFill>
        <p:spPr bwMode="auto">
          <a:xfrm>
            <a:off x="0" y="1142984"/>
            <a:ext cx="9091512" cy="1143008"/>
          </a:xfrm>
          <a:prstGeom prst="rect">
            <a:avLst/>
          </a:prstGeom>
          <a:noFill/>
          <a:ln w="9525">
            <a:noFill/>
            <a:miter lim="800000"/>
            <a:headEnd/>
            <a:tailEnd/>
          </a:ln>
          <a:effectLst/>
        </p:spPr>
      </p:pic>
      <p:pic>
        <p:nvPicPr>
          <p:cNvPr id="3080" name="Picture 8" descr="http://blog.addictinggames.com/wp-content/uploads/2010/01/desktop-basketball-office.jpg"/>
          <p:cNvPicPr>
            <a:picLocks noChangeAspect="1" noChangeArrowheads="1"/>
          </p:cNvPicPr>
          <p:nvPr/>
        </p:nvPicPr>
        <p:blipFill>
          <a:blip r:embed="rId3" cstate="print"/>
          <a:srcRect/>
          <a:stretch>
            <a:fillRect/>
          </a:stretch>
        </p:blipFill>
        <p:spPr bwMode="auto">
          <a:xfrm>
            <a:off x="2428860" y="2357430"/>
            <a:ext cx="4286250" cy="428625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143000"/>
          </a:xfrm>
        </p:spPr>
        <p:txBody>
          <a:bodyPr/>
          <a:lstStyle/>
          <a:p>
            <a:r>
              <a:rPr lang="en-GB" dirty="0" smtClean="0"/>
              <a:t>Life @ Google</a:t>
            </a:r>
            <a:endParaRPr lang="en-GB" dirty="0"/>
          </a:p>
        </p:txBody>
      </p:sp>
      <p:sp>
        <p:nvSpPr>
          <p:cNvPr id="3" name="Content Placeholder 2"/>
          <p:cNvSpPr>
            <a:spLocks noGrp="1"/>
          </p:cNvSpPr>
          <p:nvPr>
            <p:ph idx="1"/>
          </p:nvPr>
        </p:nvSpPr>
        <p:spPr>
          <a:xfrm>
            <a:off x="179512" y="1124744"/>
            <a:ext cx="8640960" cy="4525963"/>
          </a:xfrm>
        </p:spPr>
        <p:txBody>
          <a:bodyPr>
            <a:noAutofit/>
          </a:bodyPr>
          <a:lstStyle/>
          <a:p>
            <a:r>
              <a:rPr lang="en-GB" sz="2400" dirty="0" smtClean="0"/>
              <a:t>Google is not a conventional company, and we don’t intend to become one. True, we share attributes with the world’s most successful organizations – a focus on innovation and smart business practices comes to mind – but even as we continue to grow, we’re committed to retaining a small-company feel. At Google, we know that every employee has something important to say,</a:t>
            </a:r>
          </a:p>
          <a:p>
            <a:r>
              <a:rPr lang="en-GB" sz="2400" dirty="0" smtClean="0"/>
              <a:t>Google has offices around the globe, from Bangalore to Zurich, but regardless of where we are, we nurture an invigorating, positive environment by hiring talented, local people who share our commitment to creating search perfection and want to have a great time doing it. </a:t>
            </a:r>
            <a:r>
              <a:rPr lang="en-GB" sz="2400" dirty="0" err="1" smtClean="0"/>
              <a:t>Googlers</a:t>
            </a:r>
            <a:r>
              <a:rPr lang="en-GB" sz="2400" dirty="0" smtClean="0"/>
              <a:t> thrive in small, focused teams and high-energy environments, believe in the ability of technology to change the world, and are as passionate about their lives as they are about their work.</a:t>
            </a:r>
            <a:br>
              <a:rPr lang="en-GB" sz="2400" dirty="0" smtClean="0"/>
            </a:br>
            <a:endParaRPr lang="en-GB" sz="2400" dirty="0"/>
          </a:p>
        </p:txBody>
      </p:sp>
      <p:sp>
        <p:nvSpPr>
          <p:cNvPr id="4" name="TextBox 3"/>
          <p:cNvSpPr txBox="1"/>
          <p:nvPr/>
        </p:nvSpPr>
        <p:spPr>
          <a:xfrm>
            <a:off x="0" y="6597352"/>
            <a:ext cx="5796136" cy="215444"/>
          </a:xfrm>
          <a:prstGeom prst="rect">
            <a:avLst/>
          </a:prstGeom>
          <a:noFill/>
        </p:spPr>
        <p:txBody>
          <a:bodyPr wrap="square" rtlCol="0">
            <a:spAutoFit/>
          </a:bodyPr>
          <a:lstStyle/>
          <a:p>
            <a:r>
              <a:rPr lang="en-GB" sz="800" dirty="0" smtClean="0">
                <a:hlinkClick r:id="rId2"/>
              </a:rPr>
              <a:t>http://www.google.com/intl/en/jobs/lifeatgoogle/</a:t>
            </a:r>
            <a:endParaRPr lang="en-GB" sz="8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normAutofit fontScale="90000"/>
          </a:bodyPr>
          <a:lstStyle/>
          <a:p>
            <a:r>
              <a:rPr lang="en-GB" b="1" dirty="0" smtClean="0"/>
              <a:t>Google : Creative Work Environment</a:t>
            </a:r>
            <a:endParaRPr lang="en-GB" b="1" dirty="0"/>
          </a:p>
        </p:txBody>
      </p:sp>
      <p:sp>
        <p:nvSpPr>
          <p:cNvPr id="5" name="TextBox 4"/>
          <p:cNvSpPr txBox="1"/>
          <p:nvPr/>
        </p:nvSpPr>
        <p:spPr>
          <a:xfrm>
            <a:off x="1187624" y="764704"/>
            <a:ext cx="7035387" cy="646331"/>
          </a:xfrm>
          <a:prstGeom prst="rect">
            <a:avLst/>
          </a:prstGeom>
          <a:noFill/>
        </p:spPr>
        <p:txBody>
          <a:bodyPr wrap="none" rtlCol="0">
            <a:spAutoFit/>
          </a:bodyPr>
          <a:lstStyle/>
          <a:p>
            <a:r>
              <a:rPr lang="en-GB" dirty="0" smtClean="0"/>
              <a:t>Click here for photos:</a:t>
            </a:r>
          </a:p>
          <a:p>
            <a:r>
              <a:rPr lang="en-GB" dirty="0" smtClean="0">
                <a:hlinkClick r:id="rId2"/>
              </a:rPr>
              <a:t>http://anasedris.blogspot.com/2009/04/googles-work-environment.html</a:t>
            </a:r>
            <a:endParaRPr lang="en-GB" dirty="0"/>
          </a:p>
        </p:txBody>
      </p:sp>
      <p:pic>
        <p:nvPicPr>
          <p:cNvPr id="46084" name="Picture 4" descr="http://pldesignicf.files.wordpress.com/2010/02/google-office.jpg"/>
          <p:cNvPicPr>
            <a:picLocks noChangeAspect="1" noChangeArrowheads="1"/>
          </p:cNvPicPr>
          <p:nvPr/>
        </p:nvPicPr>
        <p:blipFill>
          <a:blip r:embed="rId3" cstate="print"/>
          <a:srcRect/>
          <a:stretch>
            <a:fillRect/>
          </a:stretch>
        </p:blipFill>
        <p:spPr bwMode="auto">
          <a:xfrm>
            <a:off x="1547664" y="1384336"/>
            <a:ext cx="6184404" cy="5357032"/>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www.thousandtyone.com/blog/content/binary/books/buildersatwork/GoogleEmployeePlayingAGameOfBilliards.jpg"/>
          <p:cNvPicPr>
            <a:picLocks noChangeAspect="1" noChangeArrowheads="1"/>
          </p:cNvPicPr>
          <p:nvPr/>
        </p:nvPicPr>
        <p:blipFill>
          <a:blip r:embed="rId2" cstate="print"/>
          <a:srcRect/>
          <a:stretch>
            <a:fillRect/>
          </a:stretch>
        </p:blipFill>
        <p:spPr bwMode="auto">
          <a:xfrm>
            <a:off x="5429250" y="4152900"/>
            <a:ext cx="3714750" cy="2705100"/>
          </a:xfrm>
          <a:prstGeom prst="rect">
            <a:avLst/>
          </a:prstGeom>
          <a:noFill/>
        </p:spPr>
      </p:pic>
      <p:sp>
        <p:nvSpPr>
          <p:cNvPr id="2" name="Title 1"/>
          <p:cNvSpPr>
            <a:spLocks noGrp="1"/>
          </p:cNvSpPr>
          <p:nvPr>
            <p:ph type="title"/>
          </p:nvPr>
        </p:nvSpPr>
        <p:spPr/>
        <p:txBody>
          <a:bodyPr>
            <a:normAutofit fontScale="90000"/>
          </a:bodyPr>
          <a:lstStyle/>
          <a:p>
            <a:r>
              <a:rPr lang="en-GB" b="1" dirty="0" smtClean="0"/>
              <a:t>Google : Creative work Environments</a:t>
            </a:r>
            <a:endParaRPr lang="en-GB" b="1" dirty="0"/>
          </a:p>
        </p:txBody>
      </p:sp>
      <p:sp>
        <p:nvSpPr>
          <p:cNvPr id="6" name="TextBox 5"/>
          <p:cNvSpPr txBox="1"/>
          <p:nvPr/>
        </p:nvSpPr>
        <p:spPr>
          <a:xfrm>
            <a:off x="2051720" y="1268760"/>
            <a:ext cx="4711290" cy="369332"/>
          </a:xfrm>
          <a:prstGeom prst="rect">
            <a:avLst/>
          </a:prstGeom>
          <a:noFill/>
        </p:spPr>
        <p:txBody>
          <a:bodyPr wrap="none" rtlCol="0">
            <a:spAutoFit/>
          </a:bodyPr>
          <a:lstStyle/>
          <a:p>
            <a:r>
              <a:rPr lang="en-GB" dirty="0" smtClean="0"/>
              <a:t>Video: </a:t>
            </a:r>
            <a:r>
              <a:rPr lang="en-GB" dirty="0" smtClean="0">
                <a:hlinkClick r:id="rId3"/>
              </a:rPr>
              <a:t>http://news.bbc.co.uk/1/hi/7290322.stm</a:t>
            </a:r>
            <a:endParaRPr lang="en-GB" dirty="0"/>
          </a:p>
        </p:txBody>
      </p:sp>
      <p:pic>
        <p:nvPicPr>
          <p:cNvPr id="8" name="Picture 6" descr="http://blog.lamercanti.com/wp-content/uploads/2011/02/google-uffici.jpg"/>
          <p:cNvPicPr>
            <a:picLocks noChangeAspect="1" noChangeArrowheads="1"/>
          </p:cNvPicPr>
          <p:nvPr/>
        </p:nvPicPr>
        <p:blipFill>
          <a:blip r:embed="rId4" cstate="print"/>
          <a:srcRect/>
          <a:stretch>
            <a:fillRect/>
          </a:stretch>
        </p:blipFill>
        <p:spPr bwMode="auto">
          <a:xfrm>
            <a:off x="107504" y="1988840"/>
            <a:ext cx="5581650" cy="4114801"/>
          </a:xfrm>
          <a:prstGeom prst="rect">
            <a:avLst/>
          </a:prstGeom>
          <a:noFill/>
        </p:spPr>
      </p:pic>
      <p:pic>
        <p:nvPicPr>
          <p:cNvPr id="44036" name="Picture 4" descr="http://cdn.techipedia.com/wp-content/uploads/2006/12/google_pingpong1.jpg"/>
          <p:cNvPicPr>
            <a:picLocks noChangeAspect="1" noChangeArrowheads="1"/>
          </p:cNvPicPr>
          <p:nvPr/>
        </p:nvPicPr>
        <p:blipFill>
          <a:blip r:embed="rId5" cstate="print"/>
          <a:srcRect/>
          <a:stretch>
            <a:fillRect/>
          </a:stretch>
        </p:blipFill>
        <p:spPr bwMode="auto">
          <a:xfrm>
            <a:off x="5868144" y="1772816"/>
            <a:ext cx="2857500" cy="2143125"/>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36"/>
            <a:ext cx="8229600" cy="1143000"/>
          </a:xfrm>
        </p:spPr>
        <p:txBody>
          <a:bodyPr>
            <a:normAutofit/>
          </a:bodyPr>
          <a:lstStyle/>
          <a:p>
            <a:r>
              <a:rPr lang="en-GB" sz="5400" b="1" dirty="0" smtClean="0"/>
              <a:t>Fun @ work</a:t>
            </a:r>
            <a:endParaRPr lang="en-GB" sz="5400" b="1" dirty="0"/>
          </a:p>
        </p:txBody>
      </p:sp>
      <p:pic>
        <p:nvPicPr>
          <p:cNvPr id="30722" name="Picture 2"/>
          <p:cNvPicPr>
            <a:picLocks noChangeAspect="1" noChangeArrowheads="1"/>
          </p:cNvPicPr>
          <p:nvPr/>
        </p:nvPicPr>
        <p:blipFill>
          <a:blip r:embed="rId2" cstate="print"/>
          <a:srcRect/>
          <a:stretch>
            <a:fillRect/>
          </a:stretch>
        </p:blipFill>
        <p:spPr bwMode="auto">
          <a:xfrm>
            <a:off x="20567" y="1643050"/>
            <a:ext cx="8980589" cy="2214578"/>
          </a:xfrm>
          <a:prstGeom prst="rect">
            <a:avLst/>
          </a:prstGeom>
          <a:noFill/>
          <a:ln w="9525">
            <a:noFill/>
            <a:miter lim="800000"/>
            <a:headEnd/>
            <a:tailEnd/>
          </a:ln>
          <a:effectLst/>
        </p:spPr>
      </p:pic>
      <p:pic>
        <p:nvPicPr>
          <p:cNvPr id="30724" name="Picture 4" descr="http://2.bp.blogspot.com/_xpCs3FgK308/SYB5aUy-3fI/AAAAAAAABa8/yMavQEqFvlE/s320/fun-at-work.jpg"/>
          <p:cNvPicPr>
            <a:picLocks noChangeAspect="1" noChangeArrowheads="1"/>
          </p:cNvPicPr>
          <p:nvPr/>
        </p:nvPicPr>
        <p:blipFill>
          <a:blip r:embed="rId3" cstate="print"/>
          <a:srcRect/>
          <a:stretch>
            <a:fillRect/>
          </a:stretch>
        </p:blipFill>
        <p:spPr bwMode="auto">
          <a:xfrm>
            <a:off x="3214678" y="3905273"/>
            <a:ext cx="2952750" cy="2952751"/>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smtClean="0"/>
              <a:t>Fun : Unlocking Creativity &amp; Healing</a:t>
            </a:r>
            <a:endParaRPr lang="en-GB" b="1" u="sng" dirty="0"/>
          </a:p>
        </p:txBody>
      </p:sp>
      <p:sp>
        <p:nvSpPr>
          <p:cNvPr id="3" name="Content Placeholder 2"/>
          <p:cNvSpPr>
            <a:spLocks noGrp="1"/>
          </p:cNvSpPr>
          <p:nvPr>
            <p:ph idx="1"/>
          </p:nvPr>
        </p:nvSpPr>
        <p:spPr/>
        <p:txBody>
          <a:bodyPr/>
          <a:lstStyle/>
          <a:p>
            <a:pPr>
              <a:buNone/>
            </a:pPr>
            <a:r>
              <a:rPr lang="en-GB" dirty="0" smtClean="0"/>
              <a:t>For example:</a:t>
            </a:r>
          </a:p>
          <a:p>
            <a:r>
              <a:rPr lang="en-GB" dirty="0" smtClean="0"/>
              <a:t>Fun Managers e.g. NTL/Virgin</a:t>
            </a:r>
          </a:p>
          <a:p>
            <a:pPr>
              <a:buNone/>
            </a:pPr>
            <a:endParaRPr lang="en-GB" dirty="0" smtClean="0"/>
          </a:p>
          <a:p>
            <a:r>
              <a:rPr lang="en-GB" dirty="0" smtClean="0"/>
              <a:t>Giggle doctors</a:t>
            </a:r>
            <a:endParaRPr lang="en-GB"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Well-being @ Work</a:t>
            </a:r>
            <a:endParaRPr lang="en-GB" b="1" u="sng" dirty="0"/>
          </a:p>
        </p:txBody>
      </p:sp>
      <p:sp>
        <p:nvSpPr>
          <p:cNvPr id="5" name="TextBox 4"/>
          <p:cNvSpPr txBox="1"/>
          <p:nvPr/>
        </p:nvSpPr>
        <p:spPr>
          <a:xfrm>
            <a:off x="251520" y="1500174"/>
            <a:ext cx="8640960" cy="2677656"/>
          </a:xfrm>
          <a:prstGeom prst="rect">
            <a:avLst/>
          </a:prstGeom>
          <a:noFill/>
        </p:spPr>
        <p:txBody>
          <a:bodyPr wrap="square" rtlCol="0">
            <a:spAutoFit/>
          </a:bodyPr>
          <a:lstStyle/>
          <a:p>
            <a:r>
              <a:rPr lang="en-US" sz="2400" dirty="0" smtClean="0"/>
              <a:t>According to </a:t>
            </a:r>
            <a:r>
              <a:rPr lang="en-US" sz="2400" i="1" dirty="0" smtClean="0"/>
              <a:t>De Vita, </a:t>
            </a:r>
            <a:r>
              <a:rPr lang="en-US" sz="2400" b="1" dirty="0" smtClean="0"/>
              <a:t>well-being at work </a:t>
            </a:r>
            <a:r>
              <a:rPr lang="en-US" sz="2400" dirty="0" smtClean="0"/>
              <a:t>pays because </a:t>
            </a:r>
            <a:r>
              <a:rPr lang="en-US" sz="2400" b="1" dirty="0" smtClean="0"/>
              <a:t>employees who are happy and healthy </a:t>
            </a:r>
            <a:r>
              <a:rPr lang="en-US" sz="2400" dirty="0" smtClean="0"/>
              <a:t>take fewer days off sick, </a:t>
            </a:r>
            <a:r>
              <a:rPr lang="en-US" sz="2400" b="1" dirty="0" smtClean="0"/>
              <a:t>are more productive </a:t>
            </a:r>
            <a:r>
              <a:rPr lang="en-US" sz="2400" dirty="0" smtClean="0"/>
              <a:t>and more likely to stay with their </a:t>
            </a:r>
            <a:r>
              <a:rPr lang="en-US" sz="2400" dirty="0" err="1" smtClean="0"/>
              <a:t>organisation</a:t>
            </a:r>
            <a:r>
              <a:rPr lang="en-US" sz="2400" dirty="0" smtClean="0"/>
              <a:t>. The starting point to supporting and promoting well-being in the workplace has to be </a:t>
            </a:r>
            <a:r>
              <a:rPr lang="en-US" sz="2400" b="1" dirty="0" smtClean="0"/>
              <a:t>good people management</a:t>
            </a:r>
            <a:r>
              <a:rPr lang="en-US" sz="2400" dirty="0" smtClean="0"/>
              <a:t> and effective work </a:t>
            </a:r>
            <a:r>
              <a:rPr lang="en-US" sz="2400" dirty="0" err="1" smtClean="0"/>
              <a:t>organisation</a:t>
            </a:r>
            <a:r>
              <a:rPr lang="en-US" sz="2400" dirty="0" smtClean="0"/>
              <a:t>. </a:t>
            </a:r>
            <a:endParaRPr lang="en-GB" sz="2400" dirty="0" smtClean="0"/>
          </a:p>
          <a:p>
            <a:endParaRPr lang="en-GB" sz="24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Job Enrichment</a:t>
            </a:r>
            <a:endParaRPr lang="en-GB" u="sng" dirty="0"/>
          </a:p>
        </p:txBody>
      </p:sp>
      <p:pic>
        <p:nvPicPr>
          <p:cNvPr id="4" name="Picture 2"/>
          <p:cNvPicPr>
            <a:picLocks noChangeAspect="1" noChangeArrowheads="1"/>
          </p:cNvPicPr>
          <p:nvPr/>
        </p:nvPicPr>
        <p:blipFill>
          <a:blip r:embed="rId2" cstate="print"/>
          <a:srcRect/>
          <a:stretch>
            <a:fillRect/>
          </a:stretch>
        </p:blipFill>
        <p:spPr bwMode="auto">
          <a:xfrm>
            <a:off x="0" y="2060848"/>
            <a:ext cx="9144001" cy="1664948"/>
          </a:xfrm>
          <a:prstGeom prst="rect">
            <a:avLst/>
          </a:prstGeom>
          <a:noFill/>
          <a:ln w="9525">
            <a:noFill/>
            <a:miter lim="800000"/>
            <a:headEnd/>
            <a:tailEnd/>
          </a:ln>
          <a:effectLst/>
        </p:spPr>
      </p:pic>
      <p:pic>
        <p:nvPicPr>
          <p:cNvPr id="1029" name="Picture 5" descr="C:\Users\James Williams\AppData\Local\Microsoft\Windows\Temporary Internet Files\Content.IE5\3HHUICW0\MC900383636[1].wmf"/>
          <p:cNvPicPr>
            <a:picLocks noChangeAspect="1" noChangeArrowheads="1"/>
          </p:cNvPicPr>
          <p:nvPr/>
        </p:nvPicPr>
        <p:blipFill>
          <a:blip r:embed="rId3" cstate="print"/>
          <a:srcRect/>
          <a:stretch>
            <a:fillRect/>
          </a:stretch>
        </p:blipFill>
        <p:spPr bwMode="auto">
          <a:xfrm>
            <a:off x="3131840" y="4293096"/>
            <a:ext cx="2378273" cy="1727054"/>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4"/>
            <a:ext cx="9144000" cy="785818"/>
          </a:xfrm>
        </p:spPr>
        <p:txBody>
          <a:bodyPr>
            <a:normAutofit fontScale="90000"/>
          </a:bodyPr>
          <a:lstStyle/>
          <a:p>
            <a:r>
              <a:rPr lang="en-GB" dirty="0" smtClean="0"/>
              <a:t>Comprehensive model of Job enrichment</a:t>
            </a:r>
            <a:endParaRPr lang="en-GB" dirty="0"/>
          </a:p>
        </p:txBody>
      </p:sp>
      <p:pic>
        <p:nvPicPr>
          <p:cNvPr id="34818" name="Picture 2"/>
          <p:cNvPicPr>
            <a:picLocks noChangeAspect="1" noChangeArrowheads="1"/>
          </p:cNvPicPr>
          <p:nvPr/>
        </p:nvPicPr>
        <p:blipFill>
          <a:blip r:embed="rId2" cstate="print"/>
          <a:srcRect/>
          <a:stretch>
            <a:fillRect/>
          </a:stretch>
        </p:blipFill>
        <p:spPr bwMode="auto">
          <a:xfrm>
            <a:off x="0" y="714356"/>
            <a:ext cx="9144000" cy="1143008"/>
          </a:xfrm>
          <a:prstGeom prst="rect">
            <a:avLst/>
          </a:prstGeom>
          <a:noFill/>
          <a:ln w="9525">
            <a:noFill/>
            <a:miter lim="800000"/>
            <a:headEnd/>
            <a:tailEnd/>
          </a:ln>
          <a:effectLst/>
        </p:spPr>
      </p:pic>
      <p:pic>
        <p:nvPicPr>
          <p:cNvPr id="34821" name="Picture 5"/>
          <p:cNvPicPr>
            <a:picLocks noChangeAspect="1" noChangeArrowheads="1"/>
          </p:cNvPicPr>
          <p:nvPr/>
        </p:nvPicPr>
        <p:blipFill>
          <a:blip r:embed="rId3" cstate="print"/>
          <a:srcRect/>
          <a:stretch>
            <a:fillRect/>
          </a:stretch>
        </p:blipFill>
        <p:spPr bwMode="auto">
          <a:xfrm>
            <a:off x="0" y="2000240"/>
            <a:ext cx="9072911" cy="3286148"/>
          </a:xfrm>
          <a:prstGeom prst="rect">
            <a:avLst/>
          </a:prstGeom>
          <a:noFill/>
          <a:ln w="9525">
            <a:noFill/>
            <a:miter lim="800000"/>
            <a:headEnd/>
            <a:tailEnd/>
          </a:ln>
          <a:effectLst/>
        </p:spPr>
      </p:pic>
      <p:pic>
        <p:nvPicPr>
          <p:cNvPr id="34823" name="Picture 7"/>
          <p:cNvPicPr>
            <a:picLocks noChangeAspect="1" noChangeArrowheads="1"/>
          </p:cNvPicPr>
          <p:nvPr/>
        </p:nvPicPr>
        <p:blipFill>
          <a:blip r:embed="rId4" cstate="print"/>
          <a:srcRect/>
          <a:stretch>
            <a:fillRect/>
          </a:stretch>
        </p:blipFill>
        <p:spPr bwMode="auto">
          <a:xfrm>
            <a:off x="0" y="5872184"/>
            <a:ext cx="6733324" cy="914402"/>
          </a:xfrm>
          <a:prstGeom prst="rect">
            <a:avLst/>
          </a:prstGeom>
          <a:noFill/>
          <a:ln w="9525">
            <a:noFill/>
            <a:miter lim="800000"/>
            <a:headEnd/>
            <a:tailEnd/>
          </a:ln>
          <a:effectLst/>
        </p:spPr>
      </p:pic>
      <p:sp>
        <p:nvSpPr>
          <p:cNvPr id="11" name="TextBox 10"/>
          <p:cNvSpPr txBox="1"/>
          <p:nvPr/>
        </p:nvSpPr>
        <p:spPr>
          <a:xfrm>
            <a:off x="0" y="5345684"/>
            <a:ext cx="9144000" cy="369332"/>
          </a:xfrm>
          <a:prstGeom prst="rect">
            <a:avLst/>
          </a:prstGeom>
          <a:noFill/>
        </p:spPr>
        <p:txBody>
          <a:bodyPr wrap="square" rtlCol="0">
            <a:spAutoFit/>
          </a:bodyPr>
          <a:lstStyle/>
          <a:p>
            <a:r>
              <a:rPr lang="en-GB" b="1" dirty="0" smtClean="0"/>
              <a:t>These job characteristics create three psychological states:</a:t>
            </a:r>
            <a:endParaRPr lang="en-GB" b="1" dirty="0"/>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descr="C:\Documents and Settings\sc-jw\Local Settings\Temporary Internet Files\Content.IE5\2VILI1E9\MC900116362[1].wmf"/>
          <p:cNvPicPr>
            <a:picLocks noChangeAspect="1" noChangeArrowheads="1"/>
          </p:cNvPicPr>
          <p:nvPr/>
        </p:nvPicPr>
        <p:blipFill>
          <a:blip r:embed="rId2" cstate="print"/>
          <a:srcRect/>
          <a:stretch>
            <a:fillRect/>
          </a:stretch>
        </p:blipFill>
        <p:spPr bwMode="auto">
          <a:xfrm>
            <a:off x="3214678" y="3143248"/>
            <a:ext cx="2634589" cy="1184954"/>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cstate="print"/>
          <a:srcRect/>
          <a:stretch>
            <a:fillRect/>
          </a:stretch>
        </p:blipFill>
        <p:spPr bwMode="auto">
          <a:xfrm>
            <a:off x="357158" y="214290"/>
            <a:ext cx="8358246" cy="6335308"/>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32" y="1071570"/>
            <a:ext cx="9065769" cy="5500702"/>
          </a:xfrm>
          <a:prstGeom prst="rect">
            <a:avLst/>
          </a:prstGeom>
          <a:noFill/>
          <a:ln w="9525">
            <a:noFill/>
            <a:miter lim="800000"/>
            <a:headEnd/>
            <a:tailEnd/>
          </a:ln>
          <a:effectLst/>
        </p:spPr>
      </p:pic>
      <p:sp>
        <p:nvSpPr>
          <p:cNvPr id="5" name="TextBox 4"/>
          <p:cNvSpPr txBox="1"/>
          <p:nvPr/>
        </p:nvSpPr>
        <p:spPr>
          <a:xfrm>
            <a:off x="0" y="214290"/>
            <a:ext cx="9144000" cy="646331"/>
          </a:xfrm>
          <a:prstGeom prst="rect">
            <a:avLst/>
          </a:prstGeom>
          <a:noFill/>
        </p:spPr>
        <p:txBody>
          <a:bodyPr wrap="square" rtlCol="0">
            <a:spAutoFit/>
          </a:bodyPr>
          <a:lstStyle/>
          <a:p>
            <a:pPr algn="ctr"/>
            <a:r>
              <a:rPr lang="en-GB" sz="3600" b="1" dirty="0" smtClean="0"/>
              <a:t>Aligning Organisational and employee needs</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852"/>
            <a:ext cx="8229600" cy="1143000"/>
          </a:xfrm>
        </p:spPr>
        <p:txBody>
          <a:bodyPr/>
          <a:lstStyle/>
          <a:p>
            <a:r>
              <a:rPr lang="en-GB" u="sng" dirty="0" smtClean="0"/>
              <a:t>Dimensions of Job Satisfaction</a:t>
            </a:r>
            <a:endParaRPr lang="en-GB" u="sng" dirty="0"/>
          </a:p>
        </p:txBody>
      </p:sp>
      <p:sp>
        <p:nvSpPr>
          <p:cNvPr id="3" name="Content Placeholder 2"/>
          <p:cNvSpPr>
            <a:spLocks noGrp="1"/>
          </p:cNvSpPr>
          <p:nvPr>
            <p:ph idx="1"/>
          </p:nvPr>
        </p:nvSpPr>
        <p:spPr>
          <a:xfrm>
            <a:off x="0" y="1357298"/>
            <a:ext cx="8686800" cy="4768865"/>
          </a:xfrm>
        </p:spPr>
        <p:txBody>
          <a:bodyPr>
            <a:normAutofit/>
          </a:bodyPr>
          <a:lstStyle/>
          <a:p>
            <a:r>
              <a:rPr lang="en-GB" sz="2000" dirty="0" smtClean="0"/>
              <a:t>The level of Job Satisfaction is affected by a wide range of variables relating to individual, social, cultural, organisational and environmental factors:</a:t>
            </a:r>
            <a:endParaRPr lang="en-GB" sz="2000" dirty="0"/>
          </a:p>
        </p:txBody>
      </p:sp>
      <p:pic>
        <p:nvPicPr>
          <p:cNvPr id="2050" name="Picture 2"/>
          <p:cNvPicPr>
            <a:picLocks noChangeAspect="1" noChangeArrowheads="1"/>
          </p:cNvPicPr>
          <p:nvPr/>
        </p:nvPicPr>
        <p:blipFill>
          <a:blip r:embed="rId2" cstate="print"/>
          <a:srcRect/>
          <a:stretch>
            <a:fillRect/>
          </a:stretch>
        </p:blipFill>
        <p:spPr bwMode="auto">
          <a:xfrm>
            <a:off x="-32" y="2143116"/>
            <a:ext cx="8946964" cy="2143140"/>
          </a:xfrm>
          <a:prstGeom prst="rect">
            <a:avLst/>
          </a:prstGeom>
          <a:noFill/>
          <a:ln w="9525">
            <a:noFill/>
            <a:miter lim="800000"/>
            <a:headEnd/>
            <a:tailEnd/>
          </a:ln>
          <a:effectLst/>
        </p:spPr>
      </p:pic>
      <p:pic>
        <p:nvPicPr>
          <p:cNvPr id="2051" name="Picture 3"/>
          <p:cNvPicPr>
            <a:picLocks noChangeAspect="1" noChangeArrowheads="1"/>
          </p:cNvPicPr>
          <p:nvPr/>
        </p:nvPicPr>
        <p:blipFill>
          <a:blip r:embed="rId3" cstate="print"/>
          <a:srcRect/>
          <a:stretch>
            <a:fillRect/>
          </a:stretch>
        </p:blipFill>
        <p:spPr bwMode="auto">
          <a:xfrm>
            <a:off x="-32" y="4286256"/>
            <a:ext cx="8826562" cy="1143008"/>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e2themax.biz/data/media/images/Love-my-job-sm.gif"/>
          <p:cNvPicPr>
            <a:picLocks noChangeAspect="1" noChangeArrowheads="1"/>
          </p:cNvPicPr>
          <p:nvPr/>
        </p:nvPicPr>
        <p:blipFill>
          <a:blip r:embed="rId2" cstate="print"/>
          <a:srcRect/>
          <a:stretch>
            <a:fillRect/>
          </a:stretch>
        </p:blipFill>
        <p:spPr bwMode="auto">
          <a:xfrm>
            <a:off x="2071670" y="928670"/>
            <a:ext cx="4961871" cy="4429156"/>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
            <a:ext cx="8229600" cy="1143000"/>
          </a:xfrm>
        </p:spPr>
        <p:txBody>
          <a:bodyPr/>
          <a:lstStyle/>
          <a:p>
            <a:r>
              <a:rPr lang="en-GB" u="sng" dirty="0" smtClean="0"/>
              <a:t>Activity: Job enrichment</a:t>
            </a:r>
            <a:endParaRPr lang="en-GB" u="sng" dirty="0"/>
          </a:p>
        </p:txBody>
      </p:sp>
      <p:sp>
        <p:nvSpPr>
          <p:cNvPr id="3" name="Content Placeholder 2"/>
          <p:cNvSpPr>
            <a:spLocks noGrp="1"/>
          </p:cNvSpPr>
          <p:nvPr>
            <p:ph idx="1"/>
          </p:nvPr>
        </p:nvSpPr>
        <p:spPr>
          <a:xfrm>
            <a:off x="0" y="1357298"/>
            <a:ext cx="9144000" cy="4525963"/>
          </a:xfrm>
        </p:spPr>
        <p:txBody>
          <a:bodyPr/>
          <a:lstStyle/>
          <a:p>
            <a:r>
              <a:rPr lang="en-GB" dirty="0" smtClean="0"/>
              <a:t>Refer to the ‘job characteristics model’, apart from the examples below reflect and write down:</a:t>
            </a:r>
          </a:p>
          <a:p>
            <a:pPr lvl="2"/>
            <a:r>
              <a:rPr lang="en-GB" dirty="0" smtClean="0"/>
              <a:t>2/3 jobs that are likely to have little job enrichment</a:t>
            </a:r>
          </a:p>
          <a:p>
            <a:pPr lvl="2"/>
            <a:r>
              <a:rPr lang="en-GB" dirty="0" smtClean="0"/>
              <a:t>2/3 jobs that are likely to have a lot of job enrichment.</a:t>
            </a:r>
          </a:p>
        </p:txBody>
      </p:sp>
    </p:spTree>
  </p:cSld>
  <p:clrMapOvr>
    <a:masterClrMapping/>
  </p:clrMapOvr>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1134</TotalTime>
  <Words>1243</Words>
  <Application>Microsoft Office PowerPoint</Application>
  <PresentationFormat>On-screen Show (4:3)</PresentationFormat>
  <Paragraphs>115</Paragraphs>
  <Slides>31</Slides>
  <Notes>0</Notes>
  <HiddenSlides>1</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 Job Satisfaction</vt:lpstr>
      <vt:lpstr>What is Job Satisfaction?</vt:lpstr>
      <vt:lpstr>Job Satisfaction</vt:lpstr>
      <vt:lpstr>Job Satisfaction</vt:lpstr>
      <vt:lpstr>Job Satisfaction</vt:lpstr>
      <vt:lpstr>Job Satisfaction defined</vt:lpstr>
      <vt:lpstr>Job Satisfaction defined</vt:lpstr>
      <vt:lpstr>Job Satisfaction &amp; Open Communication</vt:lpstr>
      <vt:lpstr>Recognition Reward &amp; Respect</vt:lpstr>
      <vt:lpstr>Mumford’s ‘Fit’ or Alignment</vt:lpstr>
      <vt:lpstr>Flexible working arrangement</vt:lpstr>
      <vt:lpstr>Flexible working  Job Satisfaction &amp; Empowerment</vt:lpstr>
      <vt:lpstr>Job Enrichment</vt:lpstr>
      <vt:lpstr>Personal development &amp; satisfaction @ Work</vt:lpstr>
      <vt:lpstr>Job Design:  modern HRM support Job Satisfaction</vt:lpstr>
      <vt:lpstr>CMI work environment study</vt:lpstr>
      <vt:lpstr>The work environment</vt:lpstr>
      <vt:lpstr>Life @ Google</vt:lpstr>
      <vt:lpstr>Google : Creative Work Environment</vt:lpstr>
      <vt:lpstr>Google : Creative work Environments</vt:lpstr>
      <vt:lpstr>Fun @ work</vt:lpstr>
      <vt:lpstr>Fun : Unlocking Creativity &amp; Healing</vt:lpstr>
      <vt:lpstr>Well-being @ Work</vt:lpstr>
      <vt:lpstr>Job Enrichment</vt:lpstr>
      <vt:lpstr>Comprehensive model of Job enrichment</vt:lpstr>
      <vt:lpstr>Slide 26</vt:lpstr>
      <vt:lpstr>Slide 27</vt:lpstr>
      <vt:lpstr>Slide 28</vt:lpstr>
      <vt:lpstr>Dimensions of Job Satisfaction</vt:lpstr>
      <vt:lpstr>Slide 30</vt:lpstr>
      <vt:lpstr>Activity: Job enrichment</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James Williams</dc:creator>
  <cp:lastModifiedBy>sc-jw</cp:lastModifiedBy>
  <cp:revision>253</cp:revision>
  <dcterms:created xsi:type="dcterms:W3CDTF">2010-11-07T17:02:47Z</dcterms:created>
  <dcterms:modified xsi:type="dcterms:W3CDTF">2014-03-10T11:55:45Z</dcterms:modified>
</cp:coreProperties>
</file>