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0" r:id="rId1"/>
  </p:sldMasterIdLst>
  <p:notesMasterIdLst>
    <p:notesMasterId r:id="rId15"/>
  </p:notesMasterIdLst>
  <p:handoutMasterIdLst>
    <p:handoutMasterId r:id="rId16"/>
  </p:handoutMasterIdLst>
  <p:sldIdLst>
    <p:sldId id="256" r:id="rId2"/>
    <p:sldId id="266" r:id="rId3"/>
    <p:sldId id="272" r:id="rId4"/>
    <p:sldId id="258" r:id="rId5"/>
    <p:sldId id="263" r:id="rId6"/>
    <p:sldId id="270" r:id="rId7"/>
    <p:sldId id="262" r:id="rId8"/>
    <p:sldId id="264" r:id="rId9"/>
    <p:sldId id="265" r:id="rId10"/>
    <p:sldId id="257" r:id="rId11"/>
    <p:sldId id="267" r:id="rId12"/>
    <p:sldId id="269" r:id="rId13"/>
    <p:sldId id="273" r:id="rId14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AC4630-8B1C-D116-6358-8FAB1F5367EA}" v="1398" dt="2022-03-01T20:43:30.885"/>
    <p1510:client id="{47F1CE25-0428-8CE7-179D-B8640F7CA81E}" v="1798" dt="2022-02-27T20:42:33.687"/>
    <p1510:client id="{50C5F4CC-8BA7-4A6B-8E06-2831C6974539}" v="254" dt="2022-02-22T22:28:32.801"/>
    <p1510:client id="{869320E7-281E-16D1-4BDE-4DF859BAF273}" v="507" dt="2022-02-22T23:07:00.217"/>
    <p1510:client id="{9A33365D-6F3B-C2BC-EBB0-645351EE4C71}" v="382" dt="2022-02-23T18:00:32.912"/>
    <p1510:client id="{B0E4794E-3F55-3BBE-C88E-51B4BB276285}" v="786" dt="2022-02-27T22:05:17.5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27F97BB-C833-4FB7-BDE5-3F7075034690}" styleName="Themed Style 2 –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4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38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4A6E5E7-E313-48CE-875A-DD4D9C4F80FA}" type="doc">
      <dgm:prSet loTypeId="urn:microsoft.com/office/officeart/2005/8/layout/pyramid1" loCatId="pyramid" qsTypeId="urn:microsoft.com/office/officeart/2005/8/quickstyle/simple1" qsCatId="simple" csTypeId="urn:microsoft.com/office/officeart/2005/8/colors/colorful1" csCatId="colorful" phldr="1"/>
      <dgm:spPr/>
    </dgm:pt>
    <dgm:pt modelId="{3B7A4EA4-9335-4760-BF95-A35BFBF88477}">
      <dgm:prSet phldrT="[Text]" phldr="0"/>
      <dgm:spPr/>
      <dgm:t>
        <a:bodyPr/>
        <a:lstStyle/>
        <a:p>
          <a:pPr rtl="0"/>
          <a:r>
            <a:rPr lang="en-GB" dirty="0">
              <a:latin typeface="Rockwell Nova Light"/>
            </a:rPr>
            <a:t>Self actualisation</a:t>
          </a:r>
          <a:endParaRPr lang="en-GB" dirty="0"/>
        </a:p>
      </dgm:t>
    </dgm:pt>
    <dgm:pt modelId="{7859DFD0-12E2-4671-84F4-855242C936C3}" type="parTrans" cxnId="{DAD3D57B-06FF-4E2C-9705-040117D03577}">
      <dgm:prSet/>
      <dgm:spPr/>
    </dgm:pt>
    <dgm:pt modelId="{8112A111-A738-47E0-88D9-B50A3DA659C2}" type="sibTrans" cxnId="{DAD3D57B-06FF-4E2C-9705-040117D03577}">
      <dgm:prSet/>
      <dgm:spPr/>
    </dgm:pt>
    <dgm:pt modelId="{98206072-B45D-4FED-8ABC-A317662B18D7}">
      <dgm:prSet phldrT="[Text]" phldr="0"/>
      <dgm:spPr/>
      <dgm:t>
        <a:bodyPr/>
        <a:lstStyle/>
        <a:p>
          <a:pPr rtl="0"/>
          <a:r>
            <a:rPr lang="en-GB" dirty="0">
              <a:latin typeface="Rockwell Nova Light"/>
            </a:rPr>
            <a:t>Belongingness and Love</a:t>
          </a:r>
          <a:endParaRPr lang="en-GB" dirty="0"/>
        </a:p>
      </dgm:t>
    </dgm:pt>
    <dgm:pt modelId="{6163CAF4-87F9-456D-9FE8-8724F79D4A21}" type="parTrans" cxnId="{D6ACE93C-FE09-4D00-95ED-42CED51D873D}">
      <dgm:prSet/>
      <dgm:spPr/>
    </dgm:pt>
    <dgm:pt modelId="{C789657E-80FC-49DF-AA2F-3F2BF6E658B6}" type="sibTrans" cxnId="{D6ACE93C-FE09-4D00-95ED-42CED51D873D}">
      <dgm:prSet/>
      <dgm:spPr/>
    </dgm:pt>
    <dgm:pt modelId="{94256A52-5668-4A04-AFC7-08D1BD49CA8F}">
      <dgm:prSet phldrT="[Text]" phldr="0"/>
      <dgm:spPr/>
      <dgm:t>
        <a:bodyPr/>
        <a:lstStyle/>
        <a:p>
          <a:r>
            <a:rPr lang="en-GB" dirty="0">
              <a:latin typeface="Rockwell Nova Light"/>
            </a:rPr>
            <a:t>Safety</a:t>
          </a:r>
          <a:endParaRPr lang="en-GB" dirty="0"/>
        </a:p>
      </dgm:t>
    </dgm:pt>
    <dgm:pt modelId="{414600DA-1AA7-486C-A381-813D99ECBAE6}" type="parTrans" cxnId="{E11FD4C7-E87C-419A-9A5C-B630DA0CBB9B}">
      <dgm:prSet/>
      <dgm:spPr/>
    </dgm:pt>
    <dgm:pt modelId="{A582B9A2-6241-4FCC-8BEA-381B3995D8A4}" type="sibTrans" cxnId="{E11FD4C7-E87C-419A-9A5C-B630DA0CBB9B}">
      <dgm:prSet/>
      <dgm:spPr/>
    </dgm:pt>
    <dgm:pt modelId="{4294A32D-566C-46D2-B8D0-B0AAAA688535}">
      <dgm:prSet phldr="0"/>
      <dgm:spPr/>
      <dgm:t>
        <a:bodyPr/>
        <a:lstStyle/>
        <a:p>
          <a:r>
            <a:rPr lang="en-GB" dirty="0">
              <a:latin typeface="Rockwell Nova Light"/>
            </a:rPr>
            <a:t>Physiological</a:t>
          </a:r>
        </a:p>
      </dgm:t>
    </dgm:pt>
    <dgm:pt modelId="{5A0331F5-1C2D-4BC5-BB80-77A0EAC2690B}" type="parTrans" cxnId="{6610A20D-D74D-492F-A7FC-9AA9B84261DA}">
      <dgm:prSet/>
      <dgm:spPr/>
    </dgm:pt>
    <dgm:pt modelId="{DFA02D17-3459-4F94-83F4-6F544F543B50}" type="sibTrans" cxnId="{6610A20D-D74D-492F-A7FC-9AA9B84261DA}">
      <dgm:prSet/>
      <dgm:spPr/>
    </dgm:pt>
    <dgm:pt modelId="{94884D2E-59BF-45EF-B3D5-053BE3989C16}">
      <dgm:prSet phldr="0"/>
      <dgm:spPr/>
      <dgm:t>
        <a:bodyPr/>
        <a:lstStyle/>
        <a:p>
          <a:pPr rtl="0"/>
          <a:r>
            <a:rPr lang="en-GB" dirty="0">
              <a:latin typeface="Rockwell Nova Light"/>
            </a:rPr>
            <a:t>Esteem</a:t>
          </a:r>
        </a:p>
      </dgm:t>
    </dgm:pt>
    <dgm:pt modelId="{D1CF02C8-3152-4DDF-8876-28A6D07202E7}" type="parTrans" cxnId="{5C201FBB-EA14-43F6-AAE3-46988C887793}">
      <dgm:prSet/>
      <dgm:spPr/>
    </dgm:pt>
    <dgm:pt modelId="{1E1638B1-C408-4363-B564-95020DDA2993}" type="sibTrans" cxnId="{5C201FBB-EA14-43F6-AAE3-46988C887793}">
      <dgm:prSet/>
      <dgm:spPr/>
    </dgm:pt>
    <dgm:pt modelId="{26DD41ED-0E91-441E-B2F0-43A05FBBA85A}" type="pres">
      <dgm:prSet presAssocID="{54A6E5E7-E313-48CE-875A-DD4D9C4F80FA}" presName="Name0" presStyleCnt="0">
        <dgm:presLayoutVars>
          <dgm:dir/>
          <dgm:animLvl val="lvl"/>
          <dgm:resizeHandles val="exact"/>
        </dgm:presLayoutVars>
      </dgm:prSet>
      <dgm:spPr/>
    </dgm:pt>
    <dgm:pt modelId="{8A6DE929-C39A-42C3-9D36-6645D8D90391}" type="pres">
      <dgm:prSet presAssocID="{3B7A4EA4-9335-4760-BF95-A35BFBF88477}" presName="Name8" presStyleCnt="0"/>
      <dgm:spPr/>
    </dgm:pt>
    <dgm:pt modelId="{69F8DA90-695E-4B6D-8970-3766D255B2DF}" type="pres">
      <dgm:prSet presAssocID="{3B7A4EA4-9335-4760-BF95-A35BFBF88477}" presName="level" presStyleLbl="node1" presStyleIdx="0" presStyleCnt="5">
        <dgm:presLayoutVars>
          <dgm:chMax val="1"/>
          <dgm:bulletEnabled val="1"/>
        </dgm:presLayoutVars>
      </dgm:prSet>
      <dgm:spPr/>
    </dgm:pt>
    <dgm:pt modelId="{124984E8-89C0-46F1-8FA9-7C2BAF6A2CC0}" type="pres">
      <dgm:prSet presAssocID="{3B7A4EA4-9335-4760-BF95-A35BFBF88477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D5412872-F1C1-4ECD-B93D-2600888513A5}" type="pres">
      <dgm:prSet presAssocID="{94884D2E-59BF-45EF-B3D5-053BE3989C16}" presName="Name8" presStyleCnt="0"/>
      <dgm:spPr/>
    </dgm:pt>
    <dgm:pt modelId="{B1690D59-9938-47C7-B986-513617C9D1E9}" type="pres">
      <dgm:prSet presAssocID="{94884D2E-59BF-45EF-B3D5-053BE3989C16}" presName="level" presStyleLbl="node1" presStyleIdx="1" presStyleCnt="5">
        <dgm:presLayoutVars>
          <dgm:chMax val="1"/>
          <dgm:bulletEnabled val="1"/>
        </dgm:presLayoutVars>
      </dgm:prSet>
      <dgm:spPr/>
    </dgm:pt>
    <dgm:pt modelId="{A4F9CEFB-D86B-42E4-9757-AEA23666019F}" type="pres">
      <dgm:prSet presAssocID="{94884D2E-59BF-45EF-B3D5-053BE3989C16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33CA8828-AF01-4B0F-B31E-6B6DB1FB539C}" type="pres">
      <dgm:prSet presAssocID="{98206072-B45D-4FED-8ABC-A317662B18D7}" presName="Name8" presStyleCnt="0"/>
      <dgm:spPr/>
    </dgm:pt>
    <dgm:pt modelId="{BD19F332-1FB9-4B16-9EE2-658234843EBE}" type="pres">
      <dgm:prSet presAssocID="{98206072-B45D-4FED-8ABC-A317662B18D7}" presName="level" presStyleLbl="node1" presStyleIdx="2" presStyleCnt="5">
        <dgm:presLayoutVars>
          <dgm:chMax val="1"/>
          <dgm:bulletEnabled val="1"/>
        </dgm:presLayoutVars>
      </dgm:prSet>
      <dgm:spPr/>
    </dgm:pt>
    <dgm:pt modelId="{A8AB8E2C-DE7A-4B40-8CC1-C5D4823EDFB0}" type="pres">
      <dgm:prSet presAssocID="{98206072-B45D-4FED-8ABC-A317662B18D7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ED2E9D58-7546-4665-8E19-854C37D66376}" type="pres">
      <dgm:prSet presAssocID="{94256A52-5668-4A04-AFC7-08D1BD49CA8F}" presName="Name8" presStyleCnt="0"/>
      <dgm:spPr/>
    </dgm:pt>
    <dgm:pt modelId="{779019AE-A608-4315-ABC6-024E1E932AAB}" type="pres">
      <dgm:prSet presAssocID="{94256A52-5668-4A04-AFC7-08D1BD49CA8F}" presName="level" presStyleLbl="node1" presStyleIdx="3" presStyleCnt="5">
        <dgm:presLayoutVars>
          <dgm:chMax val="1"/>
          <dgm:bulletEnabled val="1"/>
        </dgm:presLayoutVars>
      </dgm:prSet>
      <dgm:spPr/>
    </dgm:pt>
    <dgm:pt modelId="{80B65DF4-6545-49E1-B1BB-EFEEABAFDD0A}" type="pres">
      <dgm:prSet presAssocID="{94256A52-5668-4A04-AFC7-08D1BD49CA8F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131BC27F-6981-4E4E-9A08-191AE2F396E1}" type="pres">
      <dgm:prSet presAssocID="{4294A32D-566C-46D2-B8D0-B0AAAA688535}" presName="Name8" presStyleCnt="0"/>
      <dgm:spPr/>
    </dgm:pt>
    <dgm:pt modelId="{97B30B95-A529-4A50-AE85-D04A4CC55FC2}" type="pres">
      <dgm:prSet presAssocID="{4294A32D-566C-46D2-B8D0-B0AAAA688535}" presName="level" presStyleLbl="node1" presStyleIdx="4" presStyleCnt="5">
        <dgm:presLayoutVars>
          <dgm:chMax val="1"/>
          <dgm:bulletEnabled val="1"/>
        </dgm:presLayoutVars>
      </dgm:prSet>
      <dgm:spPr/>
    </dgm:pt>
    <dgm:pt modelId="{EF83EC18-29B1-4E77-A2FE-6BF3AA5EA9C4}" type="pres">
      <dgm:prSet presAssocID="{4294A32D-566C-46D2-B8D0-B0AAAA688535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88F02B08-CBE4-41A7-8EBE-FD5F88D8EAD4}" type="presOf" srcId="{3B7A4EA4-9335-4760-BF95-A35BFBF88477}" destId="{69F8DA90-695E-4B6D-8970-3766D255B2DF}" srcOrd="0" destOrd="0" presId="urn:microsoft.com/office/officeart/2005/8/layout/pyramid1"/>
    <dgm:cxn modelId="{7B589309-7A81-4ADD-83A2-7BC0ECE9D192}" type="presOf" srcId="{94884D2E-59BF-45EF-B3D5-053BE3989C16}" destId="{B1690D59-9938-47C7-B986-513617C9D1E9}" srcOrd="0" destOrd="0" presId="urn:microsoft.com/office/officeart/2005/8/layout/pyramid1"/>
    <dgm:cxn modelId="{6610A20D-D74D-492F-A7FC-9AA9B84261DA}" srcId="{54A6E5E7-E313-48CE-875A-DD4D9C4F80FA}" destId="{4294A32D-566C-46D2-B8D0-B0AAAA688535}" srcOrd="4" destOrd="0" parTransId="{5A0331F5-1C2D-4BC5-BB80-77A0EAC2690B}" sibTransId="{DFA02D17-3459-4F94-83F4-6F544F543B50}"/>
    <dgm:cxn modelId="{CA743B23-A351-4110-8BCF-0DA550D25BE6}" type="presOf" srcId="{3B7A4EA4-9335-4760-BF95-A35BFBF88477}" destId="{124984E8-89C0-46F1-8FA9-7C2BAF6A2CC0}" srcOrd="1" destOrd="0" presId="urn:microsoft.com/office/officeart/2005/8/layout/pyramid1"/>
    <dgm:cxn modelId="{968B3B2A-D1BB-4535-8A88-FAA24D74E9D5}" type="presOf" srcId="{4294A32D-566C-46D2-B8D0-B0AAAA688535}" destId="{EF83EC18-29B1-4E77-A2FE-6BF3AA5EA9C4}" srcOrd="1" destOrd="0" presId="urn:microsoft.com/office/officeart/2005/8/layout/pyramid1"/>
    <dgm:cxn modelId="{D6ACE93C-FE09-4D00-95ED-42CED51D873D}" srcId="{54A6E5E7-E313-48CE-875A-DD4D9C4F80FA}" destId="{98206072-B45D-4FED-8ABC-A317662B18D7}" srcOrd="2" destOrd="0" parTransId="{6163CAF4-87F9-456D-9FE8-8724F79D4A21}" sibTransId="{C789657E-80FC-49DF-AA2F-3F2BF6E658B6}"/>
    <dgm:cxn modelId="{733E7E45-1B97-4F1B-BC12-F72F548970A8}" type="presOf" srcId="{54A6E5E7-E313-48CE-875A-DD4D9C4F80FA}" destId="{26DD41ED-0E91-441E-B2F0-43A05FBBA85A}" srcOrd="0" destOrd="0" presId="urn:microsoft.com/office/officeart/2005/8/layout/pyramid1"/>
    <dgm:cxn modelId="{399ABC45-4E04-40BC-B127-05D8876E4D47}" type="presOf" srcId="{94256A52-5668-4A04-AFC7-08D1BD49CA8F}" destId="{779019AE-A608-4315-ABC6-024E1E932AAB}" srcOrd="0" destOrd="0" presId="urn:microsoft.com/office/officeart/2005/8/layout/pyramid1"/>
    <dgm:cxn modelId="{D9B2ED71-FB4F-4E2E-816A-33BB4B80BA6B}" type="presOf" srcId="{4294A32D-566C-46D2-B8D0-B0AAAA688535}" destId="{97B30B95-A529-4A50-AE85-D04A4CC55FC2}" srcOrd="0" destOrd="0" presId="urn:microsoft.com/office/officeart/2005/8/layout/pyramid1"/>
    <dgm:cxn modelId="{DAD3D57B-06FF-4E2C-9705-040117D03577}" srcId="{54A6E5E7-E313-48CE-875A-DD4D9C4F80FA}" destId="{3B7A4EA4-9335-4760-BF95-A35BFBF88477}" srcOrd="0" destOrd="0" parTransId="{7859DFD0-12E2-4671-84F4-855242C936C3}" sibTransId="{8112A111-A738-47E0-88D9-B50A3DA659C2}"/>
    <dgm:cxn modelId="{5C201FBB-EA14-43F6-AAE3-46988C887793}" srcId="{54A6E5E7-E313-48CE-875A-DD4D9C4F80FA}" destId="{94884D2E-59BF-45EF-B3D5-053BE3989C16}" srcOrd="1" destOrd="0" parTransId="{D1CF02C8-3152-4DDF-8876-28A6D07202E7}" sibTransId="{1E1638B1-C408-4363-B564-95020DDA2993}"/>
    <dgm:cxn modelId="{08CD7FC5-86D0-4304-A0E1-AFDE46D945C9}" type="presOf" srcId="{94884D2E-59BF-45EF-B3D5-053BE3989C16}" destId="{A4F9CEFB-D86B-42E4-9757-AEA23666019F}" srcOrd="1" destOrd="0" presId="urn:microsoft.com/office/officeart/2005/8/layout/pyramid1"/>
    <dgm:cxn modelId="{E11FD4C7-E87C-419A-9A5C-B630DA0CBB9B}" srcId="{54A6E5E7-E313-48CE-875A-DD4D9C4F80FA}" destId="{94256A52-5668-4A04-AFC7-08D1BD49CA8F}" srcOrd="3" destOrd="0" parTransId="{414600DA-1AA7-486C-A381-813D99ECBAE6}" sibTransId="{A582B9A2-6241-4FCC-8BEA-381B3995D8A4}"/>
    <dgm:cxn modelId="{8020B7E8-811E-4807-B4CB-D9B6BBCAFD23}" type="presOf" srcId="{98206072-B45D-4FED-8ABC-A317662B18D7}" destId="{A8AB8E2C-DE7A-4B40-8CC1-C5D4823EDFB0}" srcOrd="1" destOrd="0" presId="urn:microsoft.com/office/officeart/2005/8/layout/pyramid1"/>
    <dgm:cxn modelId="{2F058EF6-4E0B-4A69-A8C2-32384E17936F}" type="presOf" srcId="{98206072-B45D-4FED-8ABC-A317662B18D7}" destId="{BD19F332-1FB9-4B16-9EE2-658234843EBE}" srcOrd="0" destOrd="0" presId="urn:microsoft.com/office/officeart/2005/8/layout/pyramid1"/>
    <dgm:cxn modelId="{83C56EF8-3A82-48C8-95CC-E5A2469651E1}" type="presOf" srcId="{94256A52-5668-4A04-AFC7-08D1BD49CA8F}" destId="{80B65DF4-6545-49E1-B1BB-EFEEABAFDD0A}" srcOrd="1" destOrd="0" presId="urn:microsoft.com/office/officeart/2005/8/layout/pyramid1"/>
    <dgm:cxn modelId="{B21D1DA2-3784-46C0-AF75-CC9B6204E84C}" type="presParOf" srcId="{26DD41ED-0E91-441E-B2F0-43A05FBBA85A}" destId="{8A6DE929-C39A-42C3-9D36-6645D8D90391}" srcOrd="0" destOrd="0" presId="urn:microsoft.com/office/officeart/2005/8/layout/pyramid1"/>
    <dgm:cxn modelId="{1B7605A2-469B-4A85-A568-6EB0B6844D55}" type="presParOf" srcId="{8A6DE929-C39A-42C3-9D36-6645D8D90391}" destId="{69F8DA90-695E-4B6D-8970-3766D255B2DF}" srcOrd="0" destOrd="0" presId="urn:microsoft.com/office/officeart/2005/8/layout/pyramid1"/>
    <dgm:cxn modelId="{DB0C7089-1A77-4A4E-9AA9-CD26C75F2DFC}" type="presParOf" srcId="{8A6DE929-C39A-42C3-9D36-6645D8D90391}" destId="{124984E8-89C0-46F1-8FA9-7C2BAF6A2CC0}" srcOrd="1" destOrd="0" presId="urn:microsoft.com/office/officeart/2005/8/layout/pyramid1"/>
    <dgm:cxn modelId="{91A8294F-CE05-4495-AEC6-C4C709BE05D2}" type="presParOf" srcId="{26DD41ED-0E91-441E-B2F0-43A05FBBA85A}" destId="{D5412872-F1C1-4ECD-B93D-2600888513A5}" srcOrd="1" destOrd="0" presId="urn:microsoft.com/office/officeart/2005/8/layout/pyramid1"/>
    <dgm:cxn modelId="{138EFC8C-40F8-4A63-861F-ECE5A30EE8FB}" type="presParOf" srcId="{D5412872-F1C1-4ECD-B93D-2600888513A5}" destId="{B1690D59-9938-47C7-B986-513617C9D1E9}" srcOrd="0" destOrd="0" presId="urn:microsoft.com/office/officeart/2005/8/layout/pyramid1"/>
    <dgm:cxn modelId="{EB6D30EE-E4C1-416A-BB9C-89E7F4263F14}" type="presParOf" srcId="{D5412872-F1C1-4ECD-B93D-2600888513A5}" destId="{A4F9CEFB-D86B-42E4-9757-AEA23666019F}" srcOrd="1" destOrd="0" presId="urn:microsoft.com/office/officeart/2005/8/layout/pyramid1"/>
    <dgm:cxn modelId="{28FAE918-1C55-4BCB-983A-A6C52F36ED5C}" type="presParOf" srcId="{26DD41ED-0E91-441E-B2F0-43A05FBBA85A}" destId="{33CA8828-AF01-4B0F-B31E-6B6DB1FB539C}" srcOrd="2" destOrd="0" presId="urn:microsoft.com/office/officeart/2005/8/layout/pyramid1"/>
    <dgm:cxn modelId="{85876C88-5BF8-40C9-A007-6FDC5C06B124}" type="presParOf" srcId="{33CA8828-AF01-4B0F-B31E-6B6DB1FB539C}" destId="{BD19F332-1FB9-4B16-9EE2-658234843EBE}" srcOrd="0" destOrd="0" presId="urn:microsoft.com/office/officeart/2005/8/layout/pyramid1"/>
    <dgm:cxn modelId="{1F243A80-2FB7-4EB3-8F37-9C4634204C42}" type="presParOf" srcId="{33CA8828-AF01-4B0F-B31E-6B6DB1FB539C}" destId="{A8AB8E2C-DE7A-4B40-8CC1-C5D4823EDFB0}" srcOrd="1" destOrd="0" presId="urn:microsoft.com/office/officeart/2005/8/layout/pyramid1"/>
    <dgm:cxn modelId="{260A2B41-36AB-4A4F-9256-4F4FCCE33EC9}" type="presParOf" srcId="{26DD41ED-0E91-441E-B2F0-43A05FBBA85A}" destId="{ED2E9D58-7546-4665-8E19-854C37D66376}" srcOrd="3" destOrd="0" presId="urn:microsoft.com/office/officeart/2005/8/layout/pyramid1"/>
    <dgm:cxn modelId="{41D73D44-1134-4C76-B93D-E4B1DAC666AA}" type="presParOf" srcId="{ED2E9D58-7546-4665-8E19-854C37D66376}" destId="{779019AE-A608-4315-ABC6-024E1E932AAB}" srcOrd="0" destOrd="0" presId="urn:microsoft.com/office/officeart/2005/8/layout/pyramid1"/>
    <dgm:cxn modelId="{79F63F53-E094-43BC-954C-3AF6E29D5AA3}" type="presParOf" srcId="{ED2E9D58-7546-4665-8E19-854C37D66376}" destId="{80B65DF4-6545-49E1-B1BB-EFEEABAFDD0A}" srcOrd="1" destOrd="0" presId="urn:microsoft.com/office/officeart/2005/8/layout/pyramid1"/>
    <dgm:cxn modelId="{F80976CC-63C3-4E8A-B590-52F130AA8205}" type="presParOf" srcId="{26DD41ED-0E91-441E-B2F0-43A05FBBA85A}" destId="{131BC27F-6981-4E4E-9A08-191AE2F396E1}" srcOrd="4" destOrd="0" presId="urn:microsoft.com/office/officeart/2005/8/layout/pyramid1"/>
    <dgm:cxn modelId="{569623E7-DCF1-40D6-A360-CE47B2B45496}" type="presParOf" srcId="{131BC27F-6981-4E4E-9A08-191AE2F396E1}" destId="{97B30B95-A529-4A50-AE85-D04A4CC55FC2}" srcOrd="0" destOrd="0" presId="urn:microsoft.com/office/officeart/2005/8/layout/pyramid1"/>
    <dgm:cxn modelId="{54A8C05E-5F6D-47C1-8B05-79D5D820C2D8}" type="presParOf" srcId="{131BC27F-6981-4E4E-9A08-191AE2F396E1}" destId="{EF83EC18-29B1-4E77-A2FE-6BF3AA5EA9C4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A267856-1AAD-4D53-A0A1-52A65FF55AFD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57EB77C-F34E-4B54-B5A0-C7FCC03AF3CD}">
      <dgm:prSet phldrT="[Text]" phldr="0"/>
      <dgm:spPr/>
      <dgm:t>
        <a:bodyPr/>
        <a:lstStyle/>
        <a:p>
          <a:pPr rtl="0"/>
          <a:r>
            <a:rPr lang="en-GB" dirty="0">
              <a:latin typeface="Rockwell Nova Light"/>
            </a:rPr>
            <a:t>Description : Change in working environment</a:t>
          </a:r>
          <a:endParaRPr lang="en-GB" dirty="0"/>
        </a:p>
      </dgm:t>
    </dgm:pt>
    <dgm:pt modelId="{36D0FB5E-8A6D-4D4B-B7C2-9930F752EC4E}" type="parTrans" cxnId="{1B484192-62E3-4434-AF5E-ED830E8E3CC9}">
      <dgm:prSet/>
      <dgm:spPr/>
      <dgm:t>
        <a:bodyPr/>
        <a:lstStyle/>
        <a:p>
          <a:endParaRPr lang="en-GB"/>
        </a:p>
      </dgm:t>
    </dgm:pt>
    <dgm:pt modelId="{0729D257-E1B3-4D68-90D7-B8C0963A8959}" type="sibTrans" cxnId="{1B484192-62E3-4434-AF5E-ED830E8E3CC9}">
      <dgm:prSet/>
      <dgm:spPr/>
      <dgm:t>
        <a:bodyPr/>
        <a:lstStyle/>
        <a:p>
          <a:endParaRPr lang="en-GB"/>
        </a:p>
      </dgm:t>
    </dgm:pt>
    <dgm:pt modelId="{D3AF12DE-5018-478A-9655-F5E515761469}">
      <dgm:prSet phldrT="[Text]" phldr="0"/>
      <dgm:spPr/>
      <dgm:t>
        <a:bodyPr/>
        <a:lstStyle/>
        <a:p>
          <a:pPr rtl="0"/>
          <a:r>
            <a:rPr lang="en-GB" dirty="0">
              <a:latin typeface="Rockwell Nova Light"/>
            </a:rPr>
            <a:t>Feelings :Sense of loss and fear of change</a:t>
          </a:r>
          <a:endParaRPr lang="en-GB" dirty="0"/>
        </a:p>
      </dgm:t>
    </dgm:pt>
    <dgm:pt modelId="{57E9DC94-6532-4D64-9E30-218656D289D8}" type="parTrans" cxnId="{FB28DDA0-18D3-475E-A693-EEB77FB9813E}">
      <dgm:prSet/>
      <dgm:spPr/>
      <dgm:t>
        <a:bodyPr/>
        <a:lstStyle/>
        <a:p>
          <a:endParaRPr lang="en-GB"/>
        </a:p>
      </dgm:t>
    </dgm:pt>
    <dgm:pt modelId="{417BDBC1-4563-400C-AFEB-E353E1B266C1}" type="sibTrans" cxnId="{FB28DDA0-18D3-475E-A693-EEB77FB9813E}">
      <dgm:prSet/>
      <dgm:spPr/>
      <dgm:t>
        <a:bodyPr/>
        <a:lstStyle/>
        <a:p>
          <a:endParaRPr lang="en-GB"/>
        </a:p>
      </dgm:t>
    </dgm:pt>
    <dgm:pt modelId="{E4A681F0-584A-4FA7-9CD8-4C9B21B6F434}">
      <dgm:prSet phldrT="[Text]" phldr="0"/>
      <dgm:spPr/>
      <dgm:t>
        <a:bodyPr/>
        <a:lstStyle/>
        <a:p>
          <a:pPr rtl="0"/>
          <a:r>
            <a:rPr lang="en-GB" dirty="0">
              <a:latin typeface="Rockwell Nova Light"/>
            </a:rPr>
            <a:t>Evaluation : Realisation of misgivings and need to grieve</a:t>
          </a:r>
          <a:endParaRPr lang="en-GB" dirty="0"/>
        </a:p>
      </dgm:t>
    </dgm:pt>
    <dgm:pt modelId="{D6F9731B-EA8C-45CE-86E1-4D870E89C853}" type="parTrans" cxnId="{4D73F181-6646-4F60-BD9C-CA2CEE99E460}">
      <dgm:prSet/>
      <dgm:spPr/>
      <dgm:t>
        <a:bodyPr/>
        <a:lstStyle/>
        <a:p>
          <a:endParaRPr lang="en-GB"/>
        </a:p>
      </dgm:t>
    </dgm:pt>
    <dgm:pt modelId="{08C7FAF2-34E5-475E-B2FF-E44ABB064E51}" type="sibTrans" cxnId="{4D73F181-6646-4F60-BD9C-CA2CEE99E460}">
      <dgm:prSet/>
      <dgm:spPr/>
      <dgm:t>
        <a:bodyPr/>
        <a:lstStyle/>
        <a:p>
          <a:endParaRPr lang="en-GB"/>
        </a:p>
      </dgm:t>
    </dgm:pt>
    <dgm:pt modelId="{AECFBAD7-212C-41CE-8052-0955E6956C46}">
      <dgm:prSet phldrT="[Text]" phldr="0"/>
      <dgm:spPr/>
      <dgm:t>
        <a:bodyPr/>
        <a:lstStyle/>
        <a:p>
          <a:pPr rtl="0"/>
          <a:r>
            <a:rPr lang="en-GB" dirty="0">
              <a:latin typeface="Rockwell Nova Light"/>
            </a:rPr>
            <a:t>Analysis: The situation was confounded with external unavoidable issues.</a:t>
          </a:r>
          <a:endParaRPr lang="en-GB" dirty="0"/>
        </a:p>
      </dgm:t>
    </dgm:pt>
    <dgm:pt modelId="{6FAFC24E-9764-4E64-8EE1-75EB3F031D40}" type="parTrans" cxnId="{4831E985-BDE6-4B2B-A12D-AA14EACB1CF3}">
      <dgm:prSet/>
      <dgm:spPr/>
      <dgm:t>
        <a:bodyPr/>
        <a:lstStyle/>
        <a:p>
          <a:endParaRPr lang="en-GB"/>
        </a:p>
      </dgm:t>
    </dgm:pt>
    <dgm:pt modelId="{CFDF25C8-C232-48E9-8FD1-9FFAA5938EB3}" type="sibTrans" cxnId="{4831E985-BDE6-4B2B-A12D-AA14EACB1CF3}">
      <dgm:prSet/>
      <dgm:spPr/>
      <dgm:t>
        <a:bodyPr/>
        <a:lstStyle/>
        <a:p>
          <a:endParaRPr lang="en-GB"/>
        </a:p>
      </dgm:t>
    </dgm:pt>
    <dgm:pt modelId="{7CCFA789-17F0-44AC-B340-374B8CD3E56B}">
      <dgm:prSet phldrT="[Text]" phldr="0"/>
      <dgm:spPr/>
      <dgm:t>
        <a:bodyPr/>
        <a:lstStyle/>
        <a:p>
          <a:pPr rtl="0"/>
          <a:r>
            <a:rPr lang="en-GB" dirty="0">
              <a:latin typeface="Rockwell Nova Light"/>
            </a:rPr>
            <a:t>Conclusion: Personal well being and procedures checked</a:t>
          </a:r>
          <a:endParaRPr lang="en-GB" dirty="0"/>
        </a:p>
      </dgm:t>
    </dgm:pt>
    <dgm:pt modelId="{CC0397CC-6D47-4FB3-B61D-7B46BEEF9301}" type="parTrans" cxnId="{19633930-FF45-4194-A78E-3F3E7E726FEF}">
      <dgm:prSet/>
      <dgm:spPr/>
      <dgm:t>
        <a:bodyPr/>
        <a:lstStyle/>
        <a:p>
          <a:endParaRPr lang="en-GB"/>
        </a:p>
      </dgm:t>
    </dgm:pt>
    <dgm:pt modelId="{2F2765CB-7103-4186-9991-C6487DF3F8BC}" type="sibTrans" cxnId="{19633930-FF45-4194-A78E-3F3E7E726FEF}">
      <dgm:prSet/>
      <dgm:spPr/>
      <dgm:t>
        <a:bodyPr/>
        <a:lstStyle/>
        <a:p>
          <a:endParaRPr lang="en-GB"/>
        </a:p>
      </dgm:t>
    </dgm:pt>
    <dgm:pt modelId="{D4694538-B9D0-4BB4-ABC4-07F89ABE615D}">
      <dgm:prSet phldr="0"/>
      <dgm:spPr/>
      <dgm:t>
        <a:bodyPr/>
        <a:lstStyle/>
        <a:p>
          <a:pPr rtl="0"/>
          <a:r>
            <a:rPr lang="en-GB" dirty="0">
              <a:latin typeface="Rockwell Nova Light"/>
            </a:rPr>
            <a:t>Action plan : Personal check-in, gathering evidence and asserting rights.</a:t>
          </a:r>
        </a:p>
      </dgm:t>
    </dgm:pt>
    <dgm:pt modelId="{7FDCB6EA-A55B-4936-8C29-C94C242E61FD}" type="parTrans" cxnId="{E3AE3CB0-9377-4D88-AA68-7E6FA0C7C321}">
      <dgm:prSet/>
      <dgm:spPr/>
    </dgm:pt>
    <dgm:pt modelId="{9DFBEF0E-2992-4164-8A5C-F3BE136652E5}" type="sibTrans" cxnId="{E3AE3CB0-9377-4D88-AA68-7E6FA0C7C321}">
      <dgm:prSet/>
      <dgm:spPr/>
      <dgm:t>
        <a:bodyPr/>
        <a:lstStyle/>
        <a:p>
          <a:endParaRPr lang="en-GB"/>
        </a:p>
      </dgm:t>
    </dgm:pt>
    <dgm:pt modelId="{A663AFD6-5E7D-4C69-90D3-40292DEDA530}" type="pres">
      <dgm:prSet presAssocID="{9A267856-1AAD-4D53-A0A1-52A65FF55AFD}" presName="cycle" presStyleCnt="0">
        <dgm:presLayoutVars>
          <dgm:dir/>
          <dgm:resizeHandles val="exact"/>
        </dgm:presLayoutVars>
      </dgm:prSet>
      <dgm:spPr/>
    </dgm:pt>
    <dgm:pt modelId="{55DEFAA3-95C4-46FB-A8A3-50DC71FF4429}" type="pres">
      <dgm:prSet presAssocID="{657EB77C-F34E-4B54-B5A0-C7FCC03AF3CD}" presName="node" presStyleLbl="node1" presStyleIdx="0" presStyleCnt="6">
        <dgm:presLayoutVars>
          <dgm:bulletEnabled val="1"/>
        </dgm:presLayoutVars>
      </dgm:prSet>
      <dgm:spPr/>
    </dgm:pt>
    <dgm:pt modelId="{D09E4853-BBDA-4421-B797-A6266FBB3E04}" type="pres">
      <dgm:prSet presAssocID="{0729D257-E1B3-4D68-90D7-B8C0963A8959}" presName="sibTrans" presStyleLbl="sibTrans2D1" presStyleIdx="0" presStyleCnt="6"/>
      <dgm:spPr/>
    </dgm:pt>
    <dgm:pt modelId="{82A85F50-E13C-46AA-BD13-D92C7A2D7C6E}" type="pres">
      <dgm:prSet presAssocID="{0729D257-E1B3-4D68-90D7-B8C0963A8959}" presName="connectorText" presStyleLbl="sibTrans2D1" presStyleIdx="0" presStyleCnt="6"/>
      <dgm:spPr/>
    </dgm:pt>
    <dgm:pt modelId="{AC4AF184-2FF5-41E0-AF24-498767CD622D}" type="pres">
      <dgm:prSet presAssocID="{D3AF12DE-5018-478A-9655-F5E515761469}" presName="node" presStyleLbl="node1" presStyleIdx="1" presStyleCnt="6">
        <dgm:presLayoutVars>
          <dgm:bulletEnabled val="1"/>
        </dgm:presLayoutVars>
      </dgm:prSet>
      <dgm:spPr/>
    </dgm:pt>
    <dgm:pt modelId="{D7E8CBA8-1E6A-4D2A-BA54-6A24772D09BB}" type="pres">
      <dgm:prSet presAssocID="{417BDBC1-4563-400C-AFEB-E353E1B266C1}" presName="sibTrans" presStyleLbl="sibTrans2D1" presStyleIdx="1" presStyleCnt="6"/>
      <dgm:spPr/>
    </dgm:pt>
    <dgm:pt modelId="{6B649431-7C54-46FA-84F1-BD92B3FADDA6}" type="pres">
      <dgm:prSet presAssocID="{417BDBC1-4563-400C-AFEB-E353E1B266C1}" presName="connectorText" presStyleLbl="sibTrans2D1" presStyleIdx="1" presStyleCnt="6"/>
      <dgm:spPr/>
    </dgm:pt>
    <dgm:pt modelId="{611D56B8-15DA-4CBF-92C9-0DF225E88602}" type="pres">
      <dgm:prSet presAssocID="{E4A681F0-584A-4FA7-9CD8-4C9B21B6F434}" presName="node" presStyleLbl="node1" presStyleIdx="2" presStyleCnt="6">
        <dgm:presLayoutVars>
          <dgm:bulletEnabled val="1"/>
        </dgm:presLayoutVars>
      </dgm:prSet>
      <dgm:spPr/>
    </dgm:pt>
    <dgm:pt modelId="{CFFDC908-1520-4FC1-9D43-C9B239EA63D5}" type="pres">
      <dgm:prSet presAssocID="{08C7FAF2-34E5-475E-B2FF-E44ABB064E51}" presName="sibTrans" presStyleLbl="sibTrans2D1" presStyleIdx="2" presStyleCnt="6"/>
      <dgm:spPr/>
    </dgm:pt>
    <dgm:pt modelId="{6074CBAA-C9C2-4C2A-A220-FAFD4BFBD11A}" type="pres">
      <dgm:prSet presAssocID="{08C7FAF2-34E5-475E-B2FF-E44ABB064E51}" presName="connectorText" presStyleLbl="sibTrans2D1" presStyleIdx="2" presStyleCnt="6"/>
      <dgm:spPr/>
    </dgm:pt>
    <dgm:pt modelId="{8B6D559A-626A-4A7B-B060-C5649A18E029}" type="pres">
      <dgm:prSet presAssocID="{AECFBAD7-212C-41CE-8052-0955E6956C46}" presName="node" presStyleLbl="node1" presStyleIdx="3" presStyleCnt="6">
        <dgm:presLayoutVars>
          <dgm:bulletEnabled val="1"/>
        </dgm:presLayoutVars>
      </dgm:prSet>
      <dgm:spPr/>
    </dgm:pt>
    <dgm:pt modelId="{DEAF11A0-F3FB-4F83-8F33-74558627281B}" type="pres">
      <dgm:prSet presAssocID="{CFDF25C8-C232-48E9-8FD1-9FFAA5938EB3}" presName="sibTrans" presStyleLbl="sibTrans2D1" presStyleIdx="3" presStyleCnt="6"/>
      <dgm:spPr/>
    </dgm:pt>
    <dgm:pt modelId="{E690D338-8D24-4B51-8D95-F89049C30FE2}" type="pres">
      <dgm:prSet presAssocID="{CFDF25C8-C232-48E9-8FD1-9FFAA5938EB3}" presName="connectorText" presStyleLbl="sibTrans2D1" presStyleIdx="3" presStyleCnt="6"/>
      <dgm:spPr/>
    </dgm:pt>
    <dgm:pt modelId="{129CE1EA-0FEE-48BF-9A31-3174C01819E7}" type="pres">
      <dgm:prSet presAssocID="{7CCFA789-17F0-44AC-B340-374B8CD3E56B}" presName="node" presStyleLbl="node1" presStyleIdx="4" presStyleCnt="6">
        <dgm:presLayoutVars>
          <dgm:bulletEnabled val="1"/>
        </dgm:presLayoutVars>
      </dgm:prSet>
      <dgm:spPr/>
    </dgm:pt>
    <dgm:pt modelId="{2EFC6E47-DB33-4B44-BF95-8E97C80BF631}" type="pres">
      <dgm:prSet presAssocID="{2F2765CB-7103-4186-9991-C6487DF3F8BC}" presName="sibTrans" presStyleLbl="sibTrans2D1" presStyleIdx="4" presStyleCnt="6"/>
      <dgm:spPr/>
    </dgm:pt>
    <dgm:pt modelId="{15FF7AAF-ADC9-45A7-8B17-61710EBB2743}" type="pres">
      <dgm:prSet presAssocID="{2F2765CB-7103-4186-9991-C6487DF3F8BC}" presName="connectorText" presStyleLbl="sibTrans2D1" presStyleIdx="4" presStyleCnt="6"/>
      <dgm:spPr/>
    </dgm:pt>
    <dgm:pt modelId="{AA26027C-0645-4D5B-959B-F06CAFA2E053}" type="pres">
      <dgm:prSet presAssocID="{D4694538-B9D0-4BB4-ABC4-07F89ABE615D}" presName="node" presStyleLbl="node1" presStyleIdx="5" presStyleCnt="6">
        <dgm:presLayoutVars>
          <dgm:bulletEnabled val="1"/>
        </dgm:presLayoutVars>
      </dgm:prSet>
      <dgm:spPr/>
    </dgm:pt>
    <dgm:pt modelId="{F611FCD3-C62D-48D7-8216-8FCDD36F3498}" type="pres">
      <dgm:prSet presAssocID="{9DFBEF0E-2992-4164-8A5C-F3BE136652E5}" presName="sibTrans" presStyleLbl="sibTrans2D1" presStyleIdx="5" presStyleCnt="6"/>
      <dgm:spPr/>
    </dgm:pt>
    <dgm:pt modelId="{50FEDFB8-65C2-45F0-95E2-FD2456030381}" type="pres">
      <dgm:prSet presAssocID="{9DFBEF0E-2992-4164-8A5C-F3BE136652E5}" presName="connectorText" presStyleLbl="sibTrans2D1" presStyleIdx="5" presStyleCnt="6"/>
      <dgm:spPr/>
    </dgm:pt>
  </dgm:ptLst>
  <dgm:cxnLst>
    <dgm:cxn modelId="{C45D5F16-749C-4372-B8C6-7A9E5215FB5D}" type="presOf" srcId="{D3AF12DE-5018-478A-9655-F5E515761469}" destId="{AC4AF184-2FF5-41E0-AF24-498767CD622D}" srcOrd="0" destOrd="0" presId="urn:microsoft.com/office/officeart/2005/8/layout/cycle2"/>
    <dgm:cxn modelId="{E158101E-8BB7-448B-99FC-6C5AB89DD96C}" type="presOf" srcId="{0729D257-E1B3-4D68-90D7-B8C0963A8959}" destId="{82A85F50-E13C-46AA-BD13-D92C7A2D7C6E}" srcOrd="1" destOrd="0" presId="urn:microsoft.com/office/officeart/2005/8/layout/cycle2"/>
    <dgm:cxn modelId="{82683130-D100-49FF-9BFC-ED68848E60A5}" type="presOf" srcId="{D4694538-B9D0-4BB4-ABC4-07F89ABE615D}" destId="{AA26027C-0645-4D5B-959B-F06CAFA2E053}" srcOrd="0" destOrd="0" presId="urn:microsoft.com/office/officeart/2005/8/layout/cycle2"/>
    <dgm:cxn modelId="{19633930-FF45-4194-A78E-3F3E7E726FEF}" srcId="{9A267856-1AAD-4D53-A0A1-52A65FF55AFD}" destId="{7CCFA789-17F0-44AC-B340-374B8CD3E56B}" srcOrd="4" destOrd="0" parTransId="{CC0397CC-6D47-4FB3-B61D-7B46BEEF9301}" sibTransId="{2F2765CB-7103-4186-9991-C6487DF3F8BC}"/>
    <dgm:cxn modelId="{21372F32-C510-4C77-9E2E-6ACCE5871025}" type="presOf" srcId="{7CCFA789-17F0-44AC-B340-374B8CD3E56B}" destId="{129CE1EA-0FEE-48BF-9A31-3174C01819E7}" srcOrd="0" destOrd="0" presId="urn:microsoft.com/office/officeart/2005/8/layout/cycle2"/>
    <dgm:cxn modelId="{94F0EE37-4383-4309-875D-59DEBB4766E6}" type="presOf" srcId="{AECFBAD7-212C-41CE-8052-0955E6956C46}" destId="{8B6D559A-626A-4A7B-B060-C5649A18E029}" srcOrd="0" destOrd="0" presId="urn:microsoft.com/office/officeart/2005/8/layout/cycle2"/>
    <dgm:cxn modelId="{9026DA3C-EA55-4F37-BE7E-732D749CB5EE}" type="presOf" srcId="{CFDF25C8-C232-48E9-8FD1-9FFAA5938EB3}" destId="{E690D338-8D24-4B51-8D95-F89049C30FE2}" srcOrd="1" destOrd="0" presId="urn:microsoft.com/office/officeart/2005/8/layout/cycle2"/>
    <dgm:cxn modelId="{9220AC5E-DEE4-4245-93C2-E313B8E44CF4}" type="presOf" srcId="{657EB77C-F34E-4B54-B5A0-C7FCC03AF3CD}" destId="{55DEFAA3-95C4-46FB-A8A3-50DC71FF4429}" srcOrd="0" destOrd="0" presId="urn:microsoft.com/office/officeart/2005/8/layout/cycle2"/>
    <dgm:cxn modelId="{2C409049-B95C-4462-98F3-C501BA3C14C8}" type="presOf" srcId="{9DFBEF0E-2992-4164-8A5C-F3BE136652E5}" destId="{F611FCD3-C62D-48D7-8216-8FCDD36F3498}" srcOrd="0" destOrd="0" presId="urn:microsoft.com/office/officeart/2005/8/layout/cycle2"/>
    <dgm:cxn modelId="{4B973F53-869C-47EC-A4A9-3B677CD7A55A}" type="presOf" srcId="{2F2765CB-7103-4186-9991-C6487DF3F8BC}" destId="{2EFC6E47-DB33-4B44-BF95-8E97C80BF631}" srcOrd="0" destOrd="0" presId="urn:microsoft.com/office/officeart/2005/8/layout/cycle2"/>
    <dgm:cxn modelId="{19B9B655-7865-4891-957E-170ED3FE1916}" type="presOf" srcId="{08C7FAF2-34E5-475E-B2FF-E44ABB064E51}" destId="{CFFDC908-1520-4FC1-9D43-C9B239EA63D5}" srcOrd="0" destOrd="0" presId="urn:microsoft.com/office/officeart/2005/8/layout/cycle2"/>
    <dgm:cxn modelId="{868F3F56-5B8D-4B73-9CEB-4D7211391627}" type="presOf" srcId="{417BDBC1-4563-400C-AFEB-E353E1B266C1}" destId="{6B649431-7C54-46FA-84F1-BD92B3FADDA6}" srcOrd="1" destOrd="0" presId="urn:microsoft.com/office/officeart/2005/8/layout/cycle2"/>
    <dgm:cxn modelId="{4D73F181-6646-4F60-BD9C-CA2CEE99E460}" srcId="{9A267856-1AAD-4D53-A0A1-52A65FF55AFD}" destId="{E4A681F0-584A-4FA7-9CD8-4C9B21B6F434}" srcOrd="2" destOrd="0" parTransId="{D6F9731B-EA8C-45CE-86E1-4D870E89C853}" sibTransId="{08C7FAF2-34E5-475E-B2FF-E44ABB064E51}"/>
    <dgm:cxn modelId="{4831E985-BDE6-4B2B-A12D-AA14EACB1CF3}" srcId="{9A267856-1AAD-4D53-A0A1-52A65FF55AFD}" destId="{AECFBAD7-212C-41CE-8052-0955E6956C46}" srcOrd="3" destOrd="0" parTransId="{6FAFC24E-9764-4E64-8EE1-75EB3F031D40}" sibTransId="{CFDF25C8-C232-48E9-8FD1-9FFAA5938EB3}"/>
    <dgm:cxn modelId="{4600DE8C-25AF-4161-B0AF-E71830015C1C}" type="presOf" srcId="{9DFBEF0E-2992-4164-8A5C-F3BE136652E5}" destId="{50FEDFB8-65C2-45F0-95E2-FD2456030381}" srcOrd="1" destOrd="0" presId="urn:microsoft.com/office/officeart/2005/8/layout/cycle2"/>
    <dgm:cxn modelId="{89FCB98F-B69A-4457-BC81-C4258C557FDB}" type="presOf" srcId="{08C7FAF2-34E5-475E-B2FF-E44ABB064E51}" destId="{6074CBAA-C9C2-4C2A-A220-FAFD4BFBD11A}" srcOrd="1" destOrd="0" presId="urn:microsoft.com/office/officeart/2005/8/layout/cycle2"/>
    <dgm:cxn modelId="{1B484192-62E3-4434-AF5E-ED830E8E3CC9}" srcId="{9A267856-1AAD-4D53-A0A1-52A65FF55AFD}" destId="{657EB77C-F34E-4B54-B5A0-C7FCC03AF3CD}" srcOrd="0" destOrd="0" parTransId="{36D0FB5E-8A6D-4D4B-B7C2-9930F752EC4E}" sibTransId="{0729D257-E1B3-4D68-90D7-B8C0963A8959}"/>
    <dgm:cxn modelId="{FB28DDA0-18D3-475E-A693-EEB77FB9813E}" srcId="{9A267856-1AAD-4D53-A0A1-52A65FF55AFD}" destId="{D3AF12DE-5018-478A-9655-F5E515761469}" srcOrd="1" destOrd="0" parTransId="{57E9DC94-6532-4D64-9E30-218656D289D8}" sibTransId="{417BDBC1-4563-400C-AFEB-E353E1B266C1}"/>
    <dgm:cxn modelId="{B642D0AC-819C-4D37-B149-49C1BFADFB0A}" type="presOf" srcId="{0729D257-E1B3-4D68-90D7-B8C0963A8959}" destId="{D09E4853-BBDA-4421-B797-A6266FBB3E04}" srcOrd="0" destOrd="0" presId="urn:microsoft.com/office/officeart/2005/8/layout/cycle2"/>
    <dgm:cxn modelId="{E3AE3CB0-9377-4D88-AA68-7E6FA0C7C321}" srcId="{9A267856-1AAD-4D53-A0A1-52A65FF55AFD}" destId="{D4694538-B9D0-4BB4-ABC4-07F89ABE615D}" srcOrd="5" destOrd="0" parTransId="{7FDCB6EA-A55B-4936-8C29-C94C242E61FD}" sibTransId="{9DFBEF0E-2992-4164-8A5C-F3BE136652E5}"/>
    <dgm:cxn modelId="{D36880B7-B0EA-4728-862A-1D4EBCEB0B74}" type="presOf" srcId="{CFDF25C8-C232-48E9-8FD1-9FFAA5938EB3}" destId="{DEAF11A0-F3FB-4F83-8F33-74558627281B}" srcOrd="0" destOrd="0" presId="urn:microsoft.com/office/officeart/2005/8/layout/cycle2"/>
    <dgm:cxn modelId="{91A44FC8-2A21-4700-953B-5EFFE6AA934A}" type="presOf" srcId="{9A267856-1AAD-4D53-A0A1-52A65FF55AFD}" destId="{A663AFD6-5E7D-4C69-90D3-40292DEDA530}" srcOrd="0" destOrd="0" presId="urn:microsoft.com/office/officeart/2005/8/layout/cycle2"/>
    <dgm:cxn modelId="{347A53CB-FE3C-4D28-B6BC-A01BF58E60C1}" type="presOf" srcId="{2F2765CB-7103-4186-9991-C6487DF3F8BC}" destId="{15FF7AAF-ADC9-45A7-8B17-61710EBB2743}" srcOrd="1" destOrd="0" presId="urn:microsoft.com/office/officeart/2005/8/layout/cycle2"/>
    <dgm:cxn modelId="{8092B6F1-64DC-421B-8748-89ED9502D18A}" type="presOf" srcId="{417BDBC1-4563-400C-AFEB-E353E1B266C1}" destId="{D7E8CBA8-1E6A-4D2A-BA54-6A24772D09BB}" srcOrd="0" destOrd="0" presId="urn:microsoft.com/office/officeart/2005/8/layout/cycle2"/>
    <dgm:cxn modelId="{1C7801FE-59BB-46DD-ADEA-6300A2E7BAF2}" type="presOf" srcId="{E4A681F0-584A-4FA7-9CD8-4C9B21B6F434}" destId="{611D56B8-15DA-4CBF-92C9-0DF225E88602}" srcOrd="0" destOrd="0" presId="urn:microsoft.com/office/officeart/2005/8/layout/cycle2"/>
    <dgm:cxn modelId="{0D9E2130-9AF5-4307-B22F-43313D8ADC54}" type="presParOf" srcId="{A663AFD6-5E7D-4C69-90D3-40292DEDA530}" destId="{55DEFAA3-95C4-46FB-A8A3-50DC71FF4429}" srcOrd="0" destOrd="0" presId="urn:microsoft.com/office/officeart/2005/8/layout/cycle2"/>
    <dgm:cxn modelId="{D153A01F-5C06-4D89-AC02-4AE4891D7342}" type="presParOf" srcId="{A663AFD6-5E7D-4C69-90D3-40292DEDA530}" destId="{D09E4853-BBDA-4421-B797-A6266FBB3E04}" srcOrd="1" destOrd="0" presId="urn:microsoft.com/office/officeart/2005/8/layout/cycle2"/>
    <dgm:cxn modelId="{CC5E252E-ADAF-4AD4-9387-D69AF2EB02FA}" type="presParOf" srcId="{D09E4853-BBDA-4421-B797-A6266FBB3E04}" destId="{82A85F50-E13C-46AA-BD13-D92C7A2D7C6E}" srcOrd="0" destOrd="0" presId="urn:microsoft.com/office/officeart/2005/8/layout/cycle2"/>
    <dgm:cxn modelId="{52797C53-F515-438F-8A4B-9093E4388433}" type="presParOf" srcId="{A663AFD6-5E7D-4C69-90D3-40292DEDA530}" destId="{AC4AF184-2FF5-41E0-AF24-498767CD622D}" srcOrd="2" destOrd="0" presId="urn:microsoft.com/office/officeart/2005/8/layout/cycle2"/>
    <dgm:cxn modelId="{AC07B23E-E861-41D1-845A-AB4C902A0A4A}" type="presParOf" srcId="{A663AFD6-5E7D-4C69-90D3-40292DEDA530}" destId="{D7E8CBA8-1E6A-4D2A-BA54-6A24772D09BB}" srcOrd="3" destOrd="0" presId="urn:microsoft.com/office/officeart/2005/8/layout/cycle2"/>
    <dgm:cxn modelId="{BF8B6DD9-DC40-450E-AF28-EA1332872082}" type="presParOf" srcId="{D7E8CBA8-1E6A-4D2A-BA54-6A24772D09BB}" destId="{6B649431-7C54-46FA-84F1-BD92B3FADDA6}" srcOrd="0" destOrd="0" presId="urn:microsoft.com/office/officeart/2005/8/layout/cycle2"/>
    <dgm:cxn modelId="{1B7DF2B5-137C-43B6-BFAA-213E480B5134}" type="presParOf" srcId="{A663AFD6-5E7D-4C69-90D3-40292DEDA530}" destId="{611D56B8-15DA-4CBF-92C9-0DF225E88602}" srcOrd="4" destOrd="0" presId="urn:microsoft.com/office/officeart/2005/8/layout/cycle2"/>
    <dgm:cxn modelId="{6D27B194-1B8A-4664-8611-4C449EDB8AAA}" type="presParOf" srcId="{A663AFD6-5E7D-4C69-90D3-40292DEDA530}" destId="{CFFDC908-1520-4FC1-9D43-C9B239EA63D5}" srcOrd="5" destOrd="0" presId="urn:microsoft.com/office/officeart/2005/8/layout/cycle2"/>
    <dgm:cxn modelId="{6E4B2B32-A514-44A8-958C-84D9845D41E6}" type="presParOf" srcId="{CFFDC908-1520-4FC1-9D43-C9B239EA63D5}" destId="{6074CBAA-C9C2-4C2A-A220-FAFD4BFBD11A}" srcOrd="0" destOrd="0" presId="urn:microsoft.com/office/officeart/2005/8/layout/cycle2"/>
    <dgm:cxn modelId="{6406CD22-2093-40D2-ACBB-C89880E8A998}" type="presParOf" srcId="{A663AFD6-5E7D-4C69-90D3-40292DEDA530}" destId="{8B6D559A-626A-4A7B-B060-C5649A18E029}" srcOrd="6" destOrd="0" presId="urn:microsoft.com/office/officeart/2005/8/layout/cycle2"/>
    <dgm:cxn modelId="{4EDFFD36-8B6B-4C20-8A5F-DDAFA124F40A}" type="presParOf" srcId="{A663AFD6-5E7D-4C69-90D3-40292DEDA530}" destId="{DEAF11A0-F3FB-4F83-8F33-74558627281B}" srcOrd="7" destOrd="0" presId="urn:microsoft.com/office/officeart/2005/8/layout/cycle2"/>
    <dgm:cxn modelId="{6D9E5B56-F0ED-40CE-AAAC-E2AFC7CC2DE8}" type="presParOf" srcId="{DEAF11A0-F3FB-4F83-8F33-74558627281B}" destId="{E690D338-8D24-4B51-8D95-F89049C30FE2}" srcOrd="0" destOrd="0" presId="urn:microsoft.com/office/officeart/2005/8/layout/cycle2"/>
    <dgm:cxn modelId="{4B5A772A-CB20-46AE-9D49-157806FE97C9}" type="presParOf" srcId="{A663AFD6-5E7D-4C69-90D3-40292DEDA530}" destId="{129CE1EA-0FEE-48BF-9A31-3174C01819E7}" srcOrd="8" destOrd="0" presId="urn:microsoft.com/office/officeart/2005/8/layout/cycle2"/>
    <dgm:cxn modelId="{9DCC3E26-CD4D-4060-969B-224BA4D1C108}" type="presParOf" srcId="{A663AFD6-5E7D-4C69-90D3-40292DEDA530}" destId="{2EFC6E47-DB33-4B44-BF95-8E97C80BF631}" srcOrd="9" destOrd="0" presId="urn:microsoft.com/office/officeart/2005/8/layout/cycle2"/>
    <dgm:cxn modelId="{2A8FB07A-7B93-4A21-90D8-759A88454199}" type="presParOf" srcId="{2EFC6E47-DB33-4B44-BF95-8E97C80BF631}" destId="{15FF7AAF-ADC9-45A7-8B17-61710EBB2743}" srcOrd="0" destOrd="0" presId="urn:microsoft.com/office/officeart/2005/8/layout/cycle2"/>
    <dgm:cxn modelId="{B9D2F83D-503E-41FF-9D16-78D8093B0DA1}" type="presParOf" srcId="{A663AFD6-5E7D-4C69-90D3-40292DEDA530}" destId="{AA26027C-0645-4D5B-959B-F06CAFA2E053}" srcOrd="10" destOrd="0" presId="urn:microsoft.com/office/officeart/2005/8/layout/cycle2"/>
    <dgm:cxn modelId="{43ADB748-691E-46FD-843C-91B69CFA1E14}" type="presParOf" srcId="{A663AFD6-5E7D-4C69-90D3-40292DEDA530}" destId="{F611FCD3-C62D-48D7-8216-8FCDD36F3498}" srcOrd="11" destOrd="0" presId="urn:microsoft.com/office/officeart/2005/8/layout/cycle2"/>
    <dgm:cxn modelId="{69E18E81-927D-4207-918B-CD88EC417FF1}" type="presParOf" srcId="{F611FCD3-C62D-48D7-8216-8FCDD36F3498}" destId="{50FEDFB8-65C2-45F0-95E2-FD2456030381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F8DA90-695E-4B6D-8970-3766D255B2DF}">
      <dsp:nvSpPr>
        <dsp:cNvPr id="0" name=""/>
        <dsp:cNvSpPr/>
      </dsp:nvSpPr>
      <dsp:spPr>
        <a:xfrm>
          <a:off x="4187812" y="0"/>
          <a:ext cx="2093906" cy="1016413"/>
        </a:xfrm>
        <a:prstGeom prst="trapezoid">
          <a:avLst>
            <a:gd name="adj" fmla="val 103005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Rockwell Nova Light"/>
            </a:rPr>
            <a:t>Self actualisation</a:t>
          </a:r>
          <a:endParaRPr lang="en-GB" sz="2700" kern="1200" dirty="0"/>
        </a:p>
      </dsp:txBody>
      <dsp:txXfrm>
        <a:off x="4187812" y="0"/>
        <a:ext cx="2093906" cy="1016413"/>
      </dsp:txXfrm>
    </dsp:sp>
    <dsp:sp modelId="{B1690D59-9938-47C7-B986-513617C9D1E9}">
      <dsp:nvSpPr>
        <dsp:cNvPr id="0" name=""/>
        <dsp:cNvSpPr/>
      </dsp:nvSpPr>
      <dsp:spPr>
        <a:xfrm>
          <a:off x="3140859" y="1016413"/>
          <a:ext cx="4187812" cy="1016413"/>
        </a:xfrm>
        <a:prstGeom prst="trapezoid">
          <a:avLst>
            <a:gd name="adj" fmla="val 103005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Rockwell Nova Light"/>
            </a:rPr>
            <a:t>Esteem</a:t>
          </a:r>
        </a:p>
      </dsp:txBody>
      <dsp:txXfrm>
        <a:off x="3873726" y="1016413"/>
        <a:ext cx="2722078" cy="1016413"/>
      </dsp:txXfrm>
    </dsp:sp>
    <dsp:sp modelId="{BD19F332-1FB9-4B16-9EE2-658234843EBE}">
      <dsp:nvSpPr>
        <dsp:cNvPr id="0" name=""/>
        <dsp:cNvSpPr/>
      </dsp:nvSpPr>
      <dsp:spPr>
        <a:xfrm>
          <a:off x="2093906" y="2032826"/>
          <a:ext cx="6281719" cy="1016413"/>
        </a:xfrm>
        <a:prstGeom prst="trapezoid">
          <a:avLst>
            <a:gd name="adj" fmla="val 103005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Rockwell Nova Light"/>
            </a:rPr>
            <a:t>Belongingness and Love</a:t>
          </a:r>
          <a:endParaRPr lang="en-GB" sz="2700" kern="1200" dirty="0"/>
        </a:p>
      </dsp:txBody>
      <dsp:txXfrm>
        <a:off x="3193207" y="2032826"/>
        <a:ext cx="4083117" cy="1016413"/>
      </dsp:txXfrm>
    </dsp:sp>
    <dsp:sp modelId="{779019AE-A608-4315-ABC6-024E1E932AAB}">
      <dsp:nvSpPr>
        <dsp:cNvPr id="0" name=""/>
        <dsp:cNvSpPr/>
      </dsp:nvSpPr>
      <dsp:spPr>
        <a:xfrm>
          <a:off x="1046953" y="3049239"/>
          <a:ext cx="8375625" cy="1016413"/>
        </a:xfrm>
        <a:prstGeom prst="trapezoid">
          <a:avLst>
            <a:gd name="adj" fmla="val 103005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Rockwell Nova Light"/>
            </a:rPr>
            <a:t>Safety</a:t>
          </a:r>
          <a:endParaRPr lang="en-GB" sz="2700" kern="1200" dirty="0"/>
        </a:p>
      </dsp:txBody>
      <dsp:txXfrm>
        <a:off x="2512687" y="3049239"/>
        <a:ext cx="5444156" cy="1016413"/>
      </dsp:txXfrm>
    </dsp:sp>
    <dsp:sp modelId="{97B30B95-A529-4A50-AE85-D04A4CC55FC2}">
      <dsp:nvSpPr>
        <dsp:cNvPr id="0" name=""/>
        <dsp:cNvSpPr/>
      </dsp:nvSpPr>
      <dsp:spPr>
        <a:xfrm>
          <a:off x="0" y="4065652"/>
          <a:ext cx="10469531" cy="1016413"/>
        </a:xfrm>
        <a:prstGeom prst="trapezoid">
          <a:avLst>
            <a:gd name="adj" fmla="val 103005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Rockwell Nova Light"/>
            </a:rPr>
            <a:t>Physiological</a:t>
          </a:r>
        </a:p>
      </dsp:txBody>
      <dsp:txXfrm>
        <a:off x="1832168" y="4065652"/>
        <a:ext cx="6805195" cy="10164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DEFAA3-95C4-46FB-A8A3-50DC71FF4429}">
      <dsp:nvSpPr>
        <dsp:cNvPr id="0" name=""/>
        <dsp:cNvSpPr/>
      </dsp:nvSpPr>
      <dsp:spPr>
        <a:xfrm>
          <a:off x="3914833" y="2807"/>
          <a:ext cx="1501236" cy="150123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Rockwell Nova Light"/>
            </a:rPr>
            <a:t>Description : Change in working environment</a:t>
          </a:r>
          <a:endParaRPr lang="en-GB" sz="1000" kern="1200" dirty="0"/>
        </a:p>
      </dsp:txBody>
      <dsp:txXfrm>
        <a:off x="4134684" y="222658"/>
        <a:ext cx="1061534" cy="1061534"/>
      </dsp:txXfrm>
    </dsp:sp>
    <dsp:sp modelId="{D09E4853-BBDA-4421-B797-A6266FBB3E04}">
      <dsp:nvSpPr>
        <dsp:cNvPr id="0" name=""/>
        <dsp:cNvSpPr/>
      </dsp:nvSpPr>
      <dsp:spPr>
        <a:xfrm rot="1800000">
          <a:off x="5432250" y="1058023"/>
          <a:ext cx="399132" cy="5066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5440271" y="1129421"/>
        <a:ext cx="279392" cy="304001"/>
      </dsp:txXfrm>
    </dsp:sp>
    <dsp:sp modelId="{AC4AF184-2FF5-41E0-AF24-498767CD622D}">
      <dsp:nvSpPr>
        <dsp:cNvPr id="0" name=""/>
        <dsp:cNvSpPr/>
      </dsp:nvSpPr>
      <dsp:spPr>
        <a:xfrm>
          <a:off x="5867128" y="1129965"/>
          <a:ext cx="1501236" cy="150123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Rockwell Nova Light"/>
            </a:rPr>
            <a:t>Feelings :Sense of loss and fear of change</a:t>
          </a:r>
          <a:endParaRPr lang="en-GB" sz="1000" kern="1200" dirty="0"/>
        </a:p>
      </dsp:txBody>
      <dsp:txXfrm>
        <a:off x="6086979" y="1349816"/>
        <a:ext cx="1061534" cy="1061534"/>
      </dsp:txXfrm>
    </dsp:sp>
    <dsp:sp modelId="{D7E8CBA8-1E6A-4D2A-BA54-6A24772D09BB}">
      <dsp:nvSpPr>
        <dsp:cNvPr id="0" name=""/>
        <dsp:cNvSpPr/>
      </dsp:nvSpPr>
      <dsp:spPr>
        <a:xfrm rot="5400000">
          <a:off x="6418181" y="2743112"/>
          <a:ext cx="399132" cy="5066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6478051" y="2784575"/>
        <a:ext cx="279392" cy="304001"/>
      </dsp:txXfrm>
    </dsp:sp>
    <dsp:sp modelId="{611D56B8-15DA-4CBF-92C9-0DF225E88602}">
      <dsp:nvSpPr>
        <dsp:cNvPr id="0" name=""/>
        <dsp:cNvSpPr/>
      </dsp:nvSpPr>
      <dsp:spPr>
        <a:xfrm>
          <a:off x="5867128" y="3384282"/>
          <a:ext cx="1501236" cy="150123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Rockwell Nova Light"/>
            </a:rPr>
            <a:t>Evaluation : Realisation of misgivings and need to grieve</a:t>
          </a:r>
          <a:endParaRPr lang="en-GB" sz="1000" kern="1200" dirty="0"/>
        </a:p>
      </dsp:txBody>
      <dsp:txXfrm>
        <a:off x="6086979" y="3604133"/>
        <a:ext cx="1061534" cy="1061534"/>
      </dsp:txXfrm>
    </dsp:sp>
    <dsp:sp modelId="{CFFDC908-1520-4FC1-9D43-C9B239EA63D5}">
      <dsp:nvSpPr>
        <dsp:cNvPr id="0" name=""/>
        <dsp:cNvSpPr/>
      </dsp:nvSpPr>
      <dsp:spPr>
        <a:xfrm rot="9000000">
          <a:off x="5451816" y="4439497"/>
          <a:ext cx="399132" cy="5066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 rot="10800000">
        <a:off x="5563535" y="4510895"/>
        <a:ext cx="279392" cy="304001"/>
      </dsp:txXfrm>
    </dsp:sp>
    <dsp:sp modelId="{8B6D559A-626A-4A7B-B060-C5649A18E029}">
      <dsp:nvSpPr>
        <dsp:cNvPr id="0" name=""/>
        <dsp:cNvSpPr/>
      </dsp:nvSpPr>
      <dsp:spPr>
        <a:xfrm>
          <a:off x="3914833" y="4511440"/>
          <a:ext cx="1501236" cy="150123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Rockwell Nova Light"/>
            </a:rPr>
            <a:t>Analysis: The situation was confounded with external unavoidable issues.</a:t>
          </a:r>
          <a:endParaRPr lang="en-GB" sz="1000" kern="1200" dirty="0"/>
        </a:p>
      </dsp:txBody>
      <dsp:txXfrm>
        <a:off x="4134684" y="4731291"/>
        <a:ext cx="1061534" cy="1061534"/>
      </dsp:txXfrm>
    </dsp:sp>
    <dsp:sp modelId="{DEAF11A0-F3FB-4F83-8F33-74558627281B}">
      <dsp:nvSpPr>
        <dsp:cNvPr id="0" name=""/>
        <dsp:cNvSpPr/>
      </dsp:nvSpPr>
      <dsp:spPr>
        <a:xfrm rot="12600000">
          <a:off x="3499521" y="4450794"/>
          <a:ext cx="399132" cy="5066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 rot="10800000">
        <a:off x="3611240" y="4582062"/>
        <a:ext cx="279392" cy="304001"/>
      </dsp:txXfrm>
    </dsp:sp>
    <dsp:sp modelId="{129CE1EA-0FEE-48BF-9A31-3174C01819E7}">
      <dsp:nvSpPr>
        <dsp:cNvPr id="0" name=""/>
        <dsp:cNvSpPr/>
      </dsp:nvSpPr>
      <dsp:spPr>
        <a:xfrm>
          <a:off x="1962538" y="3384282"/>
          <a:ext cx="1501236" cy="150123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Rockwell Nova Light"/>
            </a:rPr>
            <a:t>Conclusion: Personal well being and procedures checked</a:t>
          </a:r>
          <a:endParaRPr lang="en-GB" sz="1000" kern="1200" dirty="0"/>
        </a:p>
      </dsp:txBody>
      <dsp:txXfrm>
        <a:off x="2182389" y="3604133"/>
        <a:ext cx="1061534" cy="1061534"/>
      </dsp:txXfrm>
    </dsp:sp>
    <dsp:sp modelId="{2EFC6E47-DB33-4B44-BF95-8E97C80BF631}">
      <dsp:nvSpPr>
        <dsp:cNvPr id="0" name=""/>
        <dsp:cNvSpPr/>
      </dsp:nvSpPr>
      <dsp:spPr>
        <a:xfrm rot="16200000">
          <a:off x="2513590" y="2765704"/>
          <a:ext cx="399132" cy="5066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2573460" y="2926907"/>
        <a:ext cx="279392" cy="304001"/>
      </dsp:txXfrm>
    </dsp:sp>
    <dsp:sp modelId="{AA26027C-0645-4D5B-959B-F06CAFA2E053}">
      <dsp:nvSpPr>
        <dsp:cNvPr id="0" name=""/>
        <dsp:cNvSpPr/>
      </dsp:nvSpPr>
      <dsp:spPr>
        <a:xfrm>
          <a:off x="1962538" y="1129965"/>
          <a:ext cx="1501236" cy="150123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Rockwell Nova Light"/>
            </a:rPr>
            <a:t>Action plan : Personal check-in, gathering evidence and asserting rights.</a:t>
          </a:r>
        </a:p>
      </dsp:txBody>
      <dsp:txXfrm>
        <a:off x="2182389" y="1349816"/>
        <a:ext cx="1061534" cy="1061534"/>
      </dsp:txXfrm>
    </dsp:sp>
    <dsp:sp modelId="{F611FCD3-C62D-48D7-8216-8FCDD36F3498}">
      <dsp:nvSpPr>
        <dsp:cNvPr id="0" name=""/>
        <dsp:cNvSpPr/>
      </dsp:nvSpPr>
      <dsp:spPr>
        <a:xfrm rot="19800000">
          <a:off x="3479955" y="1069319"/>
          <a:ext cx="399132" cy="5066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3487976" y="1200587"/>
        <a:ext cx="279392" cy="3040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4B6CD91-6055-4BA8-803A-BE019916FEA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348C43-6703-4B62-B127-17C78C08B4C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08E63D-6FE9-403D-8E39-68FE971BAC76}" type="datetime1">
              <a:rPr lang="en-GB" smtClean="0"/>
              <a:t>01/03/2022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94B0BC-D758-4808-81A5-75FE72727CE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4C0294-AD44-45E1-AAD0-0F71A65A563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BDD069-5B99-44A5-9C53-893C00A1B8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95763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DF03DA-E8C9-45D1-B38B-0154ED478CCA}" type="datetime1">
              <a:rPr lang="en-GB" smtClean="0"/>
              <a:pPr/>
              <a:t>01/03/2022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2A64AD-2530-4DFF-8FAA-D42BF483CF8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4802122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2A64AD-2530-4DFF-8FAA-D42BF483CF8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0966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Tuesday, March 1,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2222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Tuesday, March 1,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11185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Tuesday, March 1,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47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Tuesday, March 1,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0908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Tuesday, March 1, 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5307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Tuesday, March 1, 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9426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Tuesday, March 1, 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57556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Tuesday, March 1,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018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Tuesday, March 1,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3677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Tuesday, March 1,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9542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Tuesday, March 1,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8647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Tuesday, March 1,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995119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study.sagepub.com/education/education-all-phases/bolton-with-delderfield-reflective-practice" TargetMode="External"/><Relationship Id="rId2" Type="http://schemas.openxmlformats.org/officeDocument/2006/relationships/hyperlink" Target="https://intranet.birmingham.ac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asewellbeing.co.uk/wp-content/uploads/PDF_Downloads/Etherington-2016-Personal-experience-and-critical-reflexivity-In-Couselling-&amp;-Psychotherapy-research.pdf" TargetMode="External"/><Relationship Id="rId4" Type="http://schemas.openxmlformats.org/officeDocument/2006/relationships/hyperlink" Target="https://intranet.birmingham.ac.uk/as/libraryservices/library/asc/documents/public/short-guide-reflective-writing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5">
            <a:extLst>
              <a:ext uri="{FF2B5EF4-FFF2-40B4-BE49-F238E27FC236}">
                <a16:creationId xmlns:a16="http://schemas.microsoft.com/office/drawing/2014/main" id="{742DFF2D-EA41-4CBE-9659-C2917E488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00" y="720000"/>
            <a:ext cx="5015638" cy="2804400"/>
          </a:xfrm>
        </p:spPr>
        <p:txBody>
          <a:bodyPr rtlCol="0">
            <a:normAutofit/>
          </a:bodyPr>
          <a:lstStyle/>
          <a:p>
            <a:r>
              <a:rPr lang="en-GB" dirty="0"/>
              <a:t>Who am I?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20000" y="3830399"/>
            <a:ext cx="5015638" cy="1936800"/>
          </a:xfrm>
        </p:spPr>
        <p:txBody>
          <a:bodyPr vert="horz" lIns="91440" tIns="91440" rIns="91440" bIns="9144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2200"/>
              <a:t>REFLECTIVE PRACTICE IN COUNSELLING (ECCS6002)</a:t>
            </a:r>
          </a:p>
          <a:p>
            <a:pPr>
              <a:lnSpc>
                <a:spcPct val="110000"/>
              </a:lnSpc>
            </a:pPr>
            <a:endParaRPr lang="en-GB" sz="2200"/>
          </a:p>
          <a:p>
            <a:pPr>
              <a:lnSpc>
                <a:spcPct val="110000"/>
              </a:lnSpc>
            </a:pPr>
            <a:r>
              <a:rPr lang="en-GB" sz="2200"/>
              <a:t>Amanda Heywood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B49C0D-9716-4699-9FED-9445511429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244" r="23716"/>
          <a:stretch/>
        </p:blipFill>
        <p:spPr>
          <a:xfrm>
            <a:off x="6529067" y="10"/>
            <a:ext cx="5662935" cy="6857990"/>
          </a:xfrm>
          <a:custGeom>
            <a:avLst/>
            <a:gdLst/>
            <a:ahLst/>
            <a:cxnLst/>
            <a:rect l="l" t="t" r="r" b="b"/>
            <a:pathLst>
              <a:path w="5662935" h="6858000">
                <a:moveTo>
                  <a:pt x="598332" y="0"/>
                </a:moveTo>
                <a:lnTo>
                  <a:pt x="5662935" y="0"/>
                </a:lnTo>
                <a:lnTo>
                  <a:pt x="5662935" y="6858000"/>
                </a:lnTo>
                <a:lnTo>
                  <a:pt x="0" y="6858000"/>
                </a:lnTo>
                <a:lnTo>
                  <a:pt x="78957" y="6777438"/>
                </a:lnTo>
                <a:cubicBezTo>
                  <a:pt x="291624" y="6544265"/>
                  <a:pt x="490445" y="6275955"/>
                  <a:pt x="672224" y="5969316"/>
                </a:cubicBezTo>
                <a:cubicBezTo>
                  <a:pt x="914597" y="5515036"/>
                  <a:pt x="1066080" y="5030470"/>
                  <a:pt x="1217563" y="4515619"/>
                </a:cubicBezTo>
                <a:cubicBezTo>
                  <a:pt x="1338748" y="3970483"/>
                  <a:pt x="1399341" y="3516203"/>
                  <a:pt x="1399341" y="3061922"/>
                </a:cubicBezTo>
                <a:cubicBezTo>
                  <a:pt x="1399341" y="1948936"/>
                  <a:pt x="1190580" y="1021447"/>
                  <a:pt x="773055" y="27945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8632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B523C-9206-4AAA-A673-08099F3C27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C4776A-1B35-453E-9EAA-17A0AA5A6B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1563940"/>
            <a:ext cx="10728325" cy="4205035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I will explain my understanding of Reflective Practice.</a:t>
            </a:r>
          </a:p>
          <a:p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Using my understanding of reflective practice I will use Maslow's Hierarchy of Needs (1943) to explain why I find myself on this course. </a:t>
            </a:r>
            <a:endParaRPr lang="en-GB"/>
          </a:p>
          <a:p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I will reflect upon a transitional episode using the reflective models of Gibbs (1988) and Brookfield ( 2005) I aim to critically analyse my responses to the models and comment on the limitations of models themselves. </a:t>
            </a:r>
            <a:endParaRPr lang="en-GB">
              <a:solidFill>
                <a:srgbClr val="FFFFFF">
                  <a:alpha val="58000"/>
                </a:srgbClr>
              </a:solidFill>
            </a:endParaRPr>
          </a:p>
          <a:p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I will conclude by using William Bridges' Transition Model (1991) and connect this process to The Serenity Prayer.</a:t>
            </a:r>
          </a:p>
        </p:txBody>
      </p:sp>
    </p:spTree>
    <p:extLst>
      <p:ext uri="{BB962C8B-B14F-4D97-AF65-F5344CB8AC3E}">
        <p14:creationId xmlns:p14="http://schemas.microsoft.com/office/powerpoint/2010/main" val="26366988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05D1035C-3BF0-4FE0-B3A3-1062F8600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128C67-FEC2-4C92-8580-D1CBD2618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59125"/>
            <a:ext cx="7594263" cy="815970"/>
          </a:xfrm>
        </p:spPr>
        <p:txBody>
          <a:bodyPr vert="horz" wrap="square" lIns="0" tIns="0" rIns="0" bIns="0" rtlCol="0" anchor="ctr" anchorCtr="0">
            <a:normAutofit fontScale="90000"/>
          </a:bodyPr>
          <a:lstStyle/>
          <a:p>
            <a:r>
              <a:rPr lang="en-US" spc="-100" dirty="0"/>
              <a:t>Reflective Practice. What is it and </a:t>
            </a:r>
            <a:br>
              <a:rPr lang="en-US" spc="-100" dirty="0"/>
            </a:br>
            <a:r>
              <a:rPr lang="en-US" spc="-100" dirty="0"/>
              <a:t>why is it important?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C668FA-84BF-41E1-A586-060E733F3E9B}"/>
              </a:ext>
            </a:extLst>
          </p:cNvPr>
          <p:cNvSpPr txBox="1"/>
          <p:nvPr/>
        </p:nvSpPr>
        <p:spPr>
          <a:xfrm>
            <a:off x="676868" y="1132620"/>
            <a:ext cx="7321093" cy="4783404"/>
          </a:xfrm>
          <a:prstGeom prst="rect">
            <a:avLst/>
          </a:prstGeom>
        </p:spPr>
        <p:txBody>
          <a:bodyPr rot="0" spcFirstLastPara="0" vertOverflow="overflow" horzOverflow="overflow" vert="horz" lIns="0" tIns="0" rIns="0" bIns="0" numCol="1" spcCol="0" rtlCol="0" fromWordArt="0" anchor="t" anchorCtr="0" forceAA="0" compatLnSpc="1">
            <a:prstTxWarp prst="textNoShape">
              <a:avLst/>
            </a:prstTxWarp>
            <a:normAutofit fontScale="92500" lnSpcReduction="20000"/>
          </a:bodyPr>
          <a:lstStyle/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</a:pPr>
            <a:endParaRPr lang="en-US" sz="2000" spc="20" dirty="0">
              <a:solidFill>
                <a:srgbClr val="FFFFFF">
                  <a:alpha val="58000"/>
                </a:srgbClr>
              </a:solidFill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r>
              <a:rPr lang="en-US" sz="2000" spc="20" dirty="0">
                <a:solidFill>
                  <a:schemeClr val="tx1">
                    <a:alpha val="58000"/>
                  </a:schemeClr>
                </a:solidFill>
              </a:rPr>
              <a:t>Reflective Practice is a cycle that enables the practitioner to  better understand themselves and others and therefore create a culture of being prepared to be forever learning. </a:t>
            </a:r>
            <a:endParaRPr lang="en-US">
              <a:solidFill>
                <a:schemeClr val="tx1">
                  <a:alpha val="58000"/>
                </a:schemeClr>
              </a:solidFill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r>
              <a:rPr lang="en-US" dirty="0">
                <a:solidFill>
                  <a:schemeClr val="tx1">
                    <a:alpha val="58000"/>
                  </a:schemeClr>
                </a:solidFill>
              </a:rPr>
              <a:t>It challenges assumptions, beliefs, values and espoused theories.</a:t>
            </a:r>
            <a:endParaRPr lang="en-US" sz="2000" spc="20" dirty="0">
              <a:solidFill>
                <a:schemeClr val="tx1">
                  <a:alpha val="58000"/>
                </a:schemeClr>
              </a:solidFill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endParaRPr lang="en-US" dirty="0">
              <a:solidFill>
                <a:schemeClr val="tx1">
                  <a:alpha val="58000"/>
                </a:schemeClr>
              </a:solidFill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r>
              <a:rPr lang="en-US" dirty="0">
                <a:solidFill>
                  <a:schemeClr val="tx1">
                    <a:alpha val="58000"/>
                  </a:schemeClr>
                </a:solidFill>
              </a:rPr>
              <a:t>Reflection enables critical review on everything we do, hold, say and are.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endParaRPr lang="en-US" dirty="0">
              <a:solidFill>
                <a:schemeClr val="tx1">
                  <a:alpha val="58000"/>
                </a:schemeClr>
              </a:solidFill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r>
              <a:rPr lang="en-US" dirty="0">
                <a:solidFill>
                  <a:schemeClr val="tx1">
                    <a:alpha val="58000"/>
                  </a:schemeClr>
                </a:solidFill>
              </a:rPr>
              <a:t>It is a method to use observation from various standpoints to build theory.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endParaRPr lang="en-US" dirty="0">
              <a:solidFill>
                <a:schemeClr val="tx1">
                  <a:alpha val="58000"/>
                </a:schemeClr>
              </a:solidFill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r>
              <a:rPr lang="en-US" dirty="0">
                <a:solidFill>
                  <a:schemeClr val="tx1">
                    <a:alpha val="58000"/>
                  </a:schemeClr>
                </a:solidFill>
              </a:rPr>
              <a:t>A tool that can be </a:t>
            </a:r>
            <a:r>
              <a:rPr lang="en-US" dirty="0" err="1">
                <a:solidFill>
                  <a:schemeClr val="tx1">
                    <a:alpha val="58000"/>
                  </a:schemeClr>
                </a:solidFill>
              </a:rPr>
              <a:t>utilised</a:t>
            </a:r>
            <a:r>
              <a:rPr lang="en-US" dirty="0">
                <a:solidFill>
                  <a:schemeClr val="tx1">
                    <a:alpha val="58000"/>
                  </a:schemeClr>
                </a:solidFill>
              </a:rPr>
              <a:t> to engage in personal or self -development.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endParaRPr lang="en-US" dirty="0">
              <a:solidFill>
                <a:schemeClr val="tx1">
                  <a:alpha val="58000"/>
                </a:schemeClr>
              </a:solidFill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r>
              <a:rPr lang="en-US" dirty="0">
                <a:solidFill>
                  <a:schemeClr val="tx1">
                    <a:alpha val="58000"/>
                  </a:schemeClr>
                </a:solidFill>
              </a:rPr>
              <a:t>A power tool to aid decision making and to resolve uncertainty.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endParaRPr lang="en-US" sz="2000" spc="20" dirty="0">
              <a:solidFill>
                <a:schemeClr val="tx1">
                  <a:alpha val="58000"/>
                </a:schemeClr>
              </a:solidFill>
            </a:endParaRPr>
          </a:p>
        </p:txBody>
      </p:sp>
      <p:pic>
        <p:nvPicPr>
          <p:cNvPr id="5" name="Picture 4" descr="Underwater empty swimming pool">
            <a:extLst>
              <a:ext uri="{FF2B5EF4-FFF2-40B4-BE49-F238E27FC236}">
                <a16:creationId xmlns:a16="http://schemas.microsoft.com/office/drawing/2014/main" id="{0E3D9F81-1D14-443C-A21E-1EA2C8F2CB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591" r="19290" b="-1"/>
          <a:stretch/>
        </p:blipFill>
        <p:spPr>
          <a:xfrm>
            <a:off x="7377329" y="-71877"/>
            <a:ext cx="5662937" cy="6857990"/>
          </a:xfrm>
          <a:custGeom>
            <a:avLst/>
            <a:gdLst/>
            <a:ahLst/>
            <a:cxnLst/>
            <a:rect l="l" t="t" r="r" b="b"/>
            <a:pathLst>
              <a:path w="5662937" h="6858000">
                <a:moveTo>
                  <a:pt x="598332" y="0"/>
                </a:moveTo>
                <a:lnTo>
                  <a:pt x="5662937" y="0"/>
                </a:lnTo>
                <a:lnTo>
                  <a:pt x="5662937" y="6858000"/>
                </a:lnTo>
                <a:lnTo>
                  <a:pt x="0" y="6858000"/>
                </a:lnTo>
                <a:lnTo>
                  <a:pt x="78957" y="6777438"/>
                </a:lnTo>
                <a:cubicBezTo>
                  <a:pt x="291624" y="6544265"/>
                  <a:pt x="490445" y="6275955"/>
                  <a:pt x="672224" y="5969316"/>
                </a:cubicBezTo>
                <a:cubicBezTo>
                  <a:pt x="914596" y="5515036"/>
                  <a:pt x="1066079" y="5030470"/>
                  <a:pt x="1217562" y="4515619"/>
                </a:cubicBezTo>
                <a:cubicBezTo>
                  <a:pt x="1338748" y="3970483"/>
                  <a:pt x="1399341" y="3516203"/>
                  <a:pt x="1399341" y="3061922"/>
                </a:cubicBezTo>
                <a:cubicBezTo>
                  <a:pt x="1399341" y="1948936"/>
                  <a:pt x="1190579" y="1021447"/>
                  <a:pt x="773055" y="27945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6590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05D1035C-3BF0-4FE0-B3A3-1062F8600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128C67-FEC2-4C92-8580-D1CBD2618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59125"/>
            <a:ext cx="7594263" cy="815970"/>
          </a:xfrm>
        </p:spPr>
        <p:txBody>
          <a:bodyPr vert="horz" wrap="square" lIns="0" tIns="0" rIns="0" bIns="0" rtlCol="0" anchor="ctr" anchorCtr="0">
            <a:normAutofit fontScale="90000"/>
          </a:bodyPr>
          <a:lstStyle/>
          <a:p>
            <a:r>
              <a:rPr lang="en-US" spc="-100" dirty="0"/>
              <a:t>Reflective Practice. What is it and </a:t>
            </a:r>
            <a:br>
              <a:rPr lang="en-US" spc="-100" dirty="0"/>
            </a:br>
            <a:r>
              <a:rPr lang="en-US" spc="-100" dirty="0"/>
              <a:t>why is it important?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C668FA-84BF-41E1-A586-060E733F3E9B}"/>
              </a:ext>
            </a:extLst>
          </p:cNvPr>
          <p:cNvSpPr txBox="1"/>
          <p:nvPr/>
        </p:nvSpPr>
        <p:spPr>
          <a:xfrm>
            <a:off x="676868" y="1132620"/>
            <a:ext cx="7321093" cy="4783404"/>
          </a:xfrm>
          <a:prstGeom prst="rect">
            <a:avLst/>
          </a:prstGeom>
        </p:spPr>
        <p:txBody>
          <a:bodyPr rot="0" spcFirstLastPara="0" vertOverflow="overflow" horzOverflow="overflow" vert="horz" lIns="0" tIns="0" rIns="0" bIns="0" numCol="1" spcCol="0" rtlCol="0" fromWordArt="0" anchor="t" anchorCtr="0" forceAA="0" compatLnSpc="1">
            <a:prstTxWarp prst="textNoShape">
              <a:avLst/>
            </a:prstTxWarp>
            <a:normAutofit fontScale="85000" lnSpcReduction="10000"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endParaRPr lang="en-US" sz="2000" spc="20" dirty="0">
              <a:solidFill>
                <a:schemeClr val="tx1">
                  <a:alpha val="58000"/>
                </a:schemeClr>
              </a:solidFill>
            </a:endParaRP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</a:pPr>
            <a:r>
              <a:rPr lang="en-US" sz="2000" spc="20" dirty="0">
                <a:solidFill>
                  <a:srgbClr val="FFFFFF">
                    <a:alpha val="58000"/>
                  </a:srgbClr>
                </a:solidFill>
              </a:rPr>
              <a:t>Schon was one of the first to distinguish between two types of reflection.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</a:pPr>
            <a:r>
              <a:rPr lang="en-US" sz="2000" i="1" spc="20" dirty="0">
                <a:solidFill>
                  <a:srgbClr val="FFFFFF">
                    <a:alpha val="58000"/>
                  </a:srgbClr>
                </a:solidFill>
              </a:rPr>
              <a:t>Reflection –in – action  </a:t>
            </a:r>
            <a:r>
              <a:rPr lang="en-US" sz="2000" spc="20" dirty="0">
                <a:solidFill>
                  <a:srgbClr val="FFFFFF">
                    <a:alpha val="58000"/>
                  </a:srgbClr>
                </a:solidFill>
              </a:rPr>
              <a:t>                and                     </a:t>
            </a:r>
            <a:r>
              <a:rPr lang="en-US" sz="2000" i="1" spc="20" dirty="0">
                <a:solidFill>
                  <a:srgbClr val="FFFFFF">
                    <a:alpha val="58000"/>
                  </a:srgbClr>
                </a:solidFill>
              </a:rPr>
              <a:t>Reflection – on –action.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r>
              <a:rPr lang="en-US" sz="2000" spc="20" dirty="0">
                <a:solidFill>
                  <a:schemeClr val="tx1">
                    <a:alpha val="58000"/>
                  </a:schemeClr>
                </a:solidFill>
              </a:rPr>
              <a:t>Miles (2011) noted that reflection involves observation and analytical skills looking inward.- Reflection in action is an on the spot process, whilst reflection on action happens after the event.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r>
              <a:rPr lang="en-US" sz="2000" spc="20" dirty="0">
                <a:solidFill>
                  <a:schemeClr val="tx1">
                    <a:alpha val="58000"/>
                  </a:schemeClr>
                </a:solidFill>
              </a:rPr>
              <a:t>White (2002) expands on this thought by </a:t>
            </a:r>
            <a:r>
              <a:rPr lang="en-US" sz="2000" spc="20" dirty="0" err="1">
                <a:solidFill>
                  <a:schemeClr val="tx1">
                    <a:alpha val="58000"/>
                  </a:schemeClr>
                </a:solidFill>
              </a:rPr>
              <a:t>emphasising</a:t>
            </a:r>
            <a:r>
              <a:rPr lang="en-US" sz="2000" spc="20" dirty="0">
                <a:solidFill>
                  <a:schemeClr val="tx1">
                    <a:alpha val="58000"/>
                  </a:schemeClr>
                </a:solidFill>
              </a:rPr>
              <a:t> it's the ability to look both inwards and outwards, that enable reflexivity.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r>
              <a:rPr lang="en-US" sz="2000" spc="20" dirty="0">
                <a:solidFill>
                  <a:schemeClr val="tx1">
                    <a:alpha val="58000"/>
                  </a:schemeClr>
                </a:solidFill>
              </a:rPr>
              <a:t>Schon (1991) developed a single and double loop model for learning which enables this reflexivity.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r>
              <a:rPr lang="en-US" sz="2000" spc="20" dirty="0">
                <a:solidFill>
                  <a:schemeClr val="tx1">
                    <a:alpha val="58000"/>
                  </a:schemeClr>
                </a:solidFill>
              </a:rPr>
              <a:t>Furthermore, it necessitates  the need to critically evaluate performance and look at differing perspectives and how that may result in different outcomes. What Cranton (1996) called fundamental change.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r>
              <a:rPr lang="en-US" sz="2000" spc="20" dirty="0">
                <a:solidFill>
                  <a:schemeClr val="tx1">
                    <a:alpha val="58000"/>
                  </a:schemeClr>
                </a:solidFill>
              </a:rPr>
              <a:t>Erik Erikson (1968) noted that for individuals to achieve a stable, well-defined identity, or sense of self that will help bring greater consistency and stability to their lives, reflection is necessary.</a:t>
            </a:r>
          </a:p>
        </p:txBody>
      </p:sp>
      <p:pic>
        <p:nvPicPr>
          <p:cNvPr id="5" name="Picture 4" descr="Underwater empty swimming pool">
            <a:extLst>
              <a:ext uri="{FF2B5EF4-FFF2-40B4-BE49-F238E27FC236}">
                <a16:creationId xmlns:a16="http://schemas.microsoft.com/office/drawing/2014/main" id="{0E3D9F81-1D14-443C-A21E-1EA2C8F2CB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591" r="19290" b="-1"/>
          <a:stretch/>
        </p:blipFill>
        <p:spPr>
          <a:xfrm>
            <a:off x="7377329" y="-71877"/>
            <a:ext cx="5662937" cy="6857990"/>
          </a:xfrm>
          <a:custGeom>
            <a:avLst/>
            <a:gdLst/>
            <a:ahLst/>
            <a:cxnLst/>
            <a:rect l="l" t="t" r="r" b="b"/>
            <a:pathLst>
              <a:path w="5662937" h="6858000">
                <a:moveTo>
                  <a:pt x="598332" y="0"/>
                </a:moveTo>
                <a:lnTo>
                  <a:pt x="5662937" y="0"/>
                </a:lnTo>
                <a:lnTo>
                  <a:pt x="5662937" y="6858000"/>
                </a:lnTo>
                <a:lnTo>
                  <a:pt x="0" y="6858000"/>
                </a:lnTo>
                <a:lnTo>
                  <a:pt x="78957" y="6777438"/>
                </a:lnTo>
                <a:cubicBezTo>
                  <a:pt x="291624" y="6544265"/>
                  <a:pt x="490445" y="6275955"/>
                  <a:pt x="672224" y="5969316"/>
                </a:cubicBezTo>
                <a:cubicBezTo>
                  <a:pt x="914596" y="5515036"/>
                  <a:pt x="1066079" y="5030470"/>
                  <a:pt x="1217562" y="4515619"/>
                </a:cubicBezTo>
                <a:cubicBezTo>
                  <a:pt x="1338748" y="3970483"/>
                  <a:pt x="1399341" y="3516203"/>
                  <a:pt x="1399341" y="3061922"/>
                </a:cubicBezTo>
                <a:cubicBezTo>
                  <a:pt x="1399341" y="1948936"/>
                  <a:pt x="1190579" y="1021447"/>
                  <a:pt x="773055" y="27945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08096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D9E2D9-EE69-4775-8CE5-9EAC35AD2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D75B673-1FA7-415E-8B2E-7A0550C8B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D9FFFD-770E-4E0B-953C-B54A168FB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0" y="619200"/>
            <a:ext cx="4991961" cy="1089140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GB" sz="2400" b="1" u="sng" dirty="0">
                <a:latin typeface="Rockwell Nova Light"/>
                <a:cs typeface="Calibri"/>
              </a:rPr>
              <a:t>Reflect on your personal story</a:t>
            </a:r>
            <a:endParaRPr lang="en-US" u="sng"/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8682D870-7486-42D8-B069-06EE1C10F0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192" r="24384" b="-2"/>
          <a:stretch/>
        </p:blipFill>
        <p:spPr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26FC68-E088-439C-BAD2-85BAA69078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0000" y="1923374"/>
            <a:ext cx="4991962" cy="4438348"/>
          </a:xfrm>
        </p:spPr>
        <p:txBody>
          <a:bodyPr vert="horz" lIns="0" tIns="0" rIns="0" bIns="0" rtlCol="0" anchor="t">
            <a:normAutofit lnSpcReduction="10000"/>
          </a:bodyPr>
          <a:lstStyle/>
          <a:p>
            <a:r>
              <a:rPr lang="en-GB" dirty="0"/>
              <a:t>What has brought me here?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I find myself in roles I am unprepared for. On a personal level, the loss of my mum and becoming the matriarch of the family is a transition I was not prepared for. Alongside this ,professionally ,vast changes are underway and my social position is challenged.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I am in a state of flux. Full of self doubt and uncertainty which Dewey (1933a) stated was an essential element of effective reflection.</a:t>
            </a:r>
          </a:p>
          <a:p>
            <a:pPr marL="0" indent="0">
              <a:buNone/>
            </a:pPr>
            <a:endParaRPr lang="en-GB" dirty="0">
              <a:solidFill>
                <a:srgbClr val="FFFFFF">
                  <a:alpha val="58000"/>
                </a:srgb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FFFF">
                  <a:alpha val="58000"/>
                </a:srgbClr>
              </a:solidFill>
            </a:endParaRPr>
          </a:p>
          <a:p>
            <a:pPr marL="0" indent="0">
              <a:buNone/>
            </a:pPr>
            <a:endParaRPr lang="en-GB">
              <a:solidFill>
                <a:srgbClr val="FFFFFF">
                  <a:alpha val="58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87059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36433-282E-4B51-8BE5-AF6A4ED20B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600310"/>
          </a:xfrm>
        </p:spPr>
        <p:txBody>
          <a:bodyPr/>
          <a:lstStyle/>
          <a:p>
            <a:pPr algn="ctr"/>
            <a:r>
              <a:rPr lang="en-GB" b="1" u="sng" dirty="0"/>
              <a:t>Maslow's Hierarchy of Needs</a:t>
            </a:r>
          </a:p>
        </p:txBody>
      </p:sp>
      <p:graphicFrame>
        <p:nvGraphicFramePr>
          <p:cNvPr id="6" name="Diagram 6">
            <a:extLst>
              <a:ext uri="{FF2B5EF4-FFF2-40B4-BE49-F238E27FC236}">
                <a16:creationId xmlns:a16="http://schemas.microsoft.com/office/drawing/2014/main" id="{DFCC55D1-F89C-4E88-B4B1-808B121F9B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3272769"/>
              </p:ext>
            </p:extLst>
          </p:nvPr>
        </p:nvGraphicFramePr>
        <p:xfrm>
          <a:off x="979518" y="1391400"/>
          <a:ext cx="10469532" cy="50820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21182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16300A5C-38D2-4E90-ACB6-A0598DC7A1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28694699"/>
              </p:ext>
            </p:extLst>
          </p:nvPr>
        </p:nvGraphicFramePr>
        <p:xfrm>
          <a:off x="2199736" y="478767"/>
          <a:ext cx="9330904" cy="60154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077" name="TextBox 4076">
            <a:extLst>
              <a:ext uri="{FF2B5EF4-FFF2-40B4-BE49-F238E27FC236}">
                <a16:creationId xmlns:a16="http://schemas.microsoft.com/office/drawing/2014/main" id="{CA0C0A00-E41D-45CC-BFB4-FC8557478343}"/>
              </a:ext>
            </a:extLst>
          </p:cNvPr>
          <p:cNvSpPr txBox="1"/>
          <p:nvPr/>
        </p:nvSpPr>
        <p:spPr>
          <a:xfrm>
            <a:off x="296175" y="1058174"/>
            <a:ext cx="380712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u="sng" dirty="0"/>
              <a:t>Gibbs Reflective Cycle (1988)</a:t>
            </a:r>
          </a:p>
        </p:txBody>
      </p:sp>
    </p:spTree>
    <p:extLst>
      <p:ext uri="{BB962C8B-B14F-4D97-AF65-F5344CB8AC3E}">
        <p14:creationId xmlns:p14="http://schemas.microsoft.com/office/powerpoint/2010/main" val="37595892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9DF4B17-D4F4-493F-91E0-44DC985A63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1729713"/>
              </p:ext>
            </p:extLst>
          </p:nvPr>
        </p:nvGraphicFramePr>
        <p:xfrm>
          <a:off x="1997303" y="1211206"/>
          <a:ext cx="8168640" cy="5244846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4084320">
                  <a:extLst>
                    <a:ext uri="{9D8B030D-6E8A-4147-A177-3AD203B41FA5}">
                      <a16:colId xmlns:a16="http://schemas.microsoft.com/office/drawing/2014/main" val="489368109"/>
                    </a:ext>
                  </a:extLst>
                </a:gridCol>
                <a:gridCol w="4084320">
                  <a:extLst>
                    <a:ext uri="{9D8B030D-6E8A-4147-A177-3AD203B41FA5}">
                      <a16:colId xmlns:a16="http://schemas.microsoft.com/office/drawing/2014/main" val="133322167"/>
                    </a:ext>
                  </a:extLst>
                </a:gridCol>
              </a:tblGrid>
              <a:tr h="2622423">
                <a:tc>
                  <a:txBody>
                    <a:bodyPr/>
                    <a:lstStyle/>
                    <a:p>
                      <a:r>
                        <a:rPr lang="en-GB" b="1" dirty="0"/>
                        <a:t>What did I Learn?</a:t>
                      </a:r>
                    </a:p>
                    <a:p>
                      <a:pPr lvl="0">
                        <a:buNone/>
                      </a:pPr>
                      <a:r>
                        <a:rPr lang="en-GB" b="0" dirty="0"/>
                        <a:t>* Importance of policies and procedures</a:t>
                      </a:r>
                    </a:p>
                    <a:p>
                      <a:pPr lvl="0">
                        <a:buNone/>
                      </a:pPr>
                      <a:r>
                        <a:rPr lang="en-GB" b="0" dirty="0"/>
                        <a:t>* Gathering evidence/data is vital prior to meetings.</a:t>
                      </a:r>
                    </a:p>
                    <a:p>
                      <a:pPr lvl="0">
                        <a:buNone/>
                      </a:pPr>
                      <a:r>
                        <a:rPr lang="en-GB" b="0" dirty="0"/>
                        <a:t>* Requesting support is not a weakness.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Student's eyes? (Governing Body?)</a:t>
                      </a:r>
                    </a:p>
                    <a:p>
                      <a:pPr lvl="0">
                        <a:buNone/>
                      </a:pPr>
                      <a:r>
                        <a:rPr lang="en-GB" b="0" dirty="0"/>
                        <a:t>* My resistance to change would hamper developments.</a:t>
                      </a:r>
                    </a:p>
                    <a:p>
                      <a:pPr lvl="0">
                        <a:buNone/>
                      </a:pPr>
                      <a:r>
                        <a:rPr lang="en-GB" b="0" dirty="0"/>
                        <a:t>* Felt unsupported.</a:t>
                      </a:r>
                    </a:p>
                    <a:p>
                      <a:pPr lvl="0">
                        <a:buNone/>
                      </a:pPr>
                      <a:r>
                        <a:rPr lang="en-GB" b="0" dirty="0"/>
                        <a:t>* Saw the challenges as valid points</a:t>
                      </a:r>
                      <a:r>
                        <a:rPr lang="en-GB" dirty="0"/>
                        <a:t>.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7778526"/>
                  </a:ext>
                </a:extLst>
              </a:tr>
              <a:tr h="2622423">
                <a:tc>
                  <a:txBody>
                    <a:bodyPr/>
                    <a:lstStyle/>
                    <a:p>
                      <a:r>
                        <a:rPr lang="en-GB" b="1" dirty="0"/>
                        <a:t>Colleague's views?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* Their voice wasn't heard.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* Some expressed gratitude that I had spoken out.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* Some felt left out.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Theory/ Literature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* Bassot's Metaphorical Mirrors (2016)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* Dynamic forces that would be influenced by a change in management structure of concern. Fook (1996) and my social position as a teacher.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3179823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40087C36-7795-458C-8114-4C0E42E0B188}"/>
              </a:ext>
            </a:extLst>
          </p:cNvPr>
          <p:cNvSpPr txBox="1"/>
          <p:nvPr/>
        </p:nvSpPr>
        <p:spPr>
          <a:xfrm>
            <a:off x="4034287" y="511834"/>
            <a:ext cx="517297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u="sng" dirty="0"/>
              <a:t>Brookfield Model for Reflection (2005)</a:t>
            </a:r>
          </a:p>
        </p:txBody>
      </p:sp>
    </p:spTree>
    <p:extLst>
      <p:ext uri="{BB962C8B-B14F-4D97-AF65-F5344CB8AC3E}">
        <p14:creationId xmlns:p14="http://schemas.microsoft.com/office/powerpoint/2010/main" val="7622099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E00C1402-7F87-47D8-BB95-1859AFD48EA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1468081"/>
              </p:ext>
            </p:extLst>
          </p:nvPr>
        </p:nvGraphicFramePr>
        <p:xfrm>
          <a:off x="2386641" y="2012830"/>
          <a:ext cx="7278880" cy="3751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14042">
                  <a:extLst>
                    <a:ext uri="{9D8B030D-6E8A-4147-A177-3AD203B41FA5}">
                      <a16:colId xmlns:a16="http://schemas.microsoft.com/office/drawing/2014/main" val="4029818108"/>
                    </a:ext>
                  </a:extLst>
                </a:gridCol>
                <a:gridCol w="3564838">
                  <a:extLst>
                    <a:ext uri="{9D8B030D-6E8A-4147-A177-3AD203B41FA5}">
                      <a16:colId xmlns:a16="http://schemas.microsoft.com/office/drawing/2014/main" val="515303670"/>
                    </a:ext>
                  </a:extLst>
                </a:gridCol>
              </a:tblGrid>
              <a:tr h="507938">
                <a:tc>
                  <a:txBody>
                    <a:bodyPr/>
                    <a:lstStyle/>
                    <a:p>
                      <a:r>
                        <a:rPr lang="en-GB" dirty="0" err="1"/>
                        <a:t>GIbbs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Brookfield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3939135"/>
                  </a:ext>
                </a:extLst>
              </a:tr>
              <a:tr h="523811">
                <a:tc>
                  <a:txBody>
                    <a:bodyPr/>
                    <a:lstStyle/>
                    <a:p>
                      <a:r>
                        <a:rPr lang="en-GB" dirty="0"/>
                        <a:t>Good for repeated exercise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Can be revisited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8058455"/>
                  </a:ext>
                </a:extLst>
              </a:tr>
              <a:tr h="523811">
                <a:tc>
                  <a:txBody>
                    <a:bodyPr/>
                    <a:lstStyle/>
                    <a:p>
                      <a:r>
                        <a:rPr lang="en-GB" dirty="0"/>
                        <a:t>Cyclical in nature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More open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3210341"/>
                  </a:ext>
                </a:extLst>
              </a:tr>
              <a:tr h="507938">
                <a:tc>
                  <a:txBody>
                    <a:bodyPr/>
                    <a:lstStyle/>
                    <a:p>
                      <a:r>
                        <a:rPr lang="en-GB" dirty="0"/>
                        <a:t>Brief reflection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Brief reflection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2034741"/>
                  </a:ext>
                </a:extLst>
              </a:tr>
              <a:tr h="523811">
                <a:tc>
                  <a:txBody>
                    <a:bodyPr/>
                    <a:lstStyle/>
                    <a:p>
                      <a:r>
                        <a:rPr lang="en-GB" dirty="0"/>
                        <a:t>Plan for action included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 plan section included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4427569"/>
                  </a:ext>
                </a:extLst>
              </a:tr>
              <a:tr h="523811">
                <a:tc>
                  <a:txBody>
                    <a:bodyPr/>
                    <a:lstStyle/>
                    <a:p>
                      <a:r>
                        <a:rPr lang="en-GB" dirty="0"/>
                        <a:t>Contains useful prompts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Contains few prompts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6436268"/>
                  </a:ext>
                </a:extLst>
              </a:tr>
              <a:tr h="523811">
                <a:tc>
                  <a:txBody>
                    <a:bodyPr/>
                    <a:lstStyle/>
                    <a:p>
                      <a:r>
                        <a:rPr lang="en-GB" dirty="0"/>
                        <a:t>Does not prompt theory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Allows for theory to be considered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781734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E624242-5AA9-48F4-A941-5AECB759D21B}"/>
              </a:ext>
            </a:extLst>
          </p:cNvPr>
          <p:cNvSpPr txBox="1"/>
          <p:nvPr/>
        </p:nvSpPr>
        <p:spPr>
          <a:xfrm>
            <a:off x="3358553" y="828136"/>
            <a:ext cx="593497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u="sng" dirty="0"/>
              <a:t>Comparing the reflective models.</a:t>
            </a:r>
          </a:p>
        </p:txBody>
      </p:sp>
    </p:spTree>
    <p:extLst>
      <p:ext uri="{BB962C8B-B14F-4D97-AF65-F5344CB8AC3E}">
        <p14:creationId xmlns:p14="http://schemas.microsoft.com/office/powerpoint/2010/main" val="25116425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756915-4AF9-4F46-8E0E-13D2375BA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masis MT Pro Light"/>
              </a:rPr>
              <a:t>                                 The Serenity Prayer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A29B3-93B5-467B-AC60-96030D02C7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1" y="758808"/>
            <a:ext cx="10728325" cy="5901563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>
              <a:buNone/>
            </a:pPr>
            <a:endParaRPr lang="en-GB" dirty="0">
              <a:solidFill>
                <a:srgbClr val="FFFFFF">
                  <a:alpha val="58000"/>
                </a:srgbClr>
              </a:solidFill>
            </a:endParaRPr>
          </a:p>
          <a:p>
            <a:pPr marL="0" indent="0" algn="ctr">
              <a:buNone/>
            </a:pPr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                                    God grant me the serenity to accept the things I cannot change,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                                                    The courage to change the things I can 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                                                    and the wisdom to know the difference.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                                                     Living one day at a time,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                                               Enjoying one moment at a time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                                       Accepting hardship as a pathway to peace.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                       Taking, as Jesus did, this sinful world as it is – not as I would have it.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                      Trusting that You will make all things right if I surrender to Your will,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So that I may be reasonably happy in this life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And supremely happy with You, forever, in the next.                Amen</a:t>
            </a:r>
          </a:p>
          <a:p>
            <a:pPr marL="0" indent="0">
              <a:buNone/>
            </a:pPr>
            <a:endParaRPr lang="en-GB" dirty="0">
              <a:solidFill>
                <a:srgbClr val="FFFFFF">
                  <a:alpha val="58000"/>
                </a:srgb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FFFF">
                  <a:alpha val="58000"/>
                </a:srgb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FFFF">
                  <a:alpha val="58000"/>
                </a:srgb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A0A7CE-8F89-4BE4-AF0C-BBC7F1A384A7}"/>
              </a:ext>
            </a:extLst>
          </p:cNvPr>
          <p:cNvSpPr txBox="1"/>
          <p:nvPr/>
        </p:nvSpPr>
        <p:spPr>
          <a:xfrm>
            <a:off x="3717986" y="3229155"/>
            <a:ext cx="784716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b="1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560351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68DC7FA-55C9-47D5-B8A0-022B4C9AAC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905CBC2-EECC-4468-90C4-C0176E9B0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6B1537-E185-4253-BC92-DBB23776D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In conclusion using: </a:t>
            </a:r>
            <a:br>
              <a:rPr lang="en-GB" dirty="0"/>
            </a:br>
            <a:r>
              <a:rPr lang="en-GB" dirty="0"/>
              <a:t> William Bridges Transition Model (1991)</a:t>
            </a:r>
            <a:endParaRPr lang="en-US" dirty="0"/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97D0825D-5142-4F4A-A141-3CCD5E99C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 flipH="1">
            <a:off x="-533334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0819CCC9-802A-4680-8EF8-389CE60035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000" y="1818169"/>
            <a:ext cx="4284000" cy="3213000"/>
          </a:xfrm>
          <a:custGeom>
            <a:avLst/>
            <a:gdLst/>
            <a:ahLst/>
            <a:cxnLst/>
            <a:rect l="l" t="t" r="r" b="b"/>
            <a:pathLst>
              <a:path w="4284000" h="5409338">
                <a:moveTo>
                  <a:pt x="0" y="0"/>
                </a:moveTo>
                <a:lnTo>
                  <a:pt x="4284000" y="0"/>
                </a:lnTo>
                <a:lnTo>
                  <a:pt x="4284000" y="5409338"/>
                </a:lnTo>
                <a:lnTo>
                  <a:pt x="0" y="5409338"/>
                </a:lnTo>
                <a:close/>
              </a:path>
            </a:pathLst>
          </a:cu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D9FAF7F-CF32-483F-8760-61C6E56C13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0000" y="2541600"/>
            <a:ext cx="4991962" cy="3216273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US" dirty="0">
                <a:solidFill>
                  <a:srgbClr val="FFFFFF">
                    <a:alpha val="58000"/>
                  </a:srgbClr>
                </a:solidFill>
              </a:rPr>
              <a:t>In order to reflect on this period of transition I have used William Bridge's model as I feel that the concept provides a model I can relate to and attach the aspects of the Serenity Prayer that resonate with me.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70900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FAE2A12-140C-4527-B721-72C1DD3F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B43FC7-6A19-4DF3-8506-485B55500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E689040-6301-4CD3-A20F-EA809EAD5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0344100 w 12192000"/>
              <a:gd name="connsiteY1" fmla="*/ 0 h 6858000"/>
              <a:gd name="connsiteX2" fmla="*/ 10628041 w 12192000"/>
              <a:gd name="connsiteY2" fmla="*/ 181981 h 6858000"/>
              <a:gd name="connsiteX3" fmla="*/ 10890786 w 12192000"/>
              <a:gd name="connsiteY3" fmla="*/ 404196 h 6858000"/>
              <a:gd name="connsiteX4" fmla="*/ 12140703 w 12192000"/>
              <a:gd name="connsiteY4" fmla="*/ 2501275 h 6858000"/>
              <a:gd name="connsiteX5" fmla="*/ 12192000 w 12192000"/>
              <a:gd name="connsiteY5" fmla="*/ 2695497 h 6858000"/>
              <a:gd name="connsiteX6" fmla="*/ 12192000 w 12192000"/>
              <a:gd name="connsiteY6" fmla="*/ 5699618 h 6858000"/>
              <a:gd name="connsiteX7" fmla="*/ 12152883 w 12192000"/>
              <a:gd name="connsiteY7" fmla="*/ 5839731 h 6858000"/>
              <a:gd name="connsiteX8" fmla="*/ 11693517 w 12192000"/>
              <a:gd name="connsiteY8" fmla="*/ 6719283 h 6858000"/>
              <a:gd name="connsiteX9" fmla="*/ 11571478 w 12192000"/>
              <a:gd name="connsiteY9" fmla="*/ 6858000 h 6858000"/>
              <a:gd name="connsiteX10" fmla="*/ 0 w 12192000"/>
              <a:gd name="connsiteY1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0344100" y="0"/>
                </a:lnTo>
                <a:lnTo>
                  <a:pt x="10628041" y="181981"/>
                </a:lnTo>
                <a:cubicBezTo>
                  <a:pt x="10728383" y="255277"/>
                  <a:pt x="10816544" y="329736"/>
                  <a:pt x="10890786" y="404196"/>
                </a:cubicBezTo>
                <a:cubicBezTo>
                  <a:pt x="11447593" y="962641"/>
                  <a:pt x="11888399" y="1637430"/>
                  <a:pt x="12140703" y="2501275"/>
                </a:cubicBezTo>
                <a:lnTo>
                  <a:pt x="12192000" y="2695497"/>
                </a:lnTo>
                <a:lnTo>
                  <a:pt x="12192000" y="5699618"/>
                </a:lnTo>
                <a:lnTo>
                  <a:pt x="12152883" y="5839731"/>
                </a:lnTo>
                <a:cubicBezTo>
                  <a:pt x="12041522" y="6174798"/>
                  <a:pt x="11888399" y="6467982"/>
                  <a:pt x="11693517" y="6719283"/>
                </a:cubicBezTo>
                <a:lnTo>
                  <a:pt x="1157147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B30AEB-D617-4182-A330-ABF9CB18F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6923813" cy="399027"/>
          </a:xfrm>
        </p:spPr>
        <p:txBody>
          <a:bodyPr>
            <a:normAutofit fontScale="90000"/>
          </a:bodyPr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6060A-5DF5-4046-B79E-43A25E4268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114" y="1269058"/>
            <a:ext cx="10716487" cy="5190030"/>
          </a:xfrm>
        </p:spPr>
        <p:txBody>
          <a:bodyPr vert="horz" lIns="0" tIns="0" rIns="0" bIns="0" rtlCol="0" anchor="t">
            <a:normAutofit fontScale="25000" lnSpcReduction="20000"/>
          </a:bodyPr>
          <a:lstStyle/>
          <a:p>
            <a:r>
              <a:rPr lang="en-GB" sz="4800" dirty="0">
                <a:ea typeface="+mn-lt"/>
                <a:cs typeface="+mn-lt"/>
              </a:rPr>
              <a:t>Bager-Charleson, S., 2010. Reflective practice in counselling and psychotherapy, Exeter: Learning Matters. [</a:t>
            </a:r>
            <a:r>
              <a:rPr lang="en-GB" sz="4800" dirty="0" err="1">
                <a:ea typeface="+mn-lt"/>
                <a:cs typeface="+mn-lt"/>
              </a:rPr>
              <a:t>ebook</a:t>
            </a:r>
            <a:r>
              <a:rPr lang="en-GB" sz="4800" dirty="0">
                <a:ea typeface="+mn-lt"/>
                <a:cs typeface="+mn-lt"/>
              </a:rPr>
              <a:t>]. Chapter 1</a:t>
            </a:r>
            <a:endParaRPr lang="en-GB" sz="4800" dirty="0">
              <a:solidFill>
                <a:srgbClr val="FFFFFF">
                  <a:alpha val="58000"/>
                </a:srgbClr>
              </a:solidFill>
              <a:ea typeface="+mn-lt"/>
              <a:cs typeface="+mn-lt"/>
            </a:endParaRPr>
          </a:p>
          <a:p>
            <a:r>
              <a:rPr lang="en-GB" sz="4800" dirty="0">
                <a:ea typeface="+mn-lt"/>
                <a:cs typeface="+mn-lt"/>
              </a:rPr>
              <a:t>Bolton, G &amp; </a:t>
            </a:r>
            <a:r>
              <a:rPr lang="en-GB" sz="4800" dirty="0" err="1">
                <a:ea typeface="+mn-lt"/>
                <a:cs typeface="+mn-lt"/>
              </a:rPr>
              <a:t>Delderfield</a:t>
            </a:r>
            <a:r>
              <a:rPr lang="en-GB" sz="4800" dirty="0">
                <a:ea typeface="+mn-lt"/>
                <a:cs typeface="+mn-lt"/>
              </a:rPr>
              <a:t>, R (2018) Reflective Practice: Writing and Professional Development. 5</a:t>
            </a:r>
            <a:r>
              <a:rPr lang="en-GB" sz="4800" baseline="30000" dirty="0">
                <a:ea typeface="+mn-lt"/>
                <a:cs typeface="+mn-lt"/>
              </a:rPr>
              <a:t>th</a:t>
            </a:r>
            <a:r>
              <a:rPr lang="en-GB" sz="4800" dirty="0">
                <a:ea typeface="+mn-lt"/>
                <a:cs typeface="+mn-lt"/>
              </a:rPr>
              <a:t> edition. London: Sage Publications.</a:t>
            </a:r>
          </a:p>
          <a:p>
            <a:r>
              <a:rPr lang="en-GB" sz="4800" dirty="0">
                <a:ea typeface="+mn-lt"/>
                <a:cs typeface="+mn-lt"/>
              </a:rPr>
              <a:t>Brenda Helen Hughes (2013) Making sense of professional identity through critical reflection: a personal journey, /reflective Practice, 14:3, 336-347, DOI:10.1080/14623943.2013.767230</a:t>
            </a:r>
          </a:p>
          <a:p>
            <a:r>
              <a:rPr lang="en-GB" sz="4800" dirty="0">
                <a:ea typeface="+mn-lt"/>
                <a:cs typeface="+mn-lt"/>
              </a:rPr>
              <a:t>Bridges, William. Managing Transitions: Making the Most of Change (p. 28). John Murray Press. Kindle Edition</a:t>
            </a:r>
          </a:p>
          <a:p>
            <a:r>
              <a:rPr lang="en-GB" sz="4800" dirty="0">
                <a:ea typeface="+mn-lt"/>
                <a:cs typeface="+mn-lt"/>
              </a:rPr>
              <a:t>Brookfield, S. (1995) Becoming a Critically Reflective Teacher. San Francisco, CA: Jossey-Bass.</a:t>
            </a:r>
          </a:p>
          <a:p>
            <a:r>
              <a:rPr lang="en-GB" sz="4800" dirty="0">
                <a:ea typeface="+mn-lt"/>
                <a:cs typeface="+mn-lt"/>
              </a:rPr>
              <a:t>Bruner, J. S. A Tribute to Roman </a:t>
            </a:r>
            <a:r>
              <a:rPr lang="en-GB" sz="4800" dirty="0" err="1">
                <a:ea typeface="+mn-lt"/>
                <a:cs typeface="+mn-lt"/>
              </a:rPr>
              <a:t>jdkdbson</a:t>
            </a:r>
            <a:r>
              <a:rPr lang="en-GB" sz="4800" dirty="0">
                <a:ea typeface="+mn-lt"/>
                <a:cs typeface="+mn-lt"/>
              </a:rPr>
              <a:t>. Berlin: Walter de </a:t>
            </a:r>
            <a:r>
              <a:rPr lang="en-GB" sz="4800" dirty="0" err="1">
                <a:ea typeface="+mn-lt"/>
                <a:cs typeface="+mn-lt"/>
              </a:rPr>
              <a:t>Grujrter</a:t>
            </a:r>
            <a:r>
              <a:rPr lang="en-GB" sz="4800" dirty="0">
                <a:ea typeface="+mn-lt"/>
                <a:cs typeface="+mn-lt"/>
              </a:rPr>
              <a:t>, 1983. . Actual Minds, Possible Worlds. Cambridge: Harvard University Press.</a:t>
            </a:r>
          </a:p>
          <a:p>
            <a:r>
              <a:rPr lang="en-GB" sz="4800" dirty="0">
                <a:ea typeface="+mn-lt"/>
                <a:cs typeface="+mn-lt"/>
              </a:rPr>
              <a:t>Corey, C. (2005). Theory and practice of counselling &amp; psychotherapy. (7th ed.). Belmont, CA: Thomson Learning. </a:t>
            </a:r>
          </a:p>
          <a:p>
            <a:r>
              <a:rPr lang="en-GB" sz="4800" dirty="0">
                <a:ea typeface="+mn-lt"/>
                <a:cs typeface="+mn-lt"/>
              </a:rPr>
              <a:t>Corsini, R.J., &amp; Wedding, D. (Eds.). (2000). Current Psychotherapies. (6th ed.). Belmont, CA: Thomson Learning, Inc. </a:t>
            </a:r>
          </a:p>
          <a:p>
            <a:r>
              <a:rPr lang="en-GB" sz="4800" dirty="0">
                <a:ea typeface="+mn-lt"/>
                <a:cs typeface="+mn-lt"/>
              </a:rPr>
              <a:t>Cranton, P (1996) Professional Development and Transformative Learning. San Francisco, </a:t>
            </a:r>
            <a:r>
              <a:rPr lang="en-GB" sz="4800" dirty="0" err="1">
                <a:ea typeface="+mn-lt"/>
                <a:cs typeface="+mn-lt"/>
              </a:rPr>
              <a:t>CA:Jossey</a:t>
            </a:r>
            <a:r>
              <a:rPr lang="en-GB" sz="4800" dirty="0">
                <a:ea typeface="+mn-lt"/>
                <a:cs typeface="+mn-lt"/>
              </a:rPr>
              <a:t>- Bass</a:t>
            </a:r>
          </a:p>
          <a:p>
            <a:r>
              <a:rPr lang="en-GB" sz="4800" dirty="0">
                <a:ea typeface="+mn-lt"/>
                <a:cs typeface="+mn-lt"/>
              </a:rPr>
              <a:t>Driscoll, J. (ed.) (2007) Practicing Clinical Supervision: A Reflective Approach for Healthcare Professionals. Edinburgh: Elsevier.</a:t>
            </a:r>
          </a:p>
          <a:p>
            <a:r>
              <a:rPr lang="en-GB" sz="4800" dirty="0">
                <a:ea typeface="+mn-lt"/>
                <a:cs typeface="+mn-lt"/>
              </a:rPr>
              <a:t>Fook, J. (ed.) (1996) The Reflective Researcher: Social Theories of Practice Research. Sydney: Allen and Unwin.</a:t>
            </a:r>
          </a:p>
          <a:p>
            <a:r>
              <a:rPr lang="en-GB" sz="4800" dirty="0" err="1">
                <a:ea typeface="+mn-lt"/>
                <a:cs typeface="+mn-lt"/>
              </a:rPr>
              <a:t>Ghaye</a:t>
            </a:r>
            <a:r>
              <a:rPr lang="en-GB" sz="4800" dirty="0">
                <a:ea typeface="+mn-lt"/>
                <a:cs typeface="+mn-lt"/>
              </a:rPr>
              <a:t> , T. (2011). Teaching and Learning Through Reflective Practice: A practical guide for positive action. Abingdon: Routledge.</a:t>
            </a:r>
          </a:p>
          <a:p>
            <a:r>
              <a:rPr lang="en-GB" sz="4800" dirty="0">
                <a:ea typeface="+mn-lt"/>
                <a:cs typeface="+mn-lt"/>
              </a:rPr>
              <a:t>Gladding, S.T. (2000). Counselling: A comprehensive profession. (4th ed.). Upper Saddle River, NJ: Prentice-Hall, Inc. </a:t>
            </a:r>
          </a:p>
          <a:p>
            <a:r>
              <a:rPr lang="en-GB" sz="4800" dirty="0">
                <a:ea typeface="+mn-lt"/>
                <a:cs typeface="+mn-lt"/>
              </a:rPr>
              <a:t>Illeris, K. (2014). Transformative Learning and Identity. Abingdon: Routledge</a:t>
            </a:r>
          </a:p>
          <a:p>
            <a:r>
              <a:rPr lang="en-GB" sz="4800" dirty="0">
                <a:ea typeface="+mn-lt"/>
                <a:cs typeface="+mn-lt"/>
              </a:rPr>
              <a:t>Jasper, M. (2013). Beginning Reflective Practice. Andover: Cengage Learning</a:t>
            </a:r>
          </a:p>
          <a:p>
            <a:endParaRPr lang="en-GB" sz="4800" dirty="0">
              <a:solidFill>
                <a:srgbClr val="FFFFFF">
                  <a:alpha val="58000"/>
                </a:srgbClr>
              </a:solidFill>
              <a:ea typeface="+mn-lt"/>
              <a:cs typeface="+mn-lt"/>
            </a:endParaRPr>
          </a:p>
          <a:p>
            <a:endParaRPr lang="en-GB" sz="4800" dirty="0">
              <a:solidFill>
                <a:srgbClr val="FFFFFF">
                  <a:alpha val="58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69776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97B537-420D-4342-AC53-AA54BA1C5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1170" y="269978"/>
            <a:ext cx="11504702" cy="6491034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GB" sz="900" dirty="0">
                <a:ea typeface="+mn-lt"/>
                <a:cs typeface="+mn-lt"/>
              </a:rPr>
              <a:t>Jasper, M. (2013). Beginning Reflective Practice. Andover: Cengage Learning</a:t>
            </a:r>
            <a:endParaRPr lang="en-US" sz="900">
              <a:solidFill>
                <a:srgbClr val="FFFFFF">
                  <a:alpha val="58000"/>
                </a:srgbClr>
              </a:solidFill>
              <a:ea typeface="+mn-lt"/>
              <a:cs typeface="+mn-lt"/>
            </a:endParaRPr>
          </a:p>
          <a:p>
            <a:r>
              <a:rPr lang="en-GB" sz="900" dirty="0">
                <a:ea typeface="+mn-lt"/>
                <a:cs typeface="+mn-lt"/>
              </a:rPr>
              <a:t>Osterman, K.F. and Kottkamp, R.B. (2004) Reflective Practice for Educators, 2nd </a:t>
            </a:r>
            <a:r>
              <a:rPr lang="en-GB" sz="900" dirty="0" err="1">
                <a:ea typeface="+mn-lt"/>
                <a:cs typeface="+mn-lt"/>
              </a:rPr>
              <a:t>edn</a:t>
            </a:r>
            <a:r>
              <a:rPr lang="en-GB" sz="900" dirty="0">
                <a:ea typeface="+mn-lt"/>
                <a:cs typeface="+mn-lt"/>
              </a:rPr>
              <a:t>. Thousand Oaks, CA: Corwin Press</a:t>
            </a:r>
            <a:endParaRPr lang="en-US" sz="900">
              <a:solidFill>
                <a:srgbClr val="FFFFFF">
                  <a:alpha val="58000"/>
                </a:srgbClr>
              </a:solidFill>
              <a:ea typeface="+mn-lt"/>
              <a:cs typeface="+mn-lt"/>
            </a:endParaRPr>
          </a:p>
          <a:p>
            <a:r>
              <a:rPr lang="en-GB" sz="900" dirty="0">
                <a:ea typeface="+mn-lt"/>
                <a:cs typeface="+mn-lt"/>
              </a:rPr>
              <a:t>Paterson, C. H. (1986). Theories of counselling and psychotherapy. New York, NY: Harper &amp; Row.</a:t>
            </a:r>
            <a:endParaRPr lang="en-US" sz="900">
              <a:solidFill>
                <a:srgbClr val="FFFFFF">
                  <a:alpha val="58000"/>
                </a:srgbClr>
              </a:solidFill>
              <a:ea typeface="+mn-lt"/>
              <a:cs typeface="+mn-lt"/>
            </a:endParaRPr>
          </a:p>
          <a:p>
            <a:r>
              <a:rPr lang="en-GB" sz="900" dirty="0">
                <a:ea typeface="+mn-lt"/>
                <a:cs typeface="+mn-lt"/>
              </a:rPr>
              <a:t>Schon, D. (1983) The Reflective Practitioner. London: Temple Smith. </a:t>
            </a:r>
            <a:endParaRPr lang="en-US" sz="900">
              <a:solidFill>
                <a:srgbClr val="FFFFFF">
                  <a:alpha val="58000"/>
                </a:srgbClr>
              </a:solidFill>
              <a:ea typeface="+mn-lt"/>
              <a:cs typeface="+mn-lt"/>
            </a:endParaRPr>
          </a:p>
          <a:p>
            <a:r>
              <a:rPr lang="en-GB" sz="900" dirty="0">
                <a:ea typeface="+mn-lt"/>
                <a:cs typeface="+mn-lt"/>
              </a:rPr>
              <a:t>Schon, D. (1987) Educating the Reflective Practitioner. San Francisco, CA: Jossey-Bass.</a:t>
            </a:r>
            <a:endParaRPr lang="en-US" sz="900">
              <a:solidFill>
                <a:srgbClr val="FFFFFF">
                  <a:alpha val="58000"/>
                </a:srgbClr>
              </a:solidFill>
              <a:ea typeface="+mn-lt"/>
              <a:cs typeface="+mn-lt"/>
            </a:endParaRPr>
          </a:p>
          <a:p>
            <a:r>
              <a:rPr lang="en-GB" sz="900" dirty="0">
                <a:ea typeface="+mn-lt"/>
                <a:cs typeface="+mn-lt"/>
              </a:rPr>
              <a:t> Seligman, L. (2006). Theories of counselling and psychotherapy: Systems, strategies, and skills. (2nd ed.). Upper Saddle River, New Jersey: Pearson Education, Ltd.</a:t>
            </a:r>
            <a:endParaRPr lang="en-US" sz="900">
              <a:solidFill>
                <a:srgbClr val="FFFFFF">
                  <a:alpha val="58000"/>
                </a:srgbClr>
              </a:solidFill>
              <a:ea typeface="+mn-lt"/>
              <a:cs typeface="+mn-lt"/>
            </a:endParaRPr>
          </a:p>
          <a:p>
            <a:r>
              <a:rPr lang="en-GB" sz="900" dirty="0">
                <a:ea typeface="+mn-lt"/>
                <a:cs typeface="+mn-lt"/>
              </a:rPr>
              <a:t>Stedmon et al., 2009. Reflective practice in psychotherapy and counselling, Maidenhead: McGraw-Hill/Open University Press. [</a:t>
            </a:r>
            <a:r>
              <a:rPr lang="en-GB" sz="900" dirty="0" err="1">
                <a:ea typeface="+mn-lt"/>
                <a:cs typeface="+mn-lt"/>
              </a:rPr>
              <a:t>ebook</a:t>
            </a:r>
            <a:r>
              <a:rPr lang="en-GB" sz="900" dirty="0">
                <a:ea typeface="+mn-lt"/>
                <a:cs typeface="+mn-lt"/>
              </a:rPr>
              <a:t>] chapter 1</a:t>
            </a:r>
            <a:endParaRPr lang="en-US" sz="900">
              <a:solidFill>
                <a:srgbClr val="FFFFFF">
                  <a:alpha val="58000"/>
                </a:srgbClr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900" dirty="0">
              <a:solidFill>
                <a:srgbClr val="FFFFFF">
                  <a:alpha val="58000"/>
                </a:srgbClr>
              </a:solidFill>
              <a:ea typeface="+mn-lt"/>
              <a:cs typeface="+mn-lt"/>
            </a:endParaRPr>
          </a:p>
          <a:p>
            <a:r>
              <a:rPr lang="en-GB" sz="900" u="sng" dirty="0">
                <a:ea typeface="+mn-lt"/>
                <a:cs typeface="+mn-lt"/>
                <a:hlinkClick r:id="rId2"/>
              </a:rPr>
              <a:t>https://intranet.birmingham.ac.uk/</a:t>
            </a:r>
            <a:r>
              <a:rPr lang="en-GB" sz="900" dirty="0">
                <a:ea typeface="+mn-lt"/>
                <a:cs typeface="+mn-lt"/>
              </a:rPr>
              <a:t>a short guide to reflective writing</a:t>
            </a:r>
            <a:endParaRPr lang="en-US" sz="900">
              <a:solidFill>
                <a:srgbClr val="FFFFFF">
                  <a:alpha val="58000"/>
                </a:srgbClr>
              </a:solidFill>
              <a:ea typeface="+mn-lt"/>
              <a:cs typeface="+mn-lt"/>
            </a:endParaRPr>
          </a:p>
          <a:p>
            <a:r>
              <a:rPr lang="en-GB" sz="900" u="sng" dirty="0">
                <a:ea typeface="+mn-lt"/>
                <a:cs typeface="+mn-lt"/>
                <a:hlinkClick r:id="rId3"/>
              </a:rPr>
              <a:t>https://study.sagepub.com/education/education-all-phases/bolton-with-delderfield-reflective-practice</a:t>
            </a:r>
            <a:endParaRPr lang="en-GB" sz="900" dirty="0">
              <a:solidFill>
                <a:srgbClr val="FFFFFF">
                  <a:alpha val="58000"/>
                </a:srgbClr>
              </a:solidFill>
              <a:ea typeface="+mn-lt"/>
              <a:cs typeface="+mn-lt"/>
            </a:endParaRPr>
          </a:p>
          <a:p>
            <a:r>
              <a:rPr lang="en-GB" sz="900" u="sng" dirty="0">
                <a:ea typeface="+mn-lt"/>
                <a:cs typeface="+mn-lt"/>
                <a:hlinkClick r:id="rId4"/>
              </a:rPr>
              <a:t>ttps://intranet.birmingham.ac.uk/as/libraryservices/library/asc/documents/public/short-guide-reflective-writing.pdf</a:t>
            </a:r>
            <a:endParaRPr lang="en-GB" sz="900" dirty="0">
              <a:solidFill>
                <a:srgbClr val="FFFFFF">
                  <a:alpha val="58000"/>
                </a:srgbClr>
              </a:solidFill>
              <a:ea typeface="+mn-lt"/>
              <a:cs typeface="+mn-lt"/>
            </a:endParaRPr>
          </a:p>
          <a:p>
            <a:r>
              <a:rPr lang="en-GB" sz="900" u="sng" dirty="0">
                <a:ea typeface="+mn-lt"/>
                <a:cs typeface="+mn-lt"/>
                <a:hlinkClick r:id="rId5"/>
              </a:rPr>
              <a:t>https://easewellbeing.co.uk/wp-content/uploads/PDF_Downloads/Etherington-2016-Personal-experience-and-critical-reflexivity-In-Couselling-&amp;-Psychotherapy-research.pdf</a:t>
            </a:r>
            <a:endParaRPr lang="en-GB" sz="900" dirty="0">
              <a:solidFill>
                <a:srgbClr val="FFFFFF">
                  <a:alpha val="58000"/>
                </a:srgbClr>
              </a:solidFill>
              <a:ea typeface="+mn-lt"/>
              <a:cs typeface="+mn-lt"/>
            </a:endParaRPr>
          </a:p>
          <a:p>
            <a:endParaRPr lang="en-GB" sz="900" dirty="0">
              <a:solidFill>
                <a:srgbClr val="FFFFFF">
                  <a:alpha val="58000"/>
                </a:srgbClr>
              </a:solidFill>
              <a:ea typeface="+mn-lt"/>
              <a:cs typeface="+mn-lt"/>
            </a:endParaRPr>
          </a:p>
          <a:p>
            <a:r>
              <a:rPr lang="en-GB" sz="900" dirty="0">
                <a:ea typeface="+mn-lt"/>
                <a:cs typeface="+mn-lt"/>
              </a:rPr>
              <a:t>Finlay, Linda (2008). Reflecting on ‘Reflective practice’. Practice-based Professional Learning Paper 52, The Open University.</a:t>
            </a:r>
            <a:endParaRPr lang="en-US" sz="900">
              <a:solidFill>
                <a:srgbClr val="FFFFFF">
                  <a:alpha val="58000"/>
                </a:srgbClr>
              </a:solidFill>
              <a:ea typeface="+mn-lt"/>
              <a:cs typeface="+mn-lt"/>
            </a:endParaRPr>
          </a:p>
          <a:p>
            <a:r>
              <a:rPr lang="en-GB" sz="900" dirty="0">
                <a:ea typeface="+mn-lt"/>
                <a:cs typeface="+mn-lt"/>
              </a:rPr>
              <a:t>Margaret Keane, IT Tallaght 2016, adapted from Bassot, B. (2016). The Reflective Journal. 2nd Edition (p.6). London: Palgrave.</a:t>
            </a:r>
            <a:endParaRPr lang="en-US" sz="900">
              <a:solidFill>
                <a:srgbClr val="FFFFFF">
                  <a:alpha val="58000"/>
                </a:srgbClr>
              </a:solidFill>
              <a:ea typeface="+mn-lt"/>
              <a:cs typeface="+mn-lt"/>
            </a:endParaRPr>
          </a:p>
          <a:p>
            <a:r>
              <a:rPr lang="en-GB" sz="900" dirty="0">
                <a:ea typeface="+mn-lt"/>
                <a:cs typeface="+mn-lt"/>
              </a:rPr>
              <a:t>The Journal of Continuing Education in the Health Professions, Volume 18, pp. 197–205. Printed in the U.S.A. Copyright © 1998 The Alliance for Continuing Medical Education, the Society for Academic Continuing Medical Education, and the Council on CME, Association for Hospital Medical Education.</a:t>
            </a:r>
            <a:endParaRPr lang="en-US" sz="900">
              <a:solidFill>
                <a:srgbClr val="FFFFFF">
                  <a:alpha val="58000"/>
                </a:srgbClr>
              </a:solidFill>
              <a:ea typeface="+mn-lt"/>
              <a:cs typeface="+mn-lt"/>
            </a:endParaRPr>
          </a:p>
          <a:p>
            <a:r>
              <a:rPr lang="en-GB" sz="900" dirty="0">
                <a:ea typeface="+mn-lt"/>
                <a:cs typeface="+mn-lt"/>
              </a:rPr>
              <a:t>Personal experience and critical reflexivity in counselling and psychotherapy research Article in Counselling and Psychotherapy Research · June 2016 K Etherington</a:t>
            </a:r>
            <a:endParaRPr lang="en-US" sz="900">
              <a:solidFill>
                <a:srgbClr val="FFFFFF">
                  <a:alpha val="58000"/>
                </a:srgbClr>
              </a:solidFill>
              <a:ea typeface="+mn-lt"/>
              <a:cs typeface="+mn-lt"/>
            </a:endParaRPr>
          </a:p>
          <a:p>
            <a:r>
              <a:rPr lang="en-GB" sz="900" dirty="0">
                <a:ea typeface="+mn-lt"/>
                <a:cs typeface="+mn-lt"/>
              </a:rPr>
              <a:t>Serenity prayer by Reinhold Niebuhr</a:t>
            </a:r>
            <a:endParaRPr lang="en-US" sz="900">
              <a:solidFill>
                <a:srgbClr val="FFFFFF">
                  <a:alpha val="58000"/>
                </a:srgbClr>
              </a:solidFill>
              <a:ea typeface="+mn-lt"/>
              <a:cs typeface="+mn-lt"/>
            </a:endParaRPr>
          </a:p>
          <a:p>
            <a:r>
              <a:rPr lang="en-GB" sz="900" dirty="0">
                <a:ea typeface="+mn-lt"/>
                <a:cs typeface="+mn-lt"/>
              </a:rPr>
              <a:t>The Elder Statesman by </a:t>
            </a:r>
            <a:r>
              <a:rPr lang="en-GB" sz="900" dirty="0" err="1">
                <a:ea typeface="+mn-lt"/>
                <a:cs typeface="+mn-lt"/>
              </a:rPr>
              <a:t>T.SEliot</a:t>
            </a:r>
            <a:endParaRPr lang="en-US" sz="900">
              <a:solidFill>
                <a:srgbClr val="FFFFFF">
                  <a:alpha val="58000"/>
                </a:srgbClr>
              </a:solidFill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solidFill>
                <a:srgbClr val="FFFFFF">
                  <a:alpha val="58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983591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Office">
      <a:dk1>
        <a:srgbClr val="000000"/>
      </a:dk1>
      <a:lt1>
        <a:srgbClr val="FFFFFF"/>
      </a:lt1>
      <a:dk2>
        <a:srgbClr val="1D242E"/>
      </a:dk2>
      <a:lt2>
        <a:srgbClr val="F2F1F1"/>
      </a:lt2>
      <a:accent1>
        <a:srgbClr val="4472C4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9A5879"/>
      </a:folHlink>
    </a:clrScheme>
    <a:fontScheme name="Blob">
      <a:majorFont>
        <a:latin typeface="Rockwell Nova Light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TF10001119</Template>
  <TotalTime>0</TotalTime>
  <Words>1</Words>
  <Application>Microsoft Office PowerPoint</Application>
  <PresentationFormat>Widescreen</PresentationFormat>
  <Paragraphs>1</Paragraphs>
  <Slides>13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BlobVTI</vt:lpstr>
      <vt:lpstr>Who am I?</vt:lpstr>
      <vt:lpstr>Key points</vt:lpstr>
      <vt:lpstr>Reflective Practice. What is it and  why is it important?</vt:lpstr>
      <vt:lpstr>Reflective Practice. What is it and  why is it important?</vt:lpstr>
      <vt:lpstr>Reflect on your personal story</vt:lpstr>
      <vt:lpstr>Maslow's Hierarchy of Needs</vt:lpstr>
      <vt:lpstr>PowerPoint Presentation</vt:lpstr>
      <vt:lpstr>PowerPoint Presentation</vt:lpstr>
      <vt:lpstr>PowerPoint Presentation</vt:lpstr>
      <vt:lpstr>                                 The Serenity Prayer</vt:lpstr>
      <vt:lpstr>In conclusion using:   William Bridges Transition Model (1991)</vt:lpstr>
      <vt:lpstr>Bibliography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Who </dc:title>
  <dc:creator/>
  <cp:lastModifiedBy/>
  <cp:revision>977</cp:revision>
  <dcterms:created xsi:type="dcterms:W3CDTF">2022-02-22T22:14:02Z</dcterms:created>
  <dcterms:modified xsi:type="dcterms:W3CDTF">2022-03-01T21:07:38Z</dcterms:modified>
</cp:coreProperties>
</file>