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91" r:id="rId3"/>
    <p:sldId id="538" r:id="rId4"/>
    <p:sldId id="539" r:id="rId5"/>
    <p:sldId id="540" r:id="rId6"/>
    <p:sldId id="529" r:id="rId7"/>
    <p:sldId id="530" r:id="rId8"/>
    <p:sldId id="258" r:id="rId9"/>
    <p:sldId id="520" r:id="rId10"/>
    <p:sldId id="521" r:id="rId11"/>
    <p:sldId id="531" r:id="rId12"/>
    <p:sldId id="532" r:id="rId13"/>
    <p:sldId id="534" r:id="rId14"/>
    <p:sldId id="511" r:id="rId15"/>
    <p:sldId id="579" r:id="rId16"/>
    <p:sldId id="533" r:id="rId17"/>
    <p:sldId id="519" r:id="rId18"/>
    <p:sldId id="359" r:id="rId19"/>
    <p:sldId id="312" r:id="rId20"/>
    <p:sldId id="535" r:id="rId21"/>
    <p:sldId id="53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3395"/>
  </p:normalViewPr>
  <p:slideViewPr>
    <p:cSldViewPr snapToGrid="0">
      <p:cViewPr>
        <p:scale>
          <a:sx n="132" d="100"/>
          <a:sy n="132" d="100"/>
        </p:scale>
        <p:origin x="-45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301A7E-F455-F047-888D-4FB6A68D081C}" type="datetimeFigureOut">
              <a:rPr lang="en-US" smtClean="0"/>
              <a:t>10/4/24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9AEDD-4AB0-2645-86F1-3E1B24217684}" type="slidenum">
              <a:rPr lang="en-US" smtClean="0"/>
              <a:t>‹#›</a:t>
            </a:fld>
            <a:endParaRPr lang="en-US"/>
          </a:p>
        </p:txBody>
      </p:sp>
    </p:spTree>
    <p:extLst>
      <p:ext uri="{BB962C8B-B14F-4D97-AF65-F5344CB8AC3E}">
        <p14:creationId xmlns:p14="http://schemas.microsoft.com/office/powerpoint/2010/main" val="703232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very rich and dynamic range of approaches to thinking about Praxis which begins with Aristotle and continues to be explored/applied through contemporary praxis now. </a:t>
            </a:r>
          </a:p>
          <a:p>
            <a:r>
              <a:rPr lang="en-US" dirty="0"/>
              <a:t>This includes</a:t>
            </a:r>
          </a:p>
        </p:txBody>
      </p:sp>
      <p:sp>
        <p:nvSpPr>
          <p:cNvPr id="4" name="Slide Number Placeholder 3"/>
          <p:cNvSpPr>
            <a:spLocks noGrp="1"/>
          </p:cNvSpPr>
          <p:nvPr>
            <p:ph type="sldNum" sz="quarter" idx="5"/>
          </p:nvPr>
        </p:nvSpPr>
        <p:spPr/>
        <p:txBody>
          <a:bodyPr/>
          <a:lstStyle/>
          <a:p>
            <a:fld id="{7609AEDD-4AB0-2645-86F1-3E1B24217684}" type="slidenum">
              <a:rPr lang="en-US" smtClean="0"/>
              <a:t>1</a:t>
            </a:fld>
            <a:endParaRPr lang="en-US"/>
          </a:p>
        </p:txBody>
      </p:sp>
    </p:spTree>
    <p:extLst>
      <p:ext uri="{BB962C8B-B14F-4D97-AF65-F5344CB8AC3E}">
        <p14:creationId xmlns:p14="http://schemas.microsoft.com/office/powerpoint/2010/main" val="765534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 historical and contextual context for this will be to focus on the status of the housewife- to assemble together an understanding that has been explored through arts practice and as a feminist </a:t>
            </a:r>
            <a:r>
              <a:rPr lang="en-GB" altLang="en-US" dirty="0" err="1"/>
              <a:t>crique</a:t>
            </a:r>
            <a:r>
              <a:rPr lang="en-GB" altLang="en-US" dirty="0"/>
              <a:t> by such </a:t>
            </a:r>
            <a:r>
              <a:rPr lang="en-GB" altLang="en-US" dirty="0" err="1"/>
              <a:t>artsits</a:t>
            </a:r>
            <a:r>
              <a:rPr lang="en-GB" altLang="en-US" dirty="0"/>
              <a:t>/</a:t>
            </a:r>
            <a:r>
              <a:rPr lang="en-GB" altLang="en-US" dirty="0" err="1"/>
              <a:t>theorisits</a:t>
            </a:r>
            <a:r>
              <a:rPr lang="en-GB" altLang="en-US" dirty="0"/>
              <a:t>  </a:t>
            </a:r>
            <a:r>
              <a:rPr lang="en-GB" altLang="en-US" dirty="0" err="1"/>
              <a:t>Grizela</a:t>
            </a:r>
            <a:r>
              <a:rPr lang="en-GB" altLang="en-US" dirty="0"/>
              <a:t> Pollock, Janis Jeffries, Rosetta ……., ……Brenda Longfellow,  as well as the Belgium filmmaker Chantal Akerman whose films, </a:t>
            </a:r>
            <a:r>
              <a:rPr lang="en-GB" altLang="en-US" i="1" dirty="0"/>
              <a:t>Jeanne </a:t>
            </a:r>
            <a:r>
              <a:rPr lang="en-GB" altLang="en-US" i="1" dirty="0" err="1"/>
              <a:t>Dielman</a:t>
            </a:r>
            <a:r>
              <a:rPr lang="en-GB" altLang="en-US" dirty="0"/>
              <a:t> and </a:t>
            </a:r>
            <a:r>
              <a:rPr lang="en-GB" altLang="en-US" i="1" dirty="0"/>
              <a:t>No home Movie</a:t>
            </a:r>
            <a:r>
              <a:rPr lang="en-GB" altLang="en-US" dirty="0"/>
              <a:t> prove </a:t>
            </a:r>
          </a:p>
          <a:p>
            <a:endParaRPr lang="en-US" altLang="en-US" dirty="0"/>
          </a:p>
          <a:p>
            <a:pPr eaLnBrk="1" hangingPunct="1">
              <a:spcBef>
                <a:spcPct val="0"/>
              </a:spcBef>
            </a:pPr>
            <a:r>
              <a:rPr lang="en-GB" altLang="en-US" b="1" dirty="0"/>
              <a:t>The </a:t>
            </a:r>
            <a:r>
              <a:rPr lang="en-GB" altLang="en-US" b="1" i="1" dirty="0"/>
              <a:t>Matrixial </a:t>
            </a:r>
            <a:r>
              <a:rPr lang="en-GB" altLang="en-US" b="1" i="1" dirty="0" err="1"/>
              <a:t>Borderspace</a:t>
            </a:r>
            <a:r>
              <a:rPr lang="en-GB" altLang="en-US" b="1" dirty="0"/>
              <a:t> as a theoretical method developed by Ettinger will be explored more fully, which, when applied through my own arts praxis  extends upon the ‘collision’</a:t>
            </a:r>
            <a:endParaRPr lang="en-US" altLang="en-US" b="1" dirty="0"/>
          </a:p>
          <a:p>
            <a:endParaRPr lang="en-GB" altLang="en-US" i="1" dirty="0"/>
          </a:p>
          <a:p>
            <a:r>
              <a:rPr lang="en-GB" altLang="en-US" i="1" dirty="0"/>
              <a:t>Metaphor, itself defined metaphorically in textile terms, ‘provides an interpretive thread by means of which we can weave together into a fresh constellation the brute “literal” fact is of the world’ (Tilley 1999:7) P124 the textile handbook </a:t>
            </a:r>
            <a:endParaRPr lang="en-US" altLang="en-US" dirty="0"/>
          </a:p>
          <a:p>
            <a:endParaRPr lang="en-US" altLang="en-US" dirty="0"/>
          </a:p>
          <a:p>
            <a:r>
              <a:rPr lang="en-GB" altLang="en-US" i="1" dirty="0"/>
              <a:t>As we weave stories, spin yarns and embroider the truth, the special relationship between threads and words, text and textiles beyond etymological roots becomes evident in the metaphors we live by (Lakoff and Johnson), and the concepts we think with. P124 the textile handbook </a:t>
            </a:r>
            <a:endParaRPr lang="en-US" altLang="en-US" dirty="0"/>
          </a:p>
          <a:p>
            <a:pPr eaLnBrk="1" hangingPunct="1">
              <a:spcBef>
                <a:spcPct val="0"/>
              </a:spcBef>
            </a:pPr>
            <a:endParaRPr lang="en-US" altLang="en-US" dirty="0"/>
          </a:p>
        </p:txBody>
      </p:sp>
      <p:sp>
        <p:nvSpPr>
          <p:cNvPr id="4" name="Slide Number Placeholder 3"/>
          <p:cNvSpPr>
            <a:spLocks noGrp="1"/>
          </p:cNvSpPr>
          <p:nvPr>
            <p:ph type="sldNum" sz="quarter" idx="5"/>
          </p:nvPr>
        </p:nvSpPr>
        <p:spPr/>
        <p:txBody>
          <a:bodyPr/>
          <a:lstStyle/>
          <a:p>
            <a:pPr>
              <a:defRPr/>
            </a:pPr>
            <a:fld id="{9597459D-1D18-5A43-904F-29ED7CAC4226}" type="slidenum">
              <a:rPr lang="en-US" smtClean="0"/>
              <a:pPr>
                <a:defRPr/>
              </a:pPr>
              <a:t>2</a:t>
            </a:fld>
            <a:endParaRPr lang="en-US"/>
          </a:p>
        </p:txBody>
      </p:sp>
    </p:spTree>
    <p:extLst>
      <p:ext uri="{BB962C8B-B14F-4D97-AF65-F5344CB8AC3E}">
        <p14:creationId xmlns:p14="http://schemas.microsoft.com/office/powerpoint/2010/main" val="3571421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1200" dirty="0">
                <a:latin typeface="Helvetica" pitchFamily="2" charset="0"/>
              </a:rPr>
              <a:t>(Barker; 165/66)</a:t>
            </a:r>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6</a:t>
            </a:fld>
            <a:endParaRPr lang="en-US"/>
          </a:p>
        </p:txBody>
      </p:sp>
    </p:spTree>
    <p:extLst>
      <p:ext uri="{BB962C8B-B14F-4D97-AF65-F5344CB8AC3E}">
        <p14:creationId xmlns:p14="http://schemas.microsoft.com/office/powerpoint/2010/main" val="29901109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Understanding comes from practical handling….it is only through handling that we come to understand the Being of our materials, tools and equipment</a:t>
            </a:r>
            <a:r>
              <a:rPr lang="en-US" sz="1200" kern="1200" dirty="0">
                <a:solidFill>
                  <a:schemeClr val="tx1"/>
                </a:solidFill>
                <a:effectLst/>
                <a:latin typeface="+mn-lt"/>
                <a:ea typeface="+mn-ea"/>
                <a:cs typeface="+mn-cs"/>
              </a:rPr>
              <a:t>, as theorist and practitioner Barbara Bolt posits in relation to the controversial German philosopher Martin Heidegger (1889–1976), (Bolt, in Heidegger: pp96). This objective way of thinking in relation to “</a:t>
            </a:r>
            <a:r>
              <a:rPr lang="en-US" sz="1200" kern="1200" dirty="0" err="1">
                <a:solidFill>
                  <a:schemeClr val="tx1"/>
                </a:solidFill>
                <a:effectLst/>
                <a:latin typeface="+mn-lt"/>
                <a:ea typeface="+mn-ea"/>
                <a:cs typeface="+mn-cs"/>
              </a:rPr>
              <a:t>praxical</a:t>
            </a:r>
            <a:r>
              <a:rPr lang="en-US" sz="1200" kern="1200" dirty="0">
                <a:solidFill>
                  <a:schemeClr val="tx1"/>
                </a:solidFill>
                <a:effectLst/>
                <a:latin typeface="+mn-lt"/>
                <a:ea typeface="+mn-ea"/>
                <a:cs typeface="+mn-cs"/>
              </a:rPr>
              <a:t> knowledge’ offers some further reflection for thinking about an interaction between practical and theoretical materials. Yet, further to this, it is Heidegger’s ideas that pertain to the technological, his challenging text, ‘</a:t>
            </a:r>
            <a:r>
              <a:rPr lang="en-US" sz="1200" i="1" kern="1200" dirty="0">
                <a:solidFill>
                  <a:schemeClr val="tx1"/>
                </a:solidFill>
                <a:effectLst/>
                <a:latin typeface="+mn-lt"/>
                <a:ea typeface="+mn-ea"/>
                <a:cs typeface="+mn-cs"/>
              </a:rPr>
              <a:t>the question concerning technology’</a:t>
            </a:r>
            <a:r>
              <a:rPr lang="en-US" sz="1200" kern="1200" dirty="0">
                <a:solidFill>
                  <a:schemeClr val="tx1"/>
                </a:solidFill>
                <a:effectLst/>
                <a:latin typeface="+mn-lt"/>
                <a:ea typeface="+mn-ea"/>
                <a:cs typeface="+mn-cs"/>
              </a:rPr>
              <a:t> which can contribute to how ‘work’ materializes</a:t>
            </a:r>
            <a:r>
              <a:rPr lang="en-US" sz="1200" kern="1200" baseline="0" dirty="0">
                <a:solidFill>
                  <a:schemeClr val="tx1"/>
                </a:solidFill>
                <a:effectLst/>
                <a:latin typeface="+mn-lt"/>
                <a:ea typeface="+mn-ea"/>
                <a:cs typeface="+mn-cs"/>
              </a:rPr>
              <a:t> across analogue, technological an digital platforms. </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CC0BDFBB-6B66-F94B-8FA3-685BEAF325EE}" type="slidenum">
              <a:rPr lang="en-US" smtClean="0"/>
              <a:t>11</a:t>
            </a:fld>
            <a:endParaRPr lang="en-US"/>
          </a:p>
        </p:txBody>
      </p:sp>
    </p:spTree>
    <p:extLst>
      <p:ext uri="{BB962C8B-B14F-4D97-AF65-F5344CB8AC3E}">
        <p14:creationId xmlns:p14="http://schemas.microsoft.com/office/powerpoint/2010/main" val="1527873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pitchFamily="2" charset="0"/>
              </a:rPr>
              <a:t>The less we just stare at the thing called hammer, the more actively we use</a:t>
            </a:r>
          </a:p>
          <a:p>
            <a:r>
              <a:rPr lang="en-GB" dirty="0">
                <a:effectLst/>
                <a:latin typeface="Helvetica" pitchFamily="2" charset="0"/>
              </a:rPr>
              <a:t>it, the more original our relation to it becomes and the more undisguisedly it</a:t>
            </a:r>
          </a:p>
          <a:p>
            <a:r>
              <a:rPr lang="en-GB" dirty="0">
                <a:effectLst/>
                <a:latin typeface="Helvetica" pitchFamily="2" charset="0"/>
              </a:rPr>
              <a:t>is encountered as what it is, as a useful thing. The act of hammering itself</a:t>
            </a:r>
          </a:p>
          <a:p>
            <a:r>
              <a:rPr lang="en-GB" dirty="0">
                <a:effectLst/>
                <a:latin typeface="Helvetica" pitchFamily="2" charset="0"/>
              </a:rPr>
              <a:t>discovers the specific “handiness” of the hammer…. No matter how keenly we</a:t>
            </a:r>
          </a:p>
          <a:p>
            <a:r>
              <a:rPr lang="en-GB" dirty="0">
                <a:effectLst/>
                <a:latin typeface="Helvetica" pitchFamily="2" charset="0"/>
              </a:rPr>
              <a:t>just look at the “outward appearance” of things constituted in one way or</a:t>
            </a:r>
          </a:p>
          <a:p>
            <a:r>
              <a:rPr lang="en-GB" dirty="0">
                <a:effectLst/>
                <a:latin typeface="Helvetica" pitchFamily="2" charset="0"/>
              </a:rPr>
              <a:t>another, we cannot discover handiness. When we just look at things</a:t>
            </a:r>
          </a:p>
          <a:p>
            <a:r>
              <a:rPr lang="en-GB" dirty="0">
                <a:effectLst/>
                <a:latin typeface="Helvetica" pitchFamily="2" charset="0"/>
              </a:rPr>
              <a:t>“theoretically,” we lack an understanding of handiness. But association which</a:t>
            </a:r>
          </a:p>
          <a:p>
            <a:r>
              <a:rPr lang="en-GB" dirty="0">
                <a:effectLst/>
                <a:latin typeface="Helvetica" pitchFamily="2" charset="0"/>
              </a:rPr>
              <a:t>makes use of things is not blind, it has its own way of seeing which guides</a:t>
            </a:r>
          </a:p>
          <a:p>
            <a:r>
              <a:rPr lang="en-GB" dirty="0">
                <a:effectLst/>
                <a:latin typeface="Helvetica" pitchFamily="2" charset="0"/>
              </a:rPr>
              <a:t>our operations and gives them their specific </a:t>
            </a:r>
            <a:r>
              <a:rPr lang="en-GB" dirty="0" err="1">
                <a:effectLst/>
                <a:latin typeface="Helvetica" pitchFamily="2" charset="0"/>
              </a:rPr>
              <a:t>thingly</a:t>
            </a:r>
            <a:r>
              <a:rPr lang="en-GB" dirty="0">
                <a:effectLst/>
                <a:latin typeface="Helvetica" pitchFamily="2" charset="0"/>
              </a:rPr>
              <a:t> quality. (Heidegger</a:t>
            </a:r>
          </a:p>
          <a:p>
            <a:r>
              <a:rPr lang="en-GB" dirty="0">
                <a:effectLst/>
                <a:latin typeface="Helvetica" pitchFamily="2" charset="0"/>
              </a:rPr>
              <a:t>1996:65)…</a:t>
            </a:r>
            <a:r>
              <a:rPr lang="en-GB" dirty="0"/>
              <a:t>what is critical to Heidegger’s notion of understanding is</a:t>
            </a:r>
          </a:p>
          <a:p>
            <a:r>
              <a:rPr lang="en-GB" dirty="0"/>
              <a:t>that understanding emerges through the care of handling. In this way, handling as</a:t>
            </a:r>
          </a:p>
          <a:p>
            <a:r>
              <a:rPr lang="en-GB" dirty="0"/>
              <a:t>care comes to supplant the instrumentalist in-order-to that defines the contemporary</a:t>
            </a:r>
          </a:p>
          <a:p>
            <a:r>
              <a:rPr lang="en-GB" dirty="0"/>
              <a:t>engagement of humans with the world….. everyday is concerned with</a:t>
            </a:r>
          </a:p>
          <a:p>
            <a:r>
              <a:rPr lang="en-GB" dirty="0"/>
              <a:t>handling, whether it is with tools, emotions, ideas or other beings……. When we become habituated we forget the wonder of it all. Our handlings become a means to an end. The privileged place of art arises from art’s capacity to create an open space of possibility. And in creative practice, as I will show, it is through handling as care that tools, materials and processes become </a:t>
            </a:r>
            <a:r>
              <a:rPr lang="en-GB" dirty="0" err="1"/>
              <a:t>cocollaborators</a:t>
            </a:r>
            <a:endParaRPr lang="en-GB" dirty="0"/>
          </a:p>
          <a:p>
            <a:r>
              <a:rPr lang="en-GB" dirty="0"/>
              <a:t>in opening that space……Handling as care produces a crucial moment of understanding and</a:t>
            </a:r>
          </a:p>
          <a:p>
            <a:r>
              <a:rPr lang="en-GB" dirty="0"/>
              <a:t>that understanding reveals possibility in its very possibility. This, not the completed</a:t>
            </a:r>
          </a:p>
          <a:p>
            <a:r>
              <a:rPr lang="en-GB" dirty="0"/>
              <a:t>artwork, is the work of art. In all of this, Deleuze and </a:t>
            </a:r>
            <a:r>
              <a:rPr lang="en-GB" dirty="0" err="1"/>
              <a:t>Guattari</a:t>
            </a:r>
            <a:r>
              <a:rPr lang="en-GB" dirty="0"/>
              <a:t> note, ‘tools exist only</a:t>
            </a:r>
          </a:p>
          <a:p>
            <a:r>
              <a:rPr lang="en-GB" dirty="0"/>
              <a:t>in relation to the </a:t>
            </a:r>
            <a:r>
              <a:rPr lang="en-GB" dirty="0" err="1"/>
              <a:t>interminglings</a:t>
            </a:r>
            <a:r>
              <a:rPr lang="en-GB" dirty="0"/>
              <a:t> they make possible or that make them possible’</a:t>
            </a:r>
          </a:p>
          <a:p>
            <a:r>
              <a:rPr lang="en-GB" dirty="0"/>
              <a:t>(Deleuze and </a:t>
            </a:r>
            <a:r>
              <a:rPr lang="en-GB" dirty="0" err="1"/>
              <a:t>Guattari</a:t>
            </a:r>
            <a:r>
              <a:rPr lang="en-GB" dirty="0"/>
              <a:t> 1987:90). Thus rather than focussing on the artwork, the</a:t>
            </a:r>
          </a:p>
          <a:p>
            <a:r>
              <a:rPr lang="en-GB" dirty="0"/>
              <a:t>emphasis shifts to the precise state of </a:t>
            </a:r>
            <a:r>
              <a:rPr lang="en-GB" dirty="0" err="1"/>
              <a:t>interminglings</a:t>
            </a:r>
            <a:endParaRPr lang="en-GB" dirty="0"/>
          </a:p>
          <a:p>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13</a:t>
            </a:fld>
            <a:endParaRPr lang="en-US"/>
          </a:p>
        </p:txBody>
      </p:sp>
    </p:spTree>
    <p:extLst>
      <p:ext uri="{BB962C8B-B14F-4D97-AF65-F5344CB8AC3E}">
        <p14:creationId xmlns:p14="http://schemas.microsoft.com/office/powerpoint/2010/main" val="1388937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thought experiment inspired such as this featuring the work of </a:t>
            </a:r>
            <a:r>
              <a:rPr lang="en-US" sz="1200" b="0" i="0" kern="1200" dirty="0" err="1">
                <a:solidFill>
                  <a:schemeClr val="tx1"/>
                </a:solidFill>
                <a:effectLst/>
                <a:latin typeface="+mn-lt"/>
                <a:ea typeface="+mn-ea"/>
                <a:cs typeface="+mn-cs"/>
              </a:rPr>
              <a:t>Terasa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Lanceta</a:t>
            </a:r>
            <a:r>
              <a:rPr lang="en-US" sz="1200" b="0" i="0" kern="1200" dirty="0">
                <a:solidFill>
                  <a:schemeClr val="tx1"/>
                </a:solidFill>
                <a:effectLst/>
                <a:latin typeface="+mn-lt"/>
                <a:ea typeface="+mn-ea"/>
                <a:cs typeface="+mn-cs"/>
              </a:rPr>
              <a:t> which demonstrates weaving working space as a visual tacit sound scape through film:</a:t>
            </a:r>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14</a:t>
            </a:fld>
            <a:endParaRPr lang="en-US"/>
          </a:p>
        </p:txBody>
      </p:sp>
    </p:spTree>
    <p:extLst>
      <p:ext uri="{BB962C8B-B14F-4D97-AF65-F5344CB8AC3E}">
        <p14:creationId xmlns:p14="http://schemas.microsoft.com/office/powerpoint/2010/main" val="126115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15</a:t>
            </a:fld>
            <a:endParaRPr lang="en-US"/>
          </a:p>
        </p:txBody>
      </p:sp>
    </p:spTree>
    <p:extLst>
      <p:ext uri="{BB962C8B-B14F-4D97-AF65-F5344CB8AC3E}">
        <p14:creationId xmlns:p14="http://schemas.microsoft.com/office/powerpoint/2010/main" val="1166574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tLang="en-US"/>
          </a:p>
        </p:txBody>
      </p:sp>
      <p:sp>
        <p:nvSpPr>
          <p:cNvPr id="4" name="Slide Number Placeholder 3"/>
          <p:cNvSpPr>
            <a:spLocks noGrp="1"/>
          </p:cNvSpPr>
          <p:nvPr>
            <p:ph type="sldNum" sz="quarter" idx="5"/>
          </p:nvPr>
        </p:nvSpPr>
        <p:spPr/>
        <p:txBody>
          <a:bodyPr/>
          <a:lstStyle/>
          <a:p>
            <a:pPr>
              <a:defRPr/>
            </a:pPr>
            <a:fld id="{CBF59397-4E41-F345-8C61-6C31C9A568AB}" type="slidenum">
              <a:rPr lang="en-US" smtClean="0"/>
              <a:pPr>
                <a:defRPr/>
              </a:pPr>
              <a:t>18</a:t>
            </a:fld>
            <a:endParaRPr lang="en-US"/>
          </a:p>
        </p:txBody>
      </p:sp>
    </p:spTree>
    <p:extLst>
      <p:ext uri="{BB962C8B-B14F-4D97-AF65-F5344CB8AC3E}">
        <p14:creationId xmlns:p14="http://schemas.microsoft.com/office/powerpoint/2010/main" val="1137500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David </a:t>
            </a:r>
            <a:r>
              <a:rPr lang="en-US" sz="1200" b="0" i="0" kern="1200" dirty="0" err="1">
                <a:solidFill>
                  <a:schemeClr val="tx1"/>
                </a:solidFill>
                <a:effectLst/>
                <a:latin typeface="+mn-lt"/>
                <a:ea typeface="+mn-ea"/>
                <a:cs typeface="+mn-cs"/>
              </a:rPr>
              <a:t>Medalla</a:t>
            </a:r>
            <a:r>
              <a:rPr lang="en-US" sz="1200" b="0" i="0" kern="1200" dirty="0">
                <a:solidFill>
                  <a:schemeClr val="tx1"/>
                </a:solidFill>
                <a:effectLst/>
                <a:latin typeface="+mn-lt"/>
                <a:ea typeface="+mn-ea"/>
                <a:cs typeface="+mn-cs"/>
              </a:rPr>
              <a:t> with </a:t>
            </a:r>
            <a:r>
              <a:rPr lang="en-US" sz="1200" b="0" i="1" kern="1200" dirty="0">
                <a:solidFill>
                  <a:schemeClr val="tx1"/>
                </a:solidFill>
                <a:effectLst/>
                <a:latin typeface="+mn-lt"/>
                <a:ea typeface="+mn-ea"/>
                <a:cs typeface="+mn-cs"/>
              </a:rPr>
              <a:t>A Stitch in Time</a:t>
            </a:r>
            <a:r>
              <a:rPr lang="en-US" sz="1200" b="0" i="0" kern="1200" dirty="0">
                <a:solidFill>
                  <a:schemeClr val="tx1"/>
                </a:solidFill>
                <a:effectLst/>
                <a:latin typeface="+mn-lt"/>
                <a:ea typeface="+mn-ea"/>
                <a:cs typeface="+mn-cs"/>
              </a:rPr>
              <a:t>, which he began in 1968 and is still ongoing, or Rasheed </a:t>
            </a:r>
            <a:r>
              <a:rPr lang="en-US" sz="1200" b="0" i="0" kern="1200" dirty="0" err="1">
                <a:solidFill>
                  <a:schemeClr val="tx1"/>
                </a:solidFill>
                <a:effectLst/>
                <a:latin typeface="+mn-lt"/>
                <a:ea typeface="+mn-ea"/>
                <a:cs typeface="+mn-cs"/>
              </a:rPr>
              <a:t>Araeen</a:t>
            </a:r>
            <a:r>
              <a:rPr lang="en-US" sz="1200" b="0" i="0" kern="1200" dirty="0">
                <a:solidFill>
                  <a:schemeClr val="tx1"/>
                </a:solidFill>
                <a:effectLst/>
                <a:latin typeface="+mn-lt"/>
                <a:ea typeface="+mn-ea"/>
                <a:cs typeface="+mn-cs"/>
              </a:rPr>
              <a:t> with his moving colored cubes from the ’70s, which the viewer can rearrange continuously. The younger artists in the show, like Marcos Avila </a:t>
            </a:r>
            <a:r>
              <a:rPr lang="en-US" sz="1200" b="0" i="0" kern="1200" dirty="0" err="1">
                <a:solidFill>
                  <a:schemeClr val="tx1"/>
                </a:solidFill>
                <a:effectLst/>
                <a:latin typeface="+mn-lt"/>
                <a:ea typeface="+mn-ea"/>
                <a:cs typeface="+mn-cs"/>
              </a:rPr>
              <a:t>Forero</a:t>
            </a:r>
            <a:r>
              <a:rPr lang="en-US" sz="1200" b="0" i="0" kern="1200" dirty="0">
                <a:solidFill>
                  <a:schemeClr val="tx1"/>
                </a:solidFill>
                <a:effectLst/>
                <a:latin typeface="+mn-lt"/>
                <a:ea typeface="+mn-ea"/>
                <a:cs typeface="+mn-cs"/>
              </a:rPr>
              <a:t>, try to generate common practices—in his case, a communal dance in a river—but danger and doubts are always present. In the installation </a:t>
            </a:r>
            <a:r>
              <a:rPr lang="en-US" sz="1200" b="0" i="1" kern="1200" dirty="0">
                <a:solidFill>
                  <a:schemeClr val="tx1"/>
                </a:solidFill>
                <a:effectLst/>
                <a:latin typeface="+mn-lt"/>
                <a:ea typeface="+mn-ea"/>
                <a:cs typeface="+mn-cs"/>
              </a:rPr>
              <a:t>Common Places</a:t>
            </a:r>
            <a:r>
              <a:rPr lang="en-US" sz="1200" b="0" i="0" kern="1200" dirty="0">
                <a:solidFill>
                  <a:schemeClr val="tx1"/>
                </a:solidFill>
                <a:effectLst/>
                <a:latin typeface="+mn-lt"/>
                <a:ea typeface="+mn-ea"/>
                <a:cs typeface="+mn-cs"/>
              </a:rPr>
              <a:t> by Martin </a:t>
            </a:r>
            <a:r>
              <a:rPr lang="en-US" sz="1200" b="0" i="0" kern="1200" dirty="0" err="1">
                <a:solidFill>
                  <a:schemeClr val="tx1"/>
                </a:solidFill>
                <a:effectLst/>
                <a:latin typeface="+mn-lt"/>
                <a:ea typeface="+mn-ea"/>
                <a:cs typeface="+mn-cs"/>
              </a:rPr>
              <a:t>Cordiano</a:t>
            </a:r>
            <a:r>
              <a:rPr lang="en-US" sz="1200" b="0" i="0" kern="1200" dirty="0">
                <a:solidFill>
                  <a:schemeClr val="tx1"/>
                </a:solidFill>
                <a:effectLst/>
                <a:latin typeface="+mn-lt"/>
                <a:ea typeface="+mn-ea"/>
                <a:cs typeface="+mn-cs"/>
              </a:rPr>
              <a:t>, the moving balls are constantly separated by low walls.</a:t>
            </a:r>
          </a:p>
          <a:p>
            <a:endParaRPr lang="en-US" sz="1200" b="0" i="0" kern="120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You have chosen reading to be your metaphor for the viewing process, with each “trans-pavilion” in your show conceived as a “chapter” in a book. Why a book?</a:t>
            </a:r>
          </a:p>
          <a:p>
            <a:r>
              <a:rPr lang="en-US" sz="1200" b="1" i="0" kern="1200" dirty="0">
                <a:solidFill>
                  <a:schemeClr val="tx1"/>
                </a:solidFill>
                <a:effectLst/>
                <a:latin typeface="+mn-lt"/>
                <a:ea typeface="+mn-ea"/>
                <a:cs typeface="+mn-cs"/>
              </a:rPr>
              <a:t>It’s not a metaphor. I would call it an analogy. </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I compare the different universes of the exhibition to chapters of books, rather than the exhibition itself to a book. There is a sense of narration, but it is quite loose. I have written an essay in the catalogue where I explain my own narrative, how I brought all the artists and pieces together, but everyone can build his or her own narrative. Maybe some visitors will prefer to be like </a:t>
            </a:r>
            <a:r>
              <a:rPr lang="en-US" sz="1200" b="1" i="1" kern="1200" dirty="0" err="1">
                <a:solidFill>
                  <a:schemeClr val="tx1"/>
                </a:solidFill>
                <a:effectLst/>
                <a:latin typeface="+mn-lt"/>
                <a:ea typeface="+mn-ea"/>
                <a:cs typeface="+mn-cs"/>
              </a:rPr>
              <a:t>flâneurs</a:t>
            </a:r>
            <a:r>
              <a:rPr lang="en-US" sz="1200" b="1" i="0" kern="1200" dirty="0">
                <a:solidFill>
                  <a:schemeClr val="tx1"/>
                </a:solidFill>
                <a:effectLst/>
                <a:latin typeface="+mn-lt"/>
                <a:ea typeface="+mn-ea"/>
                <a:cs typeface="+mn-cs"/>
              </a:rPr>
              <a:t>, but there is a structure, and you can feel it as you go through the exhibition. To me, structure is necessary to create a sense of fluidity.</a:t>
            </a:r>
          </a:p>
          <a:p>
            <a:r>
              <a:rPr lang="en-US" sz="1000" kern="1200" dirty="0">
                <a:solidFill>
                  <a:schemeClr val="tx1"/>
                </a:solidFill>
                <a:latin typeface="+mn-lt"/>
                <a:ea typeface="+mn-ea"/>
                <a:cs typeface="+mn-cs"/>
              </a:rPr>
              <a:t>Christine </a:t>
            </a:r>
            <a:r>
              <a:rPr lang="en-US" sz="1000" kern="1200" dirty="0" err="1">
                <a:solidFill>
                  <a:schemeClr val="tx1"/>
                </a:solidFill>
                <a:latin typeface="+mn-lt"/>
                <a:ea typeface="+mn-ea"/>
                <a:cs typeface="+mn-cs"/>
              </a:rPr>
              <a:t>Macel</a:t>
            </a:r>
            <a:endParaRPr lang="en-US" b="1" dirty="0"/>
          </a:p>
        </p:txBody>
      </p:sp>
      <p:sp>
        <p:nvSpPr>
          <p:cNvPr id="4" name="Slide Number Placeholder 3"/>
          <p:cNvSpPr>
            <a:spLocks noGrp="1"/>
          </p:cNvSpPr>
          <p:nvPr>
            <p:ph type="sldNum" sz="quarter" idx="10"/>
          </p:nvPr>
        </p:nvSpPr>
        <p:spPr/>
        <p:txBody>
          <a:bodyPr/>
          <a:lstStyle/>
          <a:p>
            <a:fld id="{D577CA44-15C0-BC47-962B-49AE7A34EE51}" type="slidenum">
              <a:rPr lang="en-US" smtClean="0"/>
              <a:t>19</a:t>
            </a:fld>
            <a:endParaRPr lang="en-US"/>
          </a:p>
        </p:txBody>
      </p:sp>
    </p:spTree>
    <p:extLst>
      <p:ext uri="{BB962C8B-B14F-4D97-AF65-F5344CB8AC3E}">
        <p14:creationId xmlns:p14="http://schemas.microsoft.com/office/powerpoint/2010/main" val="1656114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5667-3E34-04C8-5D21-894B561C3F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9EFE03-AA0E-EF46-624A-55C57697C3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3E151B-BA93-1286-2E10-7A23CC5C274C}"/>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8DC5D365-87F8-06F8-201E-D11ECC7CF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25E7C-5076-EFE3-8D6B-D04D8C4E5EDC}"/>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3745430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FF32-6B5E-4FE4-5A15-9B032C3F64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568CF1-64CE-25A9-EDBC-F5173AD54F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E749A1-6CA2-BCB6-EE4C-742610CFE3F3}"/>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E7D877BC-E01E-6AC0-DD36-BC1F50C87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0D6CF9-5DEE-E151-110F-9B011364B50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01288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68A1-32CD-97C3-B5D1-D4F364CC59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EF1F85-6D1B-3025-147A-2D6B485DB4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FB212A-54BE-CFB4-30BD-4C03B508D795}"/>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A955D602-A0A7-7923-447F-3984F7E199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FE2CA-5D23-5490-54B4-3E80230FDE61}"/>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97081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647A-DCE3-9B49-91BE-2041996D1B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5AE7A7-D2C2-1159-7807-26A53FD44A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1E57D21-0113-3B5E-2C54-57FDC06690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91ED-3426-1449-4998-05AA194EC0D1}"/>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6" name="Footer Placeholder 5">
            <a:extLst>
              <a:ext uri="{FF2B5EF4-FFF2-40B4-BE49-F238E27FC236}">
                <a16:creationId xmlns:a16="http://schemas.microsoft.com/office/drawing/2014/main" id="{C275A459-4847-AB8F-032D-DDA166F24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34D1F8-F81A-C39B-DFDE-14026589714B}"/>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30616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2710C-24C5-151B-2289-3683A27D64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7E22B1-119D-2D0C-2C30-FE76DF22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AA8E3D-EDB5-55D2-9AEA-0846DD4517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90476A-A4F1-854A-3749-F61223BCAF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BBECBE-42F8-C900-F26B-C3F1F6EDF1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BADD28-0250-4360-FD8F-E40E6D1121E3}"/>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8" name="Footer Placeholder 7">
            <a:extLst>
              <a:ext uri="{FF2B5EF4-FFF2-40B4-BE49-F238E27FC236}">
                <a16:creationId xmlns:a16="http://schemas.microsoft.com/office/drawing/2014/main" id="{E4FE05E0-F439-28D1-4436-AC312F94DF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6271FB-FDB9-15B7-1A56-8CC90133CEA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7084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AD0D-73A9-934A-B068-43FDFEA482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1EAAC-2FCC-7706-6149-0EA42B4B8747}"/>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4" name="Footer Placeholder 3">
            <a:extLst>
              <a:ext uri="{FF2B5EF4-FFF2-40B4-BE49-F238E27FC236}">
                <a16:creationId xmlns:a16="http://schemas.microsoft.com/office/drawing/2014/main" id="{909995F8-5D04-4A2E-C92C-4FBE73A735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81B0D5-70FE-517F-E435-E95F4356DC2D}"/>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64955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8932C-B7D8-F87A-BD64-98094E437C76}"/>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3" name="Footer Placeholder 2">
            <a:extLst>
              <a:ext uri="{FF2B5EF4-FFF2-40B4-BE49-F238E27FC236}">
                <a16:creationId xmlns:a16="http://schemas.microsoft.com/office/drawing/2014/main" id="{04266FA9-10F1-2D87-1C02-1E5E91F6C4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C83E3-286D-36B4-CFCC-5C7D445A269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422777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EE0-5A4B-447A-9E3F-25FF7CC7A7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936051-1317-1227-80E8-9EE168533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41841-0AA5-7EF4-1A74-AD3589DD5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1ABFC9-129A-10EC-A671-A1A104E62DA4}"/>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6" name="Footer Placeholder 5">
            <a:extLst>
              <a:ext uri="{FF2B5EF4-FFF2-40B4-BE49-F238E27FC236}">
                <a16:creationId xmlns:a16="http://schemas.microsoft.com/office/drawing/2014/main" id="{45641E58-E482-3ECE-7791-B5A01E19E8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BAD0AF-1993-4A93-46DD-E3D1324B1EBF}"/>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9967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BC55-F620-E20A-C621-C378567FC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AE0EC3-D712-2909-CD64-E830DDE737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ECE849-A821-4A84-7980-3162F6D26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6D561E-8436-753A-3E09-0E985E6D6036}"/>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6" name="Footer Placeholder 5">
            <a:extLst>
              <a:ext uri="{FF2B5EF4-FFF2-40B4-BE49-F238E27FC236}">
                <a16:creationId xmlns:a16="http://schemas.microsoft.com/office/drawing/2014/main" id="{7E10FB8A-E43E-C9D9-5086-66C0C10D42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69773F-BE38-B272-9CBA-A09B358230B2}"/>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4471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A9CC-2E0B-25CA-F2C1-D0BA0CBC1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65777A-B3A0-C7F9-CCBE-4E10D8AADA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F9F6A-C10A-FCF0-CA31-018DCEC8C1F5}"/>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15AD1EB1-5899-FE6C-052B-B0FE5D27B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458B8B-00D2-D63C-D742-F821D24FDE89}"/>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870394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31CD8A-6333-55AB-EE10-23240C9DA7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D28216-9AB8-CB81-D8DA-32DB92EE8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3CB35-8BDA-5B08-5451-9BCB3714CAC0}"/>
              </a:ext>
            </a:extLst>
          </p:cNvPr>
          <p:cNvSpPr>
            <a:spLocks noGrp="1"/>
          </p:cNvSpPr>
          <p:nvPr>
            <p:ph type="dt" sz="half" idx="10"/>
          </p:nvPr>
        </p:nvSpPr>
        <p:spPr/>
        <p:txBody>
          <a:body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F152E202-3005-7ED5-D50F-20EDEE1EE0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ABB17-D291-0FD6-99EF-4BF3C3690678}"/>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81605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B475F-BE9D-860F-A7E9-6D4A1F23FC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A42316-02AD-904E-E8F5-D5A3FE4537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6E68DD-E50A-2EBF-D246-344849256D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28364-3D4B-6049-A349-9ADC878120DA}" type="datetimeFigureOut">
              <a:rPr lang="en-US" smtClean="0"/>
              <a:t>10/4/24</a:t>
            </a:fld>
            <a:endParaRPr lang="en-US"/>
          </a:p>
        </p:txBody>
      </p:sp>
      <p:sp>
        <p:nvSpPr>
          <p:cNvPr id="5" name="Footer Placeholder 4">
            <a:extLst>
              <a:ext uri="{FF2B5EF4-FFF2-40B4-BE49-F238E27FC236}">
                <a16:creationId xmlns:a16="http://schemas.microsoft.com/office/drawing/2014/main" id="{85D42FE4-E0FD-522F-BB12-8C51B5972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B85011-7B19-872B-3281-58AEFC877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67BB32-1D9B-7D46-9800-46A674B15AB1}" type="slidenum">
              <a:rPr lang="en-US" smtClean="0"/>
              <a:t>‹#›</a:t>
            </a:fld>
            <a:endParaRPr lang="en-US"/>
          </a:p>
        </p:txBody>
      </p:sp>
    </p:spTree>
    <p:extLst>
      <p:ext uri="{BB962C8B-B14F-4D97-AF65-F5344CB8AC3E}">
        <p14:creationId xmlns:p14="http://schemas.microsoft.com/office/powerpoint/2010/main" val="2396941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Accelerationism" TargetMode="External"/><Relationship Id="rId13" Type="http://schemas.openxmlformats.org/officeDocument/2006/relationships/hyperlink" Target="https://en.wikipedia.org/wiki/Cybernetic_Culture_Research_Unit#cite_note-3" TargetMode="External"/><Relationship Id="rId3" Type="http://schemas.openxmlformats.org/officeDocument/2006/relationships/hyperlink" Target="https://en.wikipedia.org/wiki/Warwick_University" TargetMode="External"/><Relationship Id="rId7" Type="http://schemas.openxmlformats.org/officeDocument/2006/relationships/hyperlink" Target="https://en.wikipedia.org/wiki/Cult_following" TargetMode="External"/><Relationship Id="rId12" Type="http://schemas.openxmlformats.org/officeDocument/2006/relationships/hyperlink" Target="https://en.wikipedia.org/wiki/Cybernetic_Culture_Research_Unit#cite_note-2" TargetMode="External"/><Relationship Id="rId2" Type="http://schemas.openxmlformats.org/officeDocument/2006/relationships/hyperlink" Target="https://en.wikipedia.org/wiki/Cultural_theorist" TargetMode="External"/><Relationship Id="rId1" Type="http://schemas.openxmlformats.org/officeDocument/2006/relationships/slideLayout" Target="../slideLayouts/slideLayout6.xml"/><Relationship Id="rId6" Type="http://schemas.openxmlformats.org/officeDocument/2006/relationships/hyperlink" Target="https://en.wikipedia.org/wiki/Gothic_fiction" TargetMode="External"/><Relationship Id="rId11" Type="http://schemas.openxmlformats.org/officeDocument/2006/relationships/hyperlink" Target="https://en.wikipedia.org/wiki/Nick_Land" TargetMode="External"/><Relationship Id="rId5" Type="http://schemas.openxmlformats.org/officeDocument/2006/relationships/hyperlink" Target="https://en.wikipedia.org/wiki/Cyberpunk" TargetMode="External"/><Relationship Id="rId10" Type="http://schemas.openxmlformats.org/officeDocument/2006/relationships/hyperlink" Target="https://en.wikipedia.org/wiki/Mark_Fisher" TargetMode="External"/><Relationship Id="rId4" Type="http://schemas.openxmlformats.org/officeDocument/2006/relationships/hyperlink" Target="https://en.wikipedia.org/wiki/Cybernetic_Culture_Research_Unit#cite_note-1" TargetMode="External"/><Relationship Id="rId9" Type="http://schemas.openxmlformats.org/officeDocument/2006/relationships/hyperlink" Target="https://en.wikipedia.org/wiki/Sadie_Plan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J._G._Ballard" TargetMode="External"/><Relationship Id="rId13" Type="http://schemas.openxmlformats.org/officeDocument/2006/relationships/hyperlink" Target="https://en.wikipedia.org/wiki/Anthropology" TargetMode="External"/><Relationship Id="rId3" Type="http://schemas.openxmlformats.org/officeDocument/2006/relationships/hyperlink" Target="https://en.wikipedia.org/wiki/F%C3%A9lix_Guattari" TargetMode="External"/><Relationship Id="rId7" Type="http://schemas.openxmlformats.org/officeDocument/2006/relationships/hyperlink" Target="https://en.wikipedia.org/wiki/William_Gibson" TargetMode="External"/><Relationship Id="rId12" Type="http://schemas.openxmlformats.org/officeDocument/2006/relationships/hyperlink" Target="https://en.wikipedia.org/wiki/Carl_Jung" TargetMode="External"/><Relationship Id="rId2" Type="http://schemas.openxmlformats.org/officeDocument/2006/relationships/hyperlink" Target="https://en.wikipedia.org/wiki/Gilles_Deleuze" TargetMode="External"/><Relationship Id="rId1" Type="http://schemas.openxmlformats.org/officeDocument/2006/relationships/slideLayout" Target="../slideLayouts/slideLayout6.xml"/><Relationship Id="rId6" Type="http://schemas.openxmlformats.org/officeDocument/2006/relationships/hyperlink" Target="https://en.wikipedia.org/wiki/H._P._Lovecraft" TargetMode="External"/><Relationship Id="rId11" Type="http://schemas.openxmlformats.org/officeDocument/2006/relationships/hyperlink" Target="https://en.wikipedia.org/wiki/William_S._Burroughs" TargetMode="External"/><Relationship Id="rId5" Type="http://schemas.openxmlformats.org/officeDocument/2006/relationships/hyperlink" Target="https://en.wikipedia.org/wiki/A_Thousand_Plateaus" TargetMode="External"/><Relationship Id="rId15" Type="http://schemas.openxmlformats.org/officeDocument/2006/relationships/hyperlink" Target="https://en.wikipedia.org/wiki/Cybernetic_Culture_Research_Unit#cite_note-mit-4" TargetMode="External"/><Relationship Id="rId10" Type="http://schemas.openxmlformats.org/officeDocument/2006/relationships/hyperlink" Target="https://en.wikipedia.org/wiki/Octavia_E._Butler" TargetMode="External"/><Relationship Id="rId4" Type="http://schemas.openxmlformats.org/officeDocument/2006/relationships/hyperlink" Target="https://en.wikipedia.org/wiki/Anti-Oedipus" TargetMode="External"/><Relationship Id="rId9" Type="http://schemas.openxmlformats.org/officeDocument/2006/relationships/hyperlink" Target="https://en.wikipedia.org/wiki/Friedrich_Nietzsche" TargetMode="External"/><Relationship Id="rId14" Type="http://schemas.openxmlformats.org/officeDocument/2006/relationships/hyperlink" Target="https://en.wikipedia.org/wiki/Nanotechnology"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tiff"/><Relationship Id="rId5" Type="http://schemas.openxmlformats.org/officeDocument/2006/relationships/image" Target="../media/image20.jpeg"/><Relationship Id="rId4" Type="http://schemas.openxmlformats.org/officeDocument/2006/relationships/image" Target="../media/image19.jpeg"/></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B4B6-9BB0-F506-CEEF-1A43F7A1066F}"/>
              </a:ext>
            </a:extLst>
          </p:cNvPr>
          <p:cNvSpPr>
            <a:spLocks noGrp="1"/>
          </p:cNvSpPr>
          <p:nvPr>
            <p:ph type="ctrTitle"/>
          </p:nvPr>
        </p:nvSpPr>
        <p:spPr/>
        <p:txBody>
          <a:bodyPr>
            <a:normAutofit/>
          </a:bodyPr>
          <a:lstStyle/>
          <a:p>
            <a:r>
              <a:rPr lang="en-US" dirty="0">
                <a:latin typeface="Helvetica" pitchFamily="2" charset="0"/>
              </a:rPr>
              <a:t>Explorative Praxis</a:t>
            </a:r>
            <a:br>
              <a:rPr lang="en-US" dirty="0">
                <a:latin typeface="Helvetica" pitchFamily="2" charset="0"/>
              </a:rPr>
            </a:br>
            <a:r>
              <a:rPr lang="en-US" sz="2200" dirty="0">
                <a:latin typeface="Helvetica" pitchFamily="2" charset="0"/>
              </a:rPr>
              <a:t>Part Time Provision</a:t>
            </a:r>
          </a:p>
        </p:txBody>
      </p:sp>
      <p:sp>
        <p:nvSpPr>
          <p:cNvPr id="3" name="Subtitle 2">
            <a:extLst>
              <a:ext uri="{FF2B5EF4-FFF2-40B4-BE49-F238E27FC236}">
                <a16:creationId xmlns:a16="http://schemas.microsoft.com/office/drawing/2014/main" id="{BD1E9AA7-215D-9083-7697-698BB159D777}"/>
              </a:ext>
            </a:extLst>
          </p:cNvPr>
          <p:cNvSpPr>
            <a:spLocks noGrp="1"/>
          </p:cNvSpPr>
          <p:nvPr>
            <p:ph type="subTitle" idx="1"/>
          </p:nvPr>
        </p:nvSpPr>
        <p:spPr/>
        <p:txBody>
          <a:bodyPr>
            <a:normAutofit/>
          </a:bodyPr>
          <a:lstStyle/>
          <a:p>
            <a:r>
              <a:rPr lang="en-US" sz="5400" dirty="0">
                <a:latin typeface="Helvetica" pitchFamily="2" charset="0"/>
              </a:rPr>
              <a:t>What is Praxis? </a:t>
            </a:r>
          </a:p>
        </p:txBody>
      </p:sp>
    </p:spTree>
    <p:extLst>
      <p:ext uri="{BB962C8B-B14F-4D97-AF65-F5344CB8AC3E}">
        <p14:creationId xmlns:p14="http://schemas.microsoft.com/office/powerpoint/2010/main" val="3348491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9"/>
          <p:cNvPicPr>
            <a:picLocks noChangeAspect="1"/>
          </p:cNvPicPr>
          <p:nvPr/>
        </p:nvPicPr>
        <p:blipFill>
          <a:blip r:embed="rId3">
            <a:alphaModFix amt="27000"/>
            <a:extLst>
              <a:ext uri="{28A0092B-C50C-407E-A947-70E740481C1C}">
                <a14:useLocalDpi xmlns:a14="http://schemas.microsoft.com/office/drawing/2010/main" val="0"/>
              </a:ext>
            </a:extLst>
          </a:blip>
          <a:srcRect/>
          <a:stretch>
            <a:fillRect/>
          </a:stretch>
        </p:blipFill>
        <p:spPr bwMode="auto">
          <a:xfrm>
            <a:off x="4842797" y="2905422"/>
            <a:ext cx="4559695" cy="3420723"/>
          </a:xfrm>
          <a:prstGeom prst="rect">
            <a:avLst/>
          </a:prstGeom>
          <a:noFill/>
          <a:ln>
            <a:noFill/>
          </a:ln>
          <a:extLst>
            <a:ext uri="{909E8E84-426E-40DD-AFC4-6F175D3DCCD1}">
              <a14:hiddenFill xmlns:a14="http://schemas.microsoft.com/office/drawing/2010/main">
                <a:solidFill>
                  <a:srgbClr val="FFFFFF">
                    <a:alpha val="27058"/>
                  </a:srgbClr>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80988" y="4615785"/>
            <a:ext cx="185737" cy="369887"/>
          </a:xfrm>
          <a:prstGeom prst="rect">
            <a:avLst/>
          </a:prstGeom>
          <a:noFill/>
        </p:spPr>
        <p:txBody>
          <a:bodyPr wrap="none">
            <a:spAutoFit/>
          </a:bodyPr>
          <a:lstStyle/>
          <a:p>
            <a:pPr>
              <a:defRPr/>
            </a:pPr>
            <a:endParaRPr lang="en-US">
              <a:latin typeface="+mj-lt"/>
            </a:endParaRPr>
          </a:p>
        </p:txBody>
      </p:sp>
      <p:sp>
        <p:nvSpPr>
          <p:cNvPr id="35844" name="TextBox 1"/>
          <p:cNvSpPr txBox="1">
            <a:spLocks noChangeArrowheads="1"/>
          </p:cNvSpPr>
          <p:nvPr/>
        </p:nvSpPr>
        <p:spPr bwMode="auto">
          <a:xfrm>
            <a:off x="280988" y="6480175"/>
            <a:ext cx="4175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endParaRPr lang="en-US" altLang="en-US" sz="1800"/>
          </a:p>
        </p:txBody>
      </p:sp>
      <p:pic>
        <p:nvPicPr>
          <p:cNvPr id="35845"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80988" y="2905422"/>
            <a:ext cx="4561809" cy="3420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title"/>
          </p:nvPr>
        </p:nvSpPr>
        <p:spPr>
          <a:xfrm>
            <a:off x="140494" y="531854"/>
            <a:ext cx="11911012" cy="1325563"/>
          </a:xfrm>
        </p:spPr>
        <p:txBody>
          <a:bodyPr>
            <a:normAutofit fontScale="90000"/>
          </a:bodyPr>
          <a:lstStyle/>
          <a:p>
            <a:pPr>
              <a:defRPr/>
            </a:pPr>
            <a:br>
              <a:rPr lang="en-US" sz="3100" dirty="0"/>
            </a:br>
            <a:br>
              <a:rPr lang="en-US" sz="3100" dirty="0"/>
            </a:br>
            <a:br>
              <a:rPr lang="en-US" sz="3100" dirty="0"/>
            </a:br>
            <a:r>
              <a:rPr lang="en-US" sz="3600" b="1" dirty="0">
                <a:latin typeface="Helvetica" pitchFamily="2" charset="0"/>
              </a:rPr>
              <a:t>Matrices</a:t>
            </a:r>
            <a:br>
              <a:rPr lang="en-US" sz="3600" b="1" dirty="0">
                <a:latin typeface="Helvetica" pitchFamily="2" charset="0"/>
              </a:rPr>
            </a:br>
            <a:r>
              <a:rPr lang="en-US" sz="2700" dirty="0">
                <a:latin typeface="Helvetica" pitchFamily="2" charset="0"/>
              </a:rPr>
              <a:t>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a:t>
            </a:r>
            <a:br>
              <a:rPr lang="en-US" sz="2700" dirty="0">
                <a:latin typeface="Helvetica" pitchFamily="2" charset="0"/>
              </a:rPr>
            </a:br>
            <a:r>
              <a:rPr lang="en-US" sz="2700" dirty="0">
                <a:latin typeface="Helvetica" pitchFamily="2" charset="0"/>
              </a:rPr>
              <a:t>(Plant, 1998, Zeros and Ones:9)</a:t>
            </a:r>
            <a:br>
              <a:rPr lang="en-US" sz="3600" dirty="0"/>
            </a:br>
            <a:r>
              <a:rPr lang="en-US" sz="3600" dirty="0"/>
              <a:t>  </a:t>
            </a:r>
          </a:p>
        </p:txBody>
      </p:sp>
      <p:pic>
        <p:nvPicPr>
          <p:cNvPr id="8" name="Picture 7"/>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9402492" y="2905422"/>
            <a:ext cx="2565544" cy="3420724"/>
          </a:xfrm>
          <a:prstGeom prst="rect">
            <a:avLst/>
          </a:prstGeom>
        </p:spPr>
      </p:pic>
    </p:spTree>
    <p:extLst>
      <p:ext uri="{BB962C8B-B14F-4D97-AF65-F5344CB8AC3E}">
        <p14:creationId xmlns:p14="http://schemas.microsoft.com/office/powerpoint/2010/main" val="2008204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D1EF-CEBF-B17D-F399-E5B945CED0B5}"/>
              </a:ext>
            </a:extLst>
          </p:cNvPr>
          <p:cNvSpPr>
            <a:spLocks noGrp="1"/>
          </p:cNvSpPr>
          <p:nvPr>
            <p:ph type="title"/>
          </p:nvPr>
        </p:nvSpPr>
        <p:spPr>
          <a:xfrm>
            <a:off x="154983" y="814575"/>
            <a:ext cx="12037017" cy="1325563"/>
          </a:xfrm>
        </p:spPr>
        <p:txBody>
          <a:bodyPr/>
          <a:lstStyle/>
          <a:p>
            <a:r>
              <a:rPr lang="en-US" dirty="0"/>
              <a:t>Cybernetic Culture Research Unit (CCRU) 1993- 2003</a:t>
            </a:r>
          </a:p>
        </p:txBody>
      </p:sp>
      <p:sp>
        <p:nvSpPr>
          <p:cNvPr id="4" name="TextBox 3">
            <a:extLst>
              <a:ext uri="{FF2B5EF4-FFF2-40B4-BE49-F238E27FC236}">
                <a16:creationId xmlns:a16="http://schemas.microsoft.com/office/drawing/2014/main" id="{E45B8D75-3FAB-72D6-4961-2F678956A305}"/>
              </a:ext>
            </a:extLst>
          </p:cNvPr>
          <p:cNvSpPr txBox="1"/>
          <p:nvPr/>
        </p:nvSpPr>
        <p:spPr>
          <a:xfrm>
            <a:off x="1019014" y="2551837"/>
            <a:ext cx="9860796" cy="1754326"/>
          </a:xfrm>
          <a:prstGeom prst="rect">
            <a:avLst/>
          </a:prstGeom>
          <a:noFill/>
        </p:spPr>
        <p:txBody>
          <a:bodyPr wrap="square">
            <a:spAutoFit/>
          </a:bodyPr>
          <a:lstStyle/>
          <a:p>
            <a:r>
              <a:rPr lang="en-GB" b="0" i="0" dirty="0">
                <a:solidFill>
                  <a:srgbClr val="202122"/>
                </a:solidFill>
                <a:effectLst/>
                <a:latin typeface="Arial" panose="020B0604020202020204" pitchFamily="34" charset="0"/>
              </a:rPr>
              <a:t>The </a:t>
            </a:r>
            <a:r>
              <a:rPr lang="en-GB" b="1" i="0" dirty="0">
                <a:solidFill>
                  <a:srgbClr val="202122"/>
                </a:solidFill>
                <a:effectLst/>
                <a:latin typeface="Arial" panose="020B0604020202020204" pitchFamily="34" charset="0"/>
              </a:rPr>
              <a:t>Cybernetic Culture Research Unit</a:t>
            </a:r>
            <a:r>
              <a:rPr lang="en-GB" b="0" i="0" dirty="0">
                <a:solidFill>
                  <a:srgbClr val="202122"/>
                </a:solidFill>
                <a:effectLst/>
                <a:latin typeface="Arial" panose="020B0604020202020204" pitchFamily="34" charset="0"/>
              </a:rPr>
              <a:t> (</a:t>
            </a:r>
            <a:r>
              <a:rPr lang="en-GB" b="1" i="0" dirty="0">
                <a:solidFill>
                  <a:srgbClr val="202122"/>
                </a:solidFill>
                <a:effectLst/>
                <a:latin typeface="Arial" panose="020B0604020202020204" pitchFamily="34" charset="0"/>
              </a:rPr>
              <a:t>CCRU</a:t>
            </a:r>
            <a:r>
              <a:rPr lang="en-GB" b="0" i="0" dirty="0">
                <a:solidFill>
                  <a:srgbClr val="202122"/>
                </a:solidFill>
                <a:effectLst/>
                <a:latin typeface="Arial" panose="020B0604020202020204" pitchFamily="34" charset="0"/>
              </a:rPr>
              <a:t>) was an experimental </a:t>
            </a:r>
            <a:r>
              <a:rPr lang="en-GB" b="0" i="0" u="none" strike="noStrike" dirty="0">
                <a:effectLst/>
                <a:latin typeface="Arial" panose="020B0604020202020204" pitchFamily="34" charset="0"/>
                <a:hlinkClick r:id="rId2" tooltip="Cultural theorist"/>
              </a:rPr>
              <a:t>cultural theorist</a:t>
            </a:r>
            <a:r>
              <a:rPr lang="en-GB" b="0" i="0" dirty="0">
                <a:solidFill>
                  <a:srgbClr val="202122"/>
                </a:solidFill>
                <a:effectLst/>
                <a:latin typeface="Arial" panose="020B0604020202020204" pitchFamily="34" charset="0"/>
              </a:rPr>
              <a:t> collective formed in late 1995 at </a:t>
            </a:r>
            <a:r>
              <a:rPr lang="en-GB" b="0" i="0" u="none" strike="noStrike" dirty="0">
                <a:effectLst/>
                <a:latin typeface="Arial" panose="020B0604020202020204" pitchFamily="34" charset="0"/>
                <a:hlinkClick r:id="rId3" tooltip="Warwick University"/>
              </a:rPr>
              <a:t>Warwick University</a:t>
            </a:r>
            <a:r>
              <a:rPr lang="en-GB" b="0" i="0" dirty="0">
                <a:solidFill>
                  <a:srgbClr val="202122"/>
                </a:solidFill>
                <a:effectLst/>
                <a:latin typeface="Arial" panose="020B0604020202020204" pitchFamily="34" charset="0"/>
              </a:rPr>
              <a:t>, England</a:t>
            </a:r>
            <a:r>
              <a:rPr lang="en-GB" b="0" i="0" u="none" strike="noStrike" baseline="30000" dirty="0">
                <a:solidFill>
                  <a:srgbClr val="202122"/>
                </a:solidFill>
                <a:effectLst/>
                <a:latin typeface="Arial" panose="020B0604020202020204" pitchFamily="34" charset="0"/>
                <a:hlinkClick r:id="rId4"/>
              </a:rPr>
              <a:t>[1]</a:t>
            </a:r>
            <a:r>
              <a:rPr lang="en-GB" b="0" i="0" dirty="0">
                <a:solidFill>
                  <a:srgbClr val="202122"/>
                </a:solidFill>
                <a:effectLst/>
                <a:latin typeface="Arial" panose="020B0604020202020204" pitchFamily="34" charset="0"/>
              </a:rPr>
              <a:t> and gradually separated from academia until it dissolved in 2003. It garnered reputation for its idiosyncratic and surreal "theory-fiction" which incorporated </a:t>
            </a:r>
            <a:r>
              <a:rPr lang="en-GB" b="0" i="0" u="none" strike="noStrike" dirty="0">
                <a:effectLst/>
                <a:latin typeface="Arial" panose="020B0604020202020204" pitchFamily="34" charset="0"/>
                <a:hlinkClick r:id="rId5" tooltip="Cyberpunk"/>
              </a:rPr>
              <a:t>cyberpunk</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6" tooltip="Gothic fiction"/>
              </a:rPr>
              <a:t>Gothic horror</a:t>
            </a:r>
            <a:r>
              <a:rPr lang="en-GB" b="0" i="0" dirty="0">
                <a:solidFill>
                  <a:srgbClr val="202122"/>
                </a:solidFill>
                <a:effectLst/>
                <a:latin typeface="Arial" panose="020B0604020202020204" pitchFamily="34" charset="0"/>
              </a:rPr>
              <a:t>, and its work has since had an online </a:t>
            </a:r>
            <a:r>
              <a:rPr lang="en-GB" b="0" i="0" u="none" strike="noStrike" dirty="0">
                <a:effectLst/>
                <a:latin typeface="Arial" panose="020B0604020202020204" pitchFamily="34" charset="0"/>
                <a:hlinkClick r:id="rId7" tooltip="Cult following"/>
              </a:rPr>
              <a:t>cult following</a:t>
            </a:r>
            <a:r>
              <a:rPr lang="en-GB" b="0" i="0" dirty="0">
                <a:solidFill>
                  <a:srgbClr val="202122"/>
                </a:solidFill>
                <a:effectLst/>
                <a:latin typeface="Arial" panose="020B0604020202020204" pitchFamily="34" charset="0"/>
              </a:rPr>
              <a:t> related to the rise in popularity of </a:t>
            </a:r>
            <a:r>
              <a:rPr lang="en-GB" b="0" i="0" u="none" strike="noStrike" dirty="0">
                <a:effectLst/>
                <a:latin typeface="Arial" panose="020B0604020202020204" pitchFamily="34" charset="0"/>
                <a:hlinkClick r:id="rId8" tooltip="Accelerationism"/>
              </a:rPr>
              <a:t>accelerationism</a:t>
            </a:r>
            <a:r>
              <a:rPr lang="en-GB" b="0" i="0" dirty="0">
                <a:solidFill>
                  <a:srgbClr val="202122"/>
                </a:solidFill>
                <a:effectLst/>
                <a:latin typeface="Arial" panose="020B0604020202020204" pitchFamily="34" charset="0"/>
              </a:rPr>
              <a:t>. The CCRU are strongly associated with their former leading members, </a:t>
            </a:r>
            <a:r>
              <a:rPr lang="en-GB" b="0" i="0" u="none" strike="noStrike" dirty="0">
                <a:effectLst/>
                <a:latin typeface="Arial" panose="020B0604020202020204" pitchFamily="34" charset="0"/>
                <a:hlinkClick r:id="rId9" tooltip="Sadie Plant"/>
              </a:rPr>
              <a:t>Sadie Plant</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0" tooltip="Mark Fisher"/>
              </a:rPr>
              <a:t>Mark Fisher</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11" tooltip="Nick Land"/>
              </a:rPr>
              <a:t>Nick Land</a:t>
            </a:r>
            <a:r>
              <a:rPr lang="en-GB" b="0" i="0" dirty="0">
                <a:solidFill>
                  <a:srgbClr val="202122"/>
                </a:solidFill>
                <a:effectLst/>
                <a:latin typeface="Arial" panose="020B0604020202020204" pitchFamily="34" charset="0"/>
              </a:rPr>
              <a:t>.</a:t>
            </a:r>
            <a:r>
              <a:rPr lang="en-GB" b="0" i="0" u="none" strike="noStrike" baseline="30000" dirty="0">
                <a:solidFill>
                  <a:srgbClr val="202122"/>
                </a:solidFill>
                <a:effectLst/>
                <a:latin typeface="Arial" panose="020B0604020202020204" pitchFamily="34" charset="0"/>
                <a:hlinkClick r:id="rId12"/>
              </a:rPr>
              <a:t>[2]</a:t>
            </a:r>
            <a:r>
              <a:rPr lang="en-GB" b="0" i="0" u="none" strike="noStrike" baseline="30000" dirty="0">
                <a:solidFill>
                  <a:srgbClr val="202122"/>
                </a:solidFill>
                <a:effectLst/>
                <a:latin typeface="Arial" panose="020B0604020202020204" pitchFamily="34" charset="0"/>
                <a:hlinkClick r:id="rId13"/>
              </a:rPr>
              <a:t>[3]</a:t>
            </a:r>
            <a:endParaRPr lang="en-US" dirty="0"/>
          </a:p>
        </p:txBody>
      </p:sp>
    </p:spTree>
    <p:extLst>
      <p:ext uri="{BB962C8B-B14F-4D97-AF65-F5344CB8AC3E}">
        <p14:creationId xmlns:p14="http://schemas.microsoft.com/office/powerpoint/2010/main" val="327361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771C-5B3A-6A73-84E6-BC74BCCFFF6E}"/>
              </a:ext>
            </a:extLst>
          </p:cNvPr>
          <p:cNvSpPr>
            <a:spLocks noGrp="1"/>
          </p:cNvSpPr>
          <p:nvPr>
            <p:ph type="title"/>
          </p:nvPr>
        </p:nvSpPr>
        <p:spPr>
          <a:xfrm>
            <a:off x="216975" y="365125"/>
            <a:ext cx="11732217" cy="1325563"/>
          </a:xfrm>
        </p:spPr>
        <p:txBody>
          <a:bodyPr/>
          <a:lstStyle/>
          <a:p>
            <a:r>
              <a:rPr lang="en-US" dirty="0"/>
              <a:t>K- Punk/Mark Fisher (1968 - 2017) Cultural theorist </a:t>
            </a:r>
          </a:p>
        </p:txBody>
      </p:sp>
      <p:pic>
        <p:nvPicPr>
          <p:cNvPr id="4" name="Picture 3">
            <a:extLst>
              <a:ext uri="{FF2B5EF4-FFF2-40B4-BE49-F238E27FC236}">
                <a16:creationId xmlns:a16="http://schemas.microsoft.com/office/drawing/2014/main" id="{914CD41D-42A5-5FA3-DC93-DB2610851694}"/>
              </a:ext>
            </a:extLst>
          </p:cNvPr>
          <p:cNvPicPr>
            <a:picLocks noChangeAspect="1"/>
          </p:cNvPicPr>
          <p:nvPr/>
        </p:nvPicPr>
        <p:blipFill>
          <a:blip r:embed="rId2"/>
          <a:stretch>
            <a:fillRect/>
          </a:stretch>
        </p:blipFill>
        <p:spPr>
          <a:xfrm>
            <a:off x="558227" y="2115382"/>
            <a:ext cx="2466095" cy="3777848"/>
          </a:xfrm>
          <a:prstGeom prst="rect">
            <a:avLst/>
          </a:prstGeom>
        </p:spPr>
      </p:pic>
      <p:pic>
        <p:nvPicPr>
          <p:cNvPr id="5" name="Picture 4">
            <a:extLst>
              <a:ext uri="{FF2B5EF4-FFF2-40B4-BE49-F238E27FC236}">
                <a16:creationId xmlns:a16="http://schemas.microsoft.com/office/drawing/2014/main" id="{CBC08242-3CF8-9B59-8094-14B7875BC2A3}"/>
              </a:ext>
            </a:extLst>
          </p:cNvPr>
          <p:cNvPicPr>
            <a:picLocks noChangeAspect="1"/>
          </p:cNvPicPr>
          <p:nvPr/>
        </p:nvPicPr>
        <p:blipFill>
          <a:blip r:embed="rId3"/>
          <a:stretch>
            <a:fillRect/>
          </a:stretch>
        </p:blipFill>
        <p:spPr>
          <a:xfrm>
            <a:off x="3286298" y="2115382"/>
            <a:ext cx="2387600" cy="3777848"/>
          </a:xfrm>
          <a:prstGeom prst="rect">
            <a:avLst/>
          </a:prstGeom>
        </p:spPr>
      </p:pic>
      <p:pic>
        <p:nvPicPr>
          <p:cNvPr id="6" name="Picture 5">
            <a:extLst>
              <a:ext uri="{FF2B5EF4-FFF2-40B4-BE49-F238E27FC236}">
                <a16:creationId xmlns:a16="http://schemas.microsoft.com/office/drawing/2014/main" id="{6A0BEB76-8C92-D8A3-4D8F-F1365440027B}"/>
              </a:ext>
            </a:extLst>
          </p:cNvPr>
          <p:cNvPicPr>
            <a:picLocks noChangeAspect="1"/>
          </p:cNvPicPr>
          <p:nvPr/>
        </p:nvPicPr>
        <p:blipFill>
          <a:blip r:embed="rId4"/>
          <a:stretch>
            <a:fillRect/>
          </a:stretch>
        </p:blipFill>
        <p:spPr>
          <a:xfrm>
            <a:off x="5597901" y="2083230"/>
            <a:ext cx="3810000" cy="3810000"/>
          </a:xfrm>
          <a:prstGeom prst="rect">
            <a:avLst/>
          </a:prstGeom>
        </p:spPr>
      </p:pic>
      <p:pic>
        <p:nvPicPr>
          <p:cNvPr id="10" name="Picture 9">
            <a:extLst>
              <a:ext uri="{FF2B5EF4-FFF2-40B4-BE49-F238E27FC236}">
                <a16:creationId xmlns:a16="http://schemas.microsoft.com/office/drawing/2014/main" id="{43E3CB32-7773-FE6C-FE22-A6841173E111}"/>
              </a:ext>
            </a:extLst>
          </p:cNvPr>
          <p:cNvPicPr>
            <a:picLocks noChangeAspect="1"/>
          </p:cNvPicPr>
          <p:nvPr/>
        </p:nvPicPr>
        <p:blipFill>
          <a:blip r:embed="rId5"/>
          <a:stretch>
            <a:fillRect/>
          </a:stretch>
        </p:blipFill>
        <p:spPr>
          <a:xfrm>
            <a:off x="9094731" y="2083230"/>
            <a:ext cx="2624773" cy="3751881"/>
          </a:xfrm>
          <a:prstGeom prst="rect">
            <a:avLst/>
          </a:prstGeom>
        </p:spPr>
      </p:pic>
    </p:spTree>
    <p:extLst>
      <p:ext uri="{BB962C8B-B14F-4D97-AF65-F5344CB8AC3E}">
        <p14:creationId xmlns:p14="http://schemas.microsoft.com/office/powerpoint/2010/main" val="676621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7BAE-2864-9E62-0A46-E3972182B320}"/>
              </a:ext>
            </a:extLst>
          </p:cNvPr>
          <p:cNvSpPr>
            <a:spLocks noGrp="1"/>
          </p:cNvSpPr>
          <p:nvPr>
            <p:ph type="title"/>
          </p:nvPr>
        </p:nvSpPr>
        <p:spPr/>
        <p:txBody>
          <a:bodyPr/>
          <a:lstStyle/>
          <a:p>
            <a:r>
              <a:rPr lang="en-US" dirty="0"/>
              <a:t>Nick Land </a:t>
            </a:r>
          </a:p>
        </p:txBody>
      </p:sp>
      <p:sp>
        <p:nvSpPr>
          <p:cNvPr id="3" name="TextBox 2">
            <a:extLst>
              <a:ext uri="{FF2B5EF4-FFF2-40B4-BE49-F238E27FC236}">
                <a16:creationId xmlns:a16="http://schemas.microsoft.com/office/drawing/2014/main" id="{63026335-68D9-C4C2-B890-18C2746EA0E8}"/>
              </a:ext>
            </a:extLst>
          </p:cNvPr>
          <p:cNvSpPr txBox="1"/>
          <p:nvPr/>
        </p:nvSpPr>
        <p:spPr>
          <a:xfrm>
            <a:off x="4959458" y="3301139"/>
            <a:ext cx="1739387" cy="369332"/>
          </a:xfrm>
          <a:prstGeom prst="rect">
            <a:avLst/>
          </a:prstGeom>
          <a:noFill/>
        </p:spPr>
        <p:txBody>
          <a:bodyPr wrap="none" rtlCol="0">
            <a:spAutoFit/>
          </a:bodyPr>
          <a:lstStyle/>
          <a:p>
            <a:r>
              <a:rPr lang="en-US" dirty="0"/>
              <a:t>Cyber Feminism </a:t>
            </a:r>
          </a:p>
        </p:txBody>
      </p:sp>
      <p:sp>
        <p:nvSpPr>
          <p:cNvPr id="6" name="TextBox 5">
            <a:extLst>
              <a:ext uri="{FF2B5EF4-FFF2-40B4-BE49-F238E27FC236}">
                <a16:creationId xmlns:a16="http://schemas.microsoft.com/office/drawing/2014/main" id="{C3E8B65B-01A1-2045-785C-12423706959C}"/>
              </a:ext>
            </a:extLst>
          </p:cNvPr>
          <p:cNvSpPr txBox="1"/>
          <p:nvPr/>
        </p:nvSpPr>
        <p:spPr>
          <a:xfrm>
            <a:off x="398287" y="5015547"/>
            <a:ext cx="11395425" cy="1477328"/>
          </a:xfrm>
          <a:prstGeom prst="rect">
            <a:avLst/>
          </a:prstGeom>
          <a:noFill/>
        </p:spPr>
        <p:txBody>
          <a:bodyPr wrap="square">
            <a:spAutoFit/>
          </a:bodyPr>
          <a:lstStyle/>
          <a:p>
            <a:r>
              <a:rPr lang="en-GB" b="0" i="0" dirty="0">
                <a:solidFill>
                  <a:srgbClr val="202122"/>
                </a:solidFill>
                <a:effectLst/>
                <a:latin typeface="Arial" panose="020B0604020202020204" pitchFamily="34" charset="0"/>
              </a:rPr>
              <a:t>In addition to drawing inspiration from </a:t>
            </a:r>
            <a:r>
              <a:rPr lang="en-GB" b="0" i="0" u="none" strike="noStrike" dirty="0">
                <a:effectLst/>
                <a:latin typeface="Arial" panose="020B0604020202020204" pitchFamily="34" charset="0"/>
                <a:hlinkClick r:id="rId2" tooltip="Gilles Deleuze"/>
              </a:rPr>
              <a:t>Gilles Deleuze</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3" tooltip="Félix Guattari"/>
              </a:rPr>
              <a:t>Félix </a:t>
            </a:r>
            <a:r>
              <a:rPr lang="en-GB" b="0" i="0" u="none" strike="noStrike" dirty="0" err="1">
                <a:effectLst/>
                <a:latin typeface="Arial" panose="020B0604020202020204" pitchFamily="34" charset="0"/>
                <a:hlinkClick r:id="rId3" tooltip="Félix Guattari"/>
              </a:rPr>
              <a:t>Guattari</a:t>
            </a:r>
            <a:r>
              <a:rPr lang="en-GB" b="0" i="0" dirty="0" err="1">
                <a:solidFill>
                  <a:srgbClr val="202122"/>
                </a:solidFill>
                <a:effectLst/>
                <a:latin typeface="Arial" panose="020B0604020202020204" pitchFamily="34" charset="0"/>
              </a:rPr>
              <a:t>'s</a:t>
            </a:r>
            <a:r>
              <a:rPr lang="en-GB" b="0" i="0" dirty="0">
                <a:solidFill>
                  <a:srgbClr val="202122"/>
                </a:solidFill>
                <a:effectLst/>
                <a:latin typeface="Arial" panose="020B0604020202020204" pitchFamily="34" charset="0"/>
              </a:rPr>
              <a:t> </a:t>
            </a:r>
            <a:r>
              <a:rPr lang="en-GB" b="0" i="1" u="none" strike="noStrike" dirty="0">
                <a:solidFill>
                  <a:srgbClr val="202122"/>
                </a:solidFill>
                <a:effectLst/>
                <a:latin typeface="Arial" panose="020B0604020202020204" pitchFamily="34" charset="0"/>
                <a:hlinkClick r:id="rId4" tooltip="Anti-Oedipus"/>
              </a:rPr>
              <a:t>Anti-Oedipus</a:t>
            </a:r>
            <a:r>
              <a:rPr lang="en-GB" b="0" i="0" dirty="0">
                <a:solidFill>
                  <a:srgbClr val="202122"/>
                </a:solidFill>
                <a:effectLst/>
                <a:latin typeface="Arial" panose="020B0604020202020204" pitchFamily="34" charset="0"/>
              </a:rPr>
              <a:t> and </a:t>
            </a:r>
            <a:r>
              <a:rPr lang="en-GB" b="0" i="1" u="none" strike="noStrike" dirty="0">
                <a:solidFill>
                  <a:srgbClr val="202122"/>
                </a:solidFill>
                <a:effectLst/>
                <a:latin typeface="Arial" panose="020B0604020202020204" pitchFamily="34" charset="0"/>
                <a:hlinkClick r:id="rId5" tooltip="A Thousand Plateaus"/>
              </a:rPr>
              <a:t>A Thousand Plateaus</a:t>
            </a:r>
            <a:r>
              <a:rPr lang="en-GB" b="0" i="0" dirty="0">
                <a:solidFill>
                  <a:srgbClr val="202122"/>
                </a:solidFill>
                <a:effectLst/>
                <a:latin typeface="Arial" panose="020B0604020202020204" pitchFamily="34" charset="0"/>
              </a:rPr>
              <a:t>, to which references can be found in the CCRU's writings, the collective drew inspiration from writers including </a:t>
            </a:r>
            <a:r>
              <a:rPr lang="en-GB" b="0" i="0" u="none" strike="noStrike" dirty="0">
                <a:effectLst/>
                <a:latin typeface="Arial" panose="020B0604020202020204" pitchFamily="34" charset="0"/>
                <a:hlinkClick r:id="rId6" tooltip="H. P. Lovecraft"/>
              </a:rPr>
              <a:t>H. P. Lovecraft</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7" tooltip="William Gibson"/>
              </a:rPr>
              <a:t>William Gibson</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8" tooltip="J. G. Ballard"/>
              </a:rPr>
              <a:t>J. G. Ballard</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9" tooltip="Friedrich Nietzsche"/>
              </a:rPr>
              <a:t>Friedrich Nietzsche</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0" tooltip="Octavia E. Butler"/>
              </a:rPr>
              <a:t>Octavia Butler</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1" tooltip="William S. Burroughs"/>
              </a:rPr>
              <a:t>William S. Burroughs</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2" tooltip="Carl Jung"/>
              </a:rPr>
              <a:t>Carl Jung</a:t>
            </a:r>
            <a:r>
              <a:rPr lang="en-GB" b="0" i="0" dirty="0">
                <a:solidFill>
                  <a:srgbClr val="202122"/>
                </a:solidFill>
                <a:effectLst/>
                <a:latin typeface="Arial" panose="020B0604020202020204" pitchFamily="34" charset="0"/>
              </a:rPr>
              <a:t> and various other sources related to critical theory, science fiction, </a:t>
            </a:r>
            <a:r>
              <a:rPr lang="en-GB" b="0" i="0" u="none" strike="noStrike" dirty="0">
                <a:effectLst/>
                <a:latin typeface="Arial" panose="020B0604020202020204" pitchFamily="34" charset="0"/>
                <a:hlinkClick r:id="rId13" tooltip="Anthropology"/>
              </a:rPr>
              <a:t>anthropology</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14" tooltip="Nanotechnology"/>
              </a:rPr>
              <a:t>nanotechnology</a:t>
            </a:r>
            <a:r>
              <a:rPr lang="en-GB" b="0" i="0" dirty="0">
                <a:solidFill>
                  <a:srgbClr val="202122"/>
                </a:solidFill>
                <a:effectLst/>
                <a:latin typeface="Arial" panose="020B0604020202020204" pitchFamily="34" charset="0"/>
              </a:rPr>
              <a:t>.</a:t>
            </a:r>
            <a:r>
              <a:rPr lang="en-GB" b="0" i="0" u="none" strike="noStrike" baseline="30000" dirty="0">
                <a:solidFill>
                  <a:srgbClr val="202122"/>
                </a:solidFill>
                <a:effectLst/>
                <a:latin typeface="Arial" panose="020B0604020202020204" pitchFamily="34" charset="0"/>
                <a:hlinkClick r:id="rId15"/>
              </a:rPr>
              <a:t>[4]</a:t>
            </a:r>
            <a:endParaRPr lang="en-US" dirty="0"/>
          </a:p>
        </p:txBody>
      </p:sp>
      <p:sp>
        <p:nvSpPr>
          <p:cNvPr id="7" name="TextBox 6">
            <a:extLst>
              <a:ext uri="{FF2B5EF4-FFF2-40B4-BE49-F238E27FC236}">
                <a16:creationId xmlns:a16="http://schemas.microsoft.com/office/drawing/2014/main" id="{24A25EBC-9FD7-1737-728D-CF4C25EB6412}"/>
              </a:ext>
            </a:extLst>
          </p:cNvPr>
          <p:cNvSpPr txBox="1"/>
          <p:nvPr/>
        </p:nvSpPr>
        <p:spPr>
          <a:xfrm>
            <a:off x="8803037" y="2433234"/>
            <a:ext cx="1812419" cy="646331"/>
          </a:xfrm>
          <a:prstGeom prst="rect">
            <a:avLst/>
          </a:prstGeom>
          <a:noFill/>
        </p:spPr>
        <p:txBody>
          <a:bodyPr wrap="none" rtlCol="0">
            <a:spAutoFit/>
          </a:bodyPr>
          <a:lstStyle/>
          <a:p>
            <a:r>
              <a:rPr lang="en-US" dirty="0"/>
              <a:t>Mark Fisher</a:t>
            </a:r>
          </a:p>
          <a:p>
            <a:r>
              <a:rPr lang="en-US" dirty="0"/>
              <a:t>Cultural theorist  </a:t>
            </a:r>
          </a:p>
        </p:txBody>
      </p:sp>
      <p:sp>
        <p:nvSpPr>
          <p:cNvPr id="8" name="TextBox 7">
            <a:extLst>
              <a:ext uri="{FF2B5EF4-FFF2-40B4-BE49-F238E27FC236}">
                <a16:creationId xmlns:a16="http://schemas.microsoft.com/office/drawing/2014/main" id="{D8B958D1-0BA7-C2F6-EBF7-60F3886482DE}"/>
              </a:ext>
            </a:extLst>
          </p:cNvPr>
          <p:cNvSpPr txBox="1"/>
          <p:nvPr/>
        </p:nvSpPr>
        <p:spPr>
          <a:xfrm>
            <a:off x="2696705" y="2634712"/>
            <a:ext cx="1222899" cy="646331"/>
          </a:xfrm>
          <a:prstGeom prst="rect">
            <a:avLst/>
          </a:prstGeom>
          <a:noFill/>
        </p:spPr>
        <p:txBody>
          <a:bodyPr wrap="none" rtlCol="0">
            <a:spAutoFit/>
          </a:bodyPr>
          <a:lstStyle/>
          <a:p>
            <a:r>
              <a:rPr lang="en-US" dirty="0"/>
              <a:t>Sadie Plant</a:t>
            </a:r>
          </a:p>
          <a:p>
            <a:r>
              <a:rPr lang="en-US" dirty="0"/>
              <a:t>author </a:t>
            </a:r>
          </a:p>
        </p:txBody>
      </p:sp>
      <p:sp>
        <p:nvSpPr>
          <p:cNvPr id="9" name="TextBox 8">
            <a:extLst>
              <a:ext uri="{FF2B5EF4-FFF2-40B4-BE49-F238E27FC236}">
                <a16:creationId xmlns:a16="http://schemas.microsoft.com/office/drawing/2014/main" id="{FF2AADBA-3E1C-77E3-BFA9-814FF63EF98C}"/>
              </a:ext>
            </a:extLst>
          </p:cNvPr>
          <p:cNvSpPr txBox="1"/>
          <p:nvPr/>
        </p:nvSpPr>
        <p:spPr>
          <a:xfrm>
            <a:off x="9376475" y="3936569"/>
            <a:ext cx="1449564" cy="923330"/>
          </a:xfrm>
          <a:prstGeom prst="rect">
            <a:avLst/>
          </a:prstGeom>
          <a:noFill/>
        </p:spPr>
        <p:txBody>
          <a:bodyPr wrap="none" rtlCol="0">
            <a:spAutoFit/>
          </a:bodyPr>
          <a:lstStyle/>
          <a:p>
            <a:r>
              <a:rPr lang="en-US" dirty="0"/>
              <a:t>Kodwo Eshun</a:t>
            </a:r>
          </a:p>
          <a:p>
            <a:r>
              <a:rPr lang="en-US" dirty="0"/>
              <a:t>Film Maker  </a:t>
            </a:r>
          </a:p>
          <a:p>
            <a:r>
              <a:rPr lang="en-US" dirty="0"/>
              <a:t> </a:t>
            </a:r>
          </a:p>
        </p:txBody>
      </p:sp>
      <p:sp>
        <p:nvSpPr>
          <p:cNvPr id="10" name="TextBox 9">
            <a:extLst>
              <a:ext uri="{FF2B5EF4-FFF2-40B4-BE49-F238E27FC236}">
                <a16:creationId xmlns:a16="http://schemas.microsoft.com/office/drawing/2014/main" id="{F778168D-986C-217D-AD4A-2494E2EB2503}"/>
              </a:ext>
            </a:extLst>
          </p:cNvPr>
          <p:cNvSpPr txBox="1"/>
          <p:nvPr/>
        </p:nvSpPr>
        <p:spPr>
          <a:xfrm>
            <a:off x="671279" y="3825129"/>
            <a:ext cx="1972528" cy="646331"/>
          </a:xfrm>
          <a:prstGeom prst="rect">
            <a:avLst/>
          </a:prstGeom>
          <a:noFill/>
        </p:spPr>
        <p:txBody>
          <a:bodyPr wrap="none" rtlCol="0">
            <a:spAutoFit/>
          </a:bodyPr>
          <a:lstStyle/>
          <a:p>
            <a:r>
              <a:rPr lang="en-US" dirty="0"/>
              <a:t>Ian Hamilton Grant</a:t>
            </a:r>
          </a:p>
          <a:p>
            <a:r>
              <a:rPr lang="en-US" dirty="0"/>
              <a:t>Philosopher</a:t>
            </a:r>
          </a:p>
        </p:txBody>
      </p:sp>
    </p:spTree>
    <p:extLst>
      <p:ext uri="{BB962C8B-B14F-4D97-AF65-F5344CB8AC3E}">
        <p14:creationId xmlns:p14="http://schemas.microsoft.com/office/powerpoint/2010/main" val="1142831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9761-15CB-8F30-C09B-27886C323147}"/>
              </a:ext>
            </a:extLst>
          </p:cNvPr>
          <p:cNvSpPr>
            <a:spLocks noGrp="1"/>
          </p:cNvSpPr>
          <p:nvPr>
            <p:ph type="title"/>
          </p:nvPr>
        </p:nvSpPr>
        <p:spPr>
          <a:xfrm>
            <a:off x="404735" y="350135"/>
            <a:ext cx="3627620" cy="1325563"/>
          </a:xfrm>
        </p:spPr>
        <p:txBody>
          <a:bodyPr/>
          <a:lstStyle/>
          <a:p>
            <a:r>
              <a:rPr lang="en-US" dirty="0">
                <a:latin typeface="Helvetica" pitchFamily="2" charset="0"/>
              </a:rPr>
              <a:t>Praxis</a:t>
            </a:r>
          </a:p>
        </p:txBody>
      </p:sp>
      <p:pic>
        <p:nvPicPr>
          <p:cNvPr id="1034" name="Picture 10" descr="Aristotle | Biography, Works, Quotes, Philosophy, Ethics, &amp; Facts |  Britannica">
            <a:extLst>
              <a:ext uri="{FF2B5EF4-FFF2-40B4-BE49-F238E27FC236}">
                <a16:creationId xmlns:a16="http://schemas.microsoft.com/office/drawing/2014/main" id="{3FFB43F4-5515-D352-6B2C-DE38EAD7C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5630" y="659567"/>
            <a:ext cx="4416989" cy="55388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D4BAC8-DF37-5CB5-07C5-D60AD6DFB8FB}"/>
              </a:ext>
            </a:extLst>
          </p:cNvPr>
          <p:cNvSpPr txBox="1"/>
          <p:nvPr/>
        </p:nvSpPr>
        <p:spPr>
          <a:xfrm>
            <a:off x="404735" y="1675698"/>
            <a:ext cx="5876145" cy="4093428"/>
          </a:xfrm>
          <a:prstGeom prst="rect">
            <a:avLst/>
          </a:prstGeom>
          <a:noFill/>
        </p:spPr>
        <p:txBody>
          <a:bodyPr wrap="square" rtlCol="0">
            <a:spAutoFit/>
          </a:bodyPr>
          <a:lstStyle/>
          <a:p>
            <a:r>
              <a:rPr lang="en-US" sz="20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2000" dirty="0">
                <a:latin typeface="Helvetica" pitchFamily="2" charset="0"/>
              </a:rPr>
              <a:t>(Barker; 165/66)</a:t>
            </a:r>
            <a:endParaRPr lang="en-US" sz="2000" dirty="0"/>
          </a:p>
        </p:txBody>
      </p:sp>
      <p:sp>
        <p:nvSpPr>
          <p:cNvPr id="4" name="TextBox 3">
            <a:extLst>
              <a:ext uri="{FF2B5EF4-FFF2-40B4-BE49-F238E27FC236}">
                <a16:creationId xmlns:a16="http://schemas.microsoft.com/office/drawing/2014/main" id="{ADBF57B4-6AC9-28BB-4714-3C8FC41468AC}"/>
              </a:ext>
            </a:extLst>
          </p:cNvPr>
          <p:cNvSpPr txBox="1"/>
          <p:nvPr/>
        </p:nvSpPr>
        <p:spPr>
          <a:xfrm>
            <a:off x="7545630" y="6340839"/>
            <a:ext cx="4134465" cy="369332"/>
          </a:xfrm>
          <a:prstGeom prst="rect">
            <a:avLst/>
          </a:prstGeom>
          <a:noFill/>
        </p:spPr>
        <p:txBody>
          <a:bodyPr wrap="none" rtlCol="0">
            <a:spAutoFit/>
          </a:bodyPr>
          <a:lstStyle/>
          <a:p>
            <a:r>
              <a:rPr lang="en-GB" b="0" i="0" dirty="0">
                <a:solidFill>
                  <a:srgbClr val="1A1A1A"/>
                </a:solidFill>
                <a:effectLst/>
                <a:latin typeface="Helvetica" pitchFamily="2" charset="0"/>
              </a:rPr>
              <a:t>Aristotle, 384 BCE - 322 B</a:t>
            </a:r>
            <a:r>
              <a:rPr lang="en-GB" dirty="0">
                <a:solidFill>
                  <a:srgbClr val="1A1A1A"/>
                </a:solidFill>
                <a:latin typeface="Helvetica" pitchFamily="2" charset="0"/>
              </a:rPr>
              <a:t>CE, Greece</a:t>
            </a:r>
            <a:endParaRPr lang="en-US" dirty="0">
              <a:latin typeface="Helvetica" pitchFamily="2" charset="0"/>
            </a:endParaRPr>
          </a:p>
        </p:txBody>
      </p:sp>
    </p:spTree>
    <p:extLst>
      <p:ext uri="{BB962C8B-B14F-4D97-AF65-F5344CB8AC3E}">
        <p14:creationId xmlns:p14="http://schemas.microsoft.com/office/powerpoint/2010/main" val="81022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172B-BC66-76B0-A9B0-4102737F2E62}"/>
              </a:ext>
            </a:extLst>
          </p:cNvPr>
          <p:cNvSpPr>
            <a:spLocks noGrp="1"/>
          </p:cNvSpPr>
          <p:nvPr>
            <p:ph type="title"/>
          </p:nvPr>
        </p:nvSpPr>
        <p:spPr>
          <a:xfrm>
            <a:off x="284813" y="575013"/>
            <a:ext cx="11622374" cy="1325563"/>
          </a:xfrm>
        </p:spPr>
        <p:txBody>
          <a:bodyPr>
            <a:normAutofit/>
          </a:bodyPr>
          <a:lstStyle/>
          <a:p>
            <a:r>
              <a:rPr lang="en-GB" dirty="0">
                <a:latin typeface="Helvetica" pitchFamily="2" charset="0"/>
              </a:rPr>
              <a:t>Aristotle’s doctrine of the four causes</a:t>
            </a:r>
            <a:br>
              <a:rPr lang="en-GB" dirty="0"/>
            </a:br>
            <a:endParaRPr lang="en-US" dirty="0"/>
          </a:p>
        </p:txBody>
      </p:sp>
      <p:sp>
        <p:nvSpPr>
          <p:cNvPr id="3" name="Content Placeholder 2">
            <a:extLst>
              <a:ext uri="{FF2B5EF4-FFF2-40B4-BE49-F238E27FC236}">
                <a16:creationId xmlns:a16="http://schemas.microsoft.com/office/drawing/2014/main" id="{E0B36F50-A55E-868A-02E7-EC13583F5D50}"/>
              </a:ext>
            </a:extLst>
          </p:cNvPr>
          <p:cNvSpPr>
            <a:spLocks noGrp="1"/>
          </p:cNvSpPr>
          <p:nvPr>
            <p:ph idx="1"/>
          </p:nvPr>
        </p:nvSpPr>
        <p:spPr>
          <a:xfrm>
            <a:off x="284813" y="1900576"/>
            <a:ext cx="11622374" cy="4351338"/>
          </a:xfrm>
        </p:spPr>
        <p:txBody>
          <a:bodyPr>
            <a:normAutofit fontScale="77500" lnSpcReduction="20000"/>
          </a:bodyPr>
          <a:lstStyle/>
          <a:p>
            <a:pPr marL="0" indent="0">
              <a:buNone/>
            </a:pPr>
            <a:r>
              <a:rPr lang="en-GB" sz="3500" dirty="0">
                <a:latin typeface="Helvetica" pitchFamily="2" charset="0"/>
                <a:cs typeface="Arial" panose="020B0604020202020204" pitchFamily="34" charset="0"/>
              </a:rPr>
              <a:t>First Cause, causa </a:t>
            </a:r>
            <a:r>
              <a:rPr lang="en-GB" sz="3500" dirty="0" err="1">
                <a:latin typeface="Helvetica" pitchFamily="2" charset="0"/>
                <a:cs typeface="Arial" panose="020B0604020202020204" pitchFamily="34" charset="0"/>
              </a:rPr>
              <a:t>materialis</a:t>
            </a:r>
            <a:r>
              <a:rPr lang="en-GB" dirty="0">
                <a:latin typeface="Helvetica" pitchFamily="2" charset="0"/>
                <a:cs typeface="Arial" panose="020B0604020202020204" pitchFamily="34" charset="0"/>
              </a:rPr>
              <a:t>. </a:t>
            </a:r>
            <a:r>
              <a:rPr lang="en-GB" sz="3500" dirty="0">
                <a:latin typeface="Helvetica" pitchFamily="2" charset="0"/>
                <a:cs typeface="Arial" panose="020B0604020202020204" pitchFamily="34" charset="0"/>
              </a:rPr>
              <a:t>This is the matter or material out of which something is made,</a:t>
            </a:r>
            <a:r>
              <a:rPr lang="en-GB" dirty="0">
                <a:latin typeface="Helvetica" pitchFamily="2" charset="0"/>
                <a:cs typeface="Arial" panose="020B0604020202020204" pitchFamily="34" charset="0"/>
              </a:rPr>
              <a:t> </a:t>
            </a:r>
            <a:r>
              <a:rPr lang="en-GB" sz="2400" dirty="0">
                <a:latin typeface="Helvetica" pitchFamily="2" charset="0"/>
                <a:cs typeface="Arial" panose="020B0604020202020204" pitchFamily="34" charset="0"/>
              </a:rPr>
              <a:t>i.e. silver, wood, paper, clay, textile</a:t>
            </a:r>
          </a:p>
          <a:p>
            <a:pPr marL="0" indent="0">
              <a:buNone/>
            </a:pPr>
            <a:r>
              <a:rPr lang="en-GB" sz="3500" dirty="0">
                <a:latin typeface="Helvetica" pitchFamily="2" charset="0"/>
                <a:cs typeface="Arial" panose="020B0604020202020204" pitchFamily="34" charset="0"/>
              </a:rPr>
              <a:t>Second cause, causa </a:t>
            </a:r>
            <a:r>
              <a:rPr lang="en-GB" sz="3500" dirty="0" err="1">
                <a:latin typeface="Helvetica" pitchFamily="2" charset="0"/>
                <a:cs typeface="Arial" panose="020B0604020202020204" pitchFamily="34" charset="0"/>
              </a:rPr>
              <a:t>formalis</a:t>
            </a:r>
            <a:r>
              <a:rPr lang="en-GB" sz="3500" dirty="0">
                <a:latin typeface="Helvetica" pitchFamily="2" charset="0"/>
                <a:cs typeface="Arial" panose="020B0604020202020204" pitchFamily="34" charset="0"/>
              </a:rPr>
              <a:t> - relates to the form that the thing takes or the shape into which the material enters. </a:t>
            </a:r>
            <a:r>
              <a:rPr lang="en-GB" sz="2400" dirty="0">
                <a:latin typeface="Helvetica" pitchFamily="2" charset="0"/>
                <a:cs typeface="Arial" panose="020B0604020202020204" pitchFamily="34" charset="0"/>
              </a:rPr>
              <a:t>The forming of a chalice can be contrasted with the forming of a book, a wheel-thrown pot, or a digital print. Thus, for example, the centrifugal force of the pottery wheel will cause a thrown pot to take a particular form whilst the digital process will cause a digital print to take a very different form.</a:t>
            </a:r>
          </a:p>
          <a:p>
            <a:pPr marL="0" indent="0">
              <a:buNone/>
            </a:pPr>
            <a:r>
              <a:rPr lang="en-GB" sz="3500" dirty="0">
                <a:latin typeface="Helvetica" pitchFamily="2" charset="0"/>
                <a:cs typeface="Arial" panose="020B0604020202020204" pitchFamily="34" charset="0"/>
              </a:rPr>
              <a:t>Third cause, causa </a:t>
            </a:r>
            <a:r>
              <a:rPr lang="en-GB" sz="3500" dirty="0" err="1">
                <a:latin typeface="Helvetica" pitchFamily="2" charset="0"/>
                <a:cs typeface="Arial" panose="020B0604020202020204" pitchFamily="34" charset="0"/>
              </a:rPr>
              <a:t>finalis</a:t>
            </a:r>
            <a:r>
              <a:rPr lang="en-GB" sz="3500" dirty="0">
                <a:latin typeface="Helvetica" pitchFamily="2" charset="0"/>
                <a:cs typeface="Arial" panose="020B0604020202020204" pitchFamily="34" charset="0"/>
              </a:rPr>
              <a:t>. This is the end or the purpose for which the thing was made</a:t>
            </a:r>
            <a:r>
              <a:rPr lang="en-GB" dirty="0">
                <a:latin typeface="Helvetica" pitchFamily="2" charset="0"/>
                <a:cs typeface="Arial" panose="020B0604020202020204" pitchFamily="34" charset="0"/>
              </a:rPr>
              <a:t>. </a:t>
            </a:r>
            <a:r>
              <a:rPr lang="en-GB" sz="2600" dirty="0">
                <a:latin typeface="Helvetica" pitchFamily="2" charset="0"/>
                <a:cs typeface="Arial" panose="020B0604020202020204" pitchFamily="34" charset="0"/>
              </a:rPr>
              <a:t>This end determines the form of the thing and thus its relation to causa </a:t>
            </a:r>
            <a:r>
              <a:rPr lang="en-GB" sz="2600" dirty="0" err="1">
                <a:latin typeface="Helvetica" pitchFamily="2" charset="0"/>
                <a:cs typeface="Arial" panose="020B0604020202020204" pitchFamily="34" charset="0"/>
              </a:rPr>
              <a:t>formalis</a:t>
            </a:r>
            <a:r>
              <a:rPr lang="en-GB" sz="2600" dirty="0">
                <a:latin typeface="Helvetica" pitchFamily="2" charset="0"/>
                <a:cs typeface="Arial" panose="020B0604020202020204" pitchFamily="34" charset="0"/>
              </a:rPr>
              <a:t> becomes immediately obvious. </a:t>
            </a:r>
          </a:p>
          <a:p>
            <a:pPr marL="0" indent="0">
              <a:buNone/>
            </a:pPr>
            <a:r>
              <a:rPr lang="en-GB" sz="3800" dirty="0">
                <a:latin typeface="Helvetica" pitchFamily="2" charset="0"/>
              </a:rPr>
              <a:t>Fourth cause, causa </a:t>
            </a:r>
            <a:r>
              <a:rPr lang="en-GB" sz="3800" dirty="0" err="1">
                <a:latin typeface="Helvetica" pitchFamily="2" charset="0"/>
              </a:rPr>
              <a:t>efficiens</a:t>
            </a:r>
            <a:r>
              <a:rPr lang="en-GB" sz="3800" dirty="0">
                <a:latin typeface="Helvetica" pitchFamily="2" charset="0"/>
              </a:rPr>
              <a:t>. The causa </a:t>
            </a:r>
            <a:r>
              <a:rPr lang="en-GB" sz="3800" dirty="0" err="1">
                <a:latin typeface="Helvetica" pitchFamily="2" charset="0"/>
              </a:rPr>
              <a:t>efficiens</a:t>
            </a:r>
            <a:r>
              <a:rPr lang="en-GB" sz="3800" dirty="0">
                <a:latin typeface="Helvetica" pitchFamily="2" charset="0"/>
              </a:rPr>
              <a:t> is that which brings about the finished object.</a:t>
            </a:r>
            <a:r>
              <a:rPr lang="en-GB" dirty="0">
                <a:latin typeface="Helvetica" pitchFamily="2" charset="0"/>
              </a:rPr>
              <a:t> In the conception of the four causes, it is the silversmith, or the woodworker, or origami makers, or ceramicist, or fashion designer who brings about this effect (Heidegger 1977:6).(found in Bolt, B (date) </a:t>
            </a:r>
            <a:r>
              <a:rPr lang="en-GB" dirty="0" err="1">
                <a:latin typeface="Helvetica" pitchFamily="2" charset="0"/>
              </a:rPr>
              <a:t>Heidagger</a:t>
            </a:r>
            <a:r>
              <a:rPr lang="en-GB" dirty="0">
                <a:latin typeface="Helvetica" pitchFamily="2" charset="0"/>
              </a:rPr>
              <a:t>, </a:t>
            </a:r>
            <a:r>
              <a:rPr lang="en-GB" dirty="0" err="1">
                <a:latin typeface="Helvetica" pitchFamily="2" charset="0"/>
              </a:rPr>
              <a:t>Handlailty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76978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B97610-1B76-0640-192F-86D7D2176B68}"/>
              </a:ext>
            </a:extLst>
          </p:cNvPr>
          <p:cNvPicPr>
            <a:picLocks noChangeAspect="1"/>
          </p:cNvPicPr>
          <p:nvPr/>
        </p:nvPicPr>
        <p:blipFill>
          <a:blip r:embed="rId2"/>
          <a:stretch>
            <a:fillRect/>
          </a:stretch>
        </p:blipFill>
        <p:spPr>
          <a:xfrm>
            <a:off x="6962421" y="945592"/>
            <a:ext cx="5060107" cy="4722767"/>
          </a:xfrm>
          <a:prstGeom prst="rect">
            <a:avLst/>
          </a:prstGeom>
        </p:spPr>
      </p:pic>
      <p:sp>
        <p:nvSpPr>
          <p:cNvPr id="9" name="TextBox 8">
            <a:extLst>
              <a:ext uri="{FF2B5EF4-FFF2-40B4-BE49-F238E27FC236}">
                <a16:creationId xmlns:a16="http://schemas.microsoft.com/office/drawing/2014/main" id="{123BBE1D-7811-EDCE-D1CE-1926EAE8DBBB}"/>
              </a:ext>
            </a:extLst>
          </p:cNvPr>
          <p:cNvSpPr txBox="1"/>
          <p:nvPr/>
        </p:nvSpPr>
        <p:spPr>
          <a:xfrm>
            <a:off x="338283" y="1028343"/>
            <a:ext cx="6175059" cy="4062651"/>
          </a:xfrm>
          <a:prstGeom prst="rect">
            <a:avLst/>
          </a:prstGeom>
          <a:noFill/>
        </p:spPr>
        <p:txBody>
          <a:bodyPr wrap="square">
            <a:spAutoFit/>
          </a:bodyPr>
          <a:lstStyle/>
          <a:p>
            <a:br>
              <a:rPr lang="en-GB" sz="1800" dirty="0">
                <a:latin typeface="Helvetica" pitchFamily="2" charset="0"/>
              </a:rPr>
            </a:br>
            <a:r>
              <a:rPr lang="en-GB" sz="2400" dirty="0">
                <a:latin typeface="Helvetica" pitchFamily="2" charset="0"/>
              </a:rPr>
              <a:t>Praxis, in its simplest construal, means theory plus action. It indicates life practice formed from both reflection and action. The self, striving to transform the world creatively according to an emerging vision based on its own values, actualizes itself as it actualizes its vision. Because individuals' actions always affect other people, praxis is inherently political. </a:t>
            </a:r>
            <a:r>
              <a:rPr lang="en-GB" sz="1600" dirty="0">
                <a:latin typeface="Helvetica" pitchFamily="2" charset="0"/>
              </a:rPr>
              <a:t>(http://</a:t>
            </a:r>
            <a:r>
              <a:rPr lang="en-GB" sz="1600" dirty="0" err="1">
                <a:latin typeface="Helvetica" pitchFamily="2" charset="0"/>
              </a:rPr>
              <a:t>www.markfoster.net</a:t>
            </a:r>
            <a:r>
              <a:rPr lang="en-GB" sz="1600" dirty="0">
                <a:latin typeface="Helvetica" pitchFamily="2" charset="0"/>
              </a:rPr>
              <a:t>/</a:t>
            </a:r>
            <a:r>
              <a:rPr lang="en-GB" sz="1600" dirty="0" err="1">
                <a:latin typeface="Helvetica" pitchFamily="2" charset="0"/>
              </a:rPr>
              <a:t>struc</a:t>
            </a:r>
            <a:r>
              <a:rPr lang="en-GB" sz="1600" dirty="0">
                <a:latin typeface="Helvetica" pitchFamily="2" charset="0"/>
              </a:rPr>
              <a:t>/</a:t>
            </a:r>
            <a:r>
              <a:rPr lang="en-GB" sz="1600" dirty="0" err="1">
                <a:latin typeface="Helvetica" pitchFamily="2" charset="0"/>
              </a:rPr>
              <a:t>praxis.html</a:t>
            </a:r>
            <a:r>
              <a:rPr lang="en-GB" sz="1600" dirty="0">
                <a:latin typeface="Helvetica" pitchFamily="2" charset="0"/>
              </a:rPr>
              <a:t>)</a:t>
            </a:r>
          </a:p>
        </p:txBody>
      </p:sp>
    </p:spTree>
    <p:extLst>
      <p:ext uri="{BB962C8B-B14F-4D97-AF65-F5344CB8AC3E}">
        <p14:creationId xmlns:p14="http://schemas.microsoft.com/office/powerpoint/2010/main" val="1160365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D7E7-6C34-66A3-11E6-363E63B46744}"/>
              </a:ext>
            </a:extLst>
          </p:cNvPr>
          <p:cNvSpPr>
            <a:spLocks noGrp="1"/>
          </p:cNvSpPr>
          <p:nvPr>
            <p:ph type="title"/>
          </p:nvPr>
        </p:nvSpPr>
        <p:spPr>
          <a:xfrm>
            <a:off x="100853" y="27500"/>
            <a:ext cx="12425082" cy="1325563"/>
          </a:xfrm>
        </p:spPr>
        <p:txBody>
          <a:bodyPr>
            <a:normAutofit/>
          </a:bodyPr>
          <a:lstStyle/>
          <a:p>
            <a:r>
              <a:rPr lang="en-US" sz="3600" dirty="0">
                <a:latin typeface="Helvetica" pitchFamily="2" charset="0"/>
              </a:rPr>
              <a:t>A deconstruction of binaries - theory &amp; practice</a:t>
            </a:r>
          </a:p>
        </p:txBody>
      </p:sp>
      <p:sp>
        <p:nvSpPr>
          <p:cNvPr id="3" name="Content Placeholder 2">
            <a:extLst>
              <a:ext uri="{FF2B5EF4-FFF2-40B4-BE49-F238E27FC236}">
                <a16:creationId xmlns:a16="http://schemas.microsoft.com/office/drawing/2014/main" id="{CD6E57C7-394B-8531-9057-C6F3D17175D7}"/>
              </a:ext>
            </a:extLst>
          </p:cNvPr>
          <p:cNvSpPr>
            <a:spLocks noGrp="1"/>
          </p:cNvSpPr>
          <p:nvPr>
            <p:ph idx="1"/>
          </p:nvPr>
        </p:nvSpPr>
        <p:spPr>
          <a:xfrm>
            <a:off x="100853" y="1288113"/>
            <a:ext cx="11990294" cy="5204762"/>
          </a:xfrm>
        </p:spPr>
        <p:txBody>
          <a:bodyPr>
            <a:normAutofit/>
          </a:bodyPr>
          <a:lstStyle/>
          <a:p>
            <a:pPr marL="0" indent="0">
              <a:buNone/>
            </a:pPr>
            <a:r>
              <a:rPr lang="en-US" dirty="0"/>
              <a:t>The concept of praxis involves a deconstruction of the binary pair of theory and practice involving recognition that each belongs to and in the other. </a:t>
            </a:r>
          </a:p>
          <a:p>
            <a:pPr marL="0" indent="0">
              <a:buNone/>
            </a:pPr>
            <a:endParaRPr lang="en-US" dirty="0"/>
          </a:p>
          <a:p>
            <a:pPr marL="0" indent="0">
              <a:buNone/>
            </a:pPr>
            <a:r>
              <a:rPr lang="en-US" dirty="0"/>
              <a:t>For example, theory is not an unproblematic reflection or discovery of objective truth about an independent object world but a culturally situated practice. </a:t>
            </a:r>
          </a:p>
          <a:p>
            <a:pPr marL="0" indent="0">
              <a:buNone/>
            </a:pPr>
            <a:endParaRPr lang="en-US" dirty="0"/>
          </a:p>
          <a:p>
            <a:pPr marL="0" indent="0">
              <a:buNone/>
            </a:pPr>
            <a:r>
              <a:rPr lang="en-US" dirty="0"/>
              <a:t>Equally, the meaning of a practice does not adhere within the action itself and no amount of empirical data about practice can produce a meaningful story outside of the the structures of language and theory. </a:t>
            </a:r>
            <a:r>
              <a:rPr lang="en-US" b="1" dirty="0"/>
              <a:t>This overcoming of the divide between theory and practice is the meaning of praxis that has most concerned modern users of the concept. </a:t>
            </a:r>
            <a:r>
              <a:rPr lang="en-US" dirty="0"/>
              <a:t>(Barker: 166) </a:t>
            </a:r>
          </a:p>
        </p:txBody>
      </p:sp>
    </p:spTree>
    <p:extLst>
      <p:ext uri="{BB962C8B-B14F-4D97-AF65-F5344CB8AC3E}">
        <p14:creationId xmlns:p14="http://schemas.microsoft.com/office/powerpoint/2010/main" val="2739070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3B00-A4EB-8077-8481-B8D7937EB7C8}"/>
              </a:ext>
            </a:extLst>
          </p:cNvPr>
          <p:cNvSpPr>
            <a:spLocks noGrp="1"/>
          </p:cNvSpPr>
          <p:nvPr>
            <p:ph type="title"/>
          </p:nvPr>
        </p:nvSpPr>
        <p:spPr>
          <a:xfrm>
            <a:off x="283564" y="245204"/>
            <a:ext cx="10515600" cy="1325563"/>
          </a:xfrm>
        </p:spPr>
        <p:txBody>
          <a:bodyPr/>
          <a:lstStyle/>
          <a:p>
            <a:r>
              <a:rPr lang="en-US" dirty="0">
                <a:latin typeface="Helvetica" pitchFamily="2" charset="0"/>
              </a:rPr>
              <a:t>Performativity in Praxis </a:t>
            </a:r>
          </a:p>
        </p:txBody>
      </p:sp>
      <p:sp>
        <p:nvSpPr>
          <p:cNvPr id="3" name="Content Placeholder 2">
            <a:extLst>
              <a:ext uri="{FF2B5EF4-FFF2-40B4-BE49-F238E27FC236}">
                <a16:creationId xmlns:a16="http://schemas.microsoft.com/office/drawing/2014/main" id="{006BD18A-22B6-F142-C862-7018AADD4C2A}"/>
              </a:ext>
            </a:extLst>
          </p:cNvPr>
          <p:cNvSpPr>
            <a:spLocks noGrp="1"/>
          </p:cNvSpPr>
          <p:nvPr>
            <p:ph idx="1"/>
          </p:nvPr>
        </p:nvSpPr>
        <p:spPr>
          <a:xfrm>
            <a:off x="283564" y="1332854"/>
            <a:ext cx="6473697" cy="5160935"/>
          </a:xfrm>
        </p:spPr>
        <p:txBody>
          <a:bodyPr>
            <a:normAutofit fontScale="92500"/>
          </a:bodyPr>
          <a:lstStyle/>
          <a:p>
            <a:pPr marL="0" indent="0">
              <a:buNone/>
            </a:pPr>
            <a:r>
              <a:rPr lang="en-US" sz="2000" dirty="0">
                <a:latin typeface="Helvetica" pitchFamily="2" charset="0"/>
              </a:rPr>
              <a:t>As well as dissolving the distinction between ‘theory’ and ‘practice’, the notion of praxis can also be understood as overcoming the binary divide between ‘thought’ and ‘action’, as well as between ‘agency’ and determination’. </a:t>
            </a:r>
          </a:p>
          <a:p>
            <a:pPr marL="0" indent="0">
              <a:buNone/>
            </a:pPr>
            <a:endParaRPr lang="en-US" sz="2000" dirty="0">
              <a:latin typeface="Helvetica" pitchFamily="2" charset="0"/>
            </a:endParaRPr>
          </a:p>
          <a:p>
            <a:pPr marL="0" indent="0">
              <a:buNone/>
            </a:pPr>
            <a:r>
              <a:rPr lang="en-US" sz="2000" dirty="0">
                <a:latin typeface="Helvetica" pitchFamily="2" charset="0"/>
              </a:rPr>
              <a:t>The concept of praxis helps us to grasp the actor as simultaneously culturally situated, that is, determine, and as a choice making actor. Theoretical knowledge and practice can never be separated so that culture can be understood as the embodied praxis of performances. For example, the creative, expressive and symbolic work of youth cultures is constituted by a situated creative doing - the praxis of performativity. Thus, according to </a:t>
            </a:r>
            <a:r>
              <a:rPr lang="en-US" sz="2000" dirty="0" err="1">
                <a:latin typeface="Helvetica" pitchFamily="2" charset="0"/>
              </a:rPr>
              <a:t>Hebdige</a:t>
            </a:r>
            <a:r>
              <a:rPr lang="en-US" sz="2000" dirty="0">
                <a:latin typeface="Helvetica" pitchFamily="2" charset="0"/>
              </a:rPr>
              <a:t>, British Punk was a ‘revolting style’ that was not simply responding to the crisis of British decline manifested in joblessness, poverty and changing moral standards but performed and dramatized it in an angry, dislocated, but self – aware and ironic mode of signification. (Barker: 166)</a:t>
            </a:r>
          </a:p>
        </p:txBody>
      </p:sp>
      <p:pic>
        <p:nvPicPr>
          <p:cNvPr id="5" name="Picture 4">
            <a:extLst>
              <a:ext uri="{FF2B5EF4-FFF2-40B4-BE49-F238E27FC236}">
                <a16:creationId xmlns:a16="http://schemas.microsoft.com/office/drawing/2014/main" id="{B4AE9E51-273E-68D9-AC14-ABD2B12A1189}"/>
              </a:ext>
            </a:extLst>
          </p:cNvPr>
          <p:cNvPicPr>
            <a:picLocks noChangeAspect="1"/>
          </p:cNvPicPr>
          <p:nvPr/>
        </p:nvPicPr>
        <p:blipFill>
          <a:blip r:embed="rId2"/>
          <a:stretch>
            <a:fillRect/>
          </a:stretch>
        </p:blipFill>
        <p:spPr>
          <a:xfrm>
            <a:off x="6886985" y="1224365"/>
            <a:ext cx="5021451" cy="5021451"/>
          </a:xfrm>
          <a:prstGeom prst="rect">
            <a:avLst/>
          </a:prstGeom>
        </p:spPr>
      </p:pic>
    </p:spTree>
    <p:extLst>
      <p:ext uri="{BB962C8B-B14F-4D97-AF65-F5344CB8AC3E}">
        <p14:creationId xmlns:p14="http://schemas.microsoft.com/office/powerpoint/2010/main" val="1712666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454" y="1768132"/>
            <a:ext cx="7171764" cy="5016758"/>
          </a:xfrm>
          <a:prstGeom prst="rect">
            <a:avLst/>
          </a:prstGeom>
        </p:spPr>
        <p:txBody>
          <a:bodyPr wrap="square">
            <a:spAutoFit/>
          </a:bodyPr>
          <a:lstStyle/>
          <a:p>
            <a:r>
              <a:rPr lang="en-US" sz="3200" dirty="0">
                <a:latin typeface="Helvetica" pitchFamily="2" charset="0"/>
              </a:rPr>
              <a:t>‘Understanding comes from practical handling….it is only through handling that we come to understand the Being of our materials, tools and equipment’. </a:t>
            </a:r>
          </a:p>
          <a:p>
            <a:r>
              <a:rPr lang="en-US" sz="2400" dirty="0">
                <a:latin typeface="Helvetica" pitchFamily="2" charset="0"/>
              </a:rPr>
              <a:t>(Bolt, Heidegger, </a:t>
            </a:r>
            <a:r>
              <a:rPr lang="en-US" sz="2400" i="1" dirty="0">
                <a:latin typeface="Helvetica" pitchFamily="2" charset="0"/>
                <a:cs typeface="Times New Roman"/>
              </a:rPr>
              <a:t> </a:t>
            </a:r>
            <a:r>
              <a:rPr lang="en-US" sz="2400" dirty="0">
                <a:latin typeface="Helvetica" pitchFamily="2" charset="0"/>
                <a:cs typeface="Times New Roman"/>
              </a:rPr>
              <a:t>(2007:31).</a:t>
            </a:r>
          </a:p>
          <a:p>
            <a:endParaRPr lang="en-US" sz="2400" dirty="0">
              <a:latin typeface="Helvetica" pitchFamily="2" charset="0"/>
              <a:cs typeface="Times New Roman"/>
            </a:endParaRPr>
          </a:p>
          <a:p>
            <a:r>
              <a:rPr lang="en-US" sz="2400" dirty="0">
                <a:latin typeface="Helvetica" pitchFamily="2" charset="0"/>
                <a:cs typeface="Times New Roman"/>
              </a:rPr>
              <a:t>The Magic is in the Handling, Barbara Bolt</a:t>
            </a:r>
          </a:p>
          <a:p>
            <a:r>
              <a:rPr lang="en-GB" sz="2400" dirty="0">
                <a:solidFill>
                  <a:srgbClr val="000000"/>
                </a:solidFill>
                <a:latin typeface="Helvetica" pitchFamily="2" charset="0"/>
                <a:ea typeface="ＭＳ 明朝" charset="-128"/>
                <a:cs typeface="Arial" charset="0"/>
              </a:rPr>
              <a:t>Barrett, E and Bolt, B., (</a:t>
            </a:r>
            <a:r>
              <a:rPr lang="en-GB" sz="2400" dirty="0" err="1">
                <a:solidFill>
                  <a:srgbClr val="000000"/>
                </a:solidFill>
                <a:latin typeface="Helvetica" pitchFamily="2" charset="0"/>
                <a:ea typeface="ＭＳ 明朝" charset="-128"/>
                <a:cs typeface="Arial" charset="0"/>
              </a:rPr>
              <a:t>ed</a:t>
            </a:r>
            <a:r>
              <a:rPr lang="en-GB" sz="2400" dirty="0">
                <a:solidFill>
                  <a:srgbClr val="000000"/>
                </a:solidFill>
                <a:latin typeface="Helvetica" pitchFamily="2" charset="0"/>
                <a:ea typeface="ＭＳ 明朝" charset="-128"/>
                <a:cs typeface="Arial" charset="0"/>
              </a:rPr>
              <a:t>), (2007) </a:t>
            </a:r>
            <a:r>
              <a:rPr lang="en-GB" sz="2400" i="1" dirty="0">
                <a:solidFill>
                  <a:srgbClr val="000000"/>
                </a:solidFill>
                <a:latin typeface="Helvetica" pitchFamily="2" charset="0"/>
                <a:ea typeface="ＭＳ 明朝" charset="-128"/>
                <a:cs typeface="Arial" charset="0"/>
              </a:rPr>
              <a:t>Practice as Research Approaches to Creative Arts Enquiry. </a:t>
            </a:r>
            <a:r>
              <a:rPr lang="en-GB" sz="2400" dirty="0">
                <a:solidFill>
                  <a:srgbClr val="000000"/>
                </a:solidFill>
                <a:latin typeface="Helvetica" pitchFamily="2" charset="0"/>
                <a:ea typeface="ＭＳ 明朝" charset="-128"/>
                <a:cs typeface="Arial" charset="0"/>
              </a:rPr>
              <a:t>New York and London: I.B Taurus &amp; Co. </a:t>
            </a:r>
            <a:endParaRPr lang="en-US" sz="3600" dirty="0">
              <a:latin typeface="Helvetica" pitchFamily="2" charset="0"/>
              <a:ea typeface="ＭＳ 明朝" charset="-128"/>
              <a:cs typeface="Times New Roman" charset="0"/>
            </a:endParaRPr>
          </a:p>
          <a:p>
            <a:endParaRPr lang="en-US" sz="2400" dirty="0">
              <a:latin typeface="+mj-lt"/>
              <a:cs typeface="Calibri" panose="020F0502020204030204"/>
            </a:endParaRPr>
          </a:p>
          <a:p>
            <a:endParaRPr lang="en-US" sz="2400" i="1" dirty="0">
              <a:latin typeface="+mj-lt"/>
              <a:cs typeface="Times New Roman"/>
            </a:endParaRPr>
          </a:p>
        </p:txBody>
      </p:sp>
      <p:sp>
        <p:nvSpPr>
          <p:cNvPr id="5" name="TextBox 4"/>
          <p:cNvSpPr txBox="1"/>
          <p:nvPr/>
        </p:nvSpPr>
        <p:spPr>
          <a:xfrm>
            <a:off x="2402541" y="4016188"/>
            <a:ext cx="184731" cy="369332"/>
          </a:xfrm>
          <a:prstGeom prst="rect">
            <a:avLst/>
          </a:prstGeom>
          <a:noFill/>
        </p:spPr>
        <p:txBody>
          <a:bodyPr wrap="none" rtlCol="0">
            <a:spAutoFit/>
          </a:bodyPr>
          <a:lstStyle/>
          <a:p>
            <a:endParaRPr lang="en-US" dirty="0"/>
          </a:p>
        </p:txBody>
      </p:sp>
      <p:pic>
        <p:nvPicPr>
          <p:cNvPr id="6" name="Picture 5"/>
          <p:cNvPicPr>
            <a:picLocks noChangeAspect="1"/>
          </p:cNvPicPr>
          <p:nvPr/>
        </p:nvPicPr>
        <p:blipFill>
          <a:blip r:embed="rId3"/>
          <a:stretch>
            <a:fillRect/>
          </a:stretch>
        </p:blipFill>
        <p:spPr>
          <a:xfrm>
            <a:off x="7602071" y="0"/>
            <a:ext cx="4589929" cy="6884893"/>
          </a:xfrm>
          <a:prstGeom prst="rect">
            <a:avLst/>
          </a:prstGeom>
        </p:spPr>
      </p:pic>
      <p:sp>
        <p:nvSpPr>
          <p:cNvPr id="7" name="Title 1">
            <a:extLst>
              <a:ext uri="{FF2B5EF4-FFF2-40B4-BE49-F238E27FC236}">
                <a16:creationId xmlns:a16="http://schemas.microsoft.com/office/drawing/2014/main" id="{F9F65E2B-CB71-381A-CB02-3C782137F028}"/>
              </a:ext>
            </a:extLst>
          </p:cNvPr>
          <p:cNvSpPr>
            <a:spLocks noGrp="1"/>
          </p:cNvSpPr>
          <p:nvPr>
            <p:ph type="title"/>
          </p:nvPr>
        </p:nvSpPr>
        <p:spPr>
          <a:xfrm>
            <a:off x="205454" y="246196"/>
            <a:ext cx="10515600" cy="1325563"/>
          </a:xfrm>
        </p:spPr>
        <p:txBody>
          <a:bodyPr/>
          <a:lstStyle/>
          <a:p>
            <a:r>
              <a:rPr lang="en-US" dirty="0" err="1">
                <a:latin typeface="Helvetica" pitchFamily="2" charset="0"/>
              </a:rPr>
              <a:t>Praxical</a:t>
            </a:r>
            <a:r>
              <a:rPr lang="en-US" dirty="0">
                <a:latin typeface="Helvetica" pitchFamily="2" charset="0"/>
              </a:rPr>
              <a:t> Knowledge  </a:t>
            </a:r>
          </a:p>
        </p:txBody>
      </p:sp>
    </p:spTree>
    <p:extLst>
      <p:ext uri="{BB962C8B-B14F-4D97-AF65-F5344CB8AC3E}">
        <p14:creationId xmlns:p14="http://schemas.microsoft.com/office/powerpoint/2010/main" val="3536866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FD1D-1BDA-1D3C-7A17-A31A97FB8AC0}"/>
              </a:ext>
            </a:extLst>
          </p:cNvPr>
          <p:cNvSpPr>
            <a:spLocks noGrp="1"/>
          </p:cNvSpPr>
          <p:nvPr>
            <p:ph type="title"/>
          </p:nvPr>
        </p:nvSpPr>
        <p:spPr>
          <a:xfrm>
            <a:off x="0" y="-56271"/>
            <a:ext cx="11926350" cy="1325563"/>
          </a:xfrm>
        </p:spPr>
        <p:txBody>
          <a:bodyPr>
            <a:normAutofit fontScale="90000"/>
          </a:bodyPr>
          <a:lstStyle/>
          <a:p>
            <a:br>
              <a:rPr lang="en-GB" dirty="0"/>
            </a:br>
            <a:r>
              <a:rPr lang="en-GB" dirty="0">
                <a:latin typeface="Helvetica" pitchFamily="2" charset="0"/>
              </a:rPr>
              <a:t>Heidegger, </a:t>
            </a:r>
            <a:r>
              <a:rPr lang="en-GB" dirty="0" err="1">
                <a:latin typeface="Helvetica" pitchFamily="2" charset="0"/>
              </a:rPr>
              <a:t>Handability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 </a:t>
            </a:r>
            <a:r>
              <a:rPr lang="en-GB" sz="2200" dirty="0">
                <a:latin typeface="Helvetica" pitchFamily="2" charset="0"/>
              </a:rPr>
              <a:t>Barbara Bolt School of Creative Arts University of Melbourne</a:t>
            </a:r>
            <a:br>
              <a:rPr lang="en-GB" dirty="0"/>
            </a:br>
            <a:r>
              <a:rPr lang="en-GB" sz="4000" b="0" i="0" dirty="0">
                <a:solidFill>
                  <a:srgbClr val="212529"/>
                </a:solidFill>
                <a:effectLst/>
                <a:latin typeface="open sans" panose="020B0606030504020204" pitchFamily="34" charset="0"/>
              </a:rPr>
              <a:t>Dasein as Being-in-the-World</a:t>
            </a:r>
            <a:endParaRPr lang="en-US" sz="4000" dirty="0"/>
          </a:p>
        </p:txBody>
      </p:sp>
      <p:sp>
        <p:nvSpPr>
          <p:cNvPr id="5" name="TextBox 4">
            <a:extLst>
              <a:ext uri="{FF2B5EF4-FFF2-40B4-BE49-F238E27FC236}">
                <a16:creationId xmlns:a16="http://schemas.microsoft.com/office/drawing/2014/main" id="{00CA186F-76C0-B8D1-FF0C-08A391DDE94B}"/>
              </a:ext>
            </a:extLst>
          </p:cNvPr>
          <p:cNvSpPr txBox="1"/>
          <p:nvPr/>
        </p:nvSpPr>
        <p:spPr>
          <a:xfrm>
            <a:off x="-61631" y="4669278"/>
            <a:ext cx="12115400" cy="2123658"/>
          </a:xfrm>
          <a:prstGeom prst="rect">
            <a:avLst/>
          </a:prstGeom>
          <a:noFill/>
        </p:spPr>
        <p:txBody>
          <a:bodyPr wrap="square">
            <a:spAutoFit/>
          </a:bodyPr>
          <a:lstStyle/>
          <a:p>
            <a:r>
              <a:rPr lang="en-GB" b="1" dirty="0" err="1">
                <a:effectLst/>
                <a:latin typeface="Helvetica" pitchFamily="2" charset="0"/>
              </a:rPr>
              <a:t>Heideggar’s</a:t>
            </a:r>
            <a:r>
              <a:rPr lang="en-GB" b="1" dirty="0">
                <a:effectLst/>
                <a:latin typeface="Helvetica" pitchFamily="2" charset="0"/>
              </a:rPr>
              <a:t> three room cabin in the Black Forest Mountains, </a:t>
            </a:r>
            <a:r>
              <a:rPr lang="en-GB" b="1" dirty="0">
                <a:latin typeface="Helvetica" pitchFamily="2" charset="0"/>
              </a:rPr>
              <a:t>sou</a:t>
            </a:r>
            <a:r>
              <a:rPr lang="en-GB" b="1" dirty="0">
                <a:effectLst/>
                <a:latin typeface="Helvetica" pitchFamily="2" charset="0"/>
              </a:rPr>
              <a:t>th Germany, 1922</a:t>
            </a:r>
          </a:p>
          <a:p>
            <a:endParaRPr lang="en-GB" b="1" dirty="0">
              <a:effectLst/>
              <a:latin typeface="Helvetica" pitchFamily="2" charset="0"/>
            </a:endParaRPr>
          </a:p>
          <a:p>
            <a:r>
              <a:rPr lang="en-GB" sz="1600" dirty="0">
                <a:effectLst/>
                <a:latin typeface="Helvetica" pitchFamily="2" charset="0"/>
              </a:rPr>
              <a:t>The focus on artworks, rather than practice, has produced a gap in our understanding of the work of art as process. Working with Martin Heidegger’s notion of “</a:t>
            </a:r>
            <a:r>
              <a:rPr lang="en-GB" sz="1600" dirty="0" err="1">
                <a:effectLst/>
                <a:latin typeface="Helvetica" pitchFamily="2" charset="0"/>
              </a:rPr>
              <a:t>handlability</a:t>
            </a:r>
            <a:r>
              <a:rPr lang="en-GB" sz="1600" dirty="0">
                <a:effectLst/>
                <a:latin typeface="Helvetica" pitchFamily="2" charset="0"/>
              </a:rPr>
              <a:t>”, I propose that in creative arts practice, “research” commences in practice – in our dealings with the tools and materials of production, rather than a self-conscious attempt at theorisation. By focusing on enunciative practices, that is, the systems of fabrication rather than systems of signification, I argue that there is a possibility of opening up the field of an “art of practice” from the bottom up, rather than from the top down. According to such thinking, such logic of practice follows on from practice rather than prescribing it.</a:t>
            </a:r>
          </a:p>
        </p:txBody>
      </p:sp>
      <p:pic>
        <p:nvPicPr>
          <p:cNvPr id="3" name="Picture 2">
            <a:extLst>
              <a:ext uri="{FF2B5EF4-FFF2-40B4-BE49-F238E27FC236}">
                <a16:creationId xmlns:a16="http://schemas.microsoft.com/office/drawing/2014/main" id="{DC250FD8-B6CE-3D21-BEE2-C8159F00E6E6}"/>
              </a:ext>
            </a:extLst>
          </p:cNvPr>
          <p:cNvPicPr>
            <a:picLocks noChangeAspect="1"/>
          </p:cNvPicPr>
          <p:nvPr/>
        </p:nvPicPr>
        <p:blipFill>
          <a:blip r:embed="rId2"/>
          <a:stretch>
            <a:fillRect/>
          </a:stretch>
        </p:blipFill>
        <p:spPr>
          <a:xfrm>
            <a:off x="7334395" y="1581166"/>
            <a:ext cx="4719374" cy="3088112"/>
          </a:xfrm>
          <a:prstGeom prst="rect">
            <a:avLst/>
          </a:prstGeom>
        </p:spPr>
      </p:pic>
      <p:pic>
        <p:nvPicPr>
          <p:cNvPr id="4" name="Picture 3">
            <a:extLst>
              <a:ext uri="{FF2B5EF4-FFF2-40B4-BE49-F238E27FC236}">
                <a16:creationId xmlns:a16="http://schemas.microsoft.com/office/drawing/2014/main" id="{EFAD8B67-5B73-B9CE-0B5A-70C4978E5554}"/>
              </a:ext>
            </a:extLst>
          </p:cNvPr>
          <p:cNvPicPr>
            <a:picLocks noChangeAspect="1"/>
          </p:cNvPicPr>
          <p:nvPr/>
        </p:nvPicPr>
        <p:blipFill>
          <a:blip r:embed="rId3"/>
          <a:stretch>
            <a:fillRect/>
          </a:stretch>
        </p:blipFill>
        <p:spPr>
          <a:xfrm>
            <a:off x="0" y="1581166"/>
            <a:ext cx="4287185" cy="3088112"/>
          </a:xfrm>
          <a:prstGeom prst="rect">
            <a:avLst/>
          </a:prstGeom>
        </p:spPr>
      </p:pic>
      <p:pic>
        <p:nvPicPr>
          <p:cNvPr id="2052" name="Picture 4" descr="Schapiro contra Heidegger: The controversy over a painting by Van Gogh |  The Charnel-House">
            <a:extLst>
              <a:ext uri="{FF2B5EF4-FFF2-40B4-BE49-F238E27FC236}">
                <a16:creationId xmlns:a16="http://schemas.microsoft.com/office/drawing/2014/main" id="{F13C6746-C3A2-42B3-94AA-24BD610EE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7185" y="1581166"/>
            <a:ext cx="3108841" cy="308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94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607C-C1BA-95C4-0BDA-C44AA8918CD4}"/>
              </a:ext>
            </a:extLst>
          </p:cNvPr>
          <p:cNvSpPr>
            <a:spLocks noGrp="1"/>
          </p:cNvSpPr>
          <p:nvPr>
            <p:ph type="title"/>
          </p:nvPr>
        </p:nvSpPr>
        <p:spPr>
          <a:xfrm>
            <a:off x="357752" y="411620"/>
            <a:ext cx="11544945" cy="1325563"/>
          </a:xfrm>
        </p:spPr>
        <p:txBody>
          <a:bodyPr>
            <a:normAutofit/>
          </a:bodyPr>
          <a:lstStyle/>
          <a:p>
            <a:r>
              <a:rPr lang="en-GB" dirty="0"/>
              <a:t>The Question Concerning Technology (1954)</a:t>
            </a:r>
            <a:br>
              <a:rPr lang="en-GB" dirty="0"/>
            </a:br>
            <a:endParaRPr lang="en-US" dirty="0"/>
          </a:p>
        </p:txBody>
      </p:sp>
      <p:sp>
        <p:nvSpPr>
          <p:cNvPr id="4" name="TextBox 3">
            <a:extLst>
              <a:ext uri="{FF2B5EF4-FFF2-40B4-BE49-F238E27FC236}">
                <a16:creationId xmlns:a16="http://schemas.microsoft.com/office/drawing/2014/main" id="{2443CB23-D833-89CF-3548-9482A03CC9B4}"/>
              </a:ext>
            </a:extLst>
          </p:cNvPr>
          <p:cNvSpPr txBox="1"/>
          <p:nvPr/>
        </p:nvSpPr>
        <p:spPr>
          <a:xfrm>
            <a:off x="357752" y="1872081"/>
            <a:ext cx="11420960" cy="4431983"/>
          </a:xfrm>
          <a:prstGeom prst="rect">
            <a:avLst/>
          </a:prstGeom>
          <a:noFill/>
        </p:spPr>
        <p:txBody>
          <a:bodyPr wrap="square">
            <a:spAutoFit/>
          </a:bodyPr>
          <a:lstStyle/>
          <a:p>
            <a:r>
              <a:rPr lang="en-GB" sz="2200" dirty="0"/>
              <a:t>When Heidegger talks of understanding, he is not referring to understanding as a cognitive faculty that is imposed on existence. Understanding is the care that comes from handling, of being thrown into the world and dealing with things.</a:t>
            </a:r>
            <a:endParaRPr lang="en-GB" sz="2200" dirty="0">
              <a:latin typeface="Helvetica" pitchFamily="2" charset="0"/>
            </a:endParaRPr>
          </a:p>
          <a:p>
            <a:endParaRPr lang="en-GB" sz="2000" dirty="0">
              <a:latin typeface="Helvetica" pitchFamily="2" charset="0"/>
            </a:endParaRPr>
          </a:p>
          <a:p>
            <a:r>
              <a:rPr lang="en-GB" sz="2000" dirty="0">
                <a:latin typeface="Helvetica" pitchFamily="2" charset="0"/>
              </a:rPr>
              <a:t>In his essay ‘The Question Concerning Technology’ (1954), Heidegger makes another and, in my opinion, more </a:t>
            </a:r>
            <a:r>
              <a:rPr lang="en-GB" sz="2000" b="1" dirty="0">
                <a:latin typeface="Helvetica" pitchFamily="2" charset="0"/>
              </a:rPr>
              <a:t>radical move which enables us to recast the relations between artist, materials and tools altogether.</a:t>
            </a:r>
            <a:r>
              <a:rPr lang="en-GB" sz="2000" dirty="0">
                <a:latin typeface="Helvetica" pitchFamily="2" charset="0"/>
              </a:rPr>
              <a:t> In this essay he questions the contemporary instrumentalist understanding of the human-tool relationship—using tools and materials as a means to an end—and in a challenge to this relationship of mastery, posits one of co-responsibility and indebtedness. In a reversal of the causal chain of means and ends, artist, objects, materials and processes are posited as co-responsible for the emergence of art.</a:t>
            </a:r>
            <a:r>
              <a:rPr lang="en-GB" sz="2000" b="1" dirty="0">
                <a:latin typeface="Helvetica" pitchFamily="2" charset="0"/>
              </a:rPr>
              <a:t> </a:t>
            </a:r>
            <a:r>
              <a:rPr lang="en-GB" sz="2000" dirty="0">
                <a:latin typeface="Helvetica" pitchFamily="2" charset="0"/>
              </a:rPr>
              <a:t>In this reversal Heidegger recasts our everyday understanding of causality. </a:t>
            </a:r>
            <a:r>
              <a:rPr lang="en-GB" sz="1800" b="1" dirty="0">
                <a:latin typeface="Helvetica" pitchFamily="2" charset="0"/>
              </a:rPr>
              <a:t>Tools are no longer conceived of as a means to an end, but rather are co-responsible (along with other elements) for bringing forth something into appearance</a:t>
            </a:r>
            <a:r>
              <a:rPr lang="en-GB" dirty="0">
                <a:latin typeface="Helvetica" pitchFamily="2" charset="0"/>
              </a:rPr>
              <a:t>(Bolt, (Heidegger, </a:t>
            </a:r>
            <a:r>
              <a:rPr lang="en-GB" dirty="0" err="1">
                <a:latin typeface="Helvetica" pitchFamily="2" charset="0"/>
              </a:rPr>
              <a:t>handlability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p:txBody>
      </p:sp>
    </p:spTree>
    <p:extLst>
      <p:ext uri="{BB962C8B-B14F-4D97-AF65-F5344CB8AC3E}">
        <p14:creationId xmlns:p14="http://schemas.microsoft.com/office/powerpoint/2010/main" val="1234274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ennale Arte 2017 - Teresa Lancet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2421" y="4763"/>
            <a:ext cx="9137649" cy="6853237"/>
          </a:xfrm>
          <a:prstGeom prst="rect">
            <a:avLst/>
          </a:prstGeom>
        </p:spPr>
      </p:pic>
      <p:sp>
        <p:nvSpPr>
          <p:cNvPr id="2" name="Rectangle 1"/>
          <p:cNvSpPr/>
          <p:nvPr/>
        </p:nvSpPr>
        <p:spPr>
          <a:xfrm>
            <a:off x="1885072" y="2497817"/>
            <a:ext cx="8914998" cy="769441"/>
          </a:xfrm>
          <a:prstGeom prst="rect">
            <a:avLst/>
          </a:prstGeom>
        </p:spPr>
        <p:txBody>
          <a:bodyPr wrap="square">
            <a:spAutoFit/>
          </a:bodyPr>
          <a:lstStyle/>
          <a:p>
            <a:endParaRPr lang="is-IS" i="1">
              <a:solidFill>
                <a:schemeClr val="bg1"/>
              </a:solidFill>
            </a:endParaRPr>
          </a:p>
          <a:p>
            <a:r>
              <a:rPr lang="en-US">
                <a:solidFill>
                  <a:schemeClr val="bg1"/>
                </a:solidFill>
              </a:rPr>
              <a:t>‘a surface is a form of dwelling that engages </a:t>
            </a:r>
            <a:r>
              <a:rPr lang="en-US" u="sng">
                <a:solidFill>
                  <a:schemeClr val="bg1"/>
                </a:solidFill>
              </a:rPr>
              <a:t>mediation</a:t>
            </a:r>
            <a:r>
              <a:rPr lang="en-US">
                <a:solidFill>
                  <a:schemeClr val="bg1"/>
                </a:solidFill>
              </a:rPr>
              <a:t> between subjects and with objects’ </a:t>
            </a:r>
          </a:p>
          <a:p>
            <a:r>
              <a:rPr lang="en-US" sz="800">
                <a:solidFill>
                  <a:schemeClr val="bg1"/>
                </a:solidFill>
              </a:rPr>
              <a:t>(Bruno, G: 2010:20) </a:t>
            </a:r>
          </a:p>
        </p:txBody>
      </p:sp>
    </p:spTree>
    <p:extLst>
      <p:ext uri="{BB962C8B-B14F-4D97-AF65-F5344CB8AC3E}">
        <p14:creationId xmlns:p14="http://schemas.microsoft.com/office/powerpoint/2010/main" val="292709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ennale Arte 2017 - Teresa Lancet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7175" y="0"/>
            <a:ext cx="9137649" cy="6853237"/>
          </a:xfrm>
          <a:prstGeom prst="rect">
            <a:avLst/>
          </a:prstGeom>
        </p:spPr>
      </p:pic>
    </p:spTree>
    <p:extLst>
      <p:ext uri="{BB962C8B-B14F-4D97-AF65-F5344CB8AC3E}">
        <p14:creationId xmlns:p14="http://schemas.microsoft.com/office/powerpoint/2010/main" val="6749241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96970" mute="1">
                <p:cTn id="7" fill="hold" display="0">
                  <p:stCondLst>
                    <p:cond delay="indefinite"/>
                  </p:st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EC98-86B3-B7AC-3FE0-C67E46CDE863}"/>
              </a:ext>
            </a:extLst>
          </p:cNvPr>
          <p:cNvSpPr>
            <a:spLocks noGrp="1"/>
          </p:cNvSpPr>
          <p:nvPr>
            <p:ph type="title"/>
          </p:nvPr>
        </p:nvSpPr>
        <p:spPr/>
        <p:txBody>
          <a:bodyPr/>
          <a:lstStyle/>
          <a:p>
            <a:r>
              <a:rPr lang="en-US" dirty="0"/>
              <a:t>Habitus, Tacit Knowledge and Embodiment </a:t>
            </a:r>
          </a:p>
        </p:txBody>
      </p:sp>
      <p:sp>
        <p:nvSpPr>
          <p:cNvPr id="3" name="Content Placeholder 2">
            <a:extLst>
              <a:ext uri="{FF2B5EF4-FFF2-40B4-BE49-F238E27FC236}">
                <a16:creationId xmlns:a16="http://schemas.microsoft.com/office/drawing/2014/main" id="{F58AF0AA-42C3-2DA6-0405-B6D383C26B6F}"/>
              </a:ext>
            </a:extLst>
          </p:cNvPr>
          <p:cNvSpPr>
            <a:spLocks noGrp="1"/>
          </p:cNvSpPr>
          <p:nvPr>
            <p:ph idx="1"/>
          </p:nvPr>
        </p:nvSpPr>
        <p:spPr>
          <a:xfrm>
            <a:off x="838200" y="2141537"/>
            <a:ext cx="10515600" cy="4351338"/>
          </a:xfrm>
        </p:spPr>
        <p:txBody>
          <a:bodyPr/>
          <a:lstStyle/>
          <a:p>
            <a:r>
              <a:rPr lang="en-GB" dirty="0"/>
              <a:t>Pierre Bourdieu: Key Concepts, (2008) edited by Michael James </a:t>
            </a:r>
            <a:r>
              <a:rPr lang="en-GB" dirty="0" err="1"/>
              <a:t>Grenfel</a:t>
            </a:r>
            <a:r>
              <a:rPr lang="en-GB" dirty="0"/>
              <a:t> Habitus, pp48-64</a:t>
            </a:r>
            <a:endParaRPr lang="en-US" dirty="0"/>
          </a:p>
          <a:p>
            <a:r>
              <a:rPr lang="en-US" dirty="0"/>
              <a:t>Micheal Polanyi (revised edition, 2009), The Tacit Dimension, </a:t>
            </a:r>
          </a:p>
          <a:p>
            <a:r>
              <a:rPr lang="en-US" dirty="0"/>
              <a:t>Tim Ingold, (2019) </a:t>
            </a:r>
            <a:r>
              <a:rPr lang="en-GB" dirty="0"/>
              <a:t>Of Work and Words, Craft as a Way of Telling, </a:t>
            </a:r>
            <a:r>
              <a:rPr lang="en-GB" sz="2000" dirty="0"/>
              <a:t>source:</a:t>
            </a:r>
            <a:r>
              <a:rPr lang="en-US" sz="2000" dirty="0"/>
              <a:t>Habit Against embodiment, Paper, Making as Paradox,  Baltic Arts Centre, Gateshead, 2019, AHRC event</a:t>
            </a:r>
          </a:p>
        </p:txBody>
      </p:sp>
    </p:spTree>
    <p:extLst>
      <p:ext uri="{BB962C8B-B14F-4D97-AF65-F5344CB8AC3E}">
        <p14:creationId xmlns:p14="http://schemas.microsoft.com/office/powerpoint/2010/main" val="1505663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3BB7-120B-E737-90F2-78E972FCC30F}"/>
              </a:ext>
            </a:extLst>
          </p:cNvPr>
          <p:cNvSpPr>
            <a:spLocks noGrp="1"/>
          </p:cNvSpPr>
          <p:nvPr>
            <p:ph type="title"/>
          </p:nvPr>
        </p:nvSpPr>
        <p:spPr>
          <a:xfrm>
            <a:off x="419100" y="136525"/>
            <a:ext cx="10515600" cy="1325563"/>
          </a:xfrm>
        </p:spPr>
        <p:txBody>
          <a:bodyPr/>
          <a:lstStyle/>
          <a:p>
            <a:r>
              <a:rPr lang="en-US" dirty="0"/>
              <a:t>Poesis </a:t>
            </a:r>
          </a:p>
        </p:txBody>
      </p:sp>
      <p:sp>
        <p:nvSpPr>
          <p:cNvPr id="3" name="Content Placeholder 2">
            <a:extLst>
              <a:ext uri="{FF2B5EF4-FFF2-40B4-BE49-F238E27FC236}">
                <a16:creationId xmlns:a16="http://schemas.microsoft.com/office/drawing/2014/main" id="{BA15ABE3-536D-4C97-EFEF-88211268986A}"/>
              </a:ext>
            </a:extLst>
          </p:cNvPr>
          <p:cNvSpPr>
            <a:spLocks noGrp="1"/>
          </p:cNvSpPr>
          <p:nvPr>
            <p:ph idx="1"/>
          </p:nvPr>
        </p:nvSpPr>
        <p:spPr>
          <a:xfrm>
            <a:off x="584200" y="1253331"/>
            <a:ext cx="5854700" cy="4351338"/>
          </a:xfrm>
        </p:spPr>
        <p:txBody>
          <a:bodyPr/>
          <a:lstStyle/>
          <a:p>
            <a:r>
              <a:rPr lang="en-US" dirty="0"/>
              <a:t>The becoming of an idea through experimentation.</a:t>
            </a:r>
          </a:p>
          <a:p>
            <a:r>
              <a:rPr lang="en-US" dirty="0"/>
              <a:t>A process of creation (in nature) of through the act of practical making.  </a:t>
            </a:r>
          </a:p>
        </p:txBody>
      </p:sp>
      <p:pic>
        <p:nvPicPr>
          <p:cNvPr id="4" name="Picture 3">
            <a:extLst>
              <a:ext uri="{FF2B5EF4-FFF2-40B4-BE49-F238E27FC236}">
                <a16:creationId xmlns:a16="http://schemas.microsoft.com/office/drawing/2014/main" id="{ADA432BF-96F9-57A8-9AD2-E2398F5E22F2}"/>
              </a:ext>
            </a:extLst>
          </p:cNvPr>
          <p:cNvPicPr>
            <a:picLocks noChangeAspect="1"/>
          </p:cNvPicPr>
          <p:nvPr/>
        </p:nvPicPr>
        <p:blipFill>
          <a:blip r:embed="rId2"/>
          <a:stretch>
            <a:fillRect/>
          </a:stretch>
        </p:blipFill>
        <p:spPr>
          <a:xfrm>
            <a:off x="7232675" y="922354"/>
            <a:ext cx="4228176" cy="5222050"/>
          </a:xfrm>
          <a:prstGeom prst="rect">
            <a:avLst/>
          </a:prstGeom>
        </p:spPr>
      </p:pic>
      <p:sp>
        <p:nvSpPr>
          <p:cNvPr id="6" name="TextBox 5">
            <a:extLst>
              <a:ext uri="{FF2B5EF4-FFF2-40B4-BE49-F238E27FC236}">
                <a16:creationId xmlns:a16="http://schemas.microsoft.com/office/drawing/2014/main" id="{E1325B12-05DC-1AA7-8F26-E1EC63CEE4C5}"/>
              </a:ext>
            </a:extLst>
          </p:cNvPr>
          <p:cNvSpPr txBox="1"/>
          <p:nvPr/>
        </p:nvSpPr>
        <p:spPr>
          <a:xfrm>
            <a:off x="514326" y="3429000"/>
            <a:ext cx="6096000" cy="2754600"/>
          </a:xfrm>
          <a:prstGeom prst="rect">
            <a:avLst/>
          </a:prstGeom>
          <a:noFill/>
        </p:spPr>
        <p:txBody>
          <a:bodyPr wrap="square">
            <a:spAutoFit/>
          </a:bodyPr>
          <a:lstStyle/>
          <a:p>
            <a:r>
              <a:rPr lang="en-US" sz="1800" dirty="0"/>
              <a:t>You know when you are doing an oil painting, you put the paint on and scrape it off. Doing a blanket is similar to that. You can put loads of patches down and think that’s it and then suddenly change your mind and change them all over again. You sew them all down and then pick then all off and put them back on again; its really like doing a painting. Sometimes a write a poem and then want to make a blanket of that poem and other times the blanket is leading what the words are, because I’ve only got this amount of room for fixing it.  </a:t>
            </a:r>
            <a:r>
              <a:rPr lang="en-GB" sz="1100" dirty="0"/>
              <a:t>(Fortnum, 2008: 55/56) </a:t>
            </a:r>
            <a:endParaRPr lang="en-US" sz="1100" dirty="0"/>
          </a:p>
        </p:txBody>
      </p:sp>
    </p:spTree>
    <p:extLst>
      <p:ext uri="{BB962C8B-B14F-4D97-AF65-F5344CB8AC3E}">
        <p14:creationId xmlns:p14="http://schemas.microsoft.com/office/powerpoint/2010/main" val="2032702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
          <p:cNvSpPr>
            <a:spLocks noChangeArrowheads="1"/>
          </p:cNvSpPr>
          <p:nvPr/>
        </p:nvSpPr>
        <p:spPr bwMode="auto">
          <a:xfrm>
            <a:off x="213851" y="1308020"/>
            <a:ext cx="779738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ts val="900"/>
              </a:spcBef>
              <a:spcAft>
                <a:spcPts val="900"/>
              </a:spcAft>
              <a:buFontTx/>
              <a:buNone/>
            </a:pPr>
            <a:r>
              <a:rPr lang="en-US" altLang="en-US" sz="2400" dirty="0">
                <a:latin typeface="Helvetica" pitchFamily="2" charset="0"/>
                <a:ea typeface="Times New Roman" charset="0"/>
                <a:cs typeface="Arial" charset="0"/>
              </a:rPr>
              <a:t>Researcher and maker Emma </a:t>
            </a:r>
            <a:r>
              <a:rPr lang="en-US" altLang="en-US" sz="2400" dirty="0" err="1">
                <a:latin typeface="Helvetica" pitchFamily="2" charset="0"/>
                <a:ea typeface="Times New Roman" charset="0"/>
                <a:cs typeface="Arial" charset="0"/>
              </a:rPr>
              <a:t>Shercliff</a:t>
            </a:r>
            <a:r>
              <a:rPr lang="en-US" altLang="en-US" sz="2400" dirty="0">
                <a:latin typeface="Helvetica" pitchFamily="2" charset="0"/>
                <a:ea typeface="Times New Roman" charset="0"/>
                <a:cs typeface="Arial" charset="0"/>
              </a:rPr>
              <a:t> </a:t>
            </a:r>
            <a:r>
              <a:rPr lang="en-US" altLang="en-US" sz="2400" dirty="0">
                <a:solidFill>
                  <a:srgbClr val="000000"/>
                </a:solidFill>
                <a:latin typeface="Helvetica" pitchFamily="2" charset="0"/>
                <a:ea typeface="Times New Roman" charset="0"/>
                <a:cs typeface="Arial" charset="0"/>
              </a:rPr>
              <a:t>says</a:t>
            </a:r>
          </a:p>
          <a:p>
            <a:pPr>
              <a:lnSpc>
                <a:spcPct val="100000"/>
              </a:lnSpc>
              <a:spcBef>
                <a:spcPts val="900"/>
              </a:spcBef>
              <a:spcAft>
                <a:spcPts val="900"/>
              </a:spcAft>
              <a:buFontTx/>
              <a:buNone/>
            </a:pPr>
            <a:r>
              <a:rPr lang="en-US" altLang="en-US" sz="2400" dirty="0">
                <a:solidFill>
                  <a:srgbClr val="000000"/>
                </a:solidFill>
                <a:latin typeface="Helvetica" pitchFamily="2" charset="0"/>
                <a:ea typeface="Times New Roman" charset="0"/>
                <a:cs typeface="Arial" charset="0"/>
              </a:rPr>
              <a:t>“my research investigates the nature of embodied knowledge acquired and practiced through the rhythms and patterns of hand-stitching processes performed as recreational craft, artistic expression and social life. Making hand-stitched works, and especially the relationship between practical skills, the body and its proximity to tools and materials, is the focus of my study. I ask in what ways might this skilled activity articulate dimensions of subjective experience? In turn, this leads me to question ways in which the relationship between an individual and a group might be articulated through their crafting skills</a:t>
            </a:r>
            <a:r>
              <a:rPr lang="en-US" altLang="en-US" sz="2400" dirty="0">
                <a:solidFill>
                  <a:srgbClr val="000000"/>
                </a:solidFill>
                <a:latin typeface="+mj-lt"/>
                <a:ea typeface="Times New Roman" charset="0"/>
                <a:cs typeface="Arial" charset="0"/>
              </a:rPr>
              <a:t>”</a:t>
            </a:r>
          </a:p>
        </p:txBody>
      </p:sp>
      <p:pic>
        <p:nvPicPr>
          <p:cNvPr id="4710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11236" y="641593"/>
            <a:ext cx="4081463" cy="589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1500EF7-8F86-0CE4-E4E7-2F5407D7DC4C}"/>
              </a:ext>
            </a:extLst>
          </p:cNvPr>
          <p:cNvSpPr txBox="1"/>
          <p:nvPr/>
        </p:nvSpPr>
        <p:spPr>
          <a:xfrm>
            <a:off x="213851" y="272261"/>
            <a:ext cx="6166498" cy="861774"/>
          </a:xfrm>
          <a:prstGeom prst="rect">
            <a:avLst/>
          </a:prstGeom>
          <a:noFill/>
        </p:spPr>
        <p:txBody>
          <a:bodyPr wrap="square" rtlCol="0">
            <a:spAutoFit/>
          </a:bodyPr>
          <a:lstStyle/>
          <a:p>
            <a:r>
              <a:rPr lang="en-US" altLang="en-US" sz="3200" b="1" dirty="0">
                <a:solidFill>
                  <a:srgbClr val="000000"/>
                </a:solidFill>
                <a:latin typeface="Helvetica" pitchFamily="2" charset="0"/>
                <a:ea typeface="Times New Roman" charset="0"/>
                <a:cs typeface="Arial" charset="0"/>
              </a:rPr>
              <a:t>Embodied knowledge </a:t>
            </a:r>
            <a:endParaRPr lang="en-US" altLang="en-US" sz="3200" dirty="0">
              <a:latin typeface="Helvetica" pitchFamily="2" charset="0"/>
              <a:ea typeface="Times New Roman" charset="0"/>
              <a:cs typeface="Arial" charset="0"/>
            </a:endParaRPr>
          </a:p>
          <a:p>
            <a:endParaRPr lang="en-US" dirty="0"/>
          </a:p>
        </p:txBody>
      </p:sp>
    </p:spTree>
    <p:extLst>
      <p:ext uri="{BB962C8B-B14F-4D97-AF65-F5344CB8AC3E}">
        <p14:creationId xmlns:p14="http://schemas.microsoft.com/office/powerpoint/2010/main" val="872247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56664" y="2831021"/>
            <a:ext cx="3686715" cy="2453341"/>
          </a:xfrm>
          <a:prstGeom prst="rect">
            <a:avLst/>
          </a:prstGeom>
        </p:spPr>
      </p:pic>
      <p:sp>
        <p:nvSpPr>
          <p:cNvPr id="7" name="Rectangle 6"/>
          <p:cNvSpPr/>
          <p:nvPr/>
        </p:nvSpPr>
        <p:spPr>
          <a:xfrm>
            <a:off x="102982" y="471674"/>
            <a:ext cx="7243216" cy="1815882"/>
          </a:xfrm>
          <a:prstGeom prst="rect">
            <a:avLst/>
          </a:prstGeom>
        </p:spPr>
        <p:txBody>
          <a:bodyPr wrap="square">
            <a:spAutoFit/>
          </a:bodyPr>
          <a:lstStyle/>
          <a:p>
            <a:r>
              <a:rPr lang="en-US" sz="2800" dirty="0">
                <a:latin typeface="Helvetica" pitchFamily="2" charset="0"/>
              </a:rPr>
              <a:t>For the practitioner, then, textile could be said to be about knowing cloth through handling it, through making it, through making through it. (Dormer, Introduction)</a:t>
            </a:r>
          </a:p>
        </p:txBody>
      </p:sp>
      <p:pic>
        <p:nvPicPr>
          <p:cNvPr id="3" name="Picture 3">
            <a:extLst>
              <a:ext uri="{FF2B5EF4-FFF2-40B4-BE49-F238E27FC236}">
                <a16:creationId xmlns:a16="http://schemas.microsoft.com/office/drawing/2014/main" id="{119CB487-2B28-F76E-E8FC-592CA99BF53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42917" y="1644384"/>
            <a:ext cx="4892419" cy="4892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a:extLst>
              <a:ext uri="{FF2B5EF4-FFF2-40B4-BE49-F238E27FC236}">
                <a16:creationId xmlns:a16="http://schemas.microsoft.com/office/drawing/2014/main" id="{CC67BAC3-7223-1530-D9C7-CF674E56380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940176" y="338447"/>
            <a:ext cx="3916042" cy="5031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6EDA9F9A-7EA5-A1B5-D454-058110EA6BCD}"/>
              </a:ext>
            </a:extLst>
          </p:cNvPr>
          <p:cNvPicPr>
            <a:picLocks noChangeAspect="1"/>
          </p:cNvPicPr>
          <p:nvPr/>
        </p:nvPicPr>
        <p:blipFill>
          <a:blip r:embed="rId6"/>
          <a:stretch>
            <a:fillRect/>
          </a:stretch>
        </p:blipFill>
        <p:spPr>
          <a:xfrm>
            <a:off x="4076412" y="2854269"/>
            <a:ext cx="3602624" cy="2472650"/>
          </a:xfrm>
          <a:prstGeom prst="rect">
            <a:avLst/>
          </a:prstGeom>
        </p:spPr>
      </p:pic>
      <p:sp>
        <p:nvSpPr>
          <p:cNvPr id="11" name="TextBox 10">
            <a:extLst>
              <a:ext uri="{FF2B5EF4-FFF2-40B4-BE49-F238E27FC236}">
                <a16:creationId xmlns:a16="http://schemas.microsoft.com/office/drawing/2014/main" id="{91A34905-5F31-3030-5530-E68BD401A64E}"/>
              </a:ext>
            </a:extLst>
          </p:cNvPr>
          <p:cNvSpPr txBox="1"/>
          <p:nvPr/>
        </p:nvSpPr>
        <p:spPr>
          <a:xfrm>
            <a:off x="156664" y="5475699"/>
            <a:ext cx="9972779" cy="1200329"/>
          </a:xfrm>
          <a:prstGeom prst="rect">
            <a:avLst/>
          </a:prstGeom>
          <a:noFill/>
        </p:spPr>
        <p:txBody>
          <a:bodyPr wrap="square" rtlCol="0">
            <a:spAutoFit/>
          </a:bodyPr>
          <a:lstStyle/>
          <a:p>
            <a:r>
              <a:rPr lang="en-US" dirty="0">
                <a:latin typeface="Helvetica" pitchFamily="2" charset="0"/>
              </a:rPr>
              <a:t>Maria Lai</a:t>
            </a:r>
          </a:p>
          <a:p>
            <a:r>
              <a:rPr lang="en-US" dirty="0">
                <a:latin typeface="Helvetica" pitchFamily="2" charset="0"/>
              </a:rPr>
              <a:t>David </a:t>
            </a:r>
            <a:r>
              <a:rPr lang="en-US" dirty="0" err="1">
                <a:latin typeface="Helvetica" pitchFamily="2" charset="0"/>
              </a:rPr>
              <a:t>Medalla</a:t>
            </a:r>
            <a:r>
              <a:rPr lang="en-US" dirty="0">
                <a:latin typeface="Helvetica" pitchFamily="2" charset="0"/>
              </a:rPr>
              <a:t> with </a:t>
            </a:r>
            <a:r>
              <a:rPr lang="en-US" i="1" dirty="0">
                <a:latin typeface="Helvetica" pitchFamily="2" charset="0"/>
              </a:rPr>
              <a:t>A Stitch in Time</a:t>
            </a:r>
          </a:p>
          <a:p>
            <a:r>
              <a:rPr lang="en-US" dirty="0">
                <a:latin typeface="Helvetica" pitchFamily="2" charset="0"/>
              </a:rPr>
              <a:t>Venice Biennale 2017, Viva Arte Viva, Curated by Christine </a:t>
            </a:r>
            <a:r>
              <a:rPr lang="en-US" dirty="0" err="1">
                <a:latin typeface="Helvetica" pitchFamily="2" charset="0"/>
              </a:rPr>
              <a:t>Macel</a:t>
            </a:r>
            <a:r>
              <a:rPr lang="en-US" dirty="0">
                <a:latin typeface="Helvetica" pitchFamily="2" charset="0"/>
              </a:rPr>
              <a:t>, </a:t>
            </a:r>
            <a:r>
              <a:rPr lang="en-US" dirty="0" err="1">
                <a:latin typeface="Helvetica" pitchFamily="2" charset="0"/>
              </a:rPr>
              <a:t>Arsenale</a:t>
            </a:r>
            <a:r>
              <a:rPr lang="en-US" dirty="0">
                <a:latin typeface="Helvetica" pitchFamily="2" charset="0"/>
              </a:rPr>
              <a:t> Site</a:t>
            </a:r>
          </a:p>
          <a:p>
            <a:endParaRPr lang="en-US" dirty="0"/>
          </a:p>
        </p:txBody>
      </p:sp>
    </p:spTree>
    <p:extLst>
      <p:ext uri="{BB962C8B-B14F-4D97-AF65-F5344CB8AC3E}">
        <p14:creationId xmlns:p14="http://schemas.microsoft.com/office/powerpoint/2010/main" val="542878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13EB-085B-9977-8C2C-8AEEDB0D8CE0}"/>
              </a:ext>
            </a:extLst>
          </p:cNvPr>
          <p:cNvSpPr>
            <a:spLocks noGrp="1"/>
          </p:cNvSpPr>
          <p:nvPr>
            <p:ph type="title"/>
          </p:nvPr>
        </p:nvSpPr>
        <p:spPr>
          <a:xfrm>
            <a:off x="88047" y="106793"/>
            <a:ext cx="10515600" cy="1325563"/>
          </a:xfrm>
        </p:spPr>
        <p:txBody>
          <a:bodyPr/>
          <a:lstStyle/>
          <a:p>
            <a:r>
              <a:rPr lang="en-US" dirty="0">
                <a:latin typeface="Helvetica" pitchFamily="2" charset="0"/>
              </a:rPr>
              <a:t>Key Texts </a:t>
            </a:r>
          </a:p>
        </p:txBody>
      </p:sp>
      <p:sp>
        <p:nvSpPr>
          <p:cNvPr id="7" name="TextBox 6">
            <a:extLst>
              <a:ext uri="{FF2B5EF4-FFF2-40B4-BE49-F238E27FC236}">
                <a16:creationId xmlns:a16="http://schemas.microsoft.com/office/drawing/2014/main" id="{DB451266-6704-3A6F-C50E-D818B0474DE7}"/>
              </a:ext>
            </a:extLst>
          </p:cNvPr>
          <p:cNvSpPr txBox="1"/>
          <p:nvPr/>
        </p:nvSpPr>
        <p:spPr>
          <a:xfrm>
            <a:off x="88047" y="1249655"/>
            <a:ext cx="7733589" cy="5632311"/>
          </a:xfrm>
          <a:prstGeom prst="rect">
            <a:avLst/>
          </a:prstGeom>
          <a:noFill/>
        </p:spPr>
        <p:txBody>
          <a:bodyPr wrap="square">
            <a:spAutoFit/>
          </a:bodyPr>
          <a:lstStyle/>
          <a:p>
            <a:pPr marL="0" indent="0">
              <a:buNone/>
            </a:pPr>
            <a:r>
              <a:rPr lang="en-US" dirty="0">
                <a:latin typeface="Helvetica" pitchFamily="2" charset="0"/>
                <a:cs typeface="Times New Roman"/>
              </a:rPr>
              <a:t>Barbara Bolt in </a:t>
            </a:r>
            <a:r>
              <a:rPr lang="en-GB" dirty="0">
                <a:latin typeface="Helvetica" pitchFamily="2" charset="0"/>
                <a:ea typeface="ＭＳ 明朝" charset="-128"/>
                <a:cs typeface="Arial" charset="0"/>
              </a:rPr>
              <a:t>Barrett, E and Bolt, B., (ed), (2007) </a:t>
            </a:r>
            <a:r>
              <a:rPr lang="en-US" dirty="0">
                <a:latin typeface="Helvetica" pitchFamily="2" charset="0"/>
                <a:cs typeface="Times New Roman"/>
              </a:rPr>
              <a:t>The Magic is in the Handling, “in” </a:t>
            </a:r>
            <a:r>
              <a:rPr lang="en-GB" dirty="0">
                <a:latin typeface="Helvetica" pitchFamily="2" charset="0"/>
                <a:ea typeface="ＭＳ 明朝" charset="-128"/>
                <a:cs typeface="Arial" charset="0"/>
              </a:rPr>
              <a:t>Practice as Research Approaches to Creative Arts Enquiry. New York and London: I.B Taurus &amp; Co. </a:t>
            </a:r>
            <a:endParaRPr lang="en-GB" dirty="0">
              <a:latin typeface="Helvetica" pitchFamily="2" charset="0"/>
            </a:endParaRPr>
          </a:p>
          <a:p>
            <a:pPr marL="0" indent="0">
              <a:buNone/>
            </a:pPr>
            <a:r>
              <a:rPr lang="en-US" dirty="0">
                <a:latin typeface="Helvetica" pitchFamily="2" charset="0"/>
              </a:rPr>
              <a:t>Bolt, B. (2011): Heidegger Reframed, Palgrave Macmillan.</a:t>
            </a:r>
            <a:endParaRPr lang="en-GB" dirty="0">
              <a:latin typeface="Helvetica" pitchFamily="2" charset="0"/>
            </a:endParaRPr>
          </a:p>
          <a:p>
            <a:pPr marL="0" indent="0">
              <a:buNone/>
            </a:pPr>
            <a:r>
              <a:rPr lang="en-GB" dirty="0">
                <a:latin typeface="Helvetica" pitchFamily="2" charset="0"/>
              </a:rPr>
              <a:t>Arts based Research, (2008) Susan Finley (pp.71-81) </a:t>
            </a:r>
            <a:r>
              <a:rPr lang="en-GB" i="1" dirty="0">
                <a:latin typeface="Helvetica" pitchFamily="2" charset="0"/>
              </a:rPr>
              <a:t>In </a:t>
            </a:r>
            <a:r>
              <a:rPr lang="en-GB" dirty="0">
                <a:latin typeface="Helvetica" pitchFamily="2" charset="0"/>
              </a:rPr>
              <a:t>Handbook of the Arts in Qualitative Research: perspectives, methodologies </a:t>
            </a:r>
          </a:p>
          <a:p>
            <a:pPr marL="0" indent="0">
              <a:buNone/>
            </a:pPr>
            <a:r>
              <a:rPr lang="en-GB" dirty="0">
                <a:latin typeface="Helvetica" pitchFamily="2" charset="0"/>
              </a:rPr>
              <a:t>SAGE Handbook of Research </a:t>
            </a:r>
          </a:p>
          <a:p>
            <a:pPr marL="0" indent="0">
              <a:buNone/>
            </a:pPr>
            <a:r>
              <a:rPr lang="en-GB" dirty="0">
                <a:latin typeface="Helvetica" pitchFamily="2" charset="0"/>
              </a:rPr>
              <a:t>SAGE Handbook of Feminist Research: Theory and Praxis</a:t>
            </a:r>
          </a:p>
          <a:p>
            <a:pPr marL="0" indent="0">
              <a:buNone/>
            </a:pPr>
            <a:r>
              <a:rPr lang="en-GB" dirty="0">
                <a:latin typeface="Helvetica" pitchFamily="2" charset="0"/>
              </a:rPr>
              <a:t>Bourdieu, P. The Logic of Practice, trans. R. Nice, Cambridge: Polity Press, 1990.</a:t>
            </a:r>
          </a:p>
          <a:p>
            <a:pPr marL="0" indent="0">
              <a:buNone/>
            </a:pPr>
            <a:r>
              <a:rPr lang="en-GB" dirty="0">
                <a:latin typeface="Helvetica" pitchFamily="2" charset="0"/>
              </a:rPr>
              <a:t>Deleuze, G. and </a:t>
            </a:r>
            <a:r>
              <a:rPr lang="en-GB" dirty="0" err="1">
                <a:latin typeface="Helvetica" pitchFamily="2" charset="0"/>
              </a:rPr>
              <a:t>Guattari</a:t>
            </a:r>
            <a:r>
              <a:rPr lang="en-GB" dirty="0">
                <a:latin typeface="Helvetica" pitchFamily="2" charset="0"/>
              </a:rPr>
              <a:t>, F. (1987) A Thousand Plateaus: Capitalism and</a:t>
            </a:r>
          </a:p>
          <a:p>
            <a:pPr marL="0" indent="0">
              <a:buNone/>
            </a:pPr>
            <a:r>
              <a:rPr lang="en-GB" dirty="0">
                <a:latin typeface="Helvetica" pitchFamily="2" charset="0"/>
              </a:rPr>
              <a:t>Schizophrenia, trans. B. </a:t>
            </a:r>
            <a:r>
              <a:rPr lang="en-GB" dirty="0" err="1">
                <a:latin typeface="Helvetica" pitchFamily="2" charset="0"/>
              </a:rPr>
              <a:t>Massumi</a:t>
            </a:r>
            <a:r>
              <a:rPr lang="en-GB" dirty="0">
                <a:latin typeface="Helvetica" pitchFamily="2" charset="0"/>
              </a:rPr>
              <a:t>, Minneapolis: The University of Minnesota Press,1987.</a:t>
            </a:r>
          </a:p>
          <a:p>
            <a:pPr marL="0" indent="0">
              <a:buNone/>
            </a:pPr>
            <a:r>
              <a:rPr lang="en-GB" dirty="0">
                <a:latin typeface="Helvetica" pitchFamily="2" charset="0"/>
              </a:rPr>
              <a:t>Heidegger, M. The Question Concerning Technology and Other Essays, trans. W. </a:t>
            </a:r>
            <a:r>
              <a:rPr lang="en-GB" dirty="0" err="1">
                <a:latin typeface="Helvetica" pitchFamily="2" charset="0"/>
              </a:rPr>
              <a:t>Lovitt</a:t>
            </a:r>
            <a:r>
              <a:rPr lang="en-GB" dirty="0">
                <a:latin typeface="Helvetica" pitchFamily="2" charset="0"/>
              </a:rPr>
              <a:t>, New York: Garland, 1977</a:t>
            </a:r>
          </a:p>
          <a:p>
            <a:pPr marL="0" indent="0">
              <a:buNone/>
            </a:pPr>
            <a:r>
              <a:rPr lang="en-GB" dirty="0">
                <a:latin typeface="Helvetica" pitchFamily="2" charset="0"/>
              </a:rPr>
              <a:t>Plant, S (1997) Zeros and Ones, Digital Women and the new </a:t>
            </a:r>
            <a:r>
              <a:rPr lang="en-GB" dirty="0" err="1">
                <a:latin typeface="Helvetica" pitchFamily="2" charset="0"/>
              </a:rPr>
              <a:t>technoculture</a:t>
            </a:r>
            <a:r>
              <a:rPr lang="en-GB" dirty="0">
                <a:latin typeface="Helvetica" pitchFamily="2" charset="0"/>
              </a:rPr>
              <a:t> Fourth Estate: London</a:t>
            </a:r>
          </a:p>
          <a:p>
            <a:r>
              <a:rPr lang="en-GB" i="0" dirty="0">
                <a:solidFill>
                  <a:srgbClr val="0F1111"/>
                </a:solidFill>
                <a:effectLst/>
                <a:latin typeface="Helvetica" pitchFamily="2" charset="0"/>
              </a:rPr>
              <a:t>K-Punk: The Collected and Unpublished Writings of Mark Fisher: The Collected and Unpublished Writings of Mark Fisher (2004-2016)</a:t>
            </a:r>
          </a:p>
          <a:p>
            <a:pPr marL="0" indent="0">
              <a:buNone/>
            </a:pPr>
            <a:r>
              <a:rPr lang="en-GB" dirty="0">
                <a:latin typeface="Helvetica" pitchFamily="2" charset="0"/>
              </a:rPr>
              <a:t>https://k-</a:t>
            </a:r>
            <a:r>
              <a:rPr lang="en-GB" dirty="0" err="1">
                <a:latin typeface="Helvetica" pitchFamily="2" charset="0"/>
              </a:rPr>
              <a:t>punk.org</a:t>
            </a:r>
            <a:r>
              <a:rPr lang="en-GB" dirty="0">
                <a:latin typeface="Helvetica" pitchFamily="2" charset="0"/>
              </a:rPr>
              <a:t>/</a:t>
            </a:r>
          </a:p>
        </p:txBody>
      </p:sp>
      <p:pic>
        <p:nvPicPr>
          <p:cNvPr id="8" name="Picture 7">
            <a:extLst>
              <a:ext uri="{FF2B5EF4-FFF2-40B4-BE49-F238E27FC236}">
                <a16:creationId xmlns:a16="http://schemas.microsoft.com/office/drawing/2014/main" id="{244E5D52-FCFA-4980-7010-ACB959ABE2B7}"/>
              </a:ext>
            </a:extLst>
          </p:cNvPr>
          <p:cNvPicPr>
            <a:picLocks noChangeAspect="1"/>
          </p:cNvPicPr>
          <p:nvPr/>
        </p:nvPicPr>
        <p:blipFill>
          <a:blip r:embed="rId2"/>
          <a:stretch>
            <a:fillRect/>
          </a:stretch>
        </p:blipFill>
        <p:spPr>
          <a:xfrm>
            <a:off x="7942383" y="1086021"/>
            <a:ext cx="3993130" cy="5241947"/>
          </a:xfrm>
          <a:prstGeom prst="rect">
            <a:avLst/>
          </a:prstGeom>
        </p:spPr>
      </p:pic>
    </p:spTree>
    <p:extLst>
      <p:ext uri="{BB962C8B-B14F-4D97-AF65-F5344CB8AC3E}">
        <p14:creationId xmlns:p14="http://schemas.microsoft.com/office/powerpoint/2010/main" val="1447425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4AF58-13E3-909C-A881-D15F771B7748}"/>
              </a:ext>
            </a:extLst>
          </p:cNvPr>
          <p:cNvSpPr>
            <a:spLocks noGrp="1"/>
          </p:cNvSpPr>
          <p:nvPr>
            <p:ph type="title"/>
          </p:nvPr>
        </p:nvSpPr>
        <p:spPr>
          <a:xfrm>
            <a:off x="838200" y="2103437"/>
            <a:ext cx="10515600" cy="1325563"/>
          </a:xfrm>
        </p:spPr>
        <p:txBody>
          <a:bodyPr/>
          <a:lstStyle/>
          <a:p>
            <a:pPr algn="ctr"/>
            <a:r>
              <a:rPr lang="en-US" dirty="0"/>
              <a:t>End </a:t>
            </a:r>
          </a:p>
        </p:txBody>
      </p:sp>
    </p:spTree>
    <p:extLst>
      <p:ext uri="{BB962C8B-B14F-4D97-AF65-F5344CB8AC3E}">
        <p14:creationId xmlns:p14="http://schemas.microsoft.com/office/powerpoint/2010/main" val="2166700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2797</TotalTime>
  <Words>3260</Words>
  <Application>Microsoft Macintosh PowerPoint</Application>
  <PresentationFormat>Widescreen</PresentationFormat>
  <Paragraphs>133</Paragraphs>
  <Slides>21</Slides>
  <Notes>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Helvetica</vt:lpstr>
      <vt:lpstr>open sans</vt:lpstr>
      <vt:lpstr>Office Theme</vt:lpstr>
      <vt:lpstr>Explorative Praxis Part Time Provision</vt:lpstr>
      <vt:lpstr>   Matrices 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(Plant, 1998, Zeros and Ones:9)   </vt:lpstr>
      <vt:lpstr>Cybernetic Culture Research Unit (CCRU) 1993- 2003</vt:lpstr>
      <vt:lpstr>K- Punk/Mark Fisher (1968 - 2017) Cultural theorist </vt:lpstr>
      <vt:lpstr>Nick Land </vt:lpstr>
      <vt:lpstr>Praxis</vt:lpstr>
      <vt:lpstr>Aristotle’s doctrine of the four causes </vt:lpstr>
      <vt:lpstr>PowerPoint Presentation</vt:lpstr>
      <vt:lpstr>A deconstruction of binaries - theory &amp; practice</vt:lpstr>
      <vt:lpstr>Performativity in Praxis </vt:lpstr>
      <vt:lpstr>Praxical Knowledge  </vt:lpstr>
      <vt:lpstr> Heidegger, Handability and Praxical Knowledge, Barbara Bolt School of Creative Arts University of Melbourne Dasein as Being-in-the-World</vt:lpstr>
      <vt:lpstr>The Question Concerning Technology (1954) </vt:lpstr>
      <vt:lpstr>PowerPoint Presentation</vt:lpstr>
      <vt:lpstr>PowerPoint Presentation</vt:lpstr>
      <vt:lpstr>Habitus, Tacit Knowledge and Embodiment </vt:lpstr>
      <vt:lpstr>Poesis </vt:lpstr>
      <vt:lpstr>PowerPoint Presentation</vt:lpstr>
      <vt:lpstr>PowerPoint Presentation</vt:lpstr>
      <vt:lpstr>Key Texts </vt:lpstr>
      <vt:lpstr>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lastModifiedBy>Shellie Holden</cp:lastModifiedBy>
  <cp:revision>26</cp:revision>
  <dcterms:created xsi:type="dcterms:W3CDTF">2022-09-12T11:38:34Z</dcterms:created>
  <dcterms:modified xsi:type="dcterms:W3CDTF">2024-10-04T10:34:48Z</dcterms:modified>
</cp:coreProperties>
</file>