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Layouts/slideLayout29.xml" ContentType="application/vnd.openxmlformats-officedocument.presentationml.slideLayout+xml"/>
  <Override PartName="/ppt/theme/theme4.xml" ContentType="application/vnd.openxmlformats-officedocument.theme+xml"/>
  <Override PartName="/ppt/slideLayouts/slideLayout30.xml" ContentType="application/vnd.openxmlformats-officedocument.presentationml.slideLayout+xml"/>
  <Override PartName="/ppt/theme/theme5.xml" ContentType="application/vnd.openxmlformats-officedocument.theme+xml"/>
  <Override PartName="/ppt/slideLayouts/slideLayout31.xml" ContentType="application/vnd.openxmlformats-officedocument.presentationml.slideLayout+xml"/>
  <Override PartName="/ppt/theme/theme6.xml" ContentType="application/vnd.openxmlformats-officedocument.theme+xml"/>
  <Override PartName="/ppt/slideLayouts/slideLayout32.xml" ContentType="application/vnd.openxmlformats-officedocument.presentationml.slideLayout+xml"/>
  <Override PartName="/ppt/theme/theme7.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8.xml" ContentType="application/vnd.openxmlformats-officedocument.theme+xml"/>
  <Override PartName="/ppt/slideLayouts/slideLayout35.xml" ContentType="application/vnd.openxmlformats-officedocument.presentationml.slideLayout+xml"/>
  <Override PartName="/ppt/theme/theme9.xml" ContentType="application/vnd.openxmlformats-officedocument.theme+xml"/>
  <Override PartName="/ppt/slideLayouts/slideLayout36.xml" ContentType="application/vnd.openxmlformats-officedocument.presentationml.slideLayout+xml"/>
  <Override PartName="/ppt/theme/theme10.xml" ContentType="application/vnd.openxmlformats-officedocument.theme+xml"/>
  <Override PartName="/ppt/slideLayouts/slideLayout37.xml" ContentType="application/vnd.openxmlformats-officedocument.presentationml.slideLayout+xml"/>
  <Override PartName="/ppt/theme/theme11.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2.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3.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4.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6.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17.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7" r:id="rId5"/>
    <p:sldMasterId id="2147483710" r:id="rId6"/>
    <p:sldMasterId id="2147483716" r:id="rId7"/>
    <p:sldMasterId id="2147483718" r:id="rId8"/>
    <p:sldMasterId id="2147483720" r:id="rId9"/>
    <p:sldMasterId id="2147483722" r:id="rId10"/>
    <p:sldMasterId id="2147483724" r:id="rId11"/>
    <p:sldMasterId id="2147483727" r:id="rId12"/>
    <p:sldMasterId id="2147483729" r:id="rId13"/>
    <p:sldMasterId id="2147483731" r:id="rId14"/>
    <p:sldMasterId id="2147483733" r:id="rId15"/>
    <p:sldMasterId id="2147483745" r:id="rId16"/>
    <p:sldMasterId id="2147483750" r:id="rId17"/>
    <p:sldMasterId id="2147483754" r:id="rId18"/>
    <p:sldMasterId id="2147483758" r:id="rId19"/>
    <p:sldMasterId id="2147483770" r:id="rId20"/>
    <p:sldMasterId id="2147483782" r:id="rId21"/>
  </p:sldMasterIdLst>
  <p:notesMasterIdLst>
    <p:notesMasterId r:id="rId67"/>
  </p:notesMasterIdLst>
  <p:sldIdLst>
    <p:sldId id="256" r:id="rId22"/>
    <p:sldId id="378" r:id="rId23"/>
    <p:sldId id="265" r:id="rId24"/>
    <p:sldId id="382" r:id="rId25"/>
    <p:sldId id="318" r:id="rId26"/>
    <p:sldId id="319" r:id="rId27"/>
    <p:sldId id="320" r:id="rId28"/>
    <p:sldId id="322" r:id="rId29"/>
    <p:sldId id="380" r:id="rId30"/>
    <p:sldId id="323" r:id="rId31"/>
    <p:sldId id="325" r:id="rId32"/>
    <p:sldId id="326" r:id="rId33"/>
    <p:sldId id="327" r:id="rId34"/>
    <p:sldId id="381" r:id="rId35"/>
    <p:sldId id="1118" r:id="rId36"/>
    <p:sldId id="1119" r:id="rId37"/>
    <p:sldId id="1093" r:id="rId38"/>
    <p:sldId id="1122" r:id="rId39"/>
    <p:sldId id="1115" r:id="rId40"/>
    <p:sldId id="1094" r:id="rId41"/>
    <p:sldId id="1096" r:id="rId42"/>
    <p:sldId id="278" r:id="rId43"/>
    <p:sldId id="287" r:id="rId44"/>
    <p:sldId id="279" r:id="rId45"/>
    <p:sldId id="289" r:id="rId46"/>
    <p:sldId id="296" r:id="rId47"/>
    <p:sldId id="284" r:id="rId48"/>
    <p:sldId id="294" r:id="rId49"/>
    <p:sldId id="285" r:id="rId50"/>
    <p:sldId id="1063" r:id="rId51"/>
    <p:sldId id="1120" r:id="rId52"/>
    <p:sldId id="1121" r:id="rId53"/>
    <p:sldId id="1127" r:id="rId54"/>
    <p:sldId id="1128" r:id="rId55"/>
    <p:sldId id="1129" r:id="rId56"/>
    <p:sldId id="1130" r:id="rId57"/>
    <p:sldId id="1132" r:id="rId58"/>
    <p:sldId id="1117" r:id="rId59"/>
    <p:sldId id="1133" r:id="rId60"/>
    <p:sldId id="1134" r:id="rId61"/>
    <p:sldId id="1135" r:id="rId62"/>
    <p:sldId id="1136" r:id="rId63"/>
    <p:sldId id="1137" r:id="rId64"/>
    <p:sldId id="379" r:id="rId65"/>
    <p:sldId id="377"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3300"/>
    <a:srgbClr val="993366"/>
    <a:srgbClr val="996633"/>
    <a:srgbClr val="009900"/>
    <a:srgbClr val="FF0066"/>
    <a:srgbClr val="660066"/>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CD5799-67B4-4D9B-8E42-2B3071C4408B}" v="111" dt="2023-05-08T22:47:23.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854" autoAdjust="0"/>
  </p:normalViewPr>
  <p:slideViewPr>
    <p:cSldViewPr>
      <p:cViewPr varScale="1">
        <p:scale>
          <a:sx n="92" d="100"/>
          <a:sy n="92" d="100"/>
        </p:scale>
        <p:origin x="142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18.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8.xml"/><Relationship Id="rId11" Type="http://schemas.openxmlformats.org/officeDocument/2006/relationships/slideMaster" Target="slideMasters/slideMaster8.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slide" Target="slides/slide32.xml"/><Relationship Id="rId58" Type="http://schemas.openxmlformats.org/officeDocument/2006/relationships/slide" Target="slides/slide37.xml"/><Relationship Id="rId66" Type="http://schemas.openxmlformats.org/officeDocument/2006/relationships/slide" Target="slides/slide45.xml"/><Relationship Id="rId5" Type="http://schemas.openxmlformats.org/officeDocument/2006/relationships/slideMaster" Target="slideMasters/slideMaster2.xml"/><Relationship Id="rId61" Type="http://schemas.openxmlformats.org/officeDocument/2006/relationships/slide" Target="slides/slide40.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slide" Target="slides/slide35.xml"/><Relationship Id="rId64" Type="http://schemas.openxmlformats.org/officeDocument/2006/relationships/slide" Target="slides/slide43.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0.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 Id="rId67"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7.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 Type="http://schemas.openxmlformats.org/officeDocument/2006/relationships/slideMaster" Target="slideMasters/slideMaster4.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7CD5799-67B4-4D9B-8E42-2B3071C4408B}"/>
    <pc:docChg chg="custSel addSld delSld modSld sldOrd">
      <pc:chgData name="Paul Tinkler" userId="bcebf29c-73c2-433d-80d2-6bad896374bf" providerId="ADAL" clId="{07CD5799-67B4-4D9B-8E42-2B3071C4408B}" dt="2023-05-08T22:47:39.532" v="1779" actId="1076"/>
      <pc:docMkLst>
        <pc:docMk/>
      </pc:docMkLst>
      <pc:sldChg chg="modSp mod">
        <pc:chgData name="Paul Tinkler" userId="bcebf29c-73c2-433d-80d2-6bad896374bf" providerId="ADAL" clId="{07CD5799-67B4-4D9B-8E42-2B3071C4408B}" dt="2022-05-16T14:35:33.517" v="745"/>
        <pc:sldMkLst>
          <pc:docMk/>
          <pc:sldMk cId="3169044310" sldId="256"/>
        </pc:sldMkLst>
        <pc:spChg chg="mod">
          <ac:chgData name="Paul Tinkler" userId="bcebf29c-73c2-433d-80d2-6bad896374bf" providerId="ADAL" clId="{07CD5799-67B4-4D9B-8E42-2B3071C4408B}" dt="2022-05-16T14:35:33.517" v="745"/>
          <ac:spMkLst>
            <pc:docMk/>
            <pc:sldMk cId="3169044310" sldId="256"/>
            <ac:spMk id="2" creationId="{00000000-0000-0000-0000-000000000000}"/>
          </ac:spMkLst>
        </pc:spChg>
        <pc:spChg chg="mod">
          <ac:chgData name="Paul Tinkler" userId="bcebf29c-73c2-433d-80d2-6bad896374bf" providerId="ADAL" clId="{07CD5799-67B4-4D9B-8E42-2B3071C4408B}" dt="2022-05-16T11:11:29.891" v="20" actId="1076"/>
          <ac:spMkLst>
            <pc:docMk/>
            <pc:sldMk cId="3169044310" sldId="256"/>
            <ac:spMk id="3" creationId="{00000000-0000-0000-0000-000000000000}"/>
          </ac:spMkLst>
        </pc:spChg>
      </pc:sldChg>
      <pc:sldChg chg="addSp delSp modSp mod">
        <pc:chgData name="Paul Tinkler" userId="bcebf29c-73c2-433d-80d2-6bad896374bf" providerId="ADAL" clId="{07CD5799-67B4-4D9B-8E42-2B3071C4408B}" dt="2022-05-16T14:35:33.517" v="745"/>
        <pc:sldMkLst>
          <pc:docMk/>
          <pc:sldMk cId="412184342" sldId="265"/>
        </pc:sldMkLst>
        <pc:spChg chg="mod">
          <ac:chgData name="Paul Tinkler" userId="bcebf29c-73c2-433d-80d2-6bad896374bf" providerId="ADAL" clId="{07CD5799-67B4-4D9B-8E42-2B3071C4408B}" dt="2022-05-16T14:35:33.517" v="745"/>
          <ac:spMkLst>
            <pc:docMk/>
            <pc:sldMk cId="412184342" sldId="265"/>
            <ac:spMk id="2" creationId="{F7CC5653-F7E3-4642-9F39-C537C822219B}"/>
          </ac:spMkLst>
        </pc:spChg>
        <pc:spChg chg="mod">
          <ac:chgData name="Paul Tinkler" userId="bcebf29c-73c2-433d-80d2-6bad896374bf" providerId="ADAL" clId="{07CD5799-67B4-4D9B-8E42-2B3071C4408B}" dt="2022-05-16T11:24:11.439" v="227" actId="1076"/>
          <ac:spMkLst>
            <pc:docMk/>
            <pc:sldMk cId="412184342" sldId="265"/>
            <ac:spMk id="3" creationId="{49F61D63-F3B0-42BE-A719-49787D51C899}"/>
          </ac:spMkLst>
        </pc:spChg>
        <pc:spChg chg="add del mod">
          <ac:chgData name="Paul Tinkler" userId="bcebf29c-73c2-433d-80d2-6bad896374bf" providerId="ADAL" clId="{07CD5799-67B4-4D9B-8E42-2B3071C4408B}" dt="2022-05-16T11:23:21.672" v="220" actId="478"/>
          <ac:spMkLst>
            <pc:docMk/>
            <pc:sldMk cId="412184342" sldId="265"/>
            <ac:spMk id="7" creationId="{3DB96319-4A07-E1ED-D28A-0FB43B705349}"/>
          </ac:spMkLst>
        </pc:spChg>
        <pc:spChg chg="add del mod">
          <ac:chgData name="Paul Tinkler" userId="bcebf29c-73c2-433d-80d2-6bad896374bf" providerId="ADAL" clId="{07CD5799-67B4-4D9B-8E42-2B3071C4408B}" dt="2022-05-16T11:23:24.431" v="221" actId="478"/>
          <ac:spMkLst>
            <pc:docMk/>
            <pc:sldMk cId="412184342" sldId="265"/>
            <ac:spMk id="10" creationId="{CD000663-1A71-39D4-F35D-FEBC1A7D63E2}"/>
          </ac:spMkLst>
        </pc:spChg>
        <pc:picChg chg="del mod">
          <ac:chgData name="Paul Tinkler" userId="bcebf29c-73c2-433d-80d2-6bad896374bf" providerId="ADAL" clId="{07CD5799-67B4-4D9B-8E42-2B3071C4408B}" dt="2022-05-16T11:23:55.478" v="225" actId="478"/>
          <ac:picMkLst>
            <pc:docMk/>
            <pc:sldMk cId="412184342" sldId="265"/>
            <ac:picMk id="5" creationId="{031328B2-B40B-4BC1-859D-14E42531588D}"/>
          </ac:picMkLst>
        </pc:picChg>
        <pc:picChg chg="add mod">
          <ac:chgData name="Paul Tinkler" userId="bcebf29c-73c2-433d-80d2-6bad896374bf" providerId="ADAL" clId="{07CD5799-67B4-4D9B-8E42-2B3071C4408B}" dt="2022-05-16T11:24:03.599" v="226" actId="1076"/>
          <ac:picMkLst>
            <pc:docMk/>
            <pc:sldMk cId="412184342" sldId="265"/>
            <ac:picMk id="6" creationId="{C4ADA3E1-EB5F-0E6C-FDCD-1ABA43799EFC}"/>
          </ac:picMkLst>
        </pc:picChg>
        <pc:picChg chg="add mod">
          <ac:chgData name="Paul Tinkler" userId="bcebf29c-73c2-433d-80d2-6bad896374bf" providerId="ADAL" clId="{07CD5799-67B4-4D9B-8E42-2B3071C4408B}" dt="2022-05-16T11:22:54.163" v="217" actId="14100"/>
          <ac:picMkLst>
            <pc:docMk/>
            <pc:sldMk cId="412184342" sldId="265"/>
            <ac:picMk id="9" creationId="{F02D24CB-F5D2-8742-B67E-B3E6863C398F}"/>
          </ac:picMkLst>
        </pc:picChg>
      </pc:sldChg>
      <pc:sldChg chg="addSp modSp add mod">
        <pc:chgData name="Paul Tinkler" userId="bcebf29c-73c2-433d-80d2-6bad896374bf" providerId="ADAL" clId="{07CD5799-67B4-4D9B-8E42-2B3071C4408B}" dt="2022-05-22T22:22:50.263" v="1757" actId="1076"/>
        <pc:sldMkLst>
          <pc:docMk/>
          <pc:sldMk cId="3502679222" sldId="278"/>
        </pc:sldMkLst>
        <pc:picChg chg="add mod">
          <ac:chgData name="Paul Tinkler" userId="bcebf29c-73c2-433d-80d2-6bad896374bf" providerId="ADAL" clId="{07CD5799-67B4-4D9B-8E42-2B3071C4408B}" dt="2022-05-22T22:22:50.263" v="1757" actId="1076"/>
          <ac:picMkLst>
            <pc:docMk/>
            <pc:sldMk cId="3502679222" sldId="278"/>
            <ac:picMk id="7" creationId="{CDD989F0-6784-A939-559A-0F49D3AF8041}"/>
          </ac:picMkLst>
        </pc:picChg>
      </pc:sldChg>
      <pc:sldChg chg="modSp add mod">
        <pc:chgData name="Paul Tinkler" userId="bcebf29c-73c2-433d-80d2-6bad896374bf" providerId="ADAL" clId="{07CD5799-67B4-4D9B-8E42-2B3071C4408B}" dt="2023-05-08T22:43:31.770" v="1768" actId="27107"/>
        <pc:sldMkLst>
          <pc:docMk/>
          <pc:sldMk cId="1396504352" sldId="279"/>
        </pc:sldMkLst>
        <pc:spChg chg="mod">
          <ac:chgData name="Paul Tinkler" userId="bcebf29c-73c2-433d-80d2-6bad896374bf" providerId="ADAL" clId="{07CD5799-67B4-4D9B-8E42-2B3071C4408B}" dt="2023-05-08T22:43:31.770" v="1768" actId="27107"/>
          <ac:spMkLst>
            <pc:docMk/>
            <pc:sldMk cId="1396504352" sldId="279"/>
            <ac:spMk id="6146" creationId="{00000000-0000-0000-0000-000000000000}"/>
          </ac:spMkLst>
        </pc:spChg>
      </pc:sldChg>
      <pc:sldChg chg="add">
        <pc:chgData name="Paul Tinkler" userId="bcebf29c-73c2-433d-80d2-6bad896374bf" providerId="ADAL" clId="{07CD5799-67B4-4D9B-8E42-2B3071C4408B}" dt="2022-05-16T14:11:56.015" v="249"/>
        <pc:sldMkLst>
          <pc:docMk/>
          <pc:sldMk cId="2859953639" sldId="284"/>
        </pc:sldMkLst>
      </pc:sldChg>
      <pc:sldChg chg="add">
        <pc:chgData name="Paul Tinkler" userId="bcebf29c-73c2-433d-80d2-6bad896374bf" providerId="ADAL" clId="{07CD5799-67B4-4D9B-8E42-2B3071C4408B}" dt="2022-05-16T14:11:56.015" v="249"/>
        <pc:sldMkLst>
          <pc:docMk/>
          <pc:sldMk cId="2230527813" sldId="285"/>
        </pc:sldMkLst>
      </pc:sldChg>
      <pc:sldChg chg="addSp delSp modSp add mod delAnim">
        <pc:chgData name="Paul Tinkler" userId="bcebf29c-73c2-433d-80d2-6bad896374bf" providerId="ADAL" clId="{07CD5799-67B4-4D9B-8E42-2B3071C4408B}" dt="2022-05-22T22:22:59.500" v="1758"/>
        <pc:sldMkLst>
          <pc:docMk/>
          <pc:sldMk cId="3883645238" sldId="287"/>
        </pc:sldMkLst>
        <pc:picChg chg="del mod">
          <ac:chgData name="Paul Tinkler" userId="bcebf29c-73c2-433d-80d2-6bad896374bf" providerId="ADAL" clId="{07CD5799-67B4-4D9B-8E42-2B3071C4408B}" dt="2022-05-22T22:22:00.978" v="1753" actId="478"/>
          <ac:picMkLst>
            <pc:docMk/>
            <pc:sldMk cId="3883645238" sldId="287"/>
            <ac:picMk id="5" creationId="{79A5C69E-7196-458C-B3F2-555AC4F1D741}"/>
          </ac:picMkLst>
        </pc:picChg>
        <pc:picChg chg="add mod">
          <ac:chgData name="Paul Tinkler" userId="bcebf29c-73c2-433d-80d2-6bad896374bf" providerId="ADAL" clId="{07CD5799-67B4-4D9B-8E42-2B3071C4408B}" dt="2022-05-22T22:22:59.500" v="1758"/>
          <ac:picMkLst>
            <pc:docMk/>
            <pc:sldMk cId="3883645238" sldId="287"/>
            <ac:picMk id="6" creationId="{B7E533E0-8B04-AA77-1C16-1D84F739D7C0}"/>
          </ac:picMkLst>
        </pc:picChg>
      </pc:sldChg>
      <pc:sldChg chg="addSp delSp modSp add mod delAnim">
        <pc:chgData name="Paul Tinkler" userId="bcebf29c-73c2-433d-80d2-6bad896374bf" providerId="ADAL" clId="{07CD5799-67B4-4D9B-8E42-2B3071C4408B}" dt="2022-05-22T22:23:09.059" v="1760"/>
        <pc:sldMkLst>
          <pc:docMk/>
          <pc:sldMk cId="3331307339" sldId="289"/>
        </pc:sldMkLst>
        <pc:picChg chg="del">
          <ac:chgData name="Paul Tinkler" userId="bcebf29c-73c2-433d-80d2-6bad896374bf" providerId="ADAL" clId="{07CD5799-67B4-4D9B-8E42-2B3071C4408B}" dt="2022-05-22T22:23:07.039" v="1759" actId="478"/>
          <ac:picMkLst>
            <pc:docMk/>
            <pc:sldMk cId="3331307339" sldId="289"/>
            <ac:picMk id="5" creationId="{B2B6CC9F-4F2F-49C7-9FDA-556B02882387}"/>
          </ac:picMkLst>
        </pc:picChg>
        <pc:picChg chg="add mod">
          <ac:chgData name="Paul Tinkler" userId="bcebf29c-73c2-433d-80d2-6bad896374bf" providerId="ADAL" clId="{07CD5799-67B4-4D9B-8E42-2B3071C4408B}" dt="2022-05-22T22:23:09.059" v="1760"/>
          <ac:picMkLst>
            <pc:docMk/>
            <pc:sldMk cId="3331307339" sldId="289"/>
            <ac:picMk id="6" creationId="{B07147ED-422B-92F9-0467-DE00D4CCE500}"/>
          </ac:picMkLst>
        </pc:picChg>
      </pc:sldChg>
      <pc:sldChg chg="addSp delSp modSp add mod delAnim">
        <pc:chgData name="Paul Tinkler" userId="bcebf29c-73c2-433d-80d2-6bad896374bf" providerId="ADAL" clId="{07CD5799-67B4-4D9B-8E42-2B3071C4408B}" dt="2022-05-22T22:24:08.116" v="1764"/>
        <pc:sldMkLst>
          <pc:docMk/>
          <pc:sldMk cId="1729986595" sldId="294"/>
        </pc:sldMkLst>
        <pc:spChg chg="mod">
          <ac:chgData name="Paul Tinkler" userId="bcebf29c-73c2-433d-80d2-6bad896374bf" providerId="ADAL" clId="{07CD5799-67B4-4D9B-8E42-2B3071C4408B}" dt="2022-05-16T14:56:25.219" v="747" actId="122"/>
          <ac:spMkLst>
            <pc:docMk/>
            <pc:sldMk cId="1729986595" sldId="294"/>
            <ac:spMk id="25605" creationId="{00000000-0000-0000-0000-000000000000}"/>
          </ac:spMkLst>
        </pc:spChg>
        <pc:picChg chg="del">
          <ac:chgData name="Paul Tinkler" userId="bcebf29c-73c2-433d-80d2-6bad896374bf" providerId="ADAL" clId="{07CD5799-67B4-4D9B-8E42-2B3071C4408B}" dt="2022-05-22T22:24:06.233" v="1763" actId="478"/>
          <ac:picMkLst>
            <pc:docMk/>
            <pc:sldMk cId="1729986595" sldId="294"/>
            <ac:picMk id="9" creationId="{EB158174-47D9-49CF-AACF-39EBC89A2188}"/>
          </ac:picMkLst>
        </pc:picChg>
        <pc:picChg chg="add mod">
          <ac:chgData name="Paul Tinkler" userId="bcebf29c-73c2-433d-80d2-6bad896374bf" providerId="ADAL" clId="{07CD5799-67B4-4D9B-8E42-2B3071C4408B}" dt="2022-05-22T22:24:08.116" v="1764"/>
          <ac:picMkLst>
            <pc:docMk/>
            <pc:sldMk cId="1729986595" sldId="294"/>
            <ac:picMk id="10" creationId="{5D305CC6-5461-525E-51BB-DDA1267CE9A9}"/>
          </ac:picMkLst>
        </pc:picChg>
      </pc:sldChg>
      <pc:sldChg chg="addSp delSp modSp add mod delAnim">
        <pc:chgData name="Paul Tinkler" userId="bcebf29c-73c2-433d-80d2-6bad896374bf" providerId="ADAL" clId="{07CD5799-67B4-4D9B-8E42-2B3071C4408B}" dt="2022-05-22T22:24:00.007" v="1762"/>
        <pc:sldMkLst>
          <pc:docMk/>
          <pc:sldMk cId="1737465155" sldId="296"/>
        </pc:sldMkLst>
        <pc:picChg chg="del">
          <ac:chgData name="Paul Tinkler" userId="bcebf29c-73c2-433d-80d2-6bad896374bf" providerId="ADAL" clId="{07CD5799-67B4-4D9B-8E42-2B3071C4408B}" dt="2022-05-22T22:23:54.929" v="1761" actId="478"/>
          <ac:picMkLst>
            <pc:docMk/>
            <pc:sldMk cId="1737465155" sldId="296"/>
            <ac:picMk id="5" creationId="{72F1B60E-479A-41A0-846E-699BCC9595B2}"/>
          </ac:picMkLst>
        </pc:picChg>
        <pc:picChg chg="add mod">
          <ac:chgData name="Paul Tinkler" userId="bcebf29c-73c2-433d-80d2-6bad896374bf" providerId="ADAL" clId="{07CD5799-67B4-4D9B-8E42-2B3071C4408B}" dt="2022-05-22T22:24:00.007" v="1762"/>
          <ac:picMkLst>
            <pc:docMk/>
            <pc:sldMk cId="1737465155" sldId="296"/>
            <ac:picMk id="6" creationId="{1615A44E-1871-BC39-0897-CA84B2E96E03}"/>
          </ac:picMkLst>
        </pc:picChg>
      </pc:sldChg>
      <pc:sldChg chg="modSp mod">
        <pc:chgData name="Paul Tinkler" userId="bcebf29c-73c2-433d-80d2-6bad896374bf" providerId="ADAL" clId="{07CD5799-67B4-4D9B-8E42-2B3071C4408B}" dt="2022-05-16T14:35:33.517" v="745"/>
        <pc:sldMkLst>
          <pc:docMk/>
          <pc:sldMk cId="3856511029" sldId="318"/>
        </pc:sldMkLst>
        <pc:spChg chg="mod">
          <ac:chgData name="Paul Tinkler" userId="bcebf29c-73c2-433d-80d2-6bad896374bf" providerId="ADAL" clId="{07CD5799-67B4-4D9B-8E42-2B3071C4408B}" dt="2022-05-16T14:35:33.517" v="745"/>
          <ac:spMkLst>
            <pc:docMk/>
            <pc:sldMk cId="3856511029" sldId="318"/>
            <ac:spMk id="2" creationId="{51996C88-20FD-4847-82BC-CE624753591F}"/>
          </ac:spMkLst>
        </pc:spChg>
        <pc:spChg chg="mod">
          <ac:chgData name="Paul Tinkler" userId="bcebf29c-73c2-433d-80d2-6bad896374bf" providerId="ADAL" clId="{07CD5799-67B4-4D9B-8E42-2B3071C4408B}" dt="2022-05-16T14:35:33.517" v="745"/>
          <ac:spMkLst>
            <pc:docMk/>
            <pc:sldMk cId="3856511029" sldId="318"/>
            <ac:spMk id="3" creationId="{43F74E23-4B79-4CF8-957F-CC52DD9ED0BE}"/>
          </ac:spMkLst>
        </pc:spChg>
        <pc:spChg chg="mod">
          <ac:chgData name="Paul Tinkler" userId="bcebf29c-73c2-433d-80d2-6bad896374bf" providerId="ADAL" clId="{07CD5799-67B4-4D9B-8E42-2B3071C4408B}" dt="2022-05-16T11:24:45.944" v="230" actId="207"/>
          <ac:spMkLst>
            <pc:docMk/>
            <pc:sldMk cId="3856511029" sldId="318"/>
            <ac:spMk id="8" creationId="{8A97A1E2-2261-4168-89DD-D37AE9146EDA}"/>
          </ac:spMkLst>
        </pc:spChg>
      </pc:sldChg>
      <pc:sldChg chg="modSp mod modAnim">
        <pc:chgData name="Paul Tinkler" userId="bcebf29c-73c2-433d-80d2-6bad896374bf" providerId="ADAL" clId="{07CD5799-67B4-4D9B-8E42-2B3071C4408B}" dt="2022-05-16T11:26:09.751" v="241"/>
        <pc:sldMkLst>
          <pc:docMk/>
          <pc:sldMk cId="1778605333" sldId="319"/>
        </pc:sldMkLst>
        <pc:spChg chg="mod">
          <ac:chgData name="Paul Tinkler" userId="bcebf29c-73c2-433d-80d2-6bad896374bf" providerId="ADAL" clId="{07CD5799-67B4-4D9B-8E42-2B3071C4408B}" dt="2022-05-16T11:25:24.886" v="236" actId="27636"/>
          <ac:spMkLst>
            <pc:docMk/>
            <pc:sldMk cId="1778605333" sldId="319"/>
            <ac:spMk id="2" creationId="{E45D4CD9-8B62-48A1-8D0B-02AE1039BB37}"/>
          </ac:spMkLst>
        </pc:spChg>
        <pc:spChg chg="mod">
          <ac:chgData name="Paul Tinkler" userId="bcebf29c-73c2-433d-80d2-6bad896374bf" providerId="ADAL" clId="{07CD5799-67B4-4D9B-8E42-2B3071C4408B}" dt="2022-05-16T11:25:04.233" v="231" actId="207"/>
          <ac:spMkLst>
            <pc:docMk/>
            <pc:sldMk cId="1778605333" sldId="319"/>
            <ac:spMk id="3" creationId="{73D2C899-1519-4D12-8154-B5C9909CB19E}"/>
          </ac:spMkLst>
        </pc:spChg>
      </pc:sldChg>
      <pc:sldChg chg="modSp">
        <pc:chgData name="Paul Tinkler" userId="bcebf29c-73c2-433d-80d2-6bad896374bf" providerId="ADAL" clId="{07CD5799-67B4-4D9B-8E42-2B3071C4408B}" dt="2022-05-16T14:35:33.517" v="745"/>
        <pc:sldMkLst>
          <pc:docMk/>
          <pc:sldMk cId="3535989647" sldId="320"/>
        </pc:sldMkLst>
        <pc:spChg chg="mod">
          <ac:chgData name="Paul Tinkler" userId="bcebf29c-73c2-433d-80d2-6bad896374bf" providerId="ADAL" clId="{07CD5799-67B4-4D9B-8E42-2B3071C4408B}" dt="2022-05-16T14:35:33.517" v="745"/>
          <ac:spMkLst>
            <pc:docMk/>
            <pc:sldMk cId="3535989647" sldId="320"/>
            <ac:spMk id="2" creationId="{B122B363-6272-48DB-AAE0-2C18820BD53A}"/>
          </ac:spMkLst>
        </pc:spChg>
        <pc:spChg chg="mod">
          <ac:chgData name="Paul Tinkler" userId="bcebf29c-73c2-433d-80d2-6bad896374bf" providerId="ADAL" clId="{07CD5799-67B4-4D9B-8E42-2B3071C4408B}" dt="2022-05-16T11:26:25.047" v="242" actId="207"/>
          <ac:spMkLst>
            <pc:docMk/>
            <pc:sldMk cId="3535989647" sldId="320"/>
            <ac:spMk id="6" creationId="{8C242F37-1009-4057-9B9E-811BFDBB8E85}"/>
          </ac:spMkLst>
        </pc:spChg>
      </pc:sldChg>
      <pc:sldChg chg="modSp mod">
        <pc:chgData name="Paul Tinkler" userId="bcebf29c-73c2-433d-80d2-6bad896374bf" providerId="ADAL" clId="{07CD5799-67B4-4D9B-8E42-2B3071C4408B}" dt="2022-05-16T14:35:33.517" v="745"/>
        <pc:sldMkLst>
          <pc:docMk/>
          <pc:sldMk cId="3239057245" sldId="322"/>
        </pc:sldMkLst>
        <pc:spChg chg="mod">
          <ac:chgData name="Paul Tinkler" userId="bcebf29c-73c2-433d-80d2-6bad896374bf" providerId="ADAL" clId="{07CD5799-67B4-4D9B-8E42-2B3071C4408B}" dt="2022-05-16T14:35:33.517" v="745"/>
          <ac:spMkLst>
            <pc:docMk/>
            <pc:sldMk cId="3239057245" sldId="322"/>
            <ac:spMk id="2" creationId="{4DC2417B-B406-4FAD-8691-42EF9E03B4AD}"/>
          </ac:spMkLst>
        </pc:spChg>
        <pc:spChg chg="mod">
          <ac:chgData name="Paul Tinkler" userId="bcebf29c-73c2-433d-80d2-6bad896374bf" providerId="ADAL" clId="{07CD5799-67B4-4D9B-8E42-2B3071C4408B}" dt="2022-05-16T11:26:35.468" v="243" actId="207"/>
          <ac:spMkLst>
            <pc:docMk/>
            <pc:sldMk cId="3239057245" sldId="322"/>
            <ac:spMk id="5" creationId="{A858364C-059A-4613-8845-B5B206F094F4}"/>
          </ac:spMkLst>
        </pc:spChg>
      </pc:sldChg>
      <pc:sldChg chg="modSp mod">
        <pc:chgData name="Paul Tinkler" userId="bcebf29c-73c2-433d-80d2-6bad896374bf" providerId="ADAL" clId="{07CD5799-67B4-4D9B-8E42-2B3071C4408B}" dt="2022-05-16T11:12:58.131" v="25" actId="1076"/>
        <pc:sldMkLst>
          <pc:docMk/>
          <pc:sldMk cId="1306569730" sldId="323"/>
        </pc:sldMkLst>
        <pc:spChg chg="mod">
          <ac:chgData name="Paul Tinkler" userId="bcebf29c-73c2-433d-80d2-6bad896374bf" providerId="ADAL" clId="{07CD5799-67B4-4D9B-8E42-2B3071C4408B}" dt="2022-05-16T11:12:58.131" v="25" actId="1076"/>
          <ac:spMkLst>
            <pc:docMk/>
            <pc:sldMk cId="1306569730" sldId="323"/>
            <ac:spMk id="2" creationId="{AD1EBE77-212D-45CF-8E79-92D273F6432B}"/>
          </ac:spMkLst>
        </pc:spChg>
        <pc:spChg chg="mod">
          <ac:chgData name="Paul Tinkler" userId="bcebf29c-73c2-433d-80d2-6bad896374bf" providerId="ADAL" clId="{07CD5799-67B4-4D9B-8E42-2B3071C4408B}" dt="2022-05-16T11:12:48.959" v="23" actId="1076"/>
          <ac:spMkLst>
            <pc:docMk/>
            <pc:sldMk cId="1306569730" sldId="323"/>
            <ac:spMk id="5" creationId="{2793A751-DFEC-4046-BDEB-C6601ED22DB2}"/>
          </ac:spMkLst>
        </pc:spChg>
      </pc:sldChg>
      <pc:sldChg chg="modSp mod">
        <pc:chgData name="Paul Tinkler" userId="bcebf29c-73c2-433d-80d2-6bad896374bf" providerId="ADAL" clId="{07CD5799-67B4-4D9B-8E42-2B3071C4408B}" dt="2022-05-16T14:35:33.517" v="745"/>
        <pc:sldMkLst>
          <pc:docMk/>
          <pc:sldMk cId="1399776485" sldId="325"/>
        </pc:sldMkLst>
        <pc:spChg chg="mod">
          <ac:chgData name="Paul Tinkler" userId="bcebf29c-73c2-433d-80d2-6bad896374bf" providerId="ADAL" clId="{07CD5799-67B4-4D9B-8E42-2B3071C4408B}" dt="2022-05-16T14:35:33.517" v="745"/>
          <ac:spMkLst>
            <pc:docMk/>
            <pc:sldMk cId="1399776485" sldId="325"/>
            <ac:spMk id="2" creationId="{AB57E418-6AB9-43F4-8E03-43BD652FC548}"/>
          </ac:spMkLst>
        </pc:spChg>
        <pc:spChg chg="mod">
          <ac:chgData name="Paul Tinkler" userId="bcebf29c-73c2-433d-80d2-6bad896374bf" providerId="ADAL" clId="{07CD5799-67B4-4D9B-8E42-2B3071C4408B}" dt="2022-05-16T11:11:01.767" v="15" actId="27636"/>
          <ac:spMkLst>
            <pc:docMk/>
            <pc:sldMk cId="1399776485" sldId="325"/>
            <ac:spMk id="5" creationId="{D85CFF83-1D77-4260-9041-23ED4A95EB80}"/>
          </ac:spMkLst>
        </pc:spChg>
      </pc:sldChg>
      <pc:sldChg chg="modSp">
        <pc:chgData name="Paul Tinkler" userId="bcebf29c-73c2-433d-80d2-6bad896374bf" providerId="ADAL" clId="{07CD5799-67B4-4D9B-8E42-2B3071C4408B}" dt="2022-05-16T14:35:33.517" v="745"/>
        <pc:sldMkLst>
          <pc:docMk/>
          <pc:sldMk cId="675123782" sldId="326"/>
        </pc:sldMkLst>
        <pc:spChg chg="mod">
          <ac:chgData name="Paul Tinkler" userId="bcebf29c-73c2-433d-80d2-6bad896374bf" providerId="ADAL" clId="{07CD5799-67B4-4D9B-8E42-2B3071C4408B}" dt="2022-05-16T14:35:33.517" v="745"/>
          <ac:spMkLst>
            <pc:docMk/>
            <pc:sldMk cId="675123782" sldId="326"/>
            <ac:spMk id="2" creationId="{663EF001-870B-4A29-9E5B-7B581DEFE1AF}"/>
          </ac:spMkLst>
        </pc:spChg>
        <pc:spChg chg="mod">
          <ac:chgData name="Paul Tinkler" userId="bcebf29c-73c2-433d-80d2-6bad896374bf" providerId="ADAL" clId="{07CD5799-67B4-4D9B-8E42-2B3071C4408B}" dt="2022-05-16T11:27:16.618" v="246" actId="207"/>
          <ac:spMkLst>
            <pc:docMk/>
            <pc:sldMk cId="675123782" sldId="326"/>
            <ac:spMk id="5" creationId="{E6144A21-8509-44ED-A96E-14AC37313AAC}"/>
          </ac:spMkLst>
        </pc:spChg>
      </pc:sldChg>
      <pc:sldChg chg="modSp">
        <pc:chgData name="Paul Tinkler" userId="bcebf29c-73c2-433d-80d2-6bad896374bf" providerId="ADAL" clId="{07CD5799-67B4-4D9B-8E42-2B3071C4408B}" dt="2022-05-16T14:35:33.517" v="745"/>
        <pc:sldMkLst>
          <pc:docMk/>
          <pc:sldMk cId="3246986619" sldId="327"/>
        </pc:sldMkLst>
        <pc:spChg chg="mod">
          <ac:chgData name="Paul Tinkler" userId="bcebf29c-73c2-433d-80d2-6bad896374bf" providerId="ADAL" clId="{07CD5799-67B4-4D9B-8E42-2B3071C4408B}" dt="2022-05-16T14:35:33.517" v="745"/>
          <ac:spMkLst>
            <pc:docMk/>
            <pc:sldMk cId="3246986619" sldId="327"/>
            <ac:spMk id="2" creationId="{A2C2E23A-B00F-4EDE-AF1C-C2694CB6CA2F}"/>
          </ac:spMkLst>
        </pc:spChg>
        <pc:spChg chg="mod">
          <ac:chgData name="Paul Tinkler" userId="bcebf29c-73c2-433d-80d2-6bad896374bf" providerId="ADAL" clId="{07CD5799-67B4-4D9B-8E42-2B3071C4408B}" dt="2022-05-16T11:27:23.376" v="247" actId="207"/>
          <ac:spMkLst>
            <pc:docMk/>
            <pc:sldMk cId="3246986619" sldId="327"/>
            <ac:spMk id="6" creationId="{F5993177-5BFB-42F4-B6E2-4812193A8020}"/>
          </ac:spMkLst>
        </pc:spChg>
      </pc:sldChg>
      <pc:sldChg chg="delSp modSp mod">
        <pc:chgData name="Paul Tinkler" userId="bcebf29c-73c2-433d-80d2-6bad896374bf" providerId="ADAL" clId="{07CD5799-67B4-4D9B-8E42-2B3071C4408B}" dt="2022-05-20T14:29:33.455" v="1746" actId="20577"/>
        <pc:sldMkLst>
          <pc:docMk/>
          <pc:sldMk cId="2058534929" sldId="377"/>
        </pc:sldMkLst>
        <pc:spChg chg="mod">
          <ac:chgData name="Paul Tinkler" userId="bcebf29c-73c2-433d-80d2-6bad896374bf" providerId="ADAL" clId="{07CD5799-67B4-4D9B-8E42-2B3071C4408B}" dt="2022-05-16T14:35:33.517" v="745"/>
          <ac:spMkLst>
            <pc:docMk/>
            <pc:sldMk cId="2058534929" sldId="377"/>
            <ac:spMk id="2" creationId="{2AC89C35-4F29-4E58-BE04-20D965CAEBF8}"/>
          </ac:spMkLst>
        </pc:spChg>
        <pc:spChg chg="mod">
          <ac:chgData name="Paul Tinkler" userId="bcebf29c-73c2-433d-80d2-6bad896374bf" providerId="ADAL" clId="{07CD5799-67B4-4D9B-8E42-2B3071C4408B}" dt="2022-05-20T14:29:33.455" v="1746" actId="20577"/>
          <ac:spMkLst>
            <pc:docMk/>
            <pc:sldMk cId="2058534929" sldId="377"/>
            <ac:spMk id="3" creationId="{F35A2312-1B24-4FA6-B2A2-0A29923A85B0}"/>
          </ac:spMkLst>
        </pc:spChg>
        <pc:spChg chg="del mod">
          <ac:chgData name="Paul Tinkler" userId="bcebf29c-73c2-433d-80d2-6bad896374bf" providerId="ADAL" clId="{07CD5799-67B4-4D9B-8E42-2B3071C4408B}" dt="2022-05-16T11:11:49.937" v="21" actId="478"/>
          <ac:spMkLst>
            <pc:docMk/>
            <pc:sldMk cId="2058534929" sldId="377"/>
            <ac:spMk id="4" creationId="{9B1590A9-85E1-44C4-8875-F82C6BB63C21}"/>
          </ac:spMkLst>
        </pc:spChg>
      </pc:sldChg>
      <pc:sldChg chg="addSp delSp modSp mod modAnim">
        <pc:chgData name="Paul Tinkler" userId="bcebf29c-73c2-433d-80d2-6bad896374bf" providerId="ADAL" clId="{07CD5799-67B4-4D9B-8E42-2B3071C4408B}" dt="2022-05-16T14:28:21.005" v="721" actId="20577"/>
        <pc:sldMkLst>
          <pc:docMk/>
          <pc:sldMk cId="3254800580" sldId="378"/>
        </pc:sldMkLst>
        <pc:spChg chg="del mod">
          <ac:chgData name="Paul Tinkler" userId="bcebf29c-73c2-433d-80d2-6bad896374bf" providerId="ADAL" clId="{07CD5799-67B4-4D9B-8E42-2B3071C4408B}" dt="2022-05-16T14:25:14.411" v="687" actId="478"/>
          <ac:spMkLst>
            <pc:docMk/>
            <pc:sldMk cId="3254800580" sldId="378"/>
            <ac:spMk id="2" creationId="{F517140B-19D6-427E-98B2-A5C2C0809F78}"/>
          </ac:spMkLst>
        </pc:spChg>
        <pc:spChg chg="mod">
          <ac:chgData name="Paul Tinkler" userId="bcebf29c-73c2-433d-80d2-6bad896374bf" providerId="ADAL" clId="{07CD5799-67B4-4D9B-8E42-2B3071C4408B}" dt="2022-05-16T14:28:21.005" v="721" actId="20577"/>
          <ac:spMkLst>
            <pc:docMk/>
            <pc:sldMk cId="3254800580" sldId="378"/>
            <ac:spMk id="3" creationId="{656DFEBC-83E2-4D34-AC5E-6E0A47BE73CE}"/>
          </ac:spMkLst>
        </pc:spChg>
        <pc:spChg chg="add del mod">
          <ac:chgData name="Paul Tinkler" userId="bcebf29c-73c2-433d-80d2-6bad896374bf" providerId="ADAL" clId="{07CD5799-67B4-4D9B-8E42-2B3071C4408B}" dt="2022-05-16T14:25:17.358" v="688" actId="478"/>
          <ac:spMkLst>
            <pc:docMk/>
            <pc:sldMk cId="3254800580" sldId="378"/>
            <ac:spMk id="8" creationId="{364C2478-1A1B-DCA2-39AA-0D58763C0D4A}"/>
          </ac:spMkLst>
        </pc:spChg>
        <pc:spChg chg="add mod">
          <ac:chgData name="Paul Tinkler" userId="bcebf29c-73c2-433d-80d2-6bad896374bf" providerId="ADAL" clId="{07CD5799-67B4-4D9B-8E42-2B3071C4408B}" dt="2022-05-16T14:27:30.569" v="701" actId="207"/>
          <ac:spMkLst>
            <pc:docMk/>
            <pc:sldMk cId="3254800580" sldId="378"/>
            <ac:spMk id="9" creationId="{A30663FD-8B4C-200A-15C7-FECE23B84FBA}"/>
          </ac:spMkLst>
        </pc:spChg>
        <pc:picChg chg="add mod">
          <ac:chgData name="Paul Tinkler" userId="bcebf29c-73c2-433d-80d2-6bad896374bf" providerId="ADAL" clId="{07CD5799-67B4-4D9B-8E42-2B3071C4408B}" dt="2022-05-16T11:13:29.130" v="26"/>
          <ac:picMkLst>
            <pc:docMk/>
            <pc:sldMk cId="3254800580" sldId="378"/>
            <ac:picMk id="5" creationId="{7B66FD93-224E-2180-9C8F-CAAF0FF3617B}"/>
          </ac:picMkLst>
        </pc:picChg>
        <pc:picChg chg="del">
          <ac:chgData name="Paul Tinkler" userId="bcebf29c-73c2-433d-80d2-6bad896374bf" providerId="ADAL" clId="{07CD5799-67B4-4D9B-8E42-2B3071C4408B}" dt="2022-05-16T14:25:48.970" v="691" actId="478"/>
          <ac:picMkLst>
            <pc:docMk/>
            <pc:sldMk cId="3254800580" sldId="378"/>
            <ac:picMk id="6" creationId="{E88BD3E6-B8A4-4099-8BE3-BA5326C780A6}"/>
          </ac:picMkLst>
        </pc:picChg>
        <pc:picChg chg="add mod">
          <ac:chgData name="Paul Tinkler" userId="bcebf29c-73c2-433d-80d2-6bad896374bf" providerId="ADAL" clId="{07CD5799-67B4-4D9B-8E42-2B3071C4408B}" dt="2022-05-16T11:13:51.356" v="30" actId="1076"/>
          <ac:picMkLst>
            <pc:docMk/>
            <pc:sldMk cId="3254800580" sldId="378"/>
            <ac:picMk id="7" creationId="{6D8BD60B-1F5D-6F6F-779F-C08B2400D368}"/>
          </ac:picMkLst>
        </pc:picChg>
      </pc:sldChg>
      <pc:sldChg chg="modSp">
        <pc:chgData name="Paul Tinkler" userId="bcebf29c-73c2-433d-80d2-6bad896374bf" providerId="ADAL" clId="{07CD5799-67B4-4D9B-8E42-2B3071C4408B}" dt="2022-05-16T14:35:33.517" v="745"/>
        <pc:sldMkLst>
          <pc:docMk/>
          <pc:sldMk cId="3643099484" sldId="379"/>
        </pc:sldMkLst>
        <pc:spChg chg="mod">
          <ac:chgData name="Paul Tinkler" userId="bcebf29c-73c2-433d-80d2-6bad896374bf" providerId="ADAL" clId="{07CD5799-67B4-4D9B-8E42-2B3071C4408B}" dt="2022-05-16T14:35:33.517" v="745"/>
          <ac:spMkLst>
            <pc:docMk/>
            <pc:sldMk cId="3643099484" sldId="379"/>
            <ac:spMk id="2" creationId="{2FB9A943-CA74-406F-9834-1DA9C56D6D2B}"/>
          </ac:spMkLst>
        </pc:spChg>
      </pc:sldChg>
      <pc:sldChg chg="modSp mod">
        <pc:chgData name="Paul Tinkler" userId="bcebf29c-73c2-433d-80d2-6bad896374bf" providerId="ADAL" clId="{07CD5799-67B4-4D9B-8E42-2B3071C4408B}" dt="2022-05-16T14:35:33.517" v="745"/>
        <pc:sldMkLst>
          <pc:docMk/>
          <pc:sldMk cId="2328911558" sldId="380"/>
        </pc:sldMkLst>
        <pc:spChg chg="mod">
          <ac:chgData name="Paul Tinkler" userId="bcebf29c-73c2-433d-80d2-6bad896374bf" providerId="ADAL" clId="{07CD5799-67B4-4D9B-8E42-2B3071C4408B}" dt="2022-05-16T14:35:33.517" v="745"/>
          <ac:spMkLst>
            <pc:docMk/>
            <pc:sldMk cId="2328911558" sldId="380"/>
            <ac:spMk id="2" creationId="{473809EC-C63B-408F-AB2E-FDE2098372F2}"/>
          </ac:spMkLst>
        </pc:spChg>
        <pc:spChg chg="mod">
          <ac:chgData name="Paul Tinkler" userId="bcebf29c-73c2-433d-80d2-6bad896374bf" providerId="ADAL" clId="{07CD5799-67B4-4D9B-8E42-2B3071C4408B}" dt="2022-05-16T11:27:02.131" v="245" actId="207"/>
          <ac:spMkLst>
            <pc:docMk/>
            <pc:sldMk cId="2328911558" sldId="380"/>
            <ac:spMk id="3" creationId="{BF0CB259-3805-466F-B206-63D9B0406BB2}"/>
          </ac:spMkLst>
        </pc:spChg>
      </pc:sldChg>
      <pc:sldChg chg="modSp mod">
        <pc:chgData name="Paul Tinkler" userId="bcebf29c-73c2-433d-80d2-6bad896374bf" providerId="ADAL" clId="{07CD5799-67B4-4D9B-8E42-2B3071C4408B}" dt="2022-05-16T11:27:30.076" v="248" actId="207"/>
        <pc:sldMkLst>
          <pc:docMk/>
          <pc:sldMk cId="1018561647" sldId="381"/>
        </pc:sldMkLst>
        <pc:spChg chg="mod">
          <ac:chgData name="Paul Tinkler" userId="bcebf29c-73c2-433d-80d2-6bad896374bf" providerId="ADAL" clId="{07CD5799-67B4-4D9B-8E42-2B3071C4408B}" dt="2022-05-16T11:27:30.076" v="248" actId="207"/>
          <ac:spMkLst>
            <pc:docMk/>
            <pc:sldMk cId="1018561647" sldId="381"/>
            <ac:spMk id="3" creationId="{DBF427F3-466F-4AED-81A2-2CA40ED18BDE}"/>
          </ac:spMkLst>
        </pc:spChg>
      </pc:sldChg>
      <pc:sldChg chg="addSp delSp modSp new mod">
        <pc:chgData name="Paul Tinkler" userId="bcebf29c-73c2-433d-80d2-6bad896374bf" providerId="ADAL" clId="{07CD5799-67B4-4D9B-8E42-2B3071C4408B}" dt="2022-05-16T11:21:03.511" v="206" actId="1076"/>
        <pc:sldMkLst>
          <pc:docMk/>
          <pc:sldMk cId="2105241665" sldId="382"/>
        </pc:sldMkLst>
        <pc:spChg chg="mod">
          <ac:chgData name="Paul Tinkler" userId="bcebf29c-73c2-433d-80d2-6bad896374bf" providerId="ADAL" clId="{07CD5799-67B4-4D9B-8E42-2B3071C4408B}" dt="2022-05-16T11:14:58.389" v="53" actId="20577"/>
          <ac:spMkLst>
            <pc:docMk/>
            <pc:sldMk cId="2105241665" sldId="382"/>
            <ac:spMk id="2" creationId="{47F8A520-444D-BB11-F879-EFD3D5EB6794}"/>
          </ac:spMkLst>
        </pc:spChg>
        <pc:spChg chg="mod">
          <ac:chgData name="Paul Tinkler" userId="bcebf29c-73c2-433d-80d2-6bad896374bf" providerId="ADAL" clId="{07CD5799-67B4-4D9B-8E42-2B3071C4408B}" dt="2022-05-16T11:21:03.511" v="206" actId="1076"/>
          <ac:spMkLst>
            <pc:docMk/>
            <pc:sldMk cId="2105241665" sldId="382"/>
            <ac:spMk id="3" creationId="{5380FC9A-8F9A-ED0C-7A94-EFE362B5CB00}"/>
          </ac:spMkLst>
        </pc:spChg>
        <pc:spChg chg="del">
          <ac:chgData name="Paul Tinkler" userId="bcebf29c-73c2-433d-80d2-6bad896374bf" providerId="ADAL" clId="{07CD5799-67B4-4D9B-8E42-2B3071C4408B}" dt="2022-05-16T11:14:33.495" v="33" actId="478"/>
          <ac:spMkLst>
            <pc:docMk/>
            <pc:sldMk cId="2105241665" sldId="382"/>
            <ac:spMk id="4" creationId="{D5198B9A-C7CF-461C-4793-CA41281B7BAA}"/>
          </ac:spMkLst>
        </pc:spChg>
        <pc:picChg chg="add mod">
          <ac:chgData name="Paul Tinkler" userId="bcebf29c-73c2-433d-80d2-6bad896374bf" providerId="ADAL" clId="{07CD5799-67B4-4D9B-8E42-2B3071C4408B}" dt="2022-05-16T11:20:56.887" v="205" actId="14100"/>
          <ac:picMkLst>
            <pc:docMk/>
            <pc:sldMk cId="2105241665" sldId="382"/>
            <ac:picMk id="6" creationId="{CADAF1DD-F46B-92BF-5937-A481CDE86FAF}"/>
          </ac:picMkLst>
        </pc:picChg>
      </pc:sldChg>
      <pc:sldChg chg="modSp add del modAnim">
        <pc:chgData name="Paul Tinkler" userId="bcebf29c-73c2-433d-80d2-6bad896374bf" providerId="ADAL" clId="{07CD5799-67B4-4D9B-8E42-2B3071C4408B}" dt="2022-05-16T14:29:07.744" v="722" actId="47"/>
        <pc:sldMkLst>
          <pc:docMk/>
          <pc:sldMk cId="1503819154" sldId="383"/>
        </pc:sldMkLst>
        <pc:spChg chg="mod">
          <ac:chgData name="Paul Tinkler" userId="bcebf29c-73c2-433d-80d2-6bad896374bf" providerId="ADAL" clId="{07CD5799-67B4-4D9B-8E42-2B3071C4408B}" dt="2022-05-16T14:24:45.999" v="684" actId="6549"/>
          <ac:spMkLst>
            <pc:docMk/>
            <pc:sldMk cId="1503819154" sldId="383"/>
            <ac:spMk id="3" creationId="{656DFEBC-83E2-4D34-AC5E-6E0A47BE73CE}"/>
          </ac:spMkLst>
        </pc:spChg>
      </pc:sldChg>
      <pc:sldChg chg="add del">
        <pc:chgData name="Paul Tinkler" userId="bcebf29c-73c2-433d-80d2-6bad896374bf" providerId="ADAL" clId="{07CD5799-67B4-4D9B-8E42-2B3071C4408B}" dt="2022-05-16T14:29:10.439" v="723" actId="47"/>
        <pc:sldMkLst>
          <pc:docMk/>
          <pc:sldMk cId="3212947102" sldId="448"/>
        </pc:sldMkLst>
      </pc:sldChg>
      <pc:sldChg chg="add">
        <pc:chgData name="Paul Tinkler" userId="bcebf29c-73c2-433d-80d2-6bad896374bf" providerId="ADAL" clId="{07CD5799-67B4-4D9B-8E42-2B3071C4408B}" dt="2022-05-16T14:11:56.015" v="249"/>
        <pc:sldMkLst>
          <pc:docMk/>
          <pc:sldMk cId="593997916" sldId="1063"/>
        </pc:sldMkLst>
      </pc:sldChg>
      <pc:sldChg chg="add">
        <pc:chgData name="Paul Tinkler" userId="bcebf29c-73c2-433d-80d2-6bad896374bf" providerId="ADAL" clId="{07CD5799-67B4-4D9B-8E42-2B3071C4408B}" dt="2022-05-16T14:11:56.015" v="249"/>
        <pc:sldMkLst>
          <pc:docMk/>
          <pc:sldMk cId="520922330" sldId="1093"/>
        </pc:sldMkLst>
      </pc:sldChg>
      <pc:sldChg chg="addSp delSp modSp add mod delAnim modAnim">
        <pc:chgData name="Paul Tinkler" userId="bcebf29c-73c2-433d-80d2-6bad896374bf" providerId="ADAL" clId="{07CD5799-67B4-4D9B-8E42-2B3071C4408B}" dt="2022-05-22T22:20:27.771" v="1751" actId="14100"/>
        <pc:sldMkLst>
          <pc:docMk/>
          <pc:sldMk cId="2201977287" sldId="1094"/>
        </pc:sldMkLst>
        <pc:spChg chg="mod">
          <ac:chgData name="Paul Tinkler" userId="bcebf29c-73c2-433d-80d2-6bad896374bf" providerId="ADAL" clId="{07CD5799-67B4-4D9B-8E42-2B3071C4408B}" dt="2022-05-17T15:56:58.372" v="1652" actId="1076"/>
          <ac:spMkLst>
            <pc:docMk/>
            <pc:sldMk cId="2201977287" sldId="1094"/>
            <ac:spMk id="38916" creationId="{00000000-0000-0000-0000-000000000000}"/>
          </ac:spMkLst>
        </pc:spChg>
        <pc:picChg chg="del mod">
          <ac:chgData name="Paul Tinkler" userId="bcebf29c-73c2-433d-80d2-6bad896374bf" providerId="ADAL" clId="{07CD5799-67B4-4D9B-8E42-2B3071C4408B}" dt="2022-05-22T22:20:10.479" v="1747" actId="478"/>
          <ac:picMkLst>
            <pc:docMk/>
            <pc:sldMk cId="2201977287" sldId="1094"/>
            <ac:picMk id="4" creationId="{4731FE52-AF2F-4B95-AAEE-AA8CB8FFB855}"/>
          </ac:picMkLst>
        </pc:picChg>
        <pc:picChg chg="add mod">
          <ac:chgData name="Paul Tinkler" userId="bcebf29c-73c2-433d-80d2-6bad896374bf" providerId="ADAL" clId="{07CD5799-67B4-4D9B-8E42-2B3071C4408B}" dt="2022-05-17T15:57:53.747" v="1656" actId="14100"/>
          <ac:picMkLst>
            <pc:docMk/>
            <pc:sldMk cId="2201977287" sldId="1094"/>
            <ac:picMk id="5" creationId="{F62E4030-1A89-6590-ADD7-76564CD85348}"/>
          </ac:picMkLst>
        </pc:picChg>
        <pc:picChg chg="add mod">
          <ac:chgData name="Paul Tinkler" userId="bcebf29c-73c2-433d-80d2-6bad896374bf" providerId="ADAL" clId="{07CD5799-67B4-4D9B-8E42-2B3071C4408B}" dt="2022-05-22T22:20:27.771" v="1751" actId="14100"/>
          <ac:picMkLst>
            <pc:docMk/>
            <pc:sldMk cId="2201977287" sldId="1094"/>
            <ac:picMk id="6" creationId="{6B088760-068A-04DD-3D6E-D1B1A356CB78}"/>
          </ac:picMkLst>
        </pc:picChg>
        <pc:picChg chg="add mod">
          <ac:chgData name="Paul Tinkler" userId="bcebf29c-73c2-433d-80d2-6bad896374bf" providerId="ADAL" clId="{07CD5799-67B4-4D9B-8E42-2B3071C4408B}" dt="2022-05-17T16:05:26.355" v="1713" actId="14100"/>
          <ac:picMkLst>
            <pc:docMk/>
            <pc:sldMk cId="2201977287" sldId="1094"/>
            <ac:picMk id="7" creationId="{BBA41CD7-884F-55B9-7A16-FA390B335892}"/>
          </ac:picMkLst>
        </pc:picChg>
      </pc:sldChg>
      <pc:sldChg chg="add del setBg">
        <pc:chgData name="Paul Tinkler" userId="bcebf29c-73c2-433d-80d2-6bad896374bf" providerId="ADAL" clId="{07CD5799-67B4-4D9B-8E42-2B3071C4408B}" dt="2022-05-16T14:36:43.662" v="746" actId="47"/>
        <pc:sldMkLst>
          <pc:docMk/>
          <pc:sldMk cId="776994326" sldId="1095"/>
        </pc:sldMkLst>
      </pc:sldChg>
      <pc:sldChg chg="add">
        <pc:chgData name="Paul Tinkler" userId="bcebf29c-73c2-433d-80d2-6bad896374bf" providerId="ADAL" clId="{07CD5799-67B4-4D9B-8E42-2B3071C4408B}" dt="2022-05-16T14:11:56.015" v="249"/>
        <pc:sldMkLst>
          <pc:docMk/>
          <pc:sldMk cId="1119967651" sldId="1096"/>
        </pc:sldMkLst>
      </pc:sldChg>
      <pc:sldChg chg="add">
        <pc:chgData name="Paul Tinkler" userId="bcebf29c-73c2-433d-80d2-6bad896374bf" providerId="ADAL" clId="{07CD5799-67B4-4D9B-8E42-2B3071C4408B}" dt="2022-05-16T14:11:56.015" v="249"/>
        <pc:sldMkLst>
          <pc:docMk/>
          <pc:sldMk cId="2846467047" sldId="1115"/>
        </pc:sldMkLst>
      </pc:sldChg>
      <pc:sldChg chg="modSp add del">
        <pc:chgData name="Paul Tinkler" userId="bcebf29c-73c2-433d-80d2-6bad896374bf" providerId="ADAL" clId="{07CD5799-67B4-4D9B-8E42-2B3071C4408B}" dt="2022-05-16T15:13:02.723" v="749" actId="47"/>
        <pc:sldMkLst>
          <pc:docMk/>
          <pc:sldMk cId="2534667356" sldId="1116"/>
        </pc:sldMkLst>
        <pc:spChg chg="mod">
          <ac:chgData name="Paul Tinkler" userId="bcebf29c-73c2-433d-80d2-6bad896374bf" providerId="ADAL" clId="{07CD5799-67B4-4D9B-8E42-2B3071C4408B}" dt="2022-05-16T14:35:33.517" v="745"/>
          <ac:spMkLst>
            <pc:docMk/>
            <pc:sldMk cId="2534667356" sldId="1116"/>
            <ac:spMk id="2" creationId="{F7CC5653-F7E3-4642-9F39-C537C822219B}"/>
          </ac:spMkLst>
        </pc:spChg>
      </pc:sldChg>
      <pc:sldChg chg="add">
        <pc:chgData name="Paul Tinkler" userId="bcebf29c-73c2-433d-80d2-6bad896374bf" providerId="ADAL" clId="{07CD5799-67B4-4D9B-8E42-2B3071C4408B}" dt="2022-05-20T14:27:53.459" v="1728"/>
        <pc:sldMkLst>
          <pc:docMk/>
          <pc:sldMk cId="2352710092" sldId="1117"/>
        </pc:sldMkLst>
      </pc:sldChg>
      <pc:sldChg chg="add del">
        <pc:chgData name="Paul Tinkler" userId="bcebf29c-73c2-433d-80d2-6bad896374bf" providerId="ADAL" clId="{07CD5799-67B4-4D9B-8E42-2B3071C4408B}" dt="2022-05-16T15:12:35.226" v="748" actId="47"/>
        <pc:sldMkLst>
          <pc:docMk/>
          <pc:sldMk cId="2831083010" sldId="1117"/>
        </pc:sldMkLst>
      </pc:sldChg>
      <pc:sldChg chg="addSp delSp modSp new mod modNotesTx">
        <pc:chgData name="Paul Tinkler" userId="bcebf29c-73c2-433d-80d2-6bad896374bf" providerId="ADAL" clId="{07CD5799-67B4-4D9B-8E42-2B3071C4408B}" dt="2022-05-16T14:21:48.390" v="674" actId="20577"/>
        <pc:sldMkLst>
          <pc:docMk/>
          <pc:sldMk cId="2262430972" sldId="1118"/>
        </pc:sldMkLst>
        <pc:spChg chg="mod">
          <ac:chgData name="Paul Tinkler" userId="bcebf29c-73c2-433d-80d2-6bad896374bf" providerId="ADAL" clId="{07CD5799-67B4-4D9B-8E42-2B3071C4408B}" dt="2022-05-16T14:12:47.942" v="288" actId="14100"/>
          <ac:spMkLst>
            <pc:docMk/>
            <pc:sldMk cId="2262430972" sldId="1118"/>
            <ac:spMk id="2" creationId="{8F3278FD-51ED-B323-81B0-C605330AD236}"/>
          </ac:spMkLst>
        </pc:spChg>
        <pc:spChg chg="mod">
          <ac:chgData name="Paul Tinkler" userId="bcebf29c-73c2-433d-80d2-6bad896374bf" providerId="ADAL" clId="{07CD5799-67B4-4D9B-8E42-2B3071C4408B}" dt="2022-05-16T14:18:34.182" v="351" actId="14100"/>
          <ac:spMkLst>
            <pc:docMk/>
            <pc:sldMk cId="2262430972" sldId="1118"/>
            <ac:spMk id="3" creationId="{3DD35D37-C7AC-5173-F830-58FE747141EC}"/>
          </ac:spMkLst>
        </pc:spChg>
        <pc:spChg chg="del">
          <ac:chgData name="Paul Tinkler" userId="bcebf29c-73c2-433d-80d2-6bad896374bf" providerId="ADAL" clId="{07CD5799-67B4-4D9B-8E42-2B3071C4408B}" dt="2022-05-16T14:12:55.558" v="290" actId="478"/>
          <ac:spMkLst>
            <pc:docMk/>
            <pc:sldMk cId="2262430972" sldId="1118"/>
            <ac:spMk id="4" creationId="{C1F79C6F-1EA2-1266-38EE-604B3C80342F}"/>
          </ac:spMkLst>
        </pc:spChg>
        <pc:picChg chg="add">
          <ac:chgData name="Paul Tinkler" userId="bcebf29c-73c2-433d-80d2-6bad896374bf" providerId="ADAL" clId="{07CD5799-67B4-4D9B-8E42-2B3071C4408B}" dt="2022-05-16T14:18:09.114" v="348" actId="22"/>
          <ac:picMkLst>
            <pc:docMk/>
            <pc:sldMk cId="2262430972" sldId="1118"/>
            <ac:picMk id="6" creationId="{FE444346-323D-6B2B-BB47-5C78D1B89B4A}"/>
          </ac:picMkLst>
        </pc:picChg>
      </pc:sldChg>
      <pc:sldChg chg="addSp delSp modSp new mod modAnim">
        <pc:chgData name="Paul Tinkler" userId="bcebf29c-73c2-433d-80d2-6bad896374bf" providerId="ADAL" clId="{07CD5799-67B4-4D9B-8E42-2B3071C4408B}" dt="2022-05-16T14:24:32.256" v="683"/>
        <pc:sldMkLst>
          <pc:docMk/>
          <pc:sldMk cId="1057076589" sldId="1119"/>
        </pc:sldMkLst>
        <pc:spChg chg="mod">
          <ac:chgData name="Paul Tinkler" userId="bcebf29c-73c2-433d-80d2-6bad896374bf" providerId="ADAL" clId="{07CD5799-67B4-4D9B-8E42-2B3071C4408B}" dt="2022-05-16T14:19:49.838" v="388" actId="14100"/>
          <ac:spMkLst>
            <pc:docMk/>
            <pc:sldMk cId="1057076589" sldId="1119"/>
            <ac:spMk id="2" creationId="{1AF006CB-DE14-F0A6-6D3B-0BB13800BBA0}"/>
          </ac:spMkLst>
        </pc:spChg>
        <pc:spChg chg="mod">
          <ac:chgData name="Paul Tinkler" userId="bcebf29c-73c2-433d-80d2-6bad896374bf" providerId="ADAL" clId="{07CD5799-67B4-4D9B-8E42-2B3071C4408B}" dt="2022-05-16T14:23:36.653" v="678" actId="207"/>
          <ac:spMkLst>
            <pc:docMk/>
            <pc:sldMk cId="1057076589" sldId="1119"/>
            <ac:spMk id="3" creationId="{1569EEA9-8769-F957-BB03-518AF3585476}"/>
          </ac:spMkLst>
        </pc:spChg>
        <pc:spChg chg="del">
          <ac:chgData name="Paul Tinkler" userId="bcebf29c-73c2-433d-80d2-6bad896374bf" providerId="ADAL" clId="{07CD5799-67B4-4D9B-8E42-2B3071C4408B}" dt="2022-05-16T14:18:53.477" v="353" actId="478"/>
          <ac:spMkLst>
            <pc:docMk/>
            <pc:sldMk cId="1057076589" sldId="1119"/>
            <ac:spMk id="4" creationId="{6B0CE3D5-1F5B-B668-FFA4-B48FCC81EE5B}"/>
          </ac:spMkLst>
        </pc:spChg>
        <pc:picChg chg="add mod">
          <ac:chgData name="Paul Tinkler" userId="bcebf29c-73c2-433d-80d2-6bad896374bf" providerId="ADAL" clId="{07CD5799-67B4-4D9B-8E42-2B3071C4408B}" dt="2022-05-16T14:23:28.466" v="676" actId="1076"/>
          <ac:picMkLst>
            <pc:docMk/>
            <pc:sldMk cId="1057076589" sldId="1119"/>
            <ac:picMk id="1026" creationId="{E07C9961-48BA-31E5-DF7F-35760E55C77B}"/>
          </ac:picMkLst>
        </pc:picChg>
      </pc:sldChg>
      <pc:sldChg chg="addSp delSp modSp new mod">
        <pc:chgData name="Paul Tinkler" userId="bcebf29c-73c2-433d-80d2-6bad896374bf" providerId="ADAL" clId="{07CD5799-67B4-4D9B-8E42-2B3071C4408B}" dt="2022-05-16T15:21:51.721" v="795" actId="1076"/>
        <pc:sldMkLst>
          <pc:docMk/>
          <pc:sldMk cId="1744431456" sldId="1120"/>
        </pc:sldMkLst>
        <pc:spChg chg="mod">
          <ac:chgData name="Paul Tinkler" userId="bcebf29c-73c2-433d-80d2-6bad896374bf" providerId="ADAL" clId="{07CD5799-67B4-4D9B-8E42-2B3071C4408B}" dt="2022-05-16T15:13:56.686" v="764" actId="122"/>
          <ac:spMkLst>
            <pc:docMk/>
            <pc:sldMk cId="1744431456" sldId="1120"/>
            <ac:spMk id="2" creationId="{0513A797-F361-7B05-068A-7219C3637AB8}"/>
          </ac:spMkLst>
        </pc:spChg>
        <pc:spChg chg="del mod">
          <ac:chgData name="Paul Tinkler" userId="bcebf29c-73c2-433d-80d2-6bad896374bf" providerId="ADAL" clId="{07CD5799-67B4-4D9B-8E42-2B3071C4408B}" dt="2022-05-16T15:20:26.347" v="766" actId="22"/>
          <ac:spMkLst>
            <pc:docMk/>
            <pc:sldMk cId="1744431456" sldId="1120"/>
            <ac:spMk id="3" creationId="{CC1EA027-559C-84E5-FBC0-BD9A421E9B90}"/>
          </ac:spMkLst>
        </pc:spChg>
        <pc:spChg chg="del">
          <ac:chgData name="Paul Tinkler" userId="bcebf29c-73c2-433d-80d2-6bad896374bf" providerId="ADAL" clId="{07CD5799-67B4-4D9B-8E42-2B3071C4408B}" dt="2022-05-16T15:14:02.245" v="765" actId="478"/>
          <ac:spMkLst>
            <pc:docMk/>
            <pc:sldMk cId="1744431456" sldId="1120"/>
            <ac:spMk id="4" creationId="{3F7D29BA-358E-E935-8CF1-520E2F5E96E4}"/>
          </ac:spMkLst>
        </pc:spChg>
        <pc:spChg chg="add mod">
          <ac:chgData name="Paul Tinkler" userId="bcebf29c-73c2-433d-80d2-6bad896374bf" providerId="ADAL" clId="{07CD5799-67B4-4D9B-8E42-2B3071C4408B}" dt="2022-05-16T15:21:51.721" v="795" actId="1076"/>
          <ac:spMkLst>
            <pc:docMk/>
            <pc:sldMk cId="1744431456" sldId="1120"/>
            <ac:spMk id="7" creationId="{70EB175C-EB30-B018-EA04-65CC5F4A2E96}"/>
          </ac:spMkLst>
        </pc:spChg>
        <pc:picChg chg="add mod ord">
          <ac:chgData name="Paul Tinkler" userId="bcebf29c-73c2-433d-80d2-6bad896374bf" providerId="ADAL" clId="{07CD5799-67B4-4D9B-8E42-2B3071C4408B}" dt="2022-05-16T15:21:12.881" v="768" actId="14100"/>
          <ac:picMkLst>
            <pc:docMk/>
            <pc:sldMk cId="1744431456" sldId="1120"/>
            <ac:picMk id="6" creationId="{E02AE304-DC30-C7B4-A18C-2E2C7CAFB84C}"/>
          </ac:picMkLst>
        </pc:picChg>
      </pc:sldChg>
      <pc:sldChg chg="new del">
        <pc:chgData name="Paul Tinkler" userId="bcebf29c-73c2-433d-80d2-6bad896374bf" providerId="ADAL" clId="{07CD5799-67B4-4D9B-8E42-2B3071C4408B}" dt="2022-05-16T14:34:10.112" v="725" actId="47"/>
        <pc:sldMkLst>
          <pc:docMk/>
          <pc:sldMk cId="3263168673" sldId="1120"/>
        </pc:sldMkLst>
      </pc:sldChg>
      <pc:sldChg chg="delSp modSp new mod modAnim">
        <pc:chgData name="Paul Tinkler" userId="bcebf29c-73c2-433d-80d2-6bad896374bf" providerId="ADAL" clId="{07CD5799-67B4-4D9B-8E42-2B3071C4408B}" dt="2022-05-16T15:40:39.460" v="1397"/>
        <pc:sldMkLst>
          <pc:docMk/>
          <pc:sldMk cId="126566887" sldId="1121"/>
        </pc:sldMkLst>
        <pc:spChg chg="mod">
          <ac:chgData name="Paul Tinkler" userId="bcebf29c-73c2-433d-80d2-6bad896374bf" providerId="ADAL" clId="{07CD5799-67B4-4D9B-8E42-2B3071C4408B}" dt="2022-05-16T15:40:11.836" v="1393" actId="6549"/>
          <ac:spMkLst>
            <pc:docMk/>
            <pc:sldMk cId="126566887" sldId="1121"/>
            <ac:spMk id="2" creationId="{CF6888FE-3953-83C7-B0A9-82BBF4A05579}"/>
          </ac:spMkLst>
        </pc:spChg>
        <pc:spChg chg="mod">
          <ac:chgData name="Paul Tinkler" userId="bcebf29c-73c2-433d-80d2-6bad896374bf" providerId="ADAL" clId="{07CD5799-67B4-4D9B-8E42-2B3071C4408B}" dt="2022-05-16T15:39:59.037" v="1387" actId="1076"/>
          <ac:spMkLst>
            <pc:docMk/>
            <pc:sldMk cId="126566887" sldId="1121"/>
            <ac:spMk id="3" creationId="{5C2A583E-1E4A-6BBC-02B4-03EBDBBE294F}"/>
          </ac:spMkLst>
        </pc:spChg>
        <pc:spChg chg="del">
          <ac:chgData name="Paul Tinkler" userId="bcebf29c-73c2-433d-80d2-6bad896374bf" providerId="ADAL" clId="{07CD5799-67B4-4D9B-8E42-2B3071C4408B}" dt="2022-05-16T15:25:56.446" v="797" actId="478"/>
          <ac:spMkLst>
            <pc:docMk/>
            <pc:sldMk cId="126566887" sldId="1121"/>
            <ac:spMk id="4" creationId="{E07AC131-E2F1-32FF-E2CB-B83F53D1723D}"/>
          </ac:spMkLst>
        </pc:spChg>
      </pc:sldChg>
      <pc:sldChg chg="addSp modSp new mod ord modAnim">
        <pc:chgData name="Paul Tinkler" userId="bcebf29c-73c2-433d-80d2-6bad896374bf" providerId="ADAL" clId="{07CD5799-67B4-4D9B-8E42-2B3071C4408B}" dt="2022-05-17T16:00:48.299" v="1710"/>
        <pc:sldMkLst>
          <pc:docMk/>
          <pc:sldMk cId="2740125663" sldId="1122"/>
        </pc:sldMkLst>
        <pc:spChg chg="mod">
          <ac:chgData name="Paul Tinkler" userId="bcebf29c-73c2-433d-80d2-6bad896374bf" providerId="ADAL" clId="{07CD5799-67B4-4D9B-8E42-2B3071C4408B}" dt="2022-05-17T15:39:30.582" v="1423" actId="255"/>
          <ac:spMkLst>
            <pc:docMk/>
            <pc:sldMk cId="2740125663" sldId="1122"/>
            <ac:spMk id="2" creationId="{666FBE44-E9D2-C95F-3EA0-75D077E6B45F}"/>
          </ac:spMkLst>
        </pc:spChg>
        <pc:spChg chg="mod">
          <ac:chgData name="Paul Tinkler" userId="bcebf29c-73c2-433d-80d2-6bad896374bf" providerId="ADAL" clId="{07CD5799-67B4-4D9B-8E42-2B3071C4408B}" dt="2022-05-17T15:52:54.611" v="1613" actId="14100"/>
          <ac:spMkLst>
            <pc:docMk/>
            <pc:sldMk cId="2740125663" sldId="1122"/>
            <ac:spMk id="3" creationId="{318355E8-D1F0-499A-8553-4839398D778A}"/>
          </ac:spMkLst>
        </pc:spChg>
        <pc:spChg chg="add mod">
          <ac:chgData name="Paul Tinkler" userId="bcebf29c-73c2-433d-80d2-6bad896374bf" providerId="ADAL" clId="{07CD5799-67B4-4D9B-8E42-2B3071C4408B}" dt="2022-05-17T15:53:46.790" v="1642" actId="207"/>
          <ac:spMkLst>
            <pc:docMk/>
            <pc:sldMk cId="2740125663" sldId="1122"/>
            <ac:spMk id="4" creationId="{6569A5FA-5E93-3626-7C8B-312E9141E689}"/>
          </ac:spMkLst>
        </pc:spChg>
        <pc:spChg chg="add mod">
          <ac:chgData name="Paul Tinkler" userId="bcebf29c-73c2-433d-80d2-6bad896374bf" providerId="ADAL" clId="{07CD5799-67B4-4D9B-8E42-2B3071C4408B}" dt="2022-05-17T16:00:37.633" v="1709" actId="122"/>
          <ac:spMkLst>
            <pc:docMk/>
            <pc:sldMk cId="2740125663" sldId="1122"/>
            <ac:spMk id="5" creationId="{57A2161A-6513-7A42-AFAE-2F073BAB2566}"/>
          </ac:spMkLst>
        </pc:spChg>
        <pc:picChg chg="add mod">
          <ac:chgData name="Paul Tinkler" userId="bcebf29c-73c2-433d-80d2-6bad896374bf" providerId="ADAL" clId="{07CD5799-67B4-4D9B-8E42-2B3071C4408B}" dt="2022-05-17T15:53:00.827" v="1614" actId="14100"/>
          <ac:picMkLst>
            <pc:docMk/>
            <pc:sldMk cId="2740125663" sldId="1122"/>
            <ac:picMk id="2050" creationId="{58E9A3AD-BC90-DB87-5D5C-098F1E59F290}"/>
          </ac:picMkLst>
        </pc:picChg>
      </pc:sldChg>
      <pc:sldChg chg="modSp add mod">
        <pc:chgData name="Paul Tinkler" userId="bcebf29c-73c2-433d-80d2-6bad896374bf" providerId="ADAL" clId="{07CD5799-67B4-4D9B-8E42-2B3071C4408B}" dt="2022-05-20T14:25:31.176" v="1719" actId="207"/>
        <pc:sldMkLst>
          <pc:docMk/>
          <pc:sldMk cId="3881411637" sldId="1127"/>
        </pc:sldMkLst>
        <pc:spChg chg="mod">
          <ac:chgData name="Paul Tinkler" userId="bcebf29c-73c2-433d-80d2-6bad896374bf" providerId="ADAL" clId="{07CD5799-67B4-4D9B-8E42-2B3071C4408B}" dt="2022-05-20T14:25:31.176" v="1719" actId="207"/>
          <ac:spMkLst>
            <pc:docMk/>
            <pc:sldMk cId="3881411637" sldId="1127"/>
            <ac:spMk id="2" creationId="{A746A835-D416-4E70-A05E-EBF07F840273}"/>
          </ac:spMkLst>
        </pc:spChg>
        <pc:spChg chg="mod">
          <ac:chgData name="Paul Tinkler" userId="bcebf29c-73c2-433d-80d2-6bad896374bf" providerId="ADAL" clId="{07CD5799-67B4-4D9B-8E42-2B3071C4408B}" dt="2022-05-20T14:25:16.475" v="1717" actId="27636"/>
          <ac:spMkLst>
            <pc:docMk/>
            <pc:sldMk cId="3881411637" sldId="1127"/>
            <ac:spMk id="3" creationId="{86C1AF79-0D61-49C5-86E3-2AF2F3DA1CF3}"/>
          </ac:spMkLst>
        </pc:spChg>
      </pc:sldChg>
      <pc:sldChg chg="modSp add mod">
        <pc:chgData name="Paul Tinkler" userId="bcebf29c-73c2-433d-80d2-6bad896374bf" providerId="ADAL" clId="{07CD5799-67B4-4D9B-8E42-2B3071C4408B}" dt="2022-05-20T14:26:29.336" v="1722" actId="1076"/>
        <pc:sldMkLst>
          <pc:docMk/>
          <pc:sldMk cId="4260919430" sldId="1128"/>
        </pc:sldMkLst>
        <pc:spChg chg="mod">
          <ac:chgData name="Paul Tinkler" userId="bcebf29c-73c2-433d-80d2-6bad896374bf" providerId="ADAL" clId="{07CD5799-67B4-4D9B-8E42-2B3071C4408B}" dt="2022-05-20T14:26:29.336" v="1722" actId="1076"/>
          <ac:spMkLst>
            <pc:docMk/>
            <pc:sldMk cId="4260919430" sldId="1128"/>
            <ac:spMk id="3" creationId="{E139642A-D83F-474A-A256-02968507C62B}"/>
          </ac:spMkLst>
        </pc:spChg>
      </pc:sldChg>
      <pc:sldChg chg="modSp add mod">
        <pc:chgData name="Paul Tinkler" userId="bcebf29c-73c2-433d-80d2-6bad896374bf" providerId="ADAL" clId="{07CD5799-67B4-4D9B-8E42-2B3071C4408B}" dt="2023-05-08T22:46:34.460" v="1772" actId="1076"/>
        <pc:sldMkLst>
          <pc:docMk/>
          <pc:sldMk cId="3422803818" sldId="1129"/>
        </pc:sldMkLst>
        <pc:spChg chg="mod">
          <ac:chgData name="Paul Tinkler" userId="bcebf29c-73c2-433d-80d2-6bad896374bf" providerId="ADAL" clId="{07CD5799-67B4-4D9B-8E42-2B3071C4408B}" dt="2023-05-08T22:46:29.640" v="1771" actId="1076"/>
          <ac:spMkLst>
            <pc:docMk/>
            <pc:sldMk cId="3422803818" sldId="1129"/>
            <ac:spMk id="2" creationId="{B265CADC-8168-4822-B0EB-93C6ABF90566}"/>
          </ac:spMkLst>
        </pc:spChg>
        <pc:picChg chg="mod">
          <ac:chgData name="Paul Tinkler" userId="bcebf29c-73c2-433d-80d2-6bad896374bf" providerId="ADAL" clId="{07CD5799-67B4-4D9B-8E42-2B3071C4408B}" dt="2023-05-08T22:46:34.460" v="1772" actId="1076"/>
          <ac:picMkLst>
            <pc:docMk/>
            <pc:sldMk cId="3422803818" sldId="1129"/>
            <ac:picMk id="10" creationId="{41F903D9-68FB-4FF4-A8C1-0BACDCBD9B99}"/>
          </ac:picMkLst>
        </pc:picChg>
      </pc:sldChg>
      <pc:sldChg chg="modSp add mod">
        <pc:chgData name="Paul Tinkler" userId="bcebf29c-73c2-433d-80d2-6bad896374bf" providerId="ADAL" clId="{07CD5799-67B4-4D9B-8E42-2B3071C4408B}" dt="2022-05-20T14:27:19.574" v="1726" actId="1076"/>
        <pc:sldMkLst>
          <pc:docMk/>
          <pc:sldMk cId="500955325" sldId="1130"/>
        </pc:sldMkLst>
        <pc:spChg chg="mod">
          <ac:chgData name="Paul Tinkler" userId="bcebf29c-73c2-433d-80d2-6bad896374bf" providerId="ADAL" clId="{07CD5799-67B4-4D9B-8E42-2B3071C4408B}" dt="2022-05-20T14:27:19.574" v="1726" actId="1076"/>
          <ac:spMkLst>
            <pc:docMk/>
            <pc:sldMk cId="500955325" sldId="1130"/>
            <ac:spMk id="3" creationId="{C2CD8186-8617-46F9-9D1F-A175A9D6826E}"/>
          </ac:spMkLst>
        </pc:spChg>
      </pc:sldChg>
      <pc:sldChg chg="addSp modSp add mod">
        <pc:chgData name="Paul Tinkler" userId="bcebf29c-73c2-433d-80d2-6bad896374bf" providerId="ADAL" clId="{07CD5799-67B4-4D9B-8E42-2B3071C4408B}" dt="2023-05-08T22:47:39.532" v="1779" actId="1076"/>
        <pc:sldMkLst>
          <pc:docMk/>
          <pc:sldMk cId="3537134026" sldId="1132"/>
        </pc:sldMkLst>
        <pc:spChg chg="mod">
          <ac:chgData name="Paul Tinkler" userId="bcebf29c-73c2-433d-80d2-6bad896374bf" providerId="ADAL" clId="{07CD5799-67B4-4D9B-8E42-2B3071C4408B}" dt="2023-05-08T22:47:39.532" v="1779" actId="1076"/>
          <ac:spMkLst>
            <pc:docMk/>
            <pc:sldMk cId="3537134026" sldId="1132"/>
            <ac:spMk id="3" creationId="{2E41A792-A076-4510-92B2-501819C6FF5C}"/>
          </ac:spMkLst>
        </pc:spChg>
        <pc:picChg chg="add mod">
          <ac:chgData name="Paul Tinkler" userId="bcebf29c-73c2-433d-80d2-6bad896374bf" providerId="ADAL" clId="{07CD5799-67B4-4D9B-8E42-2B3071C4408B}" dt="2023-05-08T22:47:32.444" v="1777" actId="14100"/>
          <ac:picMkLst>
            <pc:docMk/>
            <pc:sldMk cId="3537134026" sldId="1132"/>
            <ac:picMk id="5" creationId="{830C36EC-225D-2D1E-56E7-50127C26549B}"/>
          </ac:picMkLst>
        </pc:picChg>
      </pc:sldChg>
      <pc:sldChg chg="modSp add mod">
        <pc:chgData name="Paul Tinkler" userId="bcebf29c-73c2-433d-80d2-6bad896374bf" providerId="ADAL" clId="{07CD5799-67B4-4D9B-8E42-2B3071C4408B}" dt="2022-05-20T14:28:07.464" v="1730" actId="27636"/>
        <pc:sldMkLst>
          <pc:docMk/>
          <pc:sldMk cId="694265384" sldId="1133"/>
        </pc:sldMkLst>
        <pc:spChg chg="mod">
          <ac:chgData name="Paul Tinkler" userId="bcebf29c-73c2-433d-80d2-6bad896374bf" providerId="ADAL" clId="{07CD5799-67B4-4D9B-8E42-2B3071C4408B}" dt="2022-05-20T14:28:07.464" v="1730" actId="27636"/>
          <ac:spMkLst>
            <pc:docMk/>
            <pc:sldMk cId="694265384" sldId="1133"/>
            <ac:spMk id="3" creationId="{C9D726DA-2BC5-4926-9EAD-8A1B200ED4E8}"/>
          </ac:spMkLst>
        </pc:spChg>
      </pc:sldChg>
      <pc:sldChg chg="add">
        <pc:chgData name="Paul Tinkler" userId="bcebf29c-73c2-433d-80d2-6bad896374bf" providerId="ADAL" clId="{07CD5799-67B4-4D9B-8E42-2B3071C4408B}" dt="2022-05-20T14:28:14.415" v="1731"/>
        <pc:sldMkLst>
          <pc:docMk/>
          <pc:sldMk cId="1640774763" sldId="1134"/>
        </pc:sldMkLst>
      </pc:sldChg>
      <pc:sldChg chg="modSp add mod">
        <pc:chgData name="Paul Tinkler" userId="bcebf29c-73c2-433d-80d2-6bad896374bf" providerId="ADAL" clId="{07CD5799-67B4-4D9B-8E42-2B3071C4408B}" dt="2022-05-20T14:28:24.385" v="1733" actId="27636"/>
        <pc:sldMkLst>
          <pc:docMk/>
          <pc:sldMk cId="3157075092" sldId="1135"/>
        </pc:sldMkLst>
        <pc:spChg chg="mod">
          <ac:chgData name="Paul Tinkler" userId="bcebf29c-73c2-433d-80d2-6bad896374bf" providerId="ADAL" clId="{07CD5799-67B4-4D9B-8E42-2B3071C4408B}" dt="2022-05-20T14:28:24.385" v="1733" actId="27636"/>
          <ac:spMkLst>
            <pc:docMk/>
            <pc:sldMk cId="3157075092" sldId="1135"/>
            <ac:spMk id="3" creationId="{91BAEA43-82FF-4C67-9999-27C0A209AFAE}"/>
          </ac:spMkLst>
        </pc:spChg>
      </pc:sldChg>
      <pc:sldChg chg="add">
        <pc:chgData name="Paul Tinkler" userId="bcebf29c-73c2-433d-80d2-6bad896374bf" providerId="ADAL" clId="{07CD5799-67B4-4D9B-8E42-2B3071C4408B}" dt="2022-05-20T14:28:39.101" v="1734"/>
        <pc:sldMkLst>
          <pc:docMk/>
          <pc:sldMk cId="1323591839" sldId="1136"/>
        </pc:sldMkLst>
      </pc:sldChg>
      <pc:sldChg chg="add">
        <pc:chgData name="Paul Tinkler" userId="bcebf29c-73c2-433d-80d2-6bad896374bf" providerId="ADAL" clId="{07CD5799-67B4-4D9B-8E42-2B3071C4408B}" dt="2022-05-20T14:28:45.501" v="1735"/>
        <pc:sldMkLst>
          <pc:docMk/>
          <pc:sldMk cId="4101602946" sldId="1137"/>
        </pc:sldMkLst>
      </pc:sldChg>
      <pc:sldMasterChg chg="delSldLayout">
        <pc:chgData name="Paul Tinkler" userId="bcebf29c-73c2-433d-80d2-6bad896374bf" providerId="ADAL" clId="{07CD5799-67B4-4D9B-8E42-2B3071C4408B}" dt="2022-05-16T14:36:43.662" v="746" actId="47"/>
        <pc:sldMasterMkLst>
          <pc:docMk/>
          <pc:sldMasterMk cId="2504337384" sldId="2147483697"/>
        </pc:sldMasterMkLst>
        <pc:sldLayoutChg chg="del">
          <pc:chgData name="Paul Tinkler" userId="bcebf29c-73c2-433d-80d2-6bad896374bf" providerId="ADAL" clId="{07CD5799-67B4-4D9B-8E42-2B3071C4408B}" dt="2022-05-16T14:36:43.662" v="746" actId="47"/>
          <pc:sldLayoutMkLst>
            <pc:docMk/>
            <pc:sldMasterMk cId="2504337384" sldId="2147483697"/>
            <pc:sldLayoutMk cId="2250259619" sldId="214748370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Productivity</a:t>
          </a:r>
        </a:p>
        <a:p>
          <a:r>
            <a:rPr lang="en-US" dirty="0">
              <a:solidFill>
                <a:srgbClr val="000099"/>
              </a:solidFill>
              <a:latin typeface="Calibri"/>
              <a:ea typeface="+mn-ea"/>
              <a:cs typeface="+mn-cs"/>
            </a:rPr>
            <a:t>&amp;</a:t>
          </a:r>
        </a:p>
        <a:p>
          <a:r>
            <a:rPr lang="en-US" dirty="0">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08/05/2023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731621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5</a:t>
            </a:fld>
            <a:endParaRPr lang="en-GB" altLang="en-US" dirty="0"/>
          </a:p>
        </p:txBody>
      </p:sp>
    </p:spTree>
    <p:extLst>
      <p:ext uri="{BB962C8B-B14F-4D97-AF65-F5344CB8AC3E}">
        <p14:creationId xmlns:p14="http://schemas.microsoft.com/office/powerpoint/2010/main" val="3342075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Model the way – </a:t>
            </a:r>
            <a:r>
              <a:rPr kumimoji="0" lang="en-GB" sz="2100" b="0" i="0" u="none" strike="noStrike" kern="1200" cap="none" spc="0" normalizeH="0" baseline="0" noProof="0" dirty="0">
                <a:ln>
                  <a:noFill/>
                </a:ln>
                <a:solidFill>
                  <a:prstClr val="black"/>
                </a:solidFill>
                <a:effectLst/>
                <a:uLnTx/>
                <a:uFillTx/>
                <a:latin typeface="+mn-lt"/>
                <a:ea typeface="+mn-ea"/>
                <a:cs typeface="+mn-cs"/>
              </a:rPr>
              <a:t>Find your voice and affirm shared values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Set the example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Live the shared values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Teach others to model the values</a:t>
            </a:r>
          </a:p>
          <a:p>
            <a:pPr marL="342900" marR="0" lvl="0"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Inspire a shared vision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Enlist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Appeal to common ideals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Animate the vision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Envision the future</a:t>
            </a:r>
            <a:r>
              <a:rPr kumimoji="0" lang="en-GB" sz="2100" b="1" i="0" u="none" strike="noStrike" kern="1200" cap="none" spc="0" normalizeH="0" baseline="0" noProof="0" dirty="0">
                <a:ln>
                  <a:noFill/>
                </a:ln>
                <a:solidFill>
                  <a:prstClr val="black"/>
                </a:solidFill>
                <a:effectLst/>
                <a:uLnTx/>
                <a:uFillTx/>
                <a:latin typeface="+mn-lt"/>
                <a:ea typeface="+mn-ea"/>
                <a:cs typeface="+mn-cs"/>
              </a:rPr>
              <a:t> –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Imagine the possibilities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Find a common purpose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Challenge the process</a:t>
            </a:r>
            <a:r>
              <a:rPr kumimoji="0" lang="en-GB" sz="2100" b="0" i="0" u="none" strike="noStrike" kern="1200" cap="none" spc="0" normalizeH="0" baseline="0" noProof="0" dirty="0">
                <a:ln>
                  <a:noFill/>
                </a:ln>
                <a:solidFill>
                  <a:prstClr val="black"/>
                </a:solidFill>
                <a:effectLst/>
                <a:uLnTx/>
                <a:uFillTx/>
                <a:latin typeface="+mn-lt"/>
                <a:ea typeface="+mn-ea"/>
                <a:cs typeface="+mn-cs"/>
              </a:rPr>
              <a:t>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 Search for opportunities.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initiative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Exercise outsight</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Experiment and take risks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Generate small wins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Learn from experience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Enable others to act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Foster collaboration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climate of trust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Facilitate relationships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Strengthen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Enhance self determination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Develop confidence and competence</a:t>
            </a:r>
          </a:p>
          <a:p>
            <a:pPr marL="628650" marR="0" lvl="1"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Encourage the heart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Recognise contributions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Expect the best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Personalise recognition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Celebrate the values and victories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spirit of community</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Get personally involved</a:t>
            </a:r>
          </a:p>
          <a:p>
            <a:pPr marL="1085850" marR="0" lvl="2"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Leadership is everyone’s business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Look to leaders everywhere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Know how important you are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Practice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Reflect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Remain humble and human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moment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Remember the secret to success in life</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6</a:t>
            </a:fld>
            <a:endParaRPr lang="en-GB" altLang="en-US" dirty="0"/>
          </a:p>
        </p:txBody>
      </p:sp>
    </p:spTree>
    <p:extLst>
      <p:ext uri="{BB962C8B-B14F-4D97-AF65-F5344CB8AC3E}">
        <p14:creationId xmlns:p14="http://schemas.microsoft.com/office/powerpoint/2010/main" val="954641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back upon the ‘I have a dream’ speech by Dr. King – what makes that speech so inspirational?  Is it just down to personal charisma?  What are the lessons </a:t>
            </a:r>
            <a:r>
              <a:rPr lang="en-GB" i="1" dirty="0"/>
              <a:t>for you </a:t>
            </a:r>
            <a:r>
              <a:rPr lang="en-GB" dirty="0"/>
              <a:t>as leaders?  Language, imagery and clarity of message are absolutely essential when looking to inspire other </a:t>
            </a:r>
            <a:r>
              <a:rPr lang="en-GB" i="1" dirty="0"/>
              <a:t>to follow </a:t>
            </a:r>
            <a:r>
              <a:rPr lang="en-GB" dirty="0"/>
              <a:t>to a particular destination.</a:t>
            </a:r>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2302357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examples of metaphors….“Climbing the mountain”,  “standing on top of the mountain”, “cross the finishing line in first position”, “fording the river”, “storming the barricades”, “kicking the door in”,” lighting up the room”, “shining light on a dark problem”, etc.</a:t>
            </a:r>
          </a:p>
          <a:p>
            <a:endParaRPr lang="en-GB" dirty="0"/>
          </a:p>
          <a:p>
            <a:pPr rtl="0" eaLnBrk="1" fontAlgn="t" latinLnBrk="0" hangingPunct="1"/>
            <a:r>
              <a:rPr lang="en-GB" sz="1200" b="0" i="0" u="none" strike="noStrike" kern="1200" dirty="0">
                <a:solidFill>
                  <a:schemeClr val="tx1"/>
                </a:solidFill>
                <a:effectLst/>
                <a:latin typeface="+mn-lt"/>
                <a:ea typeface="+mn-ea"/>
                <a:cs typeface="+mn-cs"/>
              </a:rPr>
              <a:t>Example of a metaphor for a project: ‘A </a:t>
            </a:r>
            <a:r>
              <a:rPr lang="en-GB" sz="1200" b="0" i="1" u="none" strike="noStrike" kern="1200" dirty="0">
                <a:solidFill>
                  <a:schemeClr val="tx1"/>
                </a:solidFill>
                <a:effectLst/>
                <a:latin typeface="+mn-lt"/>
                <a:ea typeface="+mn-ea"/>
                <a:cs typeface="+mn-cs"/>
              </a:rPr>
              <a:t>Skyscraper’.  </a:t>
            </a:r>
            <a:r>
              <a:rPr lang="en-GB" sz="1200" b="0" i="0" u="none" strike="noStrike" kern="1200" dirty="0">
                <a:solidFill>
                  <a:schemeClr val="tx1"/>
                </a:solidFill>
                <a:effectLst/>
                <a:latin typeface="+mn-lt"/>
                <a:ea typeface="+mn-ea"/>
                <a:cs typeface="+mn-cs"/>
              </a:rPr>
              <a:t>Because: </a:t>
            </a:r>
            <a:r>
              <a:rPr lang="en-GB" sz="1200" b="0" i="1" u="none" strike="noStrike" kern="1200" dirty="0">
                <a:solidFill>
                  <a:schemeClr val="tx1"/>
                </a:solidFill>
                <a:effectLst/>
                <a:latin typeface="+mn-lt"/>
                <a:ea typeface="+mn-ea"/>
                <a:cs typeface="+mn-cs"/>
              </a:rPr>
              <a:t>it is ambitious, considerable investment, reaches upwar</a:t>
            </a:r>
            <a:r>
              <a:rPr lang="en-GB" sz="1200" b="0" i="1" u="none" strike="noStrike" kern="1200" baseline="0" dirty="0">
                <a:solidFill>
                  <a:schemeClr val="tx1"/>
                </a:solidFill>
                <a:effectLst/>
                <a:latin typeface="+mn-lt"/>
                <a:ea typeface="+mn-ea"/>
                <a:cs typeface="+mn-cs"/>
              </a:rPr>
              <a:t>d to the sky, requires a team and lots of coordination, needs different types of material  to make it strong and beautiful</a:t>
            </a:r>
            <a:endParaRPr lang="en-GB" sz="1200" b="0" i="1"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2079559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painting a picture of the positives associated with the vision.  If the vision is weak, the response will generally be ‘so what?’  If the vision is </a:t>
            </a:r>
            <a:r>
              <a:rPr lang="en-GB" i="1" dirty="0"/>
              <a:t>compelling</a:t>
            </a:r>
            <a:r>
              <a:rPr lang="en-GB" dirty="0"/>
              <a:t>, people will want to get there!</a:t>
            </a:r>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2551442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and empowerment feed into this.  Personal and team development also underpin this.  How can people be expected to act, if they have not been equipped to do so?  Then it is about creating an environment where people feel they are expected to act, and trust that they will not be punished for the inevitable errors that will occur from time-to-time..</a:t>
            </a:r>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3761388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understand that this is about ‘recognition, rather than reward (which tends to be more about money).  Recognition can be public or private, but it needs to be personal….to the individual or the team.  It is about creating a positive culture.</a:t>
            </a:r>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1850554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final thoughts are Kouzes and Posner’s musings on things that leaders </a:t>
            </a:r>
            <a:r>
              <a:rPr lang="en-GB" i="1" dirty="0"/>
              <a:t>do </a:t>
            </a:r>
            <a:r>
              <a:rPr lang="en-GB" dirty="0"/>
              <a:t>to become more proficient at leading the organisation.  </a:t>
            </a:r>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75954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or 6 participants</a:t>
            </a:r>
          </a:p>
          <a:p>
            <a:endParaRPr lang="en-GB" dirty="0"/>
          </a:p>
          <a:p>
            <a:r>
              <a:rPr lang="en-GB" dirty="0"/>
              <a:t>2 Observers, if possible, briefed to look for behaviours and attitudes of the participants…and changes in these.  They will feedback at the end of the exercise.</a:t>
            </a:r>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759525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many leadership models all of which offer different equally valid perspectives on motivation. For the purposes of this session, we are going to consider 2 models; one of which, Blanchard and Hersey’s Situational Leadership Model, is useful for engaging with and motivating individual team members, while the other, Tannenbaum and Schmidt’s Continuum Theory, helps to explain how to motivate the team. </a:t>
            </a:r>
          </a:p>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17</a:t>
            </a:fld>
            <a:endParaRPr lang="en-GB"/>
          </a:p>
        </p:txBody>
      </p:sp>
    </p:spTree>
    <p:extLst>
      <p:ext uri="{BB962C8B-B14F-4D97-AF65-F5344CB8AC3E}">
        <p14:creationId xmlns:p14="http://schemas.microsoft.com/office/powerpoint/2010/main" val="10204958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Hersey on Situational Leadership    URL   https://www.youtube.com/watch?v=5qD_6yIKXbo</a:t>
            </a:r>
          </a:p>
          <a:p>
            <a:endParaRPr lang="en-GB"/>
          </a:p>
          <a:p>
            <a:endParaRPr lang="en-GB"/>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19</a:t>
            </a:fld>
            <a:endParaRPr lang="en-GB"/>
          </a:p>
        </p:txBody>
      </p:sp>
    </p:spTree>
    <p:extLst>
      <p:ext uri="{BB962C8B-B14F-4D97-AF65-F5344CB8AC3E}">
        <p14:creationId xmlns:p14="http://schemas.microsoft.com/office/powerpoint/2010/main" val="39174149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Blanchard and Hersey suggest that there are 2 specific types of behaviour that effective leaders use – ‘directive’ and ‘supportive’ behaviour – and that the combination of these behaviours determines the style of leadership used; hence the 4 distinct leadership styles:</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Directing. </a:t>
            </a:r>
            <a:r>
              <a:rPr lang="en-GB" sz="1200" kern="1200" dirty="0">
                <a:solidFill>
                  <a:schemeClr val="tx1"/>
                </a:solidFill>
                <a:effectLst/>
                <a:latin typeface="Arial" pitchFamily="34" charset="0"/>
                <a:ea typeface="ＭＳ Ｐゴシック" charset="0"/>
                <a:cs typeface="ＭＳ Ｐゴシック" charset="0"/>
              </a:rPr>
              <a:t>The most directive leadership style (S1) in which the leader provides the individual with specific instructions, monitoring closely the work that is done to ensure successful completion of the task. The leader does not need to offer much by way of supportive behaviour since the individual is not given any freedom to determine how the task is to be completed.</a:t>
            </a: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b="1" kern="1200" dirty="0">
                <a:solidFill>
                  <a:schemeClr val="tx1"/>
                </a:solidFill>
                <a:effectLst/>
                <a:latin typeface="Arial" pitchFamily="34" charset="0"/>
                <a:ea typeface="ＭＳ Ｐゴシック" charset="0"/>
                <a:cs typeface="ＭＳ Ｐゴシック" charset="0"/>
              </a:rPr>
              <a:t>Coaching.</a:t>
            </a:r>
            <a:r>
              <a:rPr lang="en-GB" sz="1200" kern="1200" dirty="0">
                <a:solidFill>
                  <a:schemeClr val="tx1"/>
                </a:solidFill>
                <a:effectLst/>
                <a:latin typeface="Arial" pitchFamily="34" charset="0"/>
                <a:ea typeface="ＭＳ Ｐゴシック" charset="0"/>
                <a:cs typeface="ＭＳ Ｐゴシック" charset="0"/>
              </a:rPr>
              <a:t> The second leadership style (S2) focuses on enabling the individual to participate more fully in determining how the task should be completed. The leader will explain </a:t>
            </a:r>
            <a:r>
              <a:rPr lang="en-GB" sz="1200" i="1" u="sng"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the task is and invite the individual to explain </a:t>
            </a:r>
            <a:r>
              <a:rPr lang="en-GB" sz="1200" i="1" u="sng"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they intend to successfully complete it. The leader will take the final decision on how the task is to be completed but will work closely with the individual to arrive at the final decision. By actively involving the individual in discussion about how the task should be done, the leader’s behaviour is both highly directive and highly supportive.</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Supporting.</a:t>
            </a:r>
            <a:r>
              <a:rPr lang="en-GB" sz="1200" kern="1200" dirty="0">
                <a:solidFill>
                  <a:schemeClr val="tx1"/>
                </a:solidFill>
                <a:effectLst/>
                <a:latin typeface="Arial" pitchFamily="34" charset="0"/>
                <a:ea typeface="ＭＳ Ｐゴシック" charset="0"/>
                <a:cs typeface="ＭＳ Ｐゴシック" charset="0"/>
              </a:rPr>
              <a:t> The third leadership style (S3) is yet more participative. In exercising this leadership style, the leader will outline the required or desired outcome and invite the individual to propose and implement a course of action. While the decision to proceed with a particular course of action ultimately rests with the leader, the leader will facilitate and support the individual in making the decision, exercising more supportive behaviour and less directive behaviour.</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Delegating.</a:t>
            </a:r>
            <a:r>
              <a:rPr lang="en-GB" sz="1200" kern="1200" dirty="0">
                <a:solidFill>
                  <a:schemeClr val="tx1"/>
                </a:solidFill>
                <a:effectLst/>
                <a:latin typeface="Arial" pitchFamily="34" charset="0"/>
                <a:ea typeface="ＭＳ Ｐゴシック" charset="0"/>
                <a:cs typeface="ＭＳ Ｐゴシック" charset="0"/>
              </a:rPr>
              <a:t> In employing the fourth leadership style (S4), the leader’s behaviour is ‘light touch’. In delegating a task to an individual, the leader is indicating that responsibility for carrying out the task rests with that individual. This gives the individual the freedom to both determine what needs to be done to achieve the task and to complete it accordingly. </a:t>
            </a: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20</a:t>
            </a:fld>
            <a:endParaRPr lang="en-GB"/>
          </a:p>
        </p:txBody>
      </p:sp>
    </p:spTree>
    <p:extLst>
      <p:ext uri="{BB962C8B-B14F-4D97-AF65-F5344CB8AC3E}">
        <p14:creationId xmlns:p14="http://schemas.microsoft.com/office/powerpoint/2010/main" val="3201516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56397" indent="-290922" eaLnBrk="0" hangingPunct="0">
              <a:defRPr>
                <a:solidFill>
                  <a:schemeClr val="tx1"/>
                </a:solidFill>
                <a:latin typeface="Arial" charset="0"/>
                <a:ea typeface="ＭＳ Ｐゴシック" charset="0"/>
              </a:defRPr>
            </a:lvl2pPr>
            <a:lvl3pPr marL="1163688" indent="-232738" eaLnBrk="0" hangingPunct="0">
              <a:defRPr>
                <a:solidFill>
                  <a:schemeClr val="tx1"/>
                </a:solidFill>
                <a:latin typeface="Arial" charset="0"/>
                <a:ea typeface="ＭＳ Ｐゴシック" charset="0"/>
              </a:defRPr>
            </a:lvl3pPr>
            <a:lvl4pPr marL="1629164" indent="-232738" eaLnBrk="0" hangingPunct="0">
              <a:defRPr>
                <a:solidFill>
                  <a:schemeClr val="tx1"/>
                </a:solidFill>
                <a:latin typeface="Arial" charset="0"/>
                <a:ea typeface="ＭＳ Ｐゴシック" charset="0"/>
              </a:defRPr>
            </a:lvl4pPr>
            <a:lvl5pPr marL="2094639" indent="-232738" eaLnBrk="0" hangingPunct="0">
              <a:defRPr>
                <a:solidFill>
                  <a:schemeClr val="tx1"/>
                </a:solidFill>
                <a:latin typeface="Arial" charset="0"/>
                <a:ea typeface="ＭＳ Ｐゴシック" charset="0"/>
              </a:defRPr>
            </a:lvl5pPr>
            <a:lvl6pPr marL="2560114" indent="-232738" eaLnBrk="0" fontAlgn="base" hangingPunct="0">
              <a:spcBef>
                <a:spcPct val="0"/>
              </a:spcBef>
              <a:spcAft>
                <a:spcPct val="0"/>
              </a:spcAft>
              <a:defRPr>
                <a:solidFill>
                  <a:schemeClr val="tx1"/>
                </a:solidFill>
                <a:latin typeface="Arial" charset="0"/>
                <a:ea typeface="ＭＳ Ｐゴシック" charset="0"/>
              </a:defRPr>
            </a:lvl6pPr>
            <a:lvl7pPr marL="3025590" indent="-232738" eaLnBrk="0" fontAlgn="base" hangingPunct="0">
              <a:spcBef>
                <a:spcPct val="0"/>
              </a:spcBef>
              <a:spcAft>
                <a:spcPct val="0"/>
              </a:spcAft>
              <a:defRPr>
                <a:solidFill>
                  <a:schemeClr val="tx1"/>
                </a:solidFill>
                <a:latin typeface="Arial" charset="0"/>
                <a:ea typeface="ＭＳ Ｐゴシック" charset="0"/>
              </a:defRPr>
            </a:lvl7pPr>
            <a:lvl8pPr marL="3491065" indent="-232738" eaLnBrk="0" fontAlgn="base" hangingPunct="0">
              <a:spcBef>
                <a:spcPct val="0"/>
              </a:spcBef>
              <a:spcAft>
                <a:spcPct val="0"/>
              </a:spcAft>
              <a:defRPr>
                <a:solidFill>
                  <a:schemeClr val="tx1"/>
                </a:solidFill>
                <a:latin typeface="Arial" charset="0"/>
                <a:ea typeface="ＭＳ Ｐゴシック" charset="0"/>
              </a:defRPr>
            </a:lvl8pPr>
            <a:lvl9pPr marL="3956540" indent="-232738"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1BBCFB2-7E35-2347-B726-44B8767F56DC}" type="slidenum">
              <a:rPr lang="en-GB"/>
              <a:pPr eaLnBrk="1" hangingPunct="1"/>
              <a:t>21</a:t>
            </a:fld>
            <a:endParaRPr lang="en-GB"/>
          </a:p>
        </p:txBody>
      </p:sp>
      <p:sp>
        <p:nvSpPr>
          <p:cNvPr id="91139" name="Rectangle 2"/>
          <p:cNvSpPr>
            <a:spLocks noGrp="1" noRot="1" noChangeAspect="1" noChangeArrowheads="1" noTextEdit="1"/>
          </p:cNvSpPr>
          <p:nvPr>
            <p:ph type="sldImg"/>
          </p:nvPr>
        </p:nvSpPr>
        <p:spPr>
          <a:xfrm>
            <a:off x="935038" y="750888"/>
            <a:ext cx="5008562" cy="3756025"/>
          </a:xfrm>
          <a:ln/>
        </p:spPr>
      </p:sp>
      <p:sp>
        <p:nvSpPr>
          <p:cNvPr id="91140" name="Rectangle 3"/>
          <p:cNvSpPr>
            <a:spLocks noGrp="1" noChangeArrowheads="1"/>
          </p:cNvSpPr>
          <p:nvPr>
            <p:ph type="body" idx="1"/>
          </p:nvPr>
        </p:nvSpPr>
        <p:spPr>
          <a:xfrm>
            <a:off x="688018" y="4757101"/>
            <a:ext cx="5505778" cy="4507232"/>
          </a:xfr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r>
              <a:rPr lang="en-GB" sz="1200" kern="1200" dirty="0">
                <a:solidFill>
                  <a:schemeClr val="tx1"/>
                </a:solidFill>
                <a:effectLst/>
                <a:latin typeface="Arial" pitchFamily="34" charset="0"/>
                <a:ea typeface="ＭＳ Ｐゴシック" charset="0"/>
                <a:cs typeface="ＭＳ Ｐゴシック" charset="0"/>
              </a:rPr>
              <a:t>Of course, the leadership style selected by the leader must take into account the situation. This means that the leader must consider a whole range of factors. In his Situational Leadership Model, Blanchard focuses upon the development level of the individual – their competence – and their commitment or motivation.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Key to understanding the ‘different strokes for different folks’ philosophy is the link between an individual’s development level and the style of leadership Blanchard suggests is appropriate. Indeed, much of what is portrayed here makes eminent sense. If one of the team is unskilled (D1), they clearly need to develop the skills to do the job for which they are being employed. Blanchard observes that, typically, a D1 individual will display a high degree of commitment. Similarly, a highly experienced and skilled individual</a:t>
            </a:r>
            <a:r>
              <a:rPr lang="en-GB" sz="1200" kern="1200" baseline="0" dirty="0">
                <a:solidFill>
                  <a:schemeClr val="tx1"/>
                </a:solidFill>
                <a:effectLst/>
                <a:latin typeface="Arial" pitchFamily="34" charset="0"/>
                <a:ea typeface="ＭＳ Ｐゴシック" charset="0"/>
                <a:cs typeface="ＭＳ Ｐゴシック" charset="0"/>
              </a:rPr>
              <a:t> (D4) needs to be given freedom to operate with minimum supervision or their commitment will be adversely affected.   </a:t>
            </a:r>
            <a:endParaRPr lang="en-US" sz="800" dirty="0">
              <a:latin typeface="Arial" charset="0"/>
            </a:endParaRPr>
          </a:p>
        </p:txBody>
      </p:sp>
    </p:spTree>
    <p:extLst>
      <p:ext uri="{BB962C8B-B14F-4D97-AF65-F5344CB8AC3E}">
        <p14:creationId xmlns:p14="http://schemas.microsoft.com/office/powerpoint/2010/main" val="10701317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CB46EC05-7F50-44EA-A1BD-09C09EB4E4A4}" type="slidenum">
              <a:rPr lang="en-US"/>
              <a:pPr>
                <a:defRPr/>
              </a:pPr>
              <a:t>22</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468410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122C22F-1F96-427F-9E8E-BB09F5D1F342}" type="slidenum">
              <a:rPr lang="en-US"/>
              <a:pPr>
                <a:defRPr/>
              </a:pPr>
              <a:t>23</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9593434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11FDC9E-F7B6-4F7C-8F01-0BB861AF28E5}" type="slidenum">
              <a:rPr lang="en-US"/>
              <a:pPr>
                <a:defRPr/>
              </a:pPr>
              <a:t>24</a:t>
            </a:fld>
            <a:endParaRPr lang="en-US"/>
          </a:p>
        </p:txBody>
      </p:sp>
      <p:sp>
        <p:nvSpPr>
          <p:cNvPr id="37891"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pPr>
              <a:defRPr/>
            </a:pPr>
            <a:endParaRPr lang="en-US" sz="1800">
              <a:effectLst>
                <a:outerShdw blurRad="38100" dist="38100" dir="2700000" algn="tl">
                  <a:srgbClr val="C0C0C0"/>
                </a:outerShdw>
              </a:effectLst>
            </a:endParaRPr>
          </a:p>
        </p:txBody>
      </p:sp>
    </p:spTree>
    <p:extLst>
      <p:ext uri="{BB962C8B-B14F-4D97-AF65-F5344CB8AC3E}">
        <p14:creationId xmlns:p14="http://schemas.microsoft.com/office/powerpoint/2010/main" val="34858556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E274C8B-61EC-40A4-B222-164C589B22C2}" type="slidenum">
              <a:rPr lang="en-US"/>
              <a:pPr>
                <a:defRPr/>
              </a:pPr>
              <a:t>25</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6599541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63346D4-478D-4692-9B40-CA87134A65FE}" type="slidenum">
              <a:rPr lang="en-US"/>
              <a:pPr>
                <a:defRPr/>
              </a:pPr>
              <a:t>26</a:t>
            </a:fld>
            <a:endParaRPr lang="en-US"/>
          </a:p>
        </p:txBody>
      </p:sp>
      <p:sp>
        <p:nvSpPr>
          <p:cNvPr id="39939" name="Rectangle 2"/>
          <p:cNvSpPr>
            <a:spLocks noGrp="1" noRot="1" noChangeAspect="1" noChangeArrowheads="1" noTextEdit="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24945865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D546C1F-A567-467A-84ED-7899DBC8E898}" type="slidenum">
              <a:rPr lang="en-US"/>
              <a:pPr>
                <a:defRPr/>
              </a:pPr>
              <a:t>27</a:t>
            </a:fld>
            <a:endParaRPr lang="en-US"/>
          </a:p>
        </p:txBody>
      </p:sp>
      <p:sp>
        <p:nvSpPr>
          <p:cNvPr id="45059" name="Rectangle 2"/>
          <p:cNvSpPr>
            <a:spLocks noGrp="1" noRot="1" noChangeAspect="1" noChangeArrowheads="1" noTextEdit="1"/>
          </p:cNvSpPr>
          <p:nvPr>
            <p:ph type="sldImg"/>
          </p:nvPr>
        </p:nvSpPr>
        <p:spPr>
          <a:xfrm>
            <a:off x="1243013" y="381000"/>
            <a:ext cx="4468812" cy="3352800"/>
          </a:xfrm>
          <a:ln/>
        </p:spPr>
      </p:sp>
      <p:sp>
        <p:nvSpPr>
          <p:cNvPr id="45060" name="Rectangle 3"/>
          <p:cNvSpPr>
            <a:spLocks noGrp="1" noChangeArrowheads="1"/>
          </p:cNvSpPr>
          <p:nvPr>
            <p:ph type="body" idx="1"/>
          </p:nvPr>
        </p:nvSpPr>
        <p:spPr>
          <a:xfrm>
            <a:off x="914400" y="4038600"/>
            <a:ext cx="5334000" cy="4495800"/>
          </a:xfrm>
          <a:noFill/>
        </p:spPr>
        <p:txBody>
          <a:bodyPr/>
          <a:lstStyle/>
          <a:p>
            <a:endParaRPr lang="en-US" sz="1800"/>
          </a:p>
        </p:txBody>
      </p:sp>
    </p:spTree>
    <p:extLst>
      <p:ext uri="{BB962C8B-B14F-4D97-AF65-F5344CB8AC3E}">
        <p14:creationId xmlns:p14="http://schemas.microsoft.com/office/powerpoint/2010/main" val="25871166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1B579E3-3F46-40A6-94CD-C1879A45BB36}" type="slidenum">
              <a:rPr lang="en-US"/>
              <a:pPr>
                <a:defRPr/>
              </a:pPr>
              <a:t>28</a:t>
            </a:fld>
            <a:endParaRPr lang="en-US"/>
          </a:p>
        </p:txBody>
      </p:sp>
      <p:sp>
        <p:nvSpPr>
          <p:cNvPr id="48131" name="Rectangle 2"/>
          <p:cNvSpPr>
            <a:spLocks noGrp="1" noRot="1" noChangeAspect="1" noChangeArrowheads="1" noTextEdit="1"/>
          </p:cNvSpPr>
          <p:nvPr>
            <p:ph type="sldImg"/>
          </p:nvPr>
        </p:nvSpPr>
        <p:spPr>
          <a:xfrm>
            <a:off x="1373188" y="379413"/>
            <a:ext cx="4471987" cy="3354387"/>
          </a:xfrm>
          <a:solidFill>
            <a:srgbClr val="FFFFFF"/>
          </a:solidFill>
          <a:ln/>
        </p:spPr>
      </p:sp>
      <p:sp>
        <p:nvSpPr>
          <p:cNvPr id="48132" name="Rectangle 3"/>
          <p:cNvSpPr>
            <a:spLocks noGrp="1" noChangeArrowheads="1"/>
          </p:cNvSpPr>
          <p:nvPr>
            <p:ph type="body" idx="1"/>
          </p:nvPr>
        </p:nvSpPr>
        <p:spPr>
          <a:xfrm>
            <a:off x="990600" y="4191000"/>
            <a:ext cx="5257800" cy="4583113"/>
          </a:xfrm>
          <a:solidFill>
            <a:srgbClr val="FFFFFF"/>
          </a:solidFill>
          <a:ln>
            <a:solidFill>
              <a:srgbClr val="000000"/>
            </a:solidFill>
            <a:miter lim="800000"/>
            <a:headEnd/>
            <a:tailEnd/>
          </a:ln>
        </p:spPr>
        <p:txBody>
          <a:bodyPr/>
          <a:lstStyle/>
          <a:p>
            <a:r>
              <a:rPr lang="en-US" sz="1800"/>
              <a:t> </a:t>
            </a:r>
            <a:endParaRPr lang="en-US" sz="1000"/>
          </a:p>
        </p:txBody>
      </p:sp>
    </p:spTree>
    <p:extLst>
      <p:ext uri="{BB962C8B-B14F-4D97-AF65-F5344CB8AC3E}">
        <p14:creationId xmlns:p14="http://schemas.microsoft.com/office/powerpoint/2010/main" val="15048294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34A9C08-0ADB-4D2B-B162-D11368271679}" type="slidenum">
              <a:rPr lang="en-US"/>
              <a:pPr>
                <a:defRPr/>
              </a:pPr>
              <a:t>29</a:t>
            </a:fld>
            <a:endParaRPr lang="en-US"/>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5128654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The </a:t>
            </a:r>
            <a:r>
              <a:rPr lang="en-GB" sz="1200" kern="1200" dirty="0" err="1">
                <a:solidFill>
                  <a:schemeClr val="tx1"/>
                </a:solidFill>
                <a:effectLst/>
                <a:latin typeface="Arial" pitchFamily="34" charset="0"/>
                <a:ea typeface="ＭＳ Ｐゴシック" charset="0"/>
                <a:cs typeface="ＭＳ Ｐゴシック" charset="0"/>
              </a:rPr>
              <a:t>Tannenbaum</a:t>
            </a:r>
            <a:r>
              <a:rPr lang="en-GB" sz="1200" kern="1200" dirty="0">
                <a:solidFill>
                  <a:schemeClr val="tx1"/>
                </a:solidFill>
                <a:effectLst/>
                <a:latin typeface="Arial" pitchFamily="34" charset="0"/>
                <a:ea typeface="ＭＳ Ｐゴシック" charset="0"/>
                <a:cs typeface="ＭＳ Ｐゴシック" charset="0"/>
              </a:rPr>
              <a:t> and Schmidt Continuum, set out in the Harvard Business Review in 1958, suggested that leaders should make decisions about how they lead based (or</a:t>
            </a:r>
            <a:r>
              <a:rPr lang="en-GB" sz="1200" i="1" kern="1200" dirty="0">
                <a:solidFill>
                  <a:schemeClr val="tx1"/>
                </a:solidFill>
                <a:effectLst/>
                <a:latin typeface="Arial" pitchFamily="34" charset="0"/>
                <a:ea typeface="ＭＳ Ｐゴシック" charset="0"/>
                <a:cs typeface="ＭＳ Ｐゴシック" charset="0"/>
              </a:rPr>
              <a:t> contingent</a:t>
            </a:r>
            <a:r>
              <a:rPr lang="en-GB" sz="1200" kern="1200" dirty="0">
                <a:solidFill>
                  <a:schemeClr val="tx1"/>
                </a:solidFill>
                <a:effectLst/>
                <a:latin typeface="Arial" pitchFamily="34" charset="0"/>
                <a:ea typeface="ＭＳ Ｐゴシック" charset="0"/>
                <a:cs typeface="ＭＳ Ｐゴシック" charset="0"/>
              </a:rPr>
              <a:t>) upon the situation. The Continuum, which comprises seven (7) distinct leadership styles, has, at either end of the spectrum, the option of an authoritative (autocratic) and a participative (democratic) approach to leadership.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In simple terms, the Model shows the relationship between the level of freedom that a leader chooses to give to a team and the level of authority exercised by the leader. As the team's freedom is increased, so the leader's authority decreases.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The diagram shows how the ability and the freedom of the team to make decisions increases as the chosen style of leadership moves across the Continuum from left to right. The decision to move away from an authoritative approach, in </a:t>
            </a:r>
            <a:r>
              <a:rPr lang="en-GB" sz="1200" kern="1200" dirty="0" err="1">
                <a:solidFill>
                  <a:schemeClr val="tx1"/>
                </a:solidFill>
                <a:effectLst/>
                <a:latin typeface="Arial" pitchFamily="34" charset="0"/>
                <a:ea typeface="ＭＳ Ｐゴシック" charset="0"/>
                <a:cs typeface="ＭＳ Ｐゴシック" charset="0"/>
              </a:rPr>
              <a:t>Tannenbaum</a:t>
            </a:r>
            <a:r>
              <a:rPr lang="en-GB" sz="1200" kern="1200" dirty="0">
                <a:solidFill>
                  <a:schemeClr val="tx1"/>
                </a:solidFill>
                <a:effectLst/>
                <a:latin typeface="Arial" pitchFamily="34" charset="0"/>
                <a:ea typeface="ＭＳ Ｐゴシック" charset="0"/>
                <a:cs typeface="ＭＳ Ｐゴシック" charset="0"/>
              </a:rPr>
              <a:t> and Schmidt’s view, was linked to the readiness of the team to participate in decision-making. In other words, as a team develops and competence within the team rises, it makes sense for a leader to involve the team in both problem solving and decision-making through increased delegation.</a:t>
            </a:r>
          </a:p>
          <a:p>
            <a:r>
              <a:rPr lang="en-GB" sz="1200" kern="1200" dirty="0">
                <a:solidFill>
                  <a:schemeClr val="tx1"/>
                </a:solidFill>
                <a:effectLst/>
                <a:latin typeface="Arial" pitchFamily="34" charset="0"/>
                <a:ea typeface="ＭＳ Ｐゴシック" charset="0"/>
                <a:cs typeface="ＭＳ Ｐゴシック" charset="0"/>
              </a:rPr>
              <a:t> </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effectLst/>
              </a:rPr>
              <a:t> </a:t>
            </a:r>
            <a:endParaRPr lang="en-GB" sz="1200" kern="1200" dirty="0">
              <a:solidFill>
                <a:schemeClr val="tx1"/>
              </a:solidFill>
              <a:effectLst/>
              <a:latin typeface="Arial" pitchFamily="34" charset="0"/>
              <a:ea typeface="ＭＳ Ｐゴシック" charset="0"/>
              <a:cs typeface="ＭＳ Ｐゴシック" charset="0"/>
            </a:endParaRP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30</a:t>
            </a:fld>
            <a:endParaRPr lang="en-GB"/>
          </a:p>
        </p:txBody>
      </p:sp>
    </p:spTree>
    <p:extLst>
      <p:ext uri="{BB962C8B-B14F-4D97-AF65-F5344CB8AC3E}">
        <p14:creationId xmlns:p14="http://schemas.microsoft.com/office/powerpoint/2010/main" val="2941716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33</a:t>
            </a:fld>
            <a:endParaRPr lang="en-GB"/>
          </a:p>
        </p:txBody>
      </p:sp>
    </p:spTree>
    <p:extLst>
      <p:ext uri="{BB962C8B-B14F-4D97-AF65-F5344CB8AC3E}">
        <p14:creationId xmlns:p14="http://schemas.microsoft.com/office/powerpoint/2010/main" val="704033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Mention Johnsonville Sausage Co. here and Ralph Sayer.</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34</a:t>
            </a:fld>
            <a:endParaRPr lang="en-GB"/>
          </a:p>
        </p:txBody>
      </p:sp>
    </p:spTree>
    <p:extLst>
      <p:ext uri="{BB962C8B-B14F-4D97-AF65-F5344CB8AC3E}">
        <p14:creationId xmlns:p14="http://schemas.microsoft.com/office/powerpoint/2010/main" val="201630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If you don’t feel in control, it’s natural to feel stressed and demotivated.  Experiments have found this phenomenon in both humans and rats.</a:t>
            </a:r>
          </a:p>
          <a:p>
            <a:endParaRPr lang="en-GB" dirty="0"/>
          </a:p>
          <a:p>
            <a:r>
              <a:rPr lang="en-GB" dirty="0"/>
              <a:t>Why was late Ricardo less stressed?  Paradoxically, by giving up control at work, he was more in control.  Arguably, he focused upon controlling the one thing that mattered: company culture and values.  Maybe, in any setting, the best an autocratic boss can achieve is </a:t>
            </a:r>
            <a:r>
              <a:rPr lang="en-GB" b="1" i="1" u="sng" dirty="0"/>
              <a:t>an illusion </a:t>
            </a:r>
            <a:r>
              <a:rPr lang="en-GB" dirty="0"/>
              <a:t>of control.</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37</a:t>
            </a:fld>
            <a:endParaRPr lang="en-GB"/>
          </a:p>
        </p:txBody>
      </p:sp>
    </p:spTree>
    <p:extLst>
      <p:ext uri="{BB962C8B-B14F-4D97-AF65-F5344CB8AC3E}">
        <p14:creationId xmlns:p14="http://schemas.microsoft.com/office/powerpoint/2010/main" val="27568853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Isaacson’s biography, p.407</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40</a:t>
            </a:fld>
            <a:endParaRPr lang="en-GB"/>
          </a:p>
        </p:txBody>
      </p:sp>
    </p:spTree>
    <p:extLst>
      <p:ext uri="{BB962C8B-B14F-4D97-AF65-F5344CB8AC3E}">
        <p14:creationId xmlns:p14="http://schemas.microsoft.com/office/powerpoint/2010/main" val="26052580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https://www.youtube.com/watch?v=USC1RE8jE50</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43</a:t>
            </a:fld>
            <a:endParaRPr lang="en-GB"/>
          </a:p>
        </p:txBody>
      </p:sp>
    </p:spTree>
    <p:extLst>
      <p:ext uri="{BB962C8B-B14F-4D97-AF65-F5344CB8AC3E}">
        <p14:creationId xmlns:p14="http://schemas.microsoft.com/office/powerpoint/2010/main" val="28984944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44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95417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08/05/2023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003574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08/05/2023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56261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08/05/2023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83136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08/05/2023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1812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08/05/2023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993276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08/05/2023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948931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08/05/2023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02888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08/05/2023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74978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08/05/2023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6519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08/05/2023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51864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4766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54988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08/05/2023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7940775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08/05/2023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958422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08/05/2023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88855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08/05/2023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0262594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08/05/2023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745868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08/05/2023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27888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08/05/2023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329581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08/05/2023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370829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08/05/2023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563062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08/05/2023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034416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6888312"/>
      </p:ext>
    </p:extLst>
  </p:cSld>
  <p:clrMapOvr>
    <a:masterClrMapping/>
  </p:clrMapOvr>
  <p:hf sldNum="0" hd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64170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08/05/2023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54374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4379280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08/05/2023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2648273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4943302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685975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3414970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987007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541114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154097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2857498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32100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81094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997510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50722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890587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929344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470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448347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601708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5487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21083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7076413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32021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822799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58878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8518992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060544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1247577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237648776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7791828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91054076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77334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24022276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08/05/2023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2898564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15926628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8967342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599104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068075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4252415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2688191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6775615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0132771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9843719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6688165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630334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8734849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051025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557987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5/8/2023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7471990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343228774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5517495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4993974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1151615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371261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3162303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1886595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83562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0770456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5305834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8770895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3268316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29960687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683314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8879974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2792400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6325660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9455084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1700864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4821149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9016459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7019493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6594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3733635398"/>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5/8/2023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7699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3.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30.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3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32.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34.xml"/><Relationship Id="rId1" Type="http://schemas.openxmlformats.org/officeDocument/2006/relationships/slideLayout" Target="../slideLayouts/slideLayout33.xml"/><Relationship Id="rId4"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35.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36.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7.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image" Target="../media/image12.png"/><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12.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1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51.xml"/><Relationship Id="rId7" Type="http://schemas.openxmlformats.org/officeDocument/2006/relationships/theme" Target="../theme/theme13.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57.xml"/><Relationship Id="rId7" Type="http://schemas.openxmlformats.org/officeDocument/2006/relationships/theme" Target="../theme/theme14.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4" Type="http://schemas.openxmlformats.org/officeDocument/2006/relationships/slideLayout" Target="../slideLayouts/slideLayout58.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63.xml"/><Relationship Id="rId2" Type="http://schemas.openxmlformats.org/officeDocument/2006/relationships/slideLayout" Target="../slideLayouts/slideLayout62.xml"/><Relationship Id="rId1" Type="http://schemas.openxmlformats.org/officeDocument/2006/relationships/slideLayout" Target="../slideLayouts/slideLayout61.xml"/><Relationship Id="rId5" Type="http://schemas.openxmlformats.org/officeDocument/2006/relationships/image" Target="../media/image15.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theme" Target="../theme/theme16.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image" Target="../media/image16.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83.xml"/><Relationship Id="rId13" Type="http://schemas.openxmlformats.org/officeDocument/2006/relationships/theme" Target="../theme/theme17.xml"/><Relationship Id="rId3" Type="http://schemas.openxmlformats.org/officeDocument/2006/relationships/slideLayout" Target="../slideLayouts/slideLayout78.xml"/><Relationship Id="rId7" Type="http://schemas.openxmlformats.org/officeDocument/2006/relationships/slideLayout" Target="../slideLayouts/slideLayout82.xml"/><Relationship Id="rId12" Type="http://schemas.openxmlformats.org/officeDocument/2006/relationships/slideLayout" Target="../slideLayouts/slideLayout87.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11" Type="http://schemas.openxmlformats.org/officeDocument/2006/relationships/slideLayout" Target="../slideLayouts/slideLayout86.xml"/><Relationship Id="rId5" Type="http://schemas.openxmlformats.org/officeDocument/2006/relationships/slideLayout" Target="../slideLayouts/slideLayout80.xml"/><Relationship Id="rId10" Type="http://schemas.openxmlformats.org/officeDocument/2006/relationships/slideLayout" Target="../slideLayouts/slideLayout85.xml"/><Relationship Id="rId4" Type="http://schemas.openxmlformats.org/officeDocument/2006/relationships/slideLayout" Target="../slideLayouts/slideLayout79.xml"/><Relationship Id="rId9" Type="http://schemas.openxmlformats.org/officeDocument/2006/relationships/slideLayout" Target="../slideLayouts/slideLayout84.xml"/><Relationship Id="rId14" Type="http://schemas.openxmlformats.org/officeDocument/2006/relationships/image" Target="../media/image17.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95.xml"/><Relationship Id="rId13" Type="http://schemas.openxmlformats.org/officeDocument/2006/relationships/theme" Target="../theme/theme18.xml"/><Relationship Id="rId3" Type="http://schemas.openxmlformats.org/officeDocument/2006/relationships/slideLayout" Target="../slideLayouts/slideLayout90.xml"/><Relationship Id="rId7" Type="http://schemas.openxmlformats.org/officeDocument/2006/relationships/slideLayout" Target="../slideLayouts/slideLayout94.xml"/><Relationship Id="rId12" Type="http://schemas.openxmlformats.org/officeDocument/2006/relationships/slideLayout" Target="../slideLayouts/slideLayout99.xml"/><Relationship Id="rId2" Type="http://schemas.openxmlformats.org/officeDocument/2006/relationships/slideLayout" Target="../slideLayouts/slideLayout89.xml"/><Relationship Id="rId1" Type="http://schemas.openxmlformats.org/officeDocument/2006/relationships/slideLayout" Target="../slideLayouts/slideLayout88.xml"/><Relationship Id="rId6" Type="http://schemas.openxmlformats.org/officeDocument/2006/relationships/slideLayout" Target="../slideLayouts/slideLayout93.xml"/><Relationship Id="rId11" Type="http://schemas.openxmlformats.org/officeDocument/2006/relationships/slideLayout" Target="../slideLayouts/slideLayout98.xml"/><Relationship Id="rId5" Type="http://schemas.openxmlformats.org/officeDocument/2006/relationships/slideLayout" Target="../slideLayouts/slideLayout92.xml"/><Relationship Id="rId10" Type="http://schemas.openxmlformats.org/officeDocument/2006/relationships/slideLayout" Target="../slideLayouts/slideLayout97.xml"/><Relationship Id="rId4" Type="http://schemas.openxmlformats.org/officeDocument/2006/relationships/slideLayout" Target="../slideLayouts/slideLayout91.xml"/><Relationship Id="rId9" Type="http://schemas.openxmlformats.org/officeDocument/2006/relationships/slideLayout" Target="../slideLayouts/slideLayout9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361263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433738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541157729"/>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1406335"/>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89408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0560857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7578952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70450227"/>
      </p:ext>
    </p:extLst>
  </p:cSld>
  <p:clrMap bg1="lt1" tx1="dk1" bg2="lt2" tx2="dk2" accent1="accent1" accent2="accent2" accent3="accent3" accent4="accent4" accent5="accent5" accent6="accent6" hlink="hlink" folHlink="folHlink"/>
  <p:sldLayoutIdLst>
    <p:sldLayoutId id="2147483725" r:id="rId1"/>
    <p:sldLayoutId id="214748372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56118879"/>
      </p:ext>
    </p:extLst>
  </p:cSld>
  <p:clrMap bg1="lt1" tx1="dk1" bg2="lt2" tx2="dk2" accent1="accent1" accent2="accent2" accent3="accent3" accent4="accent4" accent5="accent5" accent6="accent6" hlink="hlink" folHlink="folHlink"/>
  <p:sldLayoutIdLst>
    <p:sldLayoutId id="214748372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61333321"/>
      </p:ext>
    </p:extLst>
  </p:cSld>
  <p:clrMap bg1="lt1" tx1="dk1" bg2="lt2" tx2="dk2" accent1="accent1" accent2="accent2" accent3="accent3" accent4="accent4" accent5="accent5" accent6="accent6" hlink="hlink" folHlink="folHlink"/>
  <p:sldLayoutIdLst>
    <p:sldLayoutId id="214748373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9559251"/>
      </p:ext>
    </p:extLst>
  </p:cSld>
  <p:clrMap bg1="lt1" tx1="dk1" bg2="lt2" tx2="dk2" accent1="accent1" accent2="accent2" accent3="accent3" accent4="accent4" accent5="accent5" accent6="accent6" hlink="hlink" folHlink="folHlink"/>
  <p:sldLayoutIdLst>
    <p:sldLayoutId id="214748373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32169666"/>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62700655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800" r:id="rId5"/>
    <p:sldLayoutId id="214748380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26018266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91" r:id="rId4"/>
    <p:sldLayoutId id="2147483792" r:id="rId5"/>
    <p:sldLayoutId id="21474837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47030768"/>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949114859"/>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9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96203962"/>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9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8393391"/>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6" r:id="rId9"/>
    <p:sldLayoutId id="2147483797" r:id="rId10"/>
    <p:sldLayoutId id="2147483798" r:id="rId11"/>
    <p:sldLayoutId id="21474837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bluediamondgallery.com/handwriting/a/agenda.html" TargetMode="External"/><Relationship Id="rId2" Type="http://schemas.openxmlformats.org/officeDocument/2006/relationships/image" Target="../media/image26.jpg"/><Relationship Id="rId1" Type="http://schemas.openxmlformats.org/officeDocument/2006/relationships/slideLayout" Target="../slideLayouts/slideLayout14.xml"/><Relationship Id="rId5" Type="http://schemas.openxmlformats.org/officeDocument/2006/relationships/hyperlink" Target="https://www.publicdomainpictures.net/view-image.php?image=209152&amp;picture=agenda" TargetMode="External"/><Relationship Id="rId4" Type="http://schemas.openxmlformats.org/officeDocument/2006/relationships/image" Target="../media/image27.jpg"/></Relationships>
</file>

<file path=ppt/slides/_rels/slide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hyperlink" Target="https://blogs.ed.ac.uk/geosciences/2020/09/writing-your-first-masters-essay-a-few-tips/" TargetMode="External"/><Relationship Id="rId5" Type="http://schemas.openxmlformats.org/officeDocument/2006/relationships/image" Target="../media/image29.png"/><Relationship Id="rId4" Type="http://schemas.openxmlformats.org/officeDocument/2006/relationships/hyperlink" Target="https://courses.lumenlearning.com/informationliteracy/chapter/begin-research/"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hyperlink" Target="https://en.wikipedia.org/wiki/The_Leadership_Challenge"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4.xml"/><Relationship Id="rId1" Type="http://schemas.openxmlformats.org/officeDocument/2006/relationships/video" Target="https://www.youtube.com/embed/5qD_6yIKXbo" TargetMode="External"/><Relationship Id="rId4" Type="http://schemas.openxmlformats.org/officeDocument/2006/relationships/image" Target="../media/image41.jpeg"/></Relationships>
</file>

<file path=ppt/slides/_rels/slide20.xml.rels><?xml version="1.0" encoding="UTF-8" standalone="yes"?>
<Relationships xmlns="http://schemas.openxmlformats.org/package/2006/relationships"><Relationship Id="rId3" Type="http://schemas.openxmlformats.org/officeDocument/2006/relationships/image" Target="../media/image42.jpg"/><Relationship Id="rId7"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hyperlink" Target="https://fr.wiktionary.org/wiki/montrer"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45.pn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hyperlink" Target="https://www.peoplematters.in/news/recruitment/3-out-of-5-employees-unhappy-with-jobs-study-15029"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hyperlink" Target="http://www.geograph.org.uk/photo/2497321" TargetMode="External"/><Relationship Id="rId2" Type="http://schemas.openxmlformats.org/officeDocument/2006/relationships/image" Target="../media/image52.jpe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hyperlink" Target="https://www.freestock.com/free-photos/young-conflicted-businessman-choosing-two-directions-666134707"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girlinabasement.com/2015/09/23/deep-questions/" TargetMode="External"/><Relationship Id="rId2" Type="http://schemas.openxmlformats.org/officeDocument/2006/relationships/image" Target="../media/image54.jp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hyperlink" Target="http://thegreeneve.blogspot.com.au/2013/05/a-dose-of-inspiration-pick-me-up-quotes.html" TargetMode="External"/><Relationship Id="rId2" Type="http://schemas.openxmlformats.org/officeDocument/2006/relationships/image" Target="../media/image55.jpeg"/><Relationship Id="rId1" Type="http://schemas.openxmlformats.org/officeDocument/2006/relationships/slideLayout" Target="../slideLayouts/slideLayout14.xml"/><Relationship Id="rId5" Type="http://schemas.openxmlformats.org/officeDocument/2006/relationships/hyperlink" Target="http://roughlydaily.com/tag/rap" TargetMode="External"/><Relationship Id="rId4" Type="http://schemas.openxmlformats.org/officeDocument/2006/relationships/image" Target="../media/image56.png"/></Relationships>
</file>

<file path=ppt/slides/_rels/slide40.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59.png"/><Relationship Id="rId2" Type="http://schemas.openxmlformats.org/officeDocument/2006/relationships/notesSlide" Target="../notesSlides/notesSlide27.xml"/><Relationship Id="rId1" Type="http://schemas.openxmlformats.org/officeDocument/2006/relationships/slideLayout" Target="../slideLayouts/slideLayout14.xml"/><Relationship Id="rId6" Type="http://schemas.openxmlformats.org/officeDocument/2006/relationships/hyperlink" Target="http://www.flickr.com/photos/stevekass/3153185917/" TargetMode="External"/><Relationship Id="rId5" Type="http://schemas.openxmlformats.org/officeDocument/2006/relationships/image" Target="../media/image58.jpeg"/><Relationship Id="rId4" Type="http://schemas.openxmlformats.org/officeDocument/2006/relationships/hyperlink" Target="http://ifitshipitshere.blogspot.co.uk/2013/02/the-steve-jobs-collectible-action.html"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teve-wheeler.blogspot.com/2014/02/any-colour-you-like-learner-autonomy.html" TargetMode="External"/><Relationship Id="rId2" Type="http://schemas.openxmlformats.org/officeDocument/2006/relationships/image" Target="../media/image60.jpeg"/><Relationship Id="rId1" Type="http://schemas.openxmlformats.org/officeDocument/2006/relationships/slideLayout" Target="../slideLayouts/slideLayout14.xml"/><Relationship Id="rId5" Type="http://schemas.openxmlformats.org/officeDocument/2006/relationships/hyperlink" Target="http://www.ludiclearning.org/2016/07/15/the-reward-game-part-iii-game-mechanics-and-the-two-faces-of-motivation/" TargetMode="External"/><Relationship Id="rId4" Type="http://schemas.openxmlformats.org/officeDocument/2006/relationships/image" Target="../media/image61.jpeg"/></Relationships>
</file>

<file path=ppt/slides/_rels/slide42.xml.rels><?xml version="1.0" encoding="UTF-8" standalone="yes"?>
<Relationships xmlns="http://schemas.openxmlformats.org/package/2006/relationships"><Relationship Id="rId3" Type="http://schemas.openxmlformats.org/officeDocument/2006/relationships/hyperlink" Target="https://buengestor.wordpress.com/2012/04/14/el-manual-de-supervivencia-de-semco/" TargetMode="External"/><Relationship Id="rId2" Type="http://schemas.openxmlformats.org/officeDocument/2006/relationships/image" Target="../media/image62.jpe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4.xml"/><Relationship Id="rId1" Type="http://schemas.openxmlformats.org/officeDocument/2006/relationships/video" Target="https://www.youtube.com/embed/USC1RE8jE50" TargetMode="External"/><Relationship Id="rId4" Type="http://schemas.openxmlformats.org/officeDocument/2006/relationships/image" Target="../media/image63.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64.jp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BMSK6001 Emergent Leadership Skills for the Workplace</a:t>
            </a:r>
          </a:p>
        </p:txBody>
      </p:sp>
      <p:sp>
        <p:nvSpPr>
          <p:cNvPr id="3" name="Subtitle 2"/>
          <p:cNvSpPr>
            <a:spLocks noGrp="1"/>
          </p:cNvSpPr>
          <p:nvPr>
            <p:ph type="subTitle" idx="1"/>
          </p:nvPr>
        </p:nvSpPr>
        <p:spPr>
          <a:xfrm>
            <a:off x="1170044" y="4005064"/>
            <a:ext cx="6858000" cy="979090"/>
          </a:xfrm>
        </p:spPr>
        <p:txBody>
          <a:bodyPr/>
          <a:lstStyle/>
          <a:p>
            <a:r>
              <a:rPr lang="en-GB" sz="4400" dirty="0">
                <a:solidFill>
                  <a:srgbClr val="0000CC"/>
                </a:solidFill>
              </a:rPr>
              <a:t>Workshop Session 1</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36414"/>
            <a:ext cx="5868144" cy="2064229"/>
          </a:xfrm>
        </p:spPr>
        <p:txBody>
          <a:bodyPr/>
          <a:lstStyle/>
          <a:p>
            <a:r>
              <a:rPr lang="en-GB" dirty="0"/>
              <a:t>Review of Research – group discussion</a:t>
            </a:r>
          </a:p>
          <a:p>
            <a:r>
              <a:rPr lang="en-GB" dirty="0"/>
              <a:t>The Assignment</a:t>
            </a:r>
          </a:p>
          <a:p>
            <a:r>
              <a:rPr lang="en-GB" dirty="0"/>
              <a:t>Kouzes &amp; Posner – The Leadership Challenge</a:t>
            </a:r>
          </a:p>
          <a:p>
            <a:r>
              <a:rPr lang="en-GB" dirty="0"/>
              <a:t>Task activity</a:t>
            </a:r>
          </a:p>
          <a:p>
            <a:endParaRPr lang="en-GB" dirty="0"/>
          </a:p>
        </p:txBody>
      </p:sp>
      <p:pic>
        <p:nvPicPr>
          <p:cNvPr id="5" name="Picture 4" descr="Text, whiteboard&#10;&#10;Description automatically generated">
            <a:extLst>
              <a:ext uri="{FF2B5EF4-FFF2-40B4-BE49-F238E27FC236}">
                <a16:creationId xmlns:a16="http://schemas.microsoft.com/office/drawing/2014/main" id="{7B66FD93-224E-2180-9C8F-CAAF0FF361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4866" y="1122"/>
            <a:ext cx="3096344" cy="2064229"/>
          </a:xfrm>
          <a:prstGeom prst="rect">
            <a:avLst/>
          </a:prstGeom>
        </p:spPr>
      </p:pic>
      <p:pic>
        <p:nvPicPr>
          <p:cNvPr id="7" name="Picture 6" descr="A pair of glasses on top of a book&#10;&#10;Description automatically generated with low confidence">
            <a:extLst>
              <a:ext uri="{FF2B5EF4-FFF2-40B4-BE49-F238E27FC236}">
                <a16:creationId xmlns:a16="http://schemas.microsoft.com/office/drawing/2014/main" id="{6D8BD60B-1F5D-6F6F-779F-C08B2400D36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218721"/>
            <a:ext cx="2826313" cy="1507367"/>
          </a:xfrm>
          <a:prstGeom prst="rect">
            <a:avLst/>
          </a:prstGeom>
        </p:spPr>
      </p:pic>
      <p:sp>
        <p:nvSpPr>
          <p:cNvPr id="9" name="TextBox 8">
            <a:extLst>
              <a:ext uri="{FF2B5EF4-FFF2-40B4-BE49-F238E27FC236}">
                <a16:creationId xmlns:a16="http://schemas.microsoft.com/office/drawing/2014/main" id="{A30663FD-8B4C-200A-15C7-FECE23B84FBA}"/>
              </a:ext>
            </a:extLst>
          </p:cNvPr>
          <p:cNvSpPr txBox="1"/>
          <p:nvPr/>
        </p:nvSpPr>
        <p:spPr>
          <a:xfrm>
            <a:off x="3419872" y="2636912"/>
            <a:ext cx="5544616"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Motivational Link to Leadership</a:t>
            </a:r>
          </a:p>
          <a:p>
            <a:pPr marL="457200" indent="-457200">
              <a:buFont typeface="Arial" panose="020B0604020202020204" pitchFamily="34" charset="0"/>
              <a:buChar char="•"/>
            </a:pPr>
            <a:r>
              <a:rPr lang="en-GB" sz="2800" dirty="0"/>
              <a:t>Situational Leadership Model</a:t>
            </a:r>
          </a:p>
          <a:p>
            <a:pPr marL="457200" indent="-457200">
              <a:buFont typeface="Arial" panose="020B0604020202020204" pitchFamily="34" charset="0"/>
              <a:buChar char="•"/>
            </a:pPr>
            <a:r>
              <a:rPr lang="en-GB" sz="2800" dirty="0"/>
              <a:t>Tannenbaum and Schmidt Leadership Continuum</a:t>
            </a:r>
          </a:p>
          <a:p>
            <a:pPr marL="457200" indent="-457200">
              <a:buFont typeface="Arial" panose="020B0604020202020204" pitchFamily="34" charset="0"/>
              <a:buChar char="•"/>
            </a:pPr>
            <a:r>
              <a:rPr lang="en-GB" sz="2800" dirty="0"/>
              <a:t>Q &amp; A</a:t>
            </a:r>
          </a:p>
          <a:p>
            <a:pPr marL="457200" indent="-457200">
              <a:buFont typeface="Arial" panose="020B0604020202020204" pitchFamily="34" charset="0"/>
              <a:buChar char="•"/>
            </a:pPr>
            <a:r>
              <a:rPr lang="en-GB" sz="2800" dirty="0"/>
              <a:t>Pre-Session Activity</a:t>
            </a:r>
          </a:p>
        </p:txBody>
      </p:sp>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fade">
                                      <p:cBhvr>
                                        <p:cTn id="27" dur="500"/>
                                        <p:tgtEl>
                                          <p:spTgt spid="9">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1" end="1"/>
                                            </p:txEl>
                                          </p:spTgt>
                                        </p:tgtEl>
                                        <p:attrNameLst>
                                          <p:attrName>style.visibility</p:attrName>
                                        </p:attrNameLst>
                                      </p:cBhvr>
                                      <p:to>
                                        <p:strVal val="visible"/>
                                      </p:to>
                                    </p:set>
                                    <p:animEffect transition="in" filter="fade">
                                      <p:cBhvr>
                                        <p:cTn id="32" dur="500"/>
                                        <p:tgtEl>
                                          <p:spTgt spid="9">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2" end="2"/>
                                            </p:txEl>
                                          </p:spTgt>
                                        </p:tgtEl>
                                        <p:attrNameLst>
                                          <p:attrName>style.visibility</p:attrName>
                                        </p:attrNameLst>
                                      </p:cBhvr>
                                      <p:to>
                                        <p:strVal val="visible"/>
                                      </p:to>
                                    </p:set>
                                    <p:animEffect transition="in" filter="fade">
                                      <p:cBhvr>
                                        <p:cTn id="37" dur="500"/>
                                        <p:tgtEl>
                                          <p:spTgt spid="9">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500"/>
                                        <p:tgtEl>
                                          <p:spTgt spid="9">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4" end="4"/>
                                            </p:txEl>
                                          </p:spTgt>
                                        </p:tgtEl>
                                        <p:attrNameLst>
                                          <p:attrName>style.visibility</p:attrName>
                                        </p:attrNameLst>
                                      </p:cBhvr>
                                      <p:to>
                                        <p:strVal val="visible"/>
                                      </p:to>
                                    </p:set>
                                    <p:animEffect transition="in" filter="fade">
                                      <p:cBhvr>
                                        <p:cTn id="4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148438" y="1556792"/>
            <a:ext cx="6563072" cy="3917032"/>
          </a:xfrm>
        </p:spPr>
        <p:txBody>
          <a:bodyPr/>
          <a:lstStyle/>
          <a:p>
            <a:r>
              <a:rPr lang="en-GB" dirty="0">
                <a:solidFill>
                  <a:srgbClr val="0000CC"/>
                </a:solidFill>
              </a:rPr>
              <a:t>How are you getting on?</a:t>
            </a:r>
          </a:p>
          <a:p>
            <a:r>
              <a:rPr lang="en-GB" dirty="0">
                <a:solidFill>
                  <a:srgbClr val="0000CC"/>
                </a:solidFill>
              </a:rPr>
              <a:t>What names/authors are you coming across with your research?</a:t>
            </a:r>
          </a:p>
          <a:p>
            <a:r>
              <a:rPr lang="en-GB" dirty="0">
                <a:solidFill>
                  <a:srgbClr val="0000CC"/>
                </a:solidFill>
              </a:rPr>
              <a:t>Reading and Research</a:t>
            </a:r>
          </a:p>
          <a:p>
            <a:r>
              <a:rPr lang="en-GB" dirty="0">
                <a:solidFill>
                  <a:srgbClr val="0000CC"/>
                </a:solidFill>
              </a:rPr>
              <a:t>Feedback on task activity</a:t>
            </a:r>
          </a:p>
        </p:txBody>
      </p:sp>
      <p:pic>
        <p:nvPicPr>
          <p:cNvPr id="6" name="Picture 5" descr="A picture containing text, person, book, indoor&#10;&#10;Description automatically generated">
            <a:extLst>
              <a:ext uri="{FF2B5EF4-FFF2-40B4-BE49-F238E27FC236}">
                <a16:creationId xmlns:a16="http://schemas.microsoft.com/office/drawing/2014/main" id="{C4ADA3E1-EB5F-0E6C-FDCD-1ABA43799EF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41190" y="4077072"/>
            <a:ext cx="5102810" cy="1669554"/>
          </a:xfrm>
          <a:prstGeom prst="rect">
            <a:avLst/>
          </a:prstGeom>
        </p:spPr>
      </p:pic>
      <p:pic>
        <p:nvPicPr>
          <p:cNvPr id="9" name="Picture 8" descr="A person laying on a bed with a computer and papers&#10;&#10;Description automatically generated with low confidence">
            <a:extLst>
              <a:ext uri="{FF2B5EF4-FFF2-40B4-BE49-F238E27FC236}">
                <a16:creationId xmlns:a16="http://schemas.microsoft.com/office/drawing/2014/main" id="{F02D24CB-F5D2-8742-B67E-B3E6863C398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84168" y="-15026"/>
            <a:ext cx="3060170" cy="2049945"/>
          </a:xfrm>
          <a:prstGeom prst="rect">
            <a:avLst/>
          </a:prstGeom>
        </p:spPr>
      </p:pic>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8A520-444D-BB11-F879-EFD3D5EB6794}"/>
              </a:ext>
            </a:extLst>
          </p:cNvPr>
          <p:cNvSpPr>
            <a:spLocks noGrp="1"/>
          </p:cNvSpPr>
          <p:nvPr>
            <p:ph type="title"/>
          </p:nvPr>
        </p:nvSpPr>
        <p:spPr>
          <a:xfrm>
            <a:off x="628650" y="116633"/>
            <a:ext cx="7886700" cy="936104"/>
          </a:xfrm>
        </p:spPr>
        <p:txBody>
          <a:bodyPr/>
          <a:lstStyle/>
          <a:p>
            <a:r>
              <a:rPr lang="en-GB" dirty="0"/>
              <a:t>Video Clip Review</a:t>
            </a:r>
          </a:p>
        </p:txBody>
      </p:sp>
      <p:sp>
        <p:nvSpPr>
          <p:cNvPr id="3" name="Content Placeholder 2">
            <a:extLst>
              <a:ext uri="{FF2B5EF4-FFF2-40B4-BE49-F238E27FC236}">
                <a16:creationId xmlns:a16="http://schemas.microsoft.com/office/drawing/2014/main" id="{5380FC9A-8F9A-ED0C-7A94-EFE362B5CB00}"/>
              </a:ext>
            </a:extLst>
          </p:cNvPr>
          <p:cNvSpPr>
            <a:spLocks noGrp="1"/>
          </p:cNvSpPr>
          <p:nvPr>
            <p:ph idx="1"/>
          </p:nvPr>
        </p:nvSpPr>
        <p:spPr>
          <a:xfrm>
            <a:off x="608281" y="1169369"/>
            <a:ext cx="7886700" cy="3763615"/>
          </a:xfrm>
        </p:spPr>
        <p:txBody>
          <a:bodyPr/>
          <a:lstStyle/>
          <a:p>
            <a:pPr marL="0" indent="0">
              <a:buNone/>
            </a:pPr>
            <a:r>
              <a:rPr lang="en-GB" b="1" dirty="0"/>
              <a:t>“I have a dream!”</a:t>
            </a:r>
          </a:p>
          <a:p>
            <a:r>
              <a:rPr lang="en-GB" i="1" dirty="0">
                <a:solidFill>
                  <a:srgbClr val="0000CC"/>
                </a:solidFill>
              </a:rPr>
              <a:t>What is Dr. King trying to ‘sell’ to the audience?</a:t>
            </a:r>
          </a:p>
          <a:p>
            <a:r>
              <a:rPr lang="en-GB" i="1" dirty="0">
                <a:solidFill>
                  <a:srgbClr val="0000CC"/>
                </a:solidFill>
              </a:rPr>
              <a:t>Analyse why people were so affected by it.  Note down examples to support your analysis.</a:t>
            </a:r>
          </a:p>
          <a:p>
            <a:r>
              <a:rPr lang="en-GB" i="1" dirty="0">
                <a:solidFill>
                  <a:srgbClr val="0000CC"/>
                </a:solidFill>
              </a:rPr>
              <a:t>What use does he make of ‘metaphors’ – what do they achieve?  Note some examples to illustrate your thoughts</a:t>
            </a:r>
          </a:p>
          <a:p>
            <a:pPr marL="0" indent="0">
              <a:buNone/>
            </a:pPr>
            <a:r>
              <a:rPr lang="en-GB" dirty="0"/>
              <a:t>What did </a:t>
            </a:r>
            <a:r>
              <a:rPr lang="en-GB" i="1" u="sng" dirty="0"/>
              <a:t>you</a:t>
            </a:r>
            <a:r>
              <a:rPr lang="en-GB" dirty="0"/>
              <a:t> get out of the Martin Luther King video, in relation to ‘leadership’?</a:t>
            </a:r>
          </a:p>
          <a:p>
            <a:pPr marL="0" indent="0" algn="r">
              <a:buNone/>
            </a:pPr>
            <a:r>
              <a:rPr lang="en-GB" dirty="0">
                <a:solidFill>
                  <a:srgbClr val="993366"/>
                </a:solidFill>
              </a:rPr>
              <a:t>Discussion</a:t>
            </a:r>
          </a:p>
        </p:txBody>
      </p:sp>
      <p:pic>
        <p:nvPicPr>
          <p:cNvPr id="6" name="Picture 5">
            <a:extLst>
              <a:ext uri="{FF2B5EF4-FFF2-40B4-BE49-F238E27FC236}">
                <a16:creationId xmlns:a16="http://schemas.microsoft.com/office/drawing/2014/main" id="{CADAF1DD-F46B-92BF-5937-A481CDE86FAF}"/>
              </a:ext>
            </a:extLst>
          </p:cNvPr>
          <p:cNvPicPr>
            <a:picLocks noChangeAspect="1"/>
          </p:cNvPicPr>
          <p:nvPr/>
        </p:nvPicPr>
        <p:blipFill>
          <a:blip r:embed="rId2"/>
          <a:stretch>
            <a:fillRect/>
          </a:stretch>
        </p:blipFill>
        <p:spPr>
          <a:xfrm>
            <a:off x="7524328" y="1"/>
            <a:ext cx="1602757" cy="1608322"/>
          </a:xfrm>
          <a:prstGeom prst="rect">
            <a:avLst/>
          </a:prstGeom>
        </p:spPr>
      </p:pic>
    </p:spTree>
    <p:extLst>
      <p:ext uri="{BB962C8B-B14F-4D97-AF65-F5344CB8AC3E}">
        <p14:creationId xmlns:p14="http://schemas.microsoft.com/office/powerpoint/2010/main" val="2105241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96C88-20FD-4847-82BC-CE624753591F}"/>
              </a:ext>
            </a:extLst>
          </p:cNvPr>
          <p:cNvSpPr>
            <a:spLocks noGrp="1"/>
          </p:cNvSpPr>
          <p:nvPr>
            <p:ph type="title"/>
          </p:nvPr>
        </p:nvSpPr>
        <p:spPr/>
        <p:txBody>
          <a:bodyPr/>
          <a:lstStyle/>
          <a:p>
            <a:r>
              <a:rPr lang="en-GB" dirty="0"/>
              <a:t>The Leadership Challenge</a:t>
            </a:r>
          </a:p>
        </p:txBody>
      </p:sp>
      <p:sp>
        <p:nvSpPr>
          <p:cNvPr id="3" name="Content Placeholder 2">
            <a:extLst>
              <a:ext uri="{FF2B5EF4-FFF2-40B4-BE49-F238E27FC236}">
                <a16:creationId xmlns:a16="http://schemas.microsoft.com/office/drawing/2014/main" id="{43F74E23-4B79-4CF8-957F-CC52DD9ED0BE}"/>
              </a:ext>
            </a:extLst>
          </p:cNvPr>
          <p:cNvSpPr>
            <a:spLocks noGrp="1"/>
          </p:cNvSpPr>
          <p:nvPr>
            <p:ph idx="1"/>
          </p:nvPr>
        </p:nvSpPr>
        <p:spPr/>
        <p:txBody>
          <a:bodyPr/>
          <a:lstStyle/>
          <a:p>
            <a:r>
              <a:rPr lang="en-GB" dirty="0"/>
              <a:t>Kouzes &amp; Posner (2012) </a:t>
            </a:r>
          </a:p>
          <a:p>
            <a:endParaRPr lang="en-GB" dirty="0">
              <a:solidFill>
                <a:srgbClr val="0000CC"/>
              </a:solidFill>
            </a:endParaRPr>
          </a:p>
        </p:txBody>
      </p:sp>
      <p:pic>
        <p:nvPicPr>
          <p:cNvPr id="6" name="Picture 5" descr="A close up of a sign&#10;&#10;Description generated with very high confidence">
            <a:extLst>
              <a:ext uri="{FF2B5EF4-FFF2-40B4-BE49-F238E27FC236}">
                <a16:creationId xmlns:a16="http://schemas.microsoft.com/office/drawing/2014/main" id="{6B732E7F-749E-4509-8F77-45EF132FAD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1780209"/>
            <a:ext cx="2340864" cy="3557016"/>
          </a:xfrm>
          <a:prstGeom prst="rect">
            <a:avLst/>
          </a:prstGeom>
        </p:spPr>
      </p:pic>
      <p:sp>
        <p:nvSpPr>
          <p:cNvPr id="8" name="Rectangle 7">
            <a:extLst>
              <a:ext uri="{FF2B5EF4-FFF2-40B4-BE49-F238E27FC236}">
                <a16:creationId xmlns:a16="http://schemas.microsoft.com/office/drawing/2014/main" id="{8A97A1E2-2261-4168-89DD-D37AE9146EDA}"/>
              </a:ext>
            </a:extLst>
          </p:cNvPr>
          <p:cNvSpPr/>
          <p:nvPr/>
        </p:nvSpPr>
        <p:spPr>
          <a:xfrm>
            <a:off x="818352" y="2782669"/>
            <a:ext cx="4572000" cy="707886"/>
          </a:xfrm>
          <a:prstGeom prst="rect">
            <a:avLst/>
          </a:prstGeom>
        </p:spPr>
        <p:txBody>
          <a:bodyPr>
            <a:spAutoFit/>
          </a:bodyPr>
          <a:lstStyle/>
          <a:p>
            <a:r>
              <a:rPr lang="en-US" sz="2000" b="1" dirty="0">
                <a:solidFill>
                  <a:srgbClr val="0000CC"/>
                </a:solidFill>
              </a:rPr>
              <a:t>How to Make Extraordinary Things Happen in Organizations</a:t>
            </a:r>
            <a:endParaRPr lang="en-GB" sz="2000" dirty="0">
              <a:solidFill>
                <a:srgbClr val="0000CC"/>
              </a:solidFill>
            </a:endParaRPr>
          </a:p>
        </p:txBody>
      </p:sp>
    </p:spTree>
    <p:extLst>
      <p:ext uri="{BB962C8B-B14F-4D97-AF65-F5344CB8AC3E}">
        <p14:creationId xmlns:p14="http://schemas.microsoft.com/office/powerpoint/2010/main" val="3856511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4CD9-8B62-48A1-8D0B-02AE1039BB37}"/>
              </a:ext>
            </a:extLst>
          </p:cNvPr>
          <p:cNvSpPr>
            <a:spLocks noGrp="1"/>
          </p:cNvSpPr>
          <p:nvPr>
            <p:ph type="title"/>
          </p:nvPr>
        </p:nvSpPr>
        <p:spPr>
          <a:xfrm>
            <a:off x="628650" y="116632"/>
            <a:ext cx="7886700" cy="1325563"/>
          </a:xfrm>
        </p:spPr>
        <p:txBody>
          <a:bodyPr>
            <a:normAutofit/>
          </a:bodyPr>
          <a:lstStyle/>
          <a:p>
            <a:r>
              <a:rPr lang="en-GB" dirty="0"/>
              <a:t>The five practices of exemplary leadership  </a:t>
            </a:r>
            <a:r>
              <a:rPr lang="en-GB" sz="2000" dirty="0"/>
              <a:t>Kouzes &amp; Posner (2012) </a:t>
            </a:r>
            <a:endParaRPr lang="en-GB" dirty="0"/>
          </a:p>
        </p:txBody>
      </p:sp>
      <p:sp>
        <p:nvSpPr>
          <p:cNvPr id="3" name="Content Placeholder 2">
            <a:extLst>
              <a:ext uri="{FF2B5EF4-FFF2-40B4-BE49-F238E27FC236}">
                <a16:creationId xmlns:a16="http://schemas.microsoft.com/office/drawing/2014/main" id="{73D2C899-1519-4D12-8154-B5C9909CB19E}"/>
              </a:ext>
            </a:extLst>
          </p:cNvPr>
          <p:cNvSpPr>
            <a:spLocks noGrp="1"/>
          </p:cNvSpPr>
          <p:nvPr>
            <p:ph idx="1"/>
          </p:nvPr>
        </p:nvSpPr>
        <p:spPr>
          <a:xfrm>
            <a:off x="251520" y="1844824"/>
            <a:ext cx="8229600" cy="3917032"/>
          </a:xfrm>
        </p:spPr>
        <p:txBody>
          <a:bodyPr>
            <a:normAutofit fontScale="92500" lnSpcReduction="20000"/>
          </a:bodyPr>
          <a:lstStyle/>
          <a:p>
            <a:pPr>
              <a:defRPr/>
            </a:pPr>
            <a:r>
              <a:rPr lang="en-GB" b="1" dirty="0">
                <a:solidFill>
                  <a:srgbClr val="0000CC"/>
                </a:solidFill>
              </a:rPr>
              <a:t>Model the way - </a:t>
            </a:r>
            <a:r>
              <a:rPr lang="en-GB" dirty="0">
                <a:solidFill>
                  <a:srgbClr val="0000CC"/>
                </a:solidFill>
              </a:rPr>
              <a:t>When the process gets tough, get your hands dirty. A boss tells others what to do...</a:t>
            </a:r>
            <a:r>
              <a:rPr lang="en-GB" i="1" dirty="0">
                <a:solidFill>
                  <a:srgbClr val="0000CC"/>
                </a:solidFill>
              </a:rPr>
              <a:t>a leader shows that it can be done. </a:t>
            </a:r>
          </a:p>
          <a:p>
            <a:pPr>
              <a:defRPr/>
            </a:pPr>
            <a:r>
              <a:rPr lang="en-GB" b="1" dirty="0">
                <a:solidFill>
                  <a:srgbClr val="0000CC"/>
                </a:solidFill>
              </a:rPr>
              <a:t>Inspire a shared vision - </a:t>
            </a:r>
            <a:r>
              <a:rPr lang="en-GB" dirty="0">
                <a:solidFill>
                  <a:srgbClr val="0000CC"/>
                </a:solidFill>
              </a:rPr>
              <a:t>Next, share your vision in words that can be understood by your followers</a:t>
            </a:r>
            <a:r>
              <a:rPr lang="en-GB" b="1" dirty="0">
                <a:solidFill>
                  <a:srgbClr val="0000CC"/>
                </a:solidFill>
              </a:rPr>
              <a:t>. </a:t>
            </a:r>
          </a:p>
          <a:p>
            <a:pPr>
              <a:defRPr/>
            </a:pPr>
            <a:r>
              <a:rPr lang="en-GB" b="1" dirty="0">
                <a:solidFill>
                  <a:srgbClr val="0000CC"/>
                </a:solidFill>
              </a:rPr>
              <a:t>Challenge the process</a:t>
            </a:r>
            <a:r>
              <a:rPr lang="en-GB" dirty="0">
                <a:solidFill>
                  <a:srgbClr val="0000CC"/>
                </a:solidFill>
              </a:rPr>
              <a:t> - First, find a process that you believe needs to be improved the most. </a:t>
            </a:r>
          </a:p>
          <a:p>
            <a:pPr>
              <a:defRPr/>
            </a:pPr>
            <a:r>
              <a:rPr lang="en-GB" b="1" dirty="0">
                <a:solidFill>
                  <a:srgbClr val="0000CC"/>
                </a:solidFill>
              </a:rPr>
              <a:t>Enable others to act</a:t>
            </a:r>
            <a:r>
              <a:rPr lang="en-GB" dirty="0">
                <a:solidFill>
                  <a:srgbClr val="0000CC"/>
                </a:solidFill>
              </a:rPr>
              <a:t> - Give them the tools and methods to solve the problem. </a:t>
            </a:r>
          </a:p>
          <a:p>
            <a:pPr>
              <a:defRPr/>
            </a:pPr>
            <a:r>
              <a:rPr lang="en-GB" b="1" dirty="0">
                <a:solidFill>
                  <a:srgbClr val="0000CC"/>
                </a:solidFill>
              </a:rPr>
              <a:t>Encourage the heart</a:t>
            </a:r>
            <a:r>
              <a:rPr lang="en-GB" dirty="0">
                <a:solidFill>
                  <a:srgbClr val="0000CC"/>
                </a:solidFill>
              </a:rPr>
              <a:t> - Share the glory with your followers' heart, while keeping the pains within your own</a:t>
            </a:r>
          </a:p>
          <a:p>
            <a:endParaRPr lang="en-GB" dirty="0"/>
          </a:p>
        </p:txBody>
      </p:sp>
    </p:spTree>
    <p:extLst>
      <p:ext uri="{BB962C8B-B14F-4D97-AF65-F5344CB8AC3E}">
        <p14:creationId xmlns:p14="http://schemas.microsoft.com/office/powerpoint/2010/main" val="177860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B363-6272-48DB-AAE0-2C18820BD53A}"/>
              </a:ext>
            </a:extLst>
          </p:cNvPr>
          <p:cNvSpPr>
            <a:spLocks noGrp="1"/>
          </p:cNvSpPr>
          <p:nvPr>
            <p:ph type="title"/>
          </p:nvPr>
        </p:nvSpPr>
        <p:spPr/>
        <p:txBody>
          <a:bodyPr/>
          <a:lstStyle/>
          <a:p>
            <a:r>
              <a:rPr lang="en-GB" dirty="0"/>
              <a:t>Model the Way</a:t>
            </a:r>
          </a:p>
        </p:txBody>
      </p:sp>
      <p:sp>
        <p:nvSpPr>
          <p:cNvPr id="5" name="Content Placeholder 2">
            <a:extLst>
              <a:ext uri="{FF2B5EF4-FFF2-40B4-BE49-F238E27FC236}">
                <a16:creationId xmlns:a16="http://schemas.microsoft.com/office/drawing/2014/main" id="{D21F8D57-464F-4C33-8BD8-A1D1621F3E94}"/>
              </a:ext>
            </a:extLst>
          </p:cNvPr>
          <p:cNvSpPr>
            <a:spLocks noGrp="1"/>
          </p:cNvSpPr>
          <p:nvPr>
            <p:ph idx="1"/>
          </p:nvPr>
        </p:nvSpPr>
        <p:spPr>
          <a:xfrm>
            <a:off x="1568" y="1154872"/>
            <a:ext cx="3886200" cy="4351338"/>
          </a:xfrm>
        </p:spPr>
        <p:txBody>
          <a:bodyPr>
            <a:normAutofit/>
          </a:bodyPr>
          <a:lstStyle/>
          <a:p>
            <a:pPr lvl="0">
              <a:defRPr/>
            </a:pPr>
            <a:r>
              <a:rPr lang="en-GB" b="1" dirty="0">
                <a:solidFill>
                  <a:srgbClr val="7030A0"/>
                </a:solidFill>
              </a:rPr>
              <a:t>Model the way  </a:t>
            </a:r>
            <a:r>
              <a:rPr lang="en-GB" dirty="0">
                <a:solidFill>
                  <a:srgbClr val="7030A0"/>
                </a:solidFill>
              </a:rPr>
              <a:t>Find your voice and affirm shared values</a:t>
            </a:r>
          </a:p>
          <a:p>
            <a:pPr marL="457200" lvl="1" indent="0">
              <a:spcBef>
                <a:spcPts val="750"/>
              </a:spcBef>
              <a:buNone/>
              <a:defRPr/>
            </a:pPr>
            <a:r>
              <a:rPr lang="en-GB" sz="2100" dirty="0">
                <a:solidFill>
                  <a:srgbClr val="0070C0"/>
                </a:solidFill>
              </a:rPr>
              <a:t>Set the example: -</a:t>
            </a:r>
          </a:p>
          <a:p>
            <a:pPr marL="1257300" lvl="2" indent="-342900">
              <a:spcBef>
                <a:spcPts val="750"/>
              </a:spcBef>
              <a:buFont typeface="Wingdings" panose="05000000000000000000" pitchFamily="2" charset="2"/>
              <a:buChar char="ü"/>
              <a:defRPr/>
            </a:pPr>
            <a:r>
              <a:rPr lang="en-GB" sz="2100" i="1" dirty="0">
                <a:solidFill>
                  <a:srgbClr val="0070C0"/>
                </a:solidFill>
              </a:rPr>
              <a:t>Live the shared values</a:t>
            </a:r>
          </a:p>
          <a:p>
            <a:pPr marL="1257300" lvl="2" indent="-342900">
              <a:spcBef>
                <a:spcPts val="750"/>
              </a:spcBef>
              <a:buFont typeface="Wingdings" panose="05000000000000000000" pitchFamily="2" charset="2"/>
              <a:buChar char="ü"/>
              <a:defRPr/>
            </a:pPr>
            <a:r>
              <a:rPr lang="en-GB" sz="2100" i="1" dirty="0">
                <a:solidFill>
                  <a:srgbClr val="0070C0"/>
                </a:solidFill>
              </a:rPr>
              <a:t>Teach others to model the values</a:t>
            </a:r>
          </a:p>
          <a:p>
            <a:endParaRPr lang="en-GB" dirty="0"/>
          </a:p>
        </p:txBody>
      </p:sp>
      <p:sp>
        <p:nvSpPr>
          <p:cNvPr id="6" name="Content Placeholder 6">
            <a:extLst>
              <a:ext uri="{FF2B5EF4-FFF2-40B4-BE49-F238E27FC236}">
                <a16:creationId xmlns:a16="http://schemas.microsoft.com/office/drawing/2014/main" id="{8C242F37-1009-4057-9B9E-811BFDBB8E85}"/>
              </a:ext>
            </a:extLst>
          </p:cNvPr>
          <p:cNvSpPr txBox="1">
            <a:spLocks/>
          </p:cNvSpPr>
          <p:nvPr/>
        </p:nvSpPr>
        <p:spPr>
          <a:xfrm>
            <a:off x="3995936" y="1124744"/>
            <a:ext cx="4934272" cy="392464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170000"/>
              </a:lnSpc>
              <a:spcBef>
                <a:spcPts val="0"/>
              </a:spcBef>
              <a:spcAft>
                <a:spcPts val="0"/>
              </a:spcAft>
              <a:buNone/>
            </a:pPr>
            <a:r>
              <a:rPr lang="en-GB" sz="1600" b="1" i="1" dirty="0">
                <a:solidFill>
                  <a:srgbClr val="0000CC"/>
                </a:solidFill>
              </a:rPr>
              <a:t>The manager of a manufacturing facility</a:t>
            </a:r>
            <a:r>
              <a:rPr lang="en-GB" sz="1600" dirty="0">
                <a:solidFill>
                  <a:srgbClr val="0000CC"/>
                </a:solidFill>
              </a:rPr>
              <a:t> saw that housekeeping conditions around the site didn’t meet the plant’s vision of being a “World Class Plant”. He painted the words “World Class Plant” on a two gallon bucket and began walking around every day picking up trash. Word spread quickly and it didn’t take long for more buckets to appear. The process that he started by his visible  example soon became the norm and generated lots of new ideas about how they could make the job of cleaning the plant easier.</a:t>
            </a:r>
          </a:p>
        </p:txBody>
      </p:sp>
    </p:spTree>
    <p:extLst>
      <p:ext uri="{BB962C8B-B14F-4D97-AF65-F5344CB8AC3E}">
        <p14:creationId xmlns:p14="http://schemas.microsoft.com/office/powerpoint/2010/main" val="353598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2417B-B406-4FAD-8691-42EF9E03B4AD}"/>
              </a:ext>
            </a:extLst>
          </p:cNvPr>
          <p:cNvSpPr>
            <a:spLocks noGrp="1"/>
          </p:cNvSpPr>
          <p:nvPr>
            <p:ph type="title"/>
          </p:nvPr>
        </p:nvSpPr>
        <p:spPr/>
        <p:txBody>
          <a:bodyPr/>
          <a:lstStyle/>
          <a:p>
            <a:r>
              <a:rPr lang="en-GB" dirty="0"/>
              <a:t>Inspire a shared vision </a:t>
            </a:r>
          </a:p>
        </p:txBody>
      </p:sp>
      <p:sp>
        <p:nvSpPr>
          <p:cNvPr id="5" name="Content Placeholder 2">
            <a:extLst>
              <a:ext uri="{FF2B5EF4-FFF2-40B4-BE49-F238E27FC236}">
                <a16:creationId xmlns:a16="http://schemas.microsoft.com/office/drawing/2014/main" id="{A858364C-059A-4613-8845-B5B206F094F4}"/>
              </a:ext>
            </a:extLst>
          </p:cNvPr>
          <p:cNvSpPr>
            <a:spLocks noGrp="1"/>
          </p:cNvSpPr>
          <p:nvPr>
            <p:ph idx="1"/>
          </p:nvPr>
        </p:nvSpPr>
        <p:spPr>
          <a:xfrm>
            <a:off x="323528" y="1253331"/>
            <a:ext cx="3886200" cy="4351338"/>
          </a:xfrm>
        </p:spPr>
        <p:txBody>
          <a:bodyPr>
            <a:normAutofit/>
          </a:bodyPr>
          <a:lstStyle/>
          <a:p>
            <a:pPr lvl="0">
              <a:defRPr/>
            </a:pPr>
            <a:r>
              <a:rPr lang="en-GB" b="1" dirty="0">
                <a:solidFill>
                  <a:srgbClr val="0000CC"/>
                </a:solidFill>
              </a:rPr>
              <a:t>Inspire a shared vision – </a:t>
            </a:r>
          </a:p>
          <a:p>
            <a:pPr marL="800100" lvl="1" indent="-342900">
              <a:spcBef>
                <a:spcPts val="750"/>
              </a:spcBef>
              <a:buFont typeface="Courier New" panose="02070309020205020404" pitchFamily="49" charset="0"/>
              <a:buChar char="o"/>
              <a:defRPr/>
            </a:pPr>
            <a:r>
              <a:rPr lang="en-GB" sz="2100" dirty="0">
                <a:solidFill>
                  <a:srgbClr val="0000CC"/>
                </a:solidFill>
              </a:rPr>
              <a:t>Enlist others</a:t>
            </a:r>
          </a:p>
          <a:p>
            <a:pPr marL="1257300" lvl="2" indent="-342900">
              <a:spcBef>
                <a:spcPts val="750"/>
              </a:spcBef>
              <a:buFont typeface="Wingdings" panose="05000000000000000000" pitchFamily="2" charset="2"/>
              <a:buChar char="ü"/>
              <a:defRPr/>
            </a:pPr>
            <a:r>
              <a:rPr lang="en-GB" sz="2100" i="1" dirty="0">
                <a:solidFill>
                  <a:srgbClr val="0000CC"/>
                </a:solidFill>
              </a:rPr>
              <a:t>Appeal to common ideals</a:t>
            </a:r>
          </a:p>
          <a:p>
            <a:pPr marL="1257300" lvl="2" indent="-342900">
              <a:spcBef>
                <a:spcPts val="750"/>
              </a:spcBef>
              <a:buFont typeface="Wingdings" panose="05000000000000000000" pitchFamily="2" charset="2"/>
              <a:buChar char="ü"/>
              <a:defRPr/>
            </a:pPr>
            <a:r>
              <a:rPr lang="en-GB" sz="2100" i="1" dirty="0">
                <a:solidFill>
                  <a:srgbClr val="0000CC"/>
                </a:solidFill>
              </a:rPr>
              <a:t>Animate the vision</a:t>
            </a:r>
          </a:p>
          <a:p>
            <a:pPr marL="800100" lvl="1" indent="-342900">
              <a:spcBef>
                <a:spcPts val="750"/>
              </a:spcBef>
              <a:buFont typeface="Courier New" panose="02070309020205020404" pitchFamily="49" charset="0"/>
              <a:buChar char="o"/>
              <a:defRPr/>
            </a:pPr>
            <a:r>
              <a:rPr lang="en-GB" sz="2100" dirty="0">
                <a:solidFill>
                  <a:srgbClr val="0000CC"/>
                </a:solidFill>
              </a:rPr>
              <a:t>Envision the future</a:t>
            </a:r>
            <a:r>
              <a:rPr lang="en-GB" sz="2100" b="1" dirty="0">
                <a:solidFill>
                  <a:srgbClr val="0000CC"/>
                </a:solidFill>
              </a:rPr>
              <a:t> – </a:t>
            </a:r>
          </a:p>
          <a:p>
            <a:pPr marL="1257300" lvl="2" indent="-342900">
              <a:spcBef>
                <a:spcPts val="750"/>
              </a:spcBef>
              <a:buFont typeface="Wingdings" panose="05000000000000000000" pitchFamily="2" charset="2"/>
              <a:buChar char="ü"/>
              <a:defRPr/>
            </a:pPr>
            <a:r>
              <a:rPr lang="en-GB" sz="2100" i="1" dirty="0">
                <a:solidFill>
                  <a:srgbClr val="0000CC"/>
                </a:solidFill>
              </a:rPr>
              <a:t>Imagine the possibilities </a:t>
            </a:r>
          </a:p>
          <a:p>
            <a:pPr marL="1257300" lvl="2" indent="-342900">
              <a:spcBef>
                <a:spcPts val="750"/>
              </a:spcBef>
              <a:buFont typeface="Wingdings" panose="05000000000000000000" pitchFamily="2" charset="2"/>
              <a:buChar char="ü"/>
              <a:defRPr/>
            </a:pPr>
            <a:r>
              <a:rPr lang="en-GB" sz="2100" i="1" dirty="0">
                <a:solidFill>
                  <a:srgbClr val="0000CC"/>
                </a:solidFill>
              </a:rPr>
              <a:t>Find a common purpose</a:t>
            </a:r>
          </a:p>
          <a:p>
            <a:endParaRPr lang="en-GB" dirty="0">
              <a:solidFill>
                <a:srgbClr val="0000CC"/>
              </a:solidFill>
            </a:endParaRPr>
          </a:p>
        </p:txBody>
      </p:sp>
      <p:pic>
        <p:nvPicPr>
          <p:cNvPr id="6" name="Content Placeholder 6">
            <a:extLst>
              <a:ext uri="{FF2B5EF4-FFF2-40B4-BE49-F238E27FC236}">
                <a16:creationId xmlns:a16="http://schemas.microsoft.com/office/drawing/2014/main" id="{8B721970-F53C-474A-A51B-4C75BF2450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2124" y="1445092"/>
            <a:ext cx="3633490" cy="3138014"/>
          </a:xfrm>
          <a:prstGeom prst="rect">
            <a:avLst/>
          </a:prstGeom>
        </p:spPr>
      </p:pic>
    </p:spTree>
    <p:extLst>
      <p:ext uri="{BB962C8B-B14F-4D97-AF65-F5344CB8AC3E}">
        <p14:creationId xmlns:p14="http://schemas.microsoft.com/office/powerpoint/2010/main" val="323905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250"/>
                                  </p:stCondLst>
                                  <p:childTnLst>
                                    <p:set>
                                      <p:cBhvr>
                                        <p:cTn id="37" dur="1" fill="hold">
                                          <p:stCondLst>
                                            <p:cond delay="9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809EC-C63B-408F-AB2E-FDE2098372F2}"/>
              </a:ext>
            </a:extLst>
          </p:cNvPr>
          <p:cNvSpPr>
            <a:spLocks noGrp="1"/>
          </p:cNvSpPr>
          <p:nvPr>
            <p:ph type="title"/>
          </p:nvPr>
        </p:nvSpPr>
        <p:spPr/>
        <p:txBody>
          <a:bodyPr/>
          <a:lstStyle/>
          <a:p>
            <a:r>
              <a:rPr lang="en-GB" dirty="0"/>
              <a:t>Why are metaphors so useful?</a:t>
            </a:r>
          </a:p>
        </p:txBody>
      </p:sp>
      <p:sp>
        <p:nvSpPr>
          <p:cNvPr id="3" name="Content Placeholder 2">
            <a:extLst>
              <a:ext uri="{FF2B5EF4-FFF2-40B4-BE49-F238E27FC236}">
                <a16:creationId xmlns:a16="http://schemas.microsoft.com/office/drawing/2014/main" id="{BF0CB259-3805-466F-B206-63D9B0406BB2}"/>
              </a:ext>
            </a:extLst>
          </p:cNvPr>
          <p:cNvSpPr>
            <a:spLocks noGrp="1"/>
          </p:cNvSpPr>
          <p:nvPr>
            <p:ph idx="1"/>
          </p:nvPr>
        </p:nvSpPr>
        <p:spPr>
          <a:xfrm>
            <a:off x="179512" y="1417638"/>
            <a:ext cx="8784976" cy="4099595"/>
          </a:xfrm>
        </p:spPr>
        <p:txBody>
          <a:bodyPr>
            <a:normAutofit fontScale="77500" lnSpcReduction="20000"/>
          </a:bodyPr>
          <a:lstStyle/>
          <a:p>
            <a:pPr marL="0" lvl="0" indent="0" eaLnBrk="0" fontAlgn="base" hangingPunct="0">
              <a:spcBef>
                <a:spcPct val="30000"/>
              </a:spcBef>
              <a:spcAft>
                <a:spcPct val="0"/>
              </a:spcAft>
              <a:buNone/>
              <a:defRPr/>
            </a:pPr>
            <a:r>
              <a:rPr lang="en-GB" sz="3600" dirty="0">
                <a:solidFill>
                  <a:srgbClr val="0000CC"/>
                </a:solidFill>
              </a:rPr>
              <a:t>Metaphors </a:t>
            </a:r>
            <a:r>
              <a:rPr lang="en-GB" dirty="0">
                <a:solidFill>
                  <a:srgbClr val="0000CC"/>
                </a:solidFill>
              </a:rPr>
              <a:t>are visual analogies, which are powerful, and which turn abstract notions into powerful images that people can associate with.</a:t>
            </a:r>
          </a:p>
          <a:p>
            <a:pPr marL="0" lvl="0" indent="0" eaLnBrk="0" fontAlgn="base" hangingPunct="0">
              <a:spcBef>
                <a:spcPct val="30000"/>
              </a:spcBef>
              <a:spcAft>
                <a:spcPct val="0"/>
              </a:spcAft>
              <a:buNone/>
              <a:defRPr/>
            </a:pPr>
            <a:endParaRPr lang="en-GB" dirty="0"/>
          </a:p>
          <a:p>
            <a:pPr fontAlgn="base"/>
            <a:r>
              <a:rPr lang="en-US" dirty="0">
                <a:solidFill>
                  <a:srgbClr val="660066"/>
                </a:solidFill>
              </a:rPr>
              <a:t>Using metaphors in business presentations, meetings, documents and other forms of communication creates images that people pay attention to while, at the same time, effectively relaying a message that others </a:t>
            </a:r>
            <a:r>
              <a:rPr lang="en-US" i="1" u="sng" dirty="0">
                <a:solidFill>
                  <a:srgbClr val="660066"/>
                </a:solidFill>
              </a:rPr>
              <a:t>understand</a:t>
            </a:r>
            <a:r>
              <a:rPr lang="en-US" dirty="0">
                <a:solidFill>
                  <a:srgbClr val="660066"/>
                </a:solidFill>
              </a:rPr>
              <a:t>.</a:t>
            </a:r>
          </a:p>
          <a:p>
            <a:pPr fontAlgn="base"/>
            <a:r>
              <a:rPr lang="en-US" dirty="0">
                <a:solidFill>
                  <a:srgbClr val="002060"/>
                </a:solidFill>
              </a:rPr>
              <a:t>Why is this true?  It works because metaphors come from, and are received by, </a:t>
            </a:r>
            <a:r>
              <a:rPr lang="en-US" b="1" i="1" dirty="0">
                <a:solidFill>
                  <a:srgbClr val="002060"/>
                </a:solidFill>
              </a:rPr>
              <a:t>the right side of the brain</a:t>
            </a:r>
            <a:r>
              <a:rPr lang="en-US" dirty="0">
                <a:solidFill>
                  <a:srgbClr val="002060"/>
                </a:solidFill>
              </a:rPr>
              <a:t>. That’s the side of the brain that deals with </a:t>
            </a:r>
            <a:r>
              <a:rPr lang="en-US" b="1" i="1" dirty="0">
                <a:solidFill>
                  <a:srgbClr val="002060"/>
                </a:solidFill>
              </a:rPr>
              <a:t>emotion</a:t>
            </a:r>
            <a:r>
              <a:rPr lang="en-US" dirty="0">
                <a:solidFill>
                  <a:srgbClr val="002060"/>
                </a:solidFill>
              </a:rPr>
              <a:t> and </a:t>
            </a:r>
            <a:r>
              <a:rPr lang="en-US" b="1" i="1" dirty="0">
                <a:solidFill>
                  <a:srgbClr val="002060"/>
                </a:solidFill>
              </a:rPr>
              <a:t>imagination</a:t>
            </a:r>
            <a:r>
              <a:rPr lang="en-US" dirty="0">
                <a:solidFill>
                  <a:srgbClr val="002060"/>
                </a:solidFill>
              </a:rPr>
              <a:t>.</a:t>
            </a:r>
          </a:p>
          <a:p>
            <a:pPr fontAlgn="base"/>
            <a:r>
              <a:rPr lang="en-US" dirty="0">
                <a:solidFill>
                  <a:schemeClr val="tx1">
                    <a:lumMod val="85000"/>
                    <a:lumOff val="15000"/>
                  </a:schemeClr>
                </a:solidFill>
              </a:rPr>
              <a:t>When you’re trying to explain something logically (to </a:t>
            </a:r>
            <a:r>
              <a:rPr lang="en-US" b="1" dirty="0">
                <a:solidFill>
                  <a:schemeClr val="tx1">
                    <a:lumMod val="85000"/>
                    <a:lumOff val="15000"/>
                  </a:schemeClr>
                </a:solidFill>
              </a:rPr>
              <a:t>the left side of the brain</a:t>
            </a:r>
            <a:r>
              <a:rPr lang="en-US" dirty="0">
                <a:solidFill>
                  <a:schemeClr val="tx1">
                    <a:lumMod val="85000"/>
                    <a:lumOff val="15000"/>
                  </a:schemeClr>
                </a:solidFill>
              </a:rPr>
              <a:t>) and people don’t seem to be understanding what you’re saying, you can turn the situation around by using a metaphor to create a common image and understanding.</a:t>
            </a:r>
          </a:p>
        </p:txBody>
      </p:sp>
    </p:spTree>
    <p:extLst>
      <p:ext uri="{BB962C8B-B14F-4D97-AF65-F5344CB8AC3E}">
        <p14:creationId xmlns:p14="http://schemas.microsoft.com/office/powerpoint/2010/main" val="2328911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BE77-212D-45CF-8E79-92D273F6432B}"/>
              </a:ext>
            </a:extLst>
          </p:cNvPr>
          <p:cNvSpPr>
            <a:spLocks noGrp="1"/>
          </p:cNvSpPr>
          <p:nvPr>
            <p:ph type="title"/>
          </p:nvPr>
        </p:nvSpPr>
        <p:spPr>
          <a:xfrm>
            <a:off x="628650" y="141593"/>
            <a:ext cx="7886700" cy="697454"/>
          </a:xfrm>
        </p:spPr>
        <p:txBody>
          <a:bodyPr>
            <a:normAutofit/>
          </a:bodyPr>
          <a:lstStyle/>
          <a:p>
            <a:r>
              <a:rPr lang="en-GB" dirty="0">
                <a:solidFill>
                  <a:prstClr val="black"/>
                </a:solidFill>
              </a:rPr>
              <a:t>Exercise: Envision the future</a:t>
            </a:r>
            <a:endParaRPr lang="en-GB" dirty="0"/>
          </a:p>
        </p:txBody>
      </p:sp>
      <p:sp>
        <p:nvSpPr>
          <p:cNvPr id="5" name="Text Placeholder 2">
            <a:extLst>
              <a:ext uri="{FF2B5EF4-FFF2-40B4-BE49-F238E27FC236}">
                <a16:creationId xmlns:a16="http://schemas.microsoft.com/office/drawing/2014/main" id="{2793A751-DFEC-4046-BDEB-C6601ED22DB2}"/>
              </a:ext>
            </a:extLst>
          </p:cNvPr>
          <p:cNvSpPr txBox="1">
            <a:spLocks/>
          </p:cNvSpPr>
          <p:nvPr/>
        </p:nvSpPr>
        <p:spPr>
          <a:xfrm>
            <a:off x="118685" y="1062579"/>
            <a:ext cx="8844534" cy="125621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200" dirty="0">
                <a:solidFill>
                  <a:srgbClr val="0000CC"/>
                </a:solidFill>
              </a:rPr>
              <a:t>Picture yourself, your family, your class mates at the end of your studies: you have been successful beyond your wildest dreams.</a:t>
            </a:r>
          </a:p>
          <a:p>
            <a:pPr marL="400050" lvl="1" indent="0" fontAlgn="auto">
              <a:spcAft>
                <a:spcPts val="0"/>
              </a:spcAft>
              <a:buNone/>
            </a:pPr>
            <a:r>
              <a:rPr lang="en-GB" sz="2200" b="1" i="1" u="sng" dirty="0">
                <a:solidFill>
                  <a:srgbClr val="0000CC"/>
                </a:solidFill>
              </a:rPr>
              <a:t>What do you see?  </a:t>
            </a:r>
            <a:r>
              <a:rPr lang="en-GB" sz="2200" dirty="0">
                <a:solidFill>
                  <a:srgbClr val="0000CC"/>
                </a:solidFill>
              </a:rPr>
              <a:t>Describe in rich detail by responding to the questions that follow…… </a:t>
            </a:r>
          </a:p>
        </p:txBody>
      </p:sp>
      <p:sp>
        <p:nvSpPr>
          <p:cNvPr id="6" name="Content Placeholder 3">
            <a:extLst>
              <a:ext uri="{FF2B5EF4-FFF2-40B4-BE49-F238E27FC236}">
                <a16:creationId xmlns:a16="http://schemas.microsoft.com/office/drawing/2014/main" id="{992F4773-4BB2-4832-A774-9D4E48BA7BCF}"/>
              </a:ext>
            </a:extLst>
          </p:cNvPr>
          <p:cNvSpPr txBox="1">
            <a:spLocks/>
          </p:cNvSpPr>
          <p:nvPr/>
        </p:nvSpPr>
        <p:spPr>
          <a:xfrm>
            <a:off x="118685" y="2891056"/>
            <a:ext cx="6613556" cy="264881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800" dirty="0">
                <a:solidFill>
                  <a:srgbClr val="0070C0"/>
                </a:solidFill>
              </a:rPr>
              <a:t>What are people doing?</a:t>
            </a:r>
          </a:p>
          <a:p>
            <a:pPr fontAlgn="auto">
              <a:spcAft>
                <a:spcPts val="0"/>
              </a:spcAft>
            </a:pPr>
            <a:r>
              <a:rPr lang="en-GB" sz="2800" dirty="0">
                <a:solidFill>
                  <a:srgbClr val="0070C0"/>
                </a:solidFill>
              </a:rPr>
              <a:t>What are people saying?</a:t>
            </a:r>
          </a:p>
          <a:p>
            <a:pPr fontAlgn="auto">
              <a:spcAft>
                <a:spcPts val="0"/>
              </a:spcAft>
            </a:pPr>
            <a:r>
              <a:rPr lang="en-GB" sz="2800" dirty="0">
                <a:solidFill>
                  <a:srgbClr val="0070C0"/>
                </a:solidFill>
              </a:rPr>
              <a:t>How are people feeling?</a:t>
            </a:r>
          </a:p>
          <a:p>
            <a:pPr fontAlgn="auto">
              <a:spcAft>
                <a:spcPts val="0"/>
              </a:spcAft>
            </a:pPr>
            <a:r>
              <a:rPr lang="en-GB" sz="2800" dirty="0">
                <a:solidFill>
                  <a:srgbClr val="0070C0"/>
                </a:solidFill>
              </a:rPr>
              <a:t>What positive things have happened as a result?</a:t>
            </a:r>
          </a:p>
        </p:txBody>
      </p:sp>
      <p:pic>
        <p:nvPicPr>
          <p:cNvPr id="7" name="Picture 6">
            <a:extLst>
              <a:ext uri="{FF2B5EF4-FFF2-40B4-BE49-F238E27FC236}">
                <a16:creationId xmlns:a16="http://schemas.microsoft.com/office/drawing/2014/main" id="{F06B8579-2617-42D2-9428-79B444B7E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0698" y="2891056"/>
            <a:ext cx="2493526" cy="2338144"/>
          </a:xfrm>
          <a:prstGeom prst="rect">
            <a:avLst/>
          </a:prstGeom>
        </p:spPr>
      </p:pic>
    </p:spTree>
    <p:extLst>
      <p:ext uri="{BB962C8B-B14F-4D97-AF65-F5344CB8AC3E}">
        <p14:creationId xmlns:p14="http://schemas.microsoft.com/office/powerpoint/2010/main" val="130656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E418-6AB9-43F4-8E03-43BD652FC548}"/>
              </a:ext>
            </a:extLst>
          </p:cNvPr>
          <p:cNvSpPr>
            <a:spLocks noGrp="1"/>
          </p:cNvSpPr>
          <p:nvPr>
            <p:ph type="title"/>
          </p:nvPr>
        </p:nvSpPr>
        <p:spPr/>
        <p:txBody>
          <a:bodyPr/>
          <a:lstStyle/>
          <a:p>
            <a:r>
              <a:rPr lang="en-GB" dirty="0"/>
              <a:t>Challenge the process </a:t>
            </a:r>
          </a:p>
        </p:txBody>
      </p:sp>
      <p:sp>
        <p:nvSpPr>
          <p:cNvPr id="5" name="Content Placeholder 2">
            <a:extLst>
              <a:ext uri="{FF2B5EF4-FFF2-40B4-BE49-F238E27FC236}">
                <a16:creationId xmlns:a16="http://schemas.microsoft.com/office/drawing/2014/main" id="{D85CFF83-1D77-4260-9041-23ED4A95EB80}"/>
              </a:ext>
            </a:extLst>
          </p:cNvPr>
          <p:cNvSpPr>
            <a:spLocks noGrp="1"/>
          </p:cNvSpPr>
          <p:nvPr>
            <p:ph idx="1"/>
          </p:nvPr>
        </p:nvSpPr>
        <p:spPr>
          <a:xfrm>
            <a:off x="0" y="1369228"/>
            <a:ext cx="3886200" cy="4351338"/>
          </a:xfrm>
        </p:spPr>
        <p:txBody>
          <a:bodyPr>
            <a:normAutofit/>
          </a:bodyPr>
          <a:lstStyle/>
          <a:p>
            <a:pPr lvl="0">
              <a:defRPr/>
            </a:pPr>
            <a:r>
              <a:rPr lang="en-GB" b="1" dirty="0">
                <a:solidFill>
                  <a:srgbClr val="7030A0"/>
                </a:solidFill>
              </a:rPr>
              <a:t>Challenge the process</a:t>
            </a:r>
            <a:r>
              <a:rPr lang="en-GB" dirty="0">
                <a:solidFill>
                  <a:srgbClr val="7030A0"/>
                </a:solidFill>
              </a:rPr>
              <a:t> –</a:t>
            </a:r>
          </a:p>
          <a:p>
            <a:pPr marL="800100" lvl="1" indent="-342900">
              <a:spcBef>
                <a:spcPts val="750"/>
              </a:spcBef>
              <a:buFont typeface="Courier New" panose="02070309020205020404" pitchFamily="49" charset="0"/>
              <a:buChar char="o"/>
              <a:defRPr/>
            </a:pPr>
            <a:r>
              <a:rPr lang="en-GB" sz="2100" dirty="0">
                <a:solidFill>
                  <a:prstClr val="black"/>
                </a:solidFill>
              </a:rPr>
              <a:t> </a:t>
            </a:r>
            <a:r>
              <a:rPr lang="en-GB" sz="2100" dirty="0">
                <a:solidFill>
                  <a:srgbClr val="7030A0"/>
                </a:solidFill>
              </a:rPr>
              <a:t>Search for opportunities. </a:t>
            </a:r>
          </a:p>
          <a:p>
            <a:pPr marL="1257300" lvl="2" indent="-342900">
              <a:spcBef>
                <a:spcPts val="750"/>
              </a:spcBef>
              <a:buFont typeface="Wingdings" panose="05000000000000000000" pitchFamily="2" charset="2"/>
              <a:buChar char="ü"/>
              <a:defRPr/>
            </a:pPr>
            <a:r>
              <a:rPr lang="en-GB" sz="2100" i="1" dirty="0">
                <a:solidFill>
                  <a:srgbClr val="7030A0"/>
                </a:solidFill>
              </a:rPr>
              <a:t>Seize the initiative</a:t>
            </a:r>
          </a:p>
          <a:p>
            <a:pPr marL="1257300" lvl="2" indent="-342900">
              <a:spcBef>
                <a:spcPts val="750"/>
              </a:spcBef>
              <a:buFont typeface="Wingdings" panose="05000000000000000000" pitchFamily="2" charset="2"/>
              <a:buChar char="ü"/>
              <a:defRPr/>
            </a:pPr>
            <a:r>
              <a:rPr lang="en-GB" sz="2100" i="1" dirty="0">
                <a:solidFill>
                  <a:srgbClr val="7030A0"/>
                </a:solidFill>
              </a:rPr>
              <a:t>Exercise outsight</a:t>
            </a:r>
          </a:p>
          <a:p>
            <a:pPr marL="800100" lvl="1" indent="-342900">
              <a:spcBef>
                <a:spcPts val="750"/>
              </a:spcBef>
              <a:buFont typeface="Courier New" panose="02070309020205020404" pitchFamily="49" charset="0"/>
              <a:buChar char="o"/>
              <a:defRPr/>
            </a:pPr>
            <a:r>
              <a:rPr lang="en-GB" sz="2100" dirty="0">
                <a:solidFill>
                  <a:srgbClr val="7030A0"/>
                </a:solidFill>
              </a:rPr>
              <a:t>Experiment and take risks</a:t>
            </a:r>
          </a:p>
          <a:p>
            <a:pPr marL="1257300" lvl="2" indent="-342900">
              <a:spcBef>
                <a:spcPts val="750"/>
              </a:spcBef>
              <a:buFont typeface="Wingdings" panose="05000000000000000000" pitchFamily="2" charset="2"/>
              <a:buChar char="ü"/>
              <a:defRPr/>
            </a:pPr>
            <a:r>
              <a:rPr lang="en-GB" sz="2100" i="1" dirty="0">
                <a:solidFill>
                  <a:srgbClr val="7030A0"/>
                </a:solidFill>
              </a:rPr>
              <a:t>Generate small wins</a:t>
            </a:r>
          </a:p>
          <a:p>
            <a:pPr marL="1257300" lvl="2" indent="-342900">
              <a:spcBef>
                <a:spcPts val="750"/>
              </a:spcBef>
              <a:buFont typeface="Wingdings" panose="05000000000000000000" pitchFamily="2" charset="2"/>
              <a:buChar char="ü"/>
              <a:defRPr/>
            </a:pPr>
            <a:r>
              <a:rPr lang="en-GB" sz="2100" i="1" dirty="0">
                <a:solidFill>
                  <a:srgbClr val="7030A0"/>
                </a:solidFill>
              </a:rPr>
              <a:t>Learn from experience</a:t>
            </a:r>
          </a:p>
          <a:p>
            <a:endParaRPr lang="en-GB" dirty="0"/>
          </a:p>
        </p:txBody>
      </p:sp>
      <p:pic>
        <p:nvPicPr>
          <p:cNvPr id="6" name="Content Placeholder 7">
            <a:extLst>
              <a:ext uri="{FF2B5EF4-FFF2-40B4-BE49-F238E27FC236}">
                <a16:creationId xmlns:a16="http://schemas.microsoft.com/office/drawing/2014/main" id="{A1E402CA-1E72-4F3D-90B0-C1B67E85A4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97" y="1625610"/>
            <a:ext cx="3838575" cy="3838575"/>
          </a:xfrm>
          <a:prstGeom prst="rect">
            <a:avLst/>
          </a:prstGeom>
        </p:spPr>
      </p:pic>
    </p:spTree>
    <p:extLst>
      <p:ext uri="{BB962C8B-B14F-4D97-AF65-F5344CB8AC3E}">
        <p14:creationId xmlns:p14="http://schemas.microsoft.com/office/powerpoint/2010/main" val="139977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F001-870B-4A29-9E5B-7B581DEFE1AF}"/>
              </a:ext>
            </a:extLst>
          </p:cNvPr>
          <p:cNvSpPr>
            <a:spLocks noGrp="1"/>
          </p:cNvSpPr>
          <p:nvPr>
            <p:ph type="title"/>
          </p:nvPr>
        </p:nvSpPr>
        <p:spPr/>
        <p:txBody>
          <a:bodyPr/>
          <a:lstStyle/>
          <a:p>
            <a:r>
              <a:rPr lang="en-GB" dirty="0"/>
              <a:t>Enable others to act </a:t>
            </a:r>
          </a:p>
        </p:txBody>
      </p:sp>
      <p:sp>
        <p:nvSpPr>
          <p:cNvPr id="5" name="Content Placeholder 2">
            <a:extLst>
              <a:ext uri="{FF2B5EF4-FFF2-40B4-BE49-F238E27FC236}">
                <a16:creationId xmlns:a16="http://schemas.microsoft.com/office/drawing/2014/main" id="{E6144A21-8509-44ED-A96E-14AC37313AAC}"/>
              </a:ext>
            </a:extLst>
          </p:cNvPr>
          <p:cNvSpPr>
            <a:spLocks noGrp="1"/>
          </p:cNvSpPr>
          <p:nvPr>
            <p:ph idx="1"/>
          </p:nvPr>
        </p:nvSpPr>
        <p:spPr>
          <a:xfrm>
            <a:off x="0" y="1384514"/>
            <a:ext cx="5181600" cy="4351338"/>
          </a:xfrm>
        </p:spPr>
        <p:txBody>
          <a:bodyPr/>
          <a:lstStyle/>
          <a:p>
            <a:pPr lvl="0">
              <a:defRPr/>
            </a:pPr>
            <a:r>
              <a:rPr lang="en-GB" b="1" dirty="0">
                <a:solidFill>
                  <a:srgbClr val="0000CC"/>
                </a:solidFill>
              </a:rPr>
              <a:t>Enable others to act</a:t>
            </a:r>
            <a:r>
              <a:rPr lang="en-GB" dirty="0">
                <a:solidFill>
                  <a:srgbClr val="0000CC"/>
                </a:solidFill>
              </a:rPr>
              <a:t>  </a:t>
            </a:r>
          </a:p>
          <a:p>
            <a:pPr marL="800100" lvl="1" indent="-342900">
              <a:spcBef>
                <a:spcPts val="750"/>
              </a:spcBef>
              <a:buFont typeface="Courier New" panose="02070309020205020404" pitchFamily="49" charset="0"/>
              <a:buChar char="o"/>
              <a:defRPr/>
            </a:pPr>
            <a:r>
              <a:rPr lang="en-GB" sz="2100" dirty="0">
                <a:solidFill>
                  <a:srgbClr val="0000CC"/>
                </a:solidFill>
              </a:rPr>
              <a:t>Foster collaboration</a:t>
            </a:r>
          </a:p>
          <a:p>
            <a:pPr marL="1257300" lvl="2" indent="-342900">
              <a:spcBef>
                <a:spcPts val="750"/>
              </a:spcBef>
              <a:buFont typeface="Wingdings" panose="05000000000000000000" pitchFamily="2" charset="2"/>
              <a:buChar char="ü"/>
              <a:defRPr/>
            </a:pPr>
            <a:r>
              <a:rPr lang="en-GB" sz="2100" i="1" dirty="0">
                <a:solidFill>
                  <a:srgbClr val="0000CC"/>
                </a:solidFill>
              </a:rPr>
              <a:t>Create a climate of trust </a:t>
            </a:r>
          </a:p>
          <a:p>
            <a:pPr marL="1257300" lvl="2" indent="-342900">
              <a:spcBef>
                <a:spcPts val="750"/>
              </a:spcBef>
              <a:buFont typeface="Wingdings" panose="05000000000000000000" pitchFamily="2" charset="2"/>
              <a:buChar char="ü"/>
              <a:defRPr/>
            </a:pPr>
            <a:r>
              <a:rPr lang="en-GB" sz="2100" i="1" dirty="0">
                <a:solidFill>
                  <a:srgbClr val="0000CC"/>
                </a:solidFill>
              </a:rPr>
              <a:t>Facilitate relationships</a:t>
            </a:r>
          </a:p>
          <a:p>
            <a:pPr marL="800100" lvl="1" indent="-342900">
              <a:spcBef>
                <a:spcPts val="750"/>
              </a:spcBef>
              <a:buFont typeface="Courier New" panose="02070309020205020404" pitchFamily="49" charset="0"/>
              <a:buChar char="o"/>
              <a:defRPr/>
            </a:pPr>
            <a:r>
              <a:rPr lang="en-GB" sz="2100" dirty="0">
                <a:solidFill>
                  <a:srgbClr val="0000CC"/>
                </a:solidFill>
              </a:rPr>
              <a:t>Strengthen others</a:t>
            </a:r>
          </a:p>
          <a:p>
            <a:pPr marL="1257300" lvl="2" indent="-342900">
              <a:spcBef>
                <a:spcPts val="750"/>
              </a:spcBef>
              <a:buFont typeface="Wingdings" panose="05000000000000000000" pitchFamily="2" charset="2"/>
              <a:buChar char="ü"/>
              <a:defRPr/>
            </a:pPr>
            <a:r>
              <a:rPr lang="en-GB" sz="2100" i="1" dirty="0">
                <a:solidFill>
                  <a:srgbClr val="0000CC"/>
                </a:solidFill>
              </a:rPr>
              <a:t>Enhance self determination</a:t>
            </a:r>
          </a:p>
          <a:p>
            <a:pPr marL="1257300" lvl="2" indent="-342900">
              <a:spcBef>
                <a:spcPts val="750"/>
              </a:spcBef>
              <a:buFont typeface="Wingdings" panose="05000000000000000000" pitchFamily="2" charset="2"/>
              <a:buChar char="ü"/>
              <a:defRPr/>
            </a:pPr>
            <a:r>
              <a:rPr lang="en-GB" sz="2100" i="1" dirty="0">
                <a:solidFill>
                  <a:srgbClr val="0000CC"/>
                </a:solidFill>
              </a:rPr>
              <a:t>Develop confidence and competence</a:t>
            </a:r>
          </a:p>
        </p:txBody>
      </p:sp>
      <p:pic>
        <p:nvPicPr>
          <p:cNvPr id="6" name="Content Placeholder 6">
            <a:extLst>
              <a:ext uri="{FF2B5EF4-FFF2-40B4-BE49-F238E27FC236}">
                <a16:creationId xmlns:a16="http://schemas.microsoft.com/office/drawing/2014/main" id="{E8795EF3-DA7F-47AD-AC07-91CB687FCD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1901429"/>
            <a:ext cx="4078772" cy="3055142"/>
          </a:xfrm>
          <a:prstGeom prst="rect">
            <a:avLst/>
          </a:prstGeom>
        </p:spPr>
      </p:pic>
    </p:spTree>
    <p:extLst>
      <p:ext uri="{BB962C8B-B14F-4D97-AF65-F5344CB8AC3E}">
        <p14:creationId xmlns:p14="http://schemas.microsoft.com/office/powerpoint/2010/main" val="675123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500"/>
                                        <p:tgtEl>
                                          <p:spTgt spid="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500"/>
                                        <p:tgtEl>
                                          <p:spTgt spid="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E23A-B00F-4EDE-AF1C-C2694CB6CA2F}"/>
              </a:ext>
            </a:extLst>
          </p:cNvPr>
          <p:cNvSpPr>
            <a:spLocks noGrp="1"/>
          </p:cNvSpPr>
          <p:nvPr>
            <p:ph type="title"/>
          </p:nvPr>
        </p:nvSpPr>
        <p:spPr/>
        <p:txBody>
          <a:bodyPr/>
          <a:lstStyle/>
          <a:p>
            <a:r>
              <a:rPr lang="en-GB" dirty="0"/>
              <a:t>Encourage the heart </a:t>
            </a:r>
          </a:p>
        </p:txBody>
      </p:sp>
      <p:sp>
        <p:nvSpPr>
          <p:cNvPr id="6" name="Content Placeholder 2">
            <a:extLst>
              <a:ext uri="{FF2B5EF4-FFF2-40B4-BE49-F238E27FC236}">
                <a16:creationId xmlns:a16="http://schemas.microsoft.com/office/drawing/2014/main" id="{F5993177-5BFB-42F4-B6E2-4812193A8020}"/>
              </a:ext>
            </a:extLst>
          </p:cNvPr>
          <p:cNvSpPr>
            <a:spLocks noGrp="1"/>
          </p:cNvSpPr>
          <p:nvPr>
            <p:ph idx="1"/>
          </p:nvPr>
        </p:nvSpPr>
        <p:spPr>
          <a:xfrm>
            <a:off x="30882" y="1445092"/>
            <a:ext cx="5181600" cy="4351338"/>
          </a:xfrm>
        </p:spPr>
        <p:txBody>
          <a:bodyPr/>
          <a:lstStyle/>
          <a:p>
            <a:pPr lvl="0">
              <a:defRPr/>
            </a:pPr>
            <a:r>
              <a:rPr lang="en-GB" b="1" dirty="0">
                <a:solidFill>
                  <a:srgbClr val="0000CC"/>
                </a:solidFill>
              </a:rPr>
              <a:t>Encourage the heart</a:t>
            </a:r>
            <a:r>
              <a:rPr lang="en-GB" dirty="0">
                <a:solidFill>
                  <a:srgbClr val="0000CC"/>
                </a:solidFill>
              </a:rPr>
              <a:t> – </a:t>
            </a:r>
          </a:p>
          <a:p>
            <a:pPr marL="800100" lvl="1" indent="-342900">
              <a:spcBef>
                <a:spcPts val="750"/>
              </a:spcBef>
              <a:buFont typeface="Courier New" panose="02070309020205020404" pitchFamily="49" charset="0"/>
              <a:buChar char="o"/>
              <a:defRPr/>
            </a:pPr>
            <a:r>
              <a:rPr lang="en-GB" sz="2100" dirty="0">
                <a:solidFill>
                  <a:srgbClr val="0000CC"/>
                </a:solidFill>
              </a:rPr>
              <a:t>Recognise contributions</a:t>
            </a:r>
          </a:p>
          <a:p>
            <a:pPr marL="1257300" lvl="2" indent="-342900">
              <a:spcBef>
                <a:spcPts val="750"/>
              </a:spcBef>
              <a:buFont typeface="Wingdings" panose="05000000000000000000" pitchFamily="2" charset="2"/>
              <a:buChar char="ü"/>
              <a:defRPr/>
            </a:pPr>
            <a:r>
              <a:rPr lang="en-GB" sz="2100" i="1" dirty="0">
                <a:solidFill>
                  <a:srgbClr val="0000CC"/>
                </a:solidFill>
              </a:rPr>
              <a:t>Expect the best</a:t>
            </a:r>
          </a:p>
          <a:p>
            <a:pPr marL="1257300" lvl="2" indent="-342900">
              <a:spcBef>
                <a:spcPts val="750"/>
              </a:spcBef>
              <a:buFont typeface="Wingdings" panose="05000000000000000000" pitchFamily="2" charset="2"/>
              <a:buChar char="ü"/>
              <a:defRPr/>
            </a:pPr>
            <a:r>
              <a:rPr lang="en-GB" sz="2100" i="1" dirty="0">
                <a:solidFill>
                  <a:srgbClr val="0000CC"/>
                </a:solidFill>
              </a:rPr>
              <a:t>Personalise recognition</a:t>
            </a:r>
          </a:p>
          <a:p>
            <a:pPr marL="800100" lvl="1" indent="-342900">
              <a:spcBef>
                <a:spcPts val="750"/>
              </a:spcBef>
              <a:buFont typeface="Courier New" panose="02070309020205020404" pitchFamily="49" charset="0"/>
              <a:buChar char="o"/>
              <a:defRPr/>
            </a:pPr>
            <a:r>
              <a:rPr lang="en-GB" sz="2100" dirty="0">
                <a:solidFill>
                  <a:srgbClr val="0000CC"/>
                </a:solidFill>
              </a:rPr>
              <a:t>Celebrate the values and victories</a:t>
            </a:r>
          </a:p>
          <a:p>
            <a:pPr marL="1257300" lvl="2" indent="-342900">
              <a:spcBef>
                <a:spcPts val="750"/>
              </a:spcBef>
              <a:buFont typeface="Wingdings" panose="05000000000000000000" pitchFamily="2" charset="2"/>
              <a:buChar char="ü"/>
              <a:defRPr/>
            </a:pPr>
            <a:r>
              <a:rPr lang="en-GB" sz="2100" i="1" dirty="0">
                <a:solidFill>
                  <a:srgbClr val="0000CC"/>
                </a:solidFill>
              </a:rPr>
              <a:t>Create a spirit of community</a:t>
            </a:r>
          </a:p>
          <a:p>
            <a:pPr marL="1257300" lvl="2" indent="-342900">
              <a:spcBef>
                <a:spcPts val="750"/>
              </a:spcBef>
              <a:buFont typeface="Wingdings" panose="05000000000000000000" pitchFamily="2" charset="2"/>
              <a:buChar char="ü"/>
              <a:defRPr/>
            </a:pPr>
            <a:r>
              <a:rPr lang="en-GB" sz="2100" i="1" dirty="0">
                <a:solidFill>
                  <a:srgbClr val="0000CC"/>
                </a:solidFill>
              </a:rPr>
              <a:t>Get personally involved</a:t>
            </a:r>
          </a:p>
        </p:txBody>
      </p:sp>
      <p:pic>
        <p:nvPicPr>
          <p:cNvPr id="7" name="Content Placeholder 6">
            <a:extLst>
              <a:ext uri="{FF2B5EF4-FFF2-40B4-BE49-F238E27FC236}">
                <a16:creationId xmlns:a16="http://schemas.microsoft.com/office/drawing/2014/main" id="{2029515B-9F51-4F22-BD28-BAA420D502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9825" y="2696836"/>
            <a:ext cx="2466975" cy="1847850"/>
          </a:xfrm>
          <a:prstGeom prst="rect">
            <a:avLst/>
          </a:prstGeom>
        </p:spPr>
      </p:pic>
    </p:spTree>
    <p:extLst>
      <p:ext uri="{BB962C8B-B14F-4D97-AF65-F5344CB8AC3E}">
        <p14:creationId xmlns:p14="http://schemas.microsoft.com/office/powerpoint/2010/main" val="324698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500"/>
                                        <p:tgtEl>
                                          <p:spTgt spid="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500"/>
                                        <p:tgtEl>
                                          <p:spTgt spid="6">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500"/>
                                        <p:tgtEl>
                                          <p:spTgt spid="6">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500"/>
                                        <p:tgtEl>
                                          <p:spTgt spid="6">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DD7A0-1844-4D32-BD6B-5DF917545DBB}"/>
              </a:ext>
            </a:extLst>
          </p:cNvPr>
          <p:cNvSpPr>
            <a:spLocks noGrp="1"/>
          </p:cNvSpPr>
          <p:nvPr>
            <p:ph type="title"/>
          </p:nvPr>
        </p:nvSpPr>
        <p:spPr>
          <a:xfrm>
            <a:off x="457200" y="0"/>
            <a:ext cx="8229600" cy="1143000"/>
          </a:xfrm>
        </p:spPr>
        <p:txBody>
          <a:bodyPr>
            <a:normAutofit/>
          </a:bodyPr>
          <a:lstStyle/>
          <a:p>
            <a:r>
              <a:rPr lang="en-GB" sz="4000" dirty="0"/>
              <a:t>Some final thoughts (a discussion)</a:t>
            </a:r>
          </a:p>
        </p:txBody>
      </p:sp>
      <p:sp>
        <p:nvSpPr>
          <p:cNvPr id="3" name="Content Placeholder 2">
            <a:extLst>
              <a:ext uri="{FF2B5EF4-FFF2-40B4-BE49-F238E27FC236}">
                <a16:creationId xmlns:a16="http://schemas.microsoft.com/office/drawing/2014/main" id="{DBF427F3-466F-4AED-81A2-2CA40ED18BDE}"/>
              </a:ext>
            </a:extLst>
          </p:cNvPr>
          <p:cNvSpPr>
            <a:spLocks noGrp="1"/>
          </p:cNvSpPr>
          <p:nvPr>
            <p:ph idx="1"/>
          </p:nvPr>
        </p:nvSpPr>
        <p:spPr>
          <a:xfrm>
            <a:off x="457200" y="1052736"/>
            <a:ext cx="8229600" cy="4392488"/>
          </a:xfrm>
        </p:spPr>
        <p:txBody>
          <a:bodyPr>
            <a:normAutofit/>
          </a:bodyPr>
          <a:lstStyle/>
          <a:p>
            <a:r>
              <a:rPr lang="en-GB" dirty="0">
                <a:solidFill>
                  <a:srgbClr val="0000CC"/>
                </a:solidFill>
              </a:rPr>
              <a:t>Leaders make a difference</a:t>
            </a:r>
          </a:p>
          <a:p>
            <a:r>
              <a:rPr lang="en-GB" dirty="0">
                <a:solidFill>
                  <a:srgbClr val="0000CC"/>
                </a:solidFill>
              </a:rPr>
              <a:t>Believe that you can lead</a:t>
            </a:r>
          </a:p>
          <a:p>
            <a:r>
              <a:rPr lang="en-GB" dirty="0">
                <a:solidFill>
                  <a:srgbClr val="0000CC"/>
                </a:solidFill>
              </a:rPr>
              <a:t>Learn to lead – experience is essential to learning</a:t>
            </a:r>
          </a:p>
          <a:p>
            <a:r>
              <a:rPr lang="en-GB" dirty="0">
                <a:solidFill>
                  <a:srgbClr val="0000CC"/>
                </a:solidFill>
              </a:rPr>
              <a:t>Trial and error – learn on the move</a:t>
            </a:r>
          </a:p>
          <a:p>
            <a:r>
              <a:rPr lang="en-GB" dirty="0">
                <a:solidFill>
                  <a:srgbClr val="0000CC"/>
                </a:solidFill>
              </a:rPr>
              <a:t>Observe people – learn from others</a:t>
            </a:r>
          </a:p>
          <a:p>
            <a:r>
              <a:rPr lang="en-GB" dirty="0">
                <a:solidFill>
                  <a:srgbClr val="0000CC"/>
                </a:solidFill>
              </a:rPr>
              <a:t>Learn through life</a:t>
            </a:r>
          </a:p>
          <a:p>
            <a:r>
              <a:rPr lang="en-GB" dirty="0">
                <a:solidFill>
                  <a:srgbClr val="0000CC"/>
                </a:solidFill>
              </a:rPr>
              <a:t>Leadership as Self-development</a:t>
            </a:r>
          </a:p>
          <a:p>
            <a:endParaRPr lang="en-GB" dirty="0">
              <a:solidFill>
                <a:srgbClr val="0000CC"/>
              </a:solidFill>
            </a:endParaRPr>
          </a:p>
        </p:txBody>
      </p:sp>
    </p:spTree>
    <p:extLst>
      <p:ext uri="{BB962C8B-B14F-4D97-AF65-F5344CB8AC3E}">
        <p14:creationId xmlns:p14="http://schemas.microsoft.com/office/powerpoint/2010/main" val="101856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278FD-51ED-B323-81B0-C605330AD236}"/>
              </a:ext>
            </a:extLst>
          </p:cNvPr>
          <p:cNvSpPr>
            <a:spLocks noGrp="1"/>
          </p:cNvSpPr>
          <p:nvPr>
            <p:ph type="title"/>
          </p:nvPr>
        </p:nvSpPr>
        <p:spPr>
          <a:xfrm>
            <a:off x="628650" y="125735"/>
            <a:ext cx="7886700" cy="782985"/>
          </a:xfrm>
        </p:spPr>
        <p:txBody>
          <a:bodyPr/>
          <a:lstStyle/>
          <a:p>
            <a:r>
              <a:rPr lang="en-GB" dirty="0"/>
              <a:t>Team Exercise – ‘Work Stations’</a:t>
            </a:r>
          </a:p>
        </p:txBody>
      </p:sp>
      <p:sp>
        <p:nvSpPr>
          <p:cNvPr id="3" name="Content Placeholder 2">
            <a:extLst>
              <a:ext uri="{FF2B5EF4-FFF2-40B4-BE49-F238E27FC236}">
                <a16:creationId xmlns:a16="http://schemas.microsoft.com/office/drawing/2014/main" id="{3DD35D37-C7AC-5173-F830-58FE747141EC}"/>
              </a:ext>
            </a:extLst>
          </p:cNvPr>
          <p:cNvSpPr>
            <a:spLocks noGrp="1"/>
          </p:cNvSpPr>
          <p:nvPr>
            <p:ph idx="1"/>
          </p:nvPr>
        </p:nvSpPr>
        <p:spPr>
          <a:xfrm>
            <a:off x="628650" y="1052736"/>
            <a:ext cx="3007246" cy="576064"/>
          </a:xfrm>
        </p:spPr>
        <p:txBody>
          <a:bodyPr/>
          <a:lstStyle/>
          <a:p>
            <a:r>
              <a:rPr lang="en-GB" dirty="0"/>
              <a:t>A group exercise</a:t>
            </a:r>
          </a:p>
        </p:txBody>
      </p:sp>
      <p:pic>
        <p:nvPicPr>
          <p:cNvPr id="6" name="Picture 5">
            <a:extLst>
              <a:ext uri="{FF2B5EF4-FFF2-40B4-BE49-F238E27FC236}">
                <a16:creationId xmlns:a16="http://schemas.microsoft.com/office/drawing/2014/main" id="{FE444346-323D-6B2B-BB47-5C78D1B89B4A}"/>
              </a:ext>
            </a:extLst>
          </p:cNvPr>
          <p:cNvPicPr>
            <a:picLocks noChangeAspect="1"/>
          </p:cNvPicPr>
          <p:nvPr/>
        </p:nvPicPr>
        <p:blipFill>
          <a:blip r:embed="rId3"/>
          <a:stretch>
            <a:fillRect/>
          </a:stretch>
        </p:blipFill>
        <p:spPr>
          <a:xfrm>
            <a:off x="0" y="1721750"/>
            <a:ext cx="9144000" cy="3414500"/>
          </a:xfrm>
          <a:prstGeom prst="rect">
            <a:avLst/>
          </a:prstGeom>
        </p:spPr>
      </p:pic>
    </p:spTree>
    <p:extLst>
      <p:ext uri="{BB962C8B-B14F-4D97-AF65-F5344CB8AC3E}">
        <p14:creationId xmlns:p14="http://schemas.microsoft.com/office/powerpoint/2010/main" val="2262430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006CB-DE14-F0A6-6D3B-0BB13800BBA0}"/>
              </a:ext>
            </a:extLst>
          </p:cNvPr>
          <p:cNvSpPr>
            <a:spLocks noGrp="1"/>
          </p:cNvSpPr>
          <p:nvPr>
            <p:ph type="title"/>
          </p:nvPr>
        </p:nvSpPr>
        <p:spPr>
          <a:xfrm>
            <a:off x="628650" y="116633"/>
            <a:ext cx="7886700" cy="864096"/>
          </a:xfrm>
        </p:spPr>
        <p:txBody>
          <a:bodyPr/>
          <a:lstStyle/>
          <a:p>
            <a:r>
              <a:rPr lang="en-GB" dirty="0"/>
              <a:t>Work Stations: De-brief</a:t>
            </a:r>
          </a:p>
        </p:txBody>
      </p:sp>
      <p:sp>
        <p:nvSpPr>
          <p:cNvPr id="3" name="Content Placeholder 2">
            <a:extLst>
              <a:ext uri="{FF2B5EF4-FFF2-40B4-BE49-F238E27FC236}">
                <a16:creationId xmlns:a16="http://schemas.microsoft.com/office/drawing/2014/main" id="{1569EEA9-8769-F957-BB03-518AF3585476}"/>
              </a:ext>
            </a:extLst>
          </p:cNvPr>
          <p:cNvSpPr>
            <a:spLocks noGrp="1"/>
          </p:cNvSpPr>
          <p:nvPr>
            <p:ph idx="1"/>
          </p:nvPr>
        </p:nvSpPr>
        <p:spPr>
          <a:xfrm>
            <a:off x="628650" y="980729"/>
            <a:ext cx="3439294" cy="4536503"/>
          </a:xfrm>
        </p:spPr>
        <p:txBody>
          <a:bodyPr/>
          <a:lstStyle/>
          <a:p>
            <a:r>
              <a:rPr lang="en-GB" dirty="0">
                <a:solidFill>
                  <a:srgbClr val="0000CC"/>
                </a:solidFill>
              </a:rPr>
              <a:t>What went well?</a:t>
            </a:r>
          </a:p>
          <a:p>
            <a:r>
              <a:rPr lang="en-GB" dirty="0">
                <a:solidFill>
                  <a:srgbClr val="0000CC"/>
                </a:solidFill>
              </a:rPr>
              <a:t>What did not go so well?</a:t>
            </a:r>
          </a:p>
          <a:p>
            <a:r>
              <a:rPr lang="en-GB" dirty="0">
                <a:solidFill>
                  <a:srgbClr val="0000CC"/>
                </a:solidFill>
              </a:rPr>
              <a:t>What would you do differently</a:t>
            </a:r>
          </a:p>
          <a:p>
            <a:r>
              <a:rPr lang="en-GB" dirty="0">
                <a:solidFill>
                  <a:srgbClr val="0000CC"/>
                </a:solidFill>
              </a:rPr>
              <a:t>What are the lessons learnt?</a:t>
            </a:r>
          </a:p>
        </p:txBody>
      </p:sp>
      <p:pic>
        <p:nvPicPr>
          <p:cNvPr id="1026" name="Picture 2" descr="Homer Homer Simpson GIF - Homer Homer Simpson Life - Discover &amp; Share GIFs">
            <a:extLst>
              <a:ext uri="{FF2B5EF4-FFF2-40B4-BE49-F238E27FC236}">
                <a16:creationId xmlns:a16="http://schemas.microsoft.com/office/drawing/2014/main" id="{E07C9961-48BA-31E5-DF7F-35760E55C7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9630" y="2276872"/>
            <a:ext cx="4743450" cy="3438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7076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fade">
                                      <p:cBhvr>
                                        <p:cTn id="2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660" y="0"/>
            <a:ext cx="8134672" cy="870744"/>
          </a:xfrm>
        </p:spPr>
        <p:txBody>
          <a:bodyPr>
            <a:normAutofit/>
          </a:bodyPr>
          <a:lstStyle/>
          <a:p>
            <a:pPr algn="ctr"/>
            <a:r>
              <a:rPr lang="en-GB" dirty="0"/>
              <a:t>Motivational Linkage to Leadership </a:t>
            </a:r>
          </a:p>
        </p:txBody>
      </p:sp>
      <p:graphicFrame>
        <p:nvGraphicFramePr>
          <p:cNvPr id="5" name="Picture 2"/>
          <p:cNvGraphicFramePr>
            <a:graphicFrameLocks/>
          </p:cNvGraphicFramePr>
          <p:nvPr/>
        </p:nvGraphicFramePr>
        <p:xfrm>
          <a:off x="1401776" y="548680"/>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6228184" y="4326089"/>
            <a:ext cx="2480716" cy="338554"/>
          </a:xfrm>
          <a:prstGeom prst="rect">
            <a:avLst/>
          </a:prstGeom>
          <a:noFill/>
        </p:spPr>
        <p:txBody>
          <a:bodyPr wrap="square" rtlCol="0">
            <a:spAutoFit/>
          </a:bodyPr>
          <a:lstStyle/>
          <a:p>
            <a:pPr algn="r"/>
            <a:r>
              <a:rPr lang="en-GB" sz="1600" dirty="0">
                <a:solidFill>
                  <a:srgbClr val="000099"/>
                </a:solidFill>
              </a:rPr>
              <a:t>(AH Raymondson, 2013) </a:t>
            </a:r>
          </a:p>
        </p:txBody>
      </p:sp>
      <p:pic>
        <p:nvPicPr>
          <p:cNvPr id="7" name="Picture 6">
            <a:extLst>
              <a:ext uri="{FF2B5EF4-FFF2-40B4-BE49-F238E27FC236}">
                <a16:creationId xmlns:a16="http://schemas.microsoft.com/office/drawing/2014/main" id="{BFAE2897-E94D-4917-9382-725ABC364F86}"/>
              </a:ext>
            </a:extLst>
          </p:cNvPr>
          <p:cNvPicPr>
            <a:picLocks noChangeAspect="1"/>
          </p:cNvPicPr>
          <p:nvPr/>
        </p:nvPicPr>
        <p:blipFill>
          <a:blip r:embed="rId8"/>
          <a:stretch>
            <a:fillRect/>
          </a:stretch>
        </p:blipFill>
        <p:spPr>
          <a:xfrm>
            <a:off x="0" y="3212976"/>
            <a:ext cx="5934903" cy="2534004"/>
          </a:xfrm>
          <a:prstGeom prst="rect">
            <a:avLst/>
          </a:prstGeom>
        </p:spPr>
      </p:pic>
    </p:spTree>
    <p:extLst>
      <p:ext uri="{BB962C8B-B14F-4D97-AF65-F5344CB8AC3E}">
        <p14:creationId xmlns:p14="http://schemas.microsoft.com/office/powerpoint/2010/main" val="520922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FBE44-E9D2-C95F-3EA0-75D077E6B45F}"/>
              </a:ext>
            </a:extLst>
          </p:cNvPr>
          <p:cNvSpPr>
            <a:spLocks noGrp="1"/>
          </p:cNvSpPr>
          <p:nvPr>
            <p:ph type="ctrTitle"/>
          </p:nvPr>
        </p:nvSpPr>
        <p:spPr>
          <a:xfrm>
            <a:off x="1141775" y="116632"/>
            <a:ext cx="6858000" cy="866477"/>
          </a:xfrm>
        </p:spPr>
        <p:txBody>
          <a:bodyPr/>
          <a:lstStyle/>
          <a:p>
            <a:r>
              <a:rPr lang="en-GB" sz="4400" dirty="0"/>
              <a:t>Situational Leadership</a:t>
            </a:r>
          </a:p>
        </p:txBody>
      </p:sp>
      <p:sp>
        <p:nvSpPr>
          <p:cNvPr id="3" name="Subtitle 2">
            <a:extLst>
              <a:ext uri="{FF2B5EF4-FFF2-40B4-BE49-F238E27FC236}">
                <a16:creationId xmlns:a16="http://schemas.microsoft.com/office/drawing/2014/main" id="{318355E8-D1F0-499A-8553-4839398D778A}"/>
              </a:ext>
            </a:extLst>
          </p:cNvPr>
          <p:cNvSpPr>
            <a:spLocks noGrp="1"/>
          </p:cNvSpPr>
          <p:nvPr>
            <p:ph type="subTitle" idx="1"/>
          </p:nvPr>
        </p:nvSpPr>
        <p:spPr>
          <a:xfrm>
            <a:off x="28379" y="1143000"/>
            <a:ext cx="5551733" cy="4061048"/>
          </a:xfrm>
        </p:spPr>
        <p:txBody>
          <a:bodyPr/>
          <a:lstStyle/>
          <a:p>
            <a:pPr marL="342900" indent="-342900" algn="l">
              <a:buFont typeface="Arial" panose="020B0604020202020204" pitchFamily="34" charset="0"/>
              <a:buChar char="•"/>
            </a:pPr>
            <a:r>
              <a:rPr lang="en-GB" dirty="0">
                <a:solidFill>
                  <a:srgbClr val="0000CC"/>
                </a:solidFill>
              </a:rPr>
              <a:t>What do you understand Situational Leadership to be?</a:t>
            </a:r>
          </a:p>
          <a:p>
            <a:pPr marL="342900" indent="-342900" algn="l">
              <a:buFont typeface="Arial" panose="020B0604020202020204" pitchFamily="34" charset="0"/>
              <a:buChar char="•"/>
            </a:pPr>
            <a:endParaRPr lang="en-GB" dirty="0">
              <a:solidFill>
                <a:srgbClr val="0000CC"/>
              </a:solidFill>
            </a:endParaRPr>
          </a:p>
          <a:p>
            <a:pPr marL="342900" indent="-342900" algn="l">
              <a:buFont typeface="Arial" panose="020B0604020202020204" pitchFamily="34" charset="0"/>
              <a:buChar char="•"/>
            </a:pPr>
            <a:r>
              <a:rPr lang="en-GB" dirty="0">
                <a:solidFill>
                  <a:srgbClr val="0000CC"/>
                </a:solidFill>
              </a:rPr>
              <a:t>Do you think this model of leadership is useful?</a:t>
            </a:r>
          </a:p>
          <a:p>
            <a:pPr marL="342900" indent="-342900" algn="l">
              <a:buFont typeface="Arial" panose="020B0604020202020204" pitchFamily="34" charset="0"/>
              <a:buChar char="•"/>
            </a:pPr>
            <a:endParaRPr lang="en-GB" dirty="0">
              <a:solidFill>
                <a:srgbClr val="0000CC"/>
              </a:solidFill>
            </a:endParaRPr>
          </a:p>
          <a:p>
            <a:pPr marL="342900" indent="-342900" algn="l">
              <a:buFont typeface="Arial" panose="020B0604020202020204" pitchFamily="34" charset="0"/>
              <a:buChar char="•"/>
            </a:pPr>
            <a:r>
              <a:rPr lang="en-GB" dirty="0">
                <a:solidFill>
                  <a:srgbClr val="0000CC"/>
                </a:solidFill>
              </a:rPr>
              <a:t>What were the key points that Paul Hersey made during this brief video clip?</a:t>
            </a:r>
          </a:p>
        </p:txBody>
      </p:sp>
      <p:pic>
        <p:nvPicPr>
          <p:cNvPr id="2050" name="Picture 2" descr="Homer Thinking Really Hard! on Make a GIF">
            <a:extLst>
              <a:ext uri="{FF2B5EF4-FFF2-40B4-BE49-F238E27FC236}">
                <a16:creationId xmlns:a16="http://schemas.microsoft.com/office/drawing/2014/main" id="{58E9A3AD-BC90-DB87-5D5C-098F1E59F2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1557" y="2996952"/>
            <a:ext cx="3624064" cy="27180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569A5FA-5E93-3626-7C8B-312E9141E689}"/>
              </a:ext>
            </a:extLst>
          </p:cNvPr>
          <p:cNvSpPr txBox="1"/>
          <p:nvPr/>
        </p:nvSpPr>
        <p:spPr>
          <a:xfrm rot="2169499">
            <a:off x="6951546" y="1122782"/>
            <a:ext cx="1502014" cy="1384995"/>
          </a:xfrm>
          <a:prstGeom prst="rect">
            <a:avLst/>
          </a:prstGeom>
          <a:noFill/>
        </p:spPr>
        <p:txBody>
          <a:bodyPr wrap="none" rtlCol="0">
            <a:spAutoFit/>
          </a:bodyPr>
          <a:lstStyle/>
          <a:p>
            <a:pPr algn="ctr"/>
            <a:r>
              <a:rPr lang="en-GB" sz="2800" b="1" dirty="0">
                <a:solidFill>
                  <a:srgbClr val="FF3300"/>
                </a:solidFill>
              </a:rPr>
              <a:t>Observe </a:t>
            </a:r>
          </a:p>
          <a:p>
            <a:pPr algn="ctr"/>
            <a:r>
              <a:rPr lang="en-GB" sz="2800" b="1" dirty="0">
                <a:solidFill>
                  <a:srgbClr val="FF3300"/>
                </a:solidFill>
              </a:rPr>
              <a:t>&amp; </a:t>
            </a:r>
          </a:p>
          <a:p>
            <a:pPr algn="ctr"/>
            <a:r>
              <a:rPr lang="en-GB" sz="2800" b="1" dirty="0">
                <a:solidFill>
                  <a:srgbClr val="FF3300"/>
                </a:solidFill>
              </a:rPr>
              <a:t>‘Think’</a:t>
            </a:r>
          </a:p>
        </p:txBody>
      </p:sp>
      <p:sp>
        <p:nvSpPr>
          <p:cNvPr id="5" name="TextBox 4">
            <a:extLst>
              <a:ext uri="{FF2B5EF4-FFF2-40B4-BE49-F238E27FC236}">
                <a16:creationId xmlns:a16="http://schemas.microsoft.com/office/drawing/2014/main" id="{57A2161A-6513-7A42-AFAE-2F073BAB2566}"/>
              </a:ext>
            </a:extLst>
          </p:cNvPr>
          <p:cNvSpPr txBox="1"/>
          <p:nvPr/>
        </p:nvSpPr>
        <p:spPr>
          <a:xfrm>
            <a:off x="1141775" y="4628527"/>
            <a:ext cx="4238282" cy="830997"/>
          </a:xfrm>
          <a:prstGeom prst="rect">
            <a:avLst/>
          </a:prstGeom>
          <a:noFill/>
        </p:spPr>
        <p:txBody>
          <a:bodyPr wrap="square" rtlCol="0">
            <a:spAutoFit/>
          </a:bodyPr>
          <a:lstStyle/>
          <a:p>
            <a:pPr algn="ctr"/>
            <a:r>
              <a:rPr lang="en-GB" sz="2400" dirty="0"/>
              <a:t>We will discuss these points after the video</a:t>
            </a:r>
          </a:p>
        </p:txBody>
      </p:sp>
    </p:spTree>
    <p:extLst>
      <p:ext uri="{BB962C8B-B14F-4D97-AF65-F5344CB8AC3E}">
        <p14:creationId xmlns:p14="http://schemas.microsoft.com/office/powerpoint/2010/main" val="2740125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83981-2578-4BF8-A449-E79C233C7B9D}"/>
              </a:ext>
            </a:extLst>
          </p:cNvPr>
          <p:cNvSpPr>
            <a:spLocks noGrp="1"/>
          </p:cNvSpPr>
          <p:nvPr>
            <p:ph type="title"/>
          </p:nvPr>
        </p:nvSpPr>
        <p:spPr>
          <a:xfrm>
            <a:off x="628650" y="116632"/>
            <a:ext cx="7886700" cy="903635"/>
          </a:xfrm>
        </p:spPr>
        <p:txBody>
          <a:bodyPr/>
          <a:lstStyle/>
          <a:p>
            <a:r>
              <a:rPr lang="en-GB" dirty="0"/>
              <a:t>Situational Leadership</a:t>
            </a:r>
          </a:p>
        </p:txBody>
      </p:sp>
      <p:pic>
        <p:nvPicPr>
          <p:cNvPr id="4" name="Online Media 3">
            <a:hlinkClick r:id="" action="ppaction://media"/>
            <a:extLst>
              <a:ext uri="{FF2B5EF4-FFF2-40B4-BE49-F238E27FC236}">
                <a16:creationId xmlns:a16="http://schemas.microsoft.com/office/drawing/2014/main" id="{75AD81C0-1E74-4957-9124-50714FDACD3A}"/>
              </a:ext>
            </a:extLst>
          </p:cNvPr>
          <p:cNvPicPr>
            <a:picLocks noGrp="1" noRot="1" noChangeAspect="1"/>
          </p:cNvPicPr>
          <p:nvPr>
            <p:ph idx="1"/>
            <a:videoFile r:link="rId1"/>
          </p:nvPr>
        </p:nvPicPr>
        <p:blipFill>
          <a:blip r:embed="rId4"/>
          <a:stretch>
            <a:fillRect/>
          </a:stretch>
        </p:blipFill>
        <p:spPr>
          <a:xfrm>
            <a:off x="468313" y="917575"/>
            <a:ext cx="8339137" cy="4691063"/>
          </a:xfrm>
          <a:prstGeom prst="rect">
            <a:avLst/>
          </a:prstGeom>
        </p:spPr>
      </p:pic>
    </p:spTree>
    <p:extLst>
      <p:ext uri="{BB962C8B-B14F-4D97-AF65-F5344CB8AC3E}">
        <p14:creationId xmlns:p14="http://schemas.microsoft.com/office/powerpoint/2010/main" val="2846467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a:xfrm>
            <a:off x="107504" y="404664"/>
            <a:ext cx="8856984" cy="1223962"/>
          </a:xfrm>
        </p:spPr>
        <p:txBody>
          <a:bodyPr>
            <a:normAutofit/>
          </a:bodyPr>
          <a:lstStyle/>
          <a:p>
            <a:pPr algn="ctr" eaLnBrk="1" hangingPunct="1"/>
            <a:r>
              <a:rPr lang="en-GB" sz="3200" dirty="0">
                <a:latin typeface="Arial" charset="0"/>
              </a:rPr>
              <a:t>Blanchard and Hersey’s Situational Leadership Styles</a:t>
            </a:r>
          </a:p>
        </p:txBody>
      </p:sp>
      <p:sp>
        <p:nvSpPr>
          <p:cNvPr id="38916" name="Rectangle 3"/>
          <p:cNvSpPr>
            <a:spLocks noGrp="1" noChangeArrowheads="1"/>
          </p:cNvSpPr>
          <p:nvPr>
            <p:ph idx="1"/>
          </p:nvPr>
        </p:nvSpPr>
        <p:spPr>
          <a:xfrm>
            <a:off x="3606185" y="2024581"/>
            <a:ext cx="2672959" cy="2456400"/>
          </a:xfrm>
        </p:spPr>
        <p:txBody>
          <a:bodyPr/>
          <a:lstStyle/>
          <a:p>
            <a:pPr eaLnBrk="1" hangingPunct="1">
              <a:buFont typeface="Arial"/>
              <a:buChar char="•"/>
            </a:pPr>
            <a:r>
              <a:rPr lang="en-GB" sz="3200" dirty="0">
                <a:latin typeface="Arial" charset="0"/>
              </a:rPr>
              <a:t> </a:t>
            </a:r>
            <a:r>
              <a:rPr lang="en-GB" sz="3200" dirty="0">
                <a:solidFill>
                  <a:srgbClr val="0070C0"/>
                </a:solidFill>
                <a:latin typeface="Arial" charset="0"/>
              </a:rPr>
              <a:t>Directing</a:t>
            </a:r>
          </a:p>
          <a:p>
            <a:pPr eaLnBrk="1" hangingPunct="1">
              <a:buFont typeface="Arial"/>
              <a:buChar char="•"/>
            </a:pPr>
            <a:r>
              <a:rPr lang="en-GB" sz="3200" dirty="0">
                <a:latin typeface="Arial" charset="0"/>
              </a:rPr>
              <a:t> </a:t>
            </a:r>
            <a:r>
              <a:rPr lang="en-GB" sz="3200" dirty="0">
                <a:solidFill>
                  <a:srgbClr val="7030A0"/>
                </a:solidFill>
                <a:latin typeface="Arial" charset="0"/>
              </a:rPr>
              <a:t>Coaching</a:t>
            </a:r>
          </a:p>
          <a:p>
            <a:pPr eaLnBrk="1" hangingPunct="1">
              <a:buFont typeface="Arial"/>
              <a:buChar char="•"/>
            </a:pPr>
            <a:r>
              <a:rPr lang="en-GB" sz="3200" dirty="0">
                <a:latin typeface="Arial" charset="0"/>
              </a:rPr>
              <a:t> </a:t>
            </a:r>
            <a:r>
              <a:rPr lang="en-GB" sz="3200" dirty="0">
                <a:solidFill>
                  <a:srgbClr val="002060"/>
                </a:solidFill>
                <a:latin typeface="Arial" charset="0"/>
              </a:rPr>
              <a:t>Supporting </a:t>
            </a:r>
          </a:p>
          <a:p>
            <a:pPr eaLnBrk="1" hangingPunct="1">
              <a:buFont typeface="Arial"/>
              <a:buChar char="•"/>
            </a:pPr>
            <a:r>
              <a:rPr lang="en-GB" sz="3200" dirty="0">
                <a:latin typeface="Arial" charset="0"/>
              </a:rPr>
              <a:t> </a:t>
            </a:r>
            <a:r>
              <a:rPr lang="en-GB" sz="3200" dirty="0">
                <a:solidFill>
                  <a:srgbClr val="00B050"/>
                </a:solidFill>
                <a:latin typeface="Arial" charset="0"/>
              </a:rPr>
              <a:t>Delegating</a:t>
            </a:r>
          </a:p>
        </p:txBody>
      </p:sp>
      <p:pic>
        <p:nvPicPr>
          <p:cNvPr id="3" name="Picture 2" descr="A person wearing a hat&#10;&#10;Description automatically generated">
            <a:extLst>
              <a:ext uri="{FF2B5EF4-FFF2-40B4-BE49-F238E27FC236}">
                <a16:creationId xmlns:a16="http://schemas.microsoft.com/office/drawing/2014/main" id="{CC301C9B-0626-414E-A013-953172E6DE0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38888" y="1425592"/>
            <a:ext cx="3005112" cy="2003408"/>
          </a:xfrm>
          <a:prstGeom prst="rect">
            <a:avLst/>
          </a:prstGeom>
        </p:spPr>
      </p:pic>
      <p:pic>
        <p:nvPicPr>
          <p:cNvPr id="5" name="Picture 4">
            <a:extLst>
              <a:ext uri="{FF2B5EF4-FFF2-40B4-BE49-F238E27FC236}">
                <a16:creationId xmlns:a16="http://schemas.microsoft.com/office/drawing/2014/main" id="{F62E4030-1A89-6590-ADD7-76564CD85348}"/>
              </a:ext>
            </a:extLst>
          </p:cNvPr>
          <p:cNvPicPr>
            <a:picLocks noChangeAspect="1"/>
          </p:cNvPicPr>
          <p:nvPr/>
        </p:nvPicPr>
        <p:blipFill>
          <a:blip r:embed="rId5"/>
          <a:stretch>
            <a:fillRect/>
          </a:stretch>
        </p:blipFill>
        <p:spPr>
          <a:xfrm>
            <a:off x="107504" y="4712818"/>
            <a:ext cx="3486297" cy="876422"/>
          </a:xfrm>
          <a:prstGeom prst="rect">
            <a:avLst/>
          </a:prstGeom>
        </p:spPr>
      </p:pic>
      <p:pic>
        <p:nvPicPr>
          <p:cNvPr id="7" name="Picture 6">
            <a:extLst>
              <a:ext uri="{FF2B5EF4-FFF2-40B4-BE49-F238E27FC236}">
                <a16:creationId xmlns:a16="http://schemas.microsoft.com/office/drawing/2014/main" id="{BBA41CD7-884F-55B9-7A16-FA390B335892}"/>
              </a:ext>
            </a:extLst>
          </p:cNvPr>
          <p:cNvPicPr>
            <a:picLocks noChangeAspect="1"/>
          </p:cNvPicPr>
          <p:nvPr/>
        </p:nvPicPr>
        <p:blipFill>
          <a:blip r:embed="rId6"/>
          <a:stretch>
            <a:fillRect/>
          </a:stretch>
        </p:blipFill>
        <p:spPr>
          <a:xfrm>
            <a:off x="6108442" y="4005064"/>
            <a:ext cx="3035558" cy="1692323"/>
          </a:xfrm>
          <a:prstGeom prst="rect">
            <a:avLst/>
          </a:prstGeom>
        </p:spPr>
      </p:pic>
      <p:pic>
        <p:nvPicPr>
          <p:cNvPr id="6" name="Picture 5">
            <a:extLst>
              <a:ext uri="{FF2B5EF4-FFF2-40B4-BE49-F238E27FC236}">
                <a16:creationId xmlns:a16="http://schemas.microsoft.com/office/drawing/2014/main" id="{6B088760-068A-04DD-3D6E-D1B1A356CB78}"/>
              </a:ext>
            </a:extLst>
          </p:cNvPr>
          <p:cNvPicPr>
            <a:picLocks noChangeAspect="1"/>
          </p:cNvPicPr>
          <p:nvPr/>
        </p:nvPicPr>
        <p:blipFill>
          <a:blip r:embed="rId7"/>
          <a:stretch>
            <a:fillRect/>
          </a:stretch>
        </p:blipFill>
        <p:spPr>
          <a:xfrm>
            <a:off x="0" y="1016645"/>
            <a:ext cx="3593801" cy="3509995"/>
          </a:xfrm>
          <a:prstGeom prst="rect">
            <a:avLst/>
          </a:prstGeom>
        </p:spPr>
      </p:pic>
    </p:spTree>
    <p:extLst>
      <p:ext uri="{BB962C8B-B14F-4D97-AF65-F5344CB8AC3E}">
        <p14:creationId xmlns:p14="http://schemas.microsoft.com/office/powerpoint/2010/main" val="220197728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animEffect transition="in" filter="fade">
                                      <p:cBhvr>
                                        <p:cTn id="7" dur="500"/>
                                        <p:tgtEl>
                                          <p:spTgt spid="3891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916">
                                            <p:txEl>
                                              <p:pRg st="1" end="1"/>
                                            </p:txEl>
                                          </p:spTgt>
                                        </p:tgtEl>
                                        <p:attrNameLst>
                                          <p:attrName>style.visibility</p:attrName>
                                        </p:attrNameLst>
                                      </p:cBhvr>
                                      <p:to>
                                        <p:strVal val="visible"/>
                                      </p:to>
                                    </p:set>
                                    <p:animEffect transition="in" filter="fade">
                                      <p:cBhvr>
                                        <p:cTn id="12" dur="500"/>
                                        <p:tgtEl>
                                          <p:spTgt spid="3891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8916">
                                            <p:txEl>
                                              <p:pRg st="2" end="2"/>
                                            </p:txEl>
                                          </p:spTgt>
                                        </p:tgtEl>
                                        <p:attrNameLst>
                                          <p:attrName>style.visibility</p:attrName>
                                        </p:attrNameLst>
                                      </p:cBhvr>
                                      <p:to>
                                        <p:strVal val="visible"/>
                                      </p:to>
                                    </p:set>
                                    <p:animEffect transition="in" filter="fade">
                                      <p:cBhvr>
                                        <p:cTn id="17" dur="500"/>
                                        <p:tgtEl>
                                          <p:spTgt spid="3891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8916">
                                            <p:txEl>
                                              <p:pRg st="3" end="3"/>
                                            </p:txEl>
                                          </p:spTgt>
                                        </p:tgtEl>
                                        <p:attrNameLst>
                                          <p:attrName>style.visibility</p:attrName>
                                        </p:attrNameLst>
                                      </p:cBhvr>
                                      <p:to>
                                        <p:strVal val="visible"/>
                                      </p:to>
                                    </p:set>
                                    <p:animEffect transition="in" filter="fade">
                                      <p:cBhvr>
                                        <p:cTn id="22" dur="500"/>
                                        <p:tgtEl>
                                          <p:spTgt spid="3891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323181" y="90877"/>
            <a:ext cx="8569076" cy="1139825"/>
          </a:xfrm>
        </p:spPr>
        <p:txBody>
          <a:bodyPr>
            <a:normAutofit/>
          </a:bodyPr>
          <a:lstStyle/>
          <a:p>
            <a:pPr algn="ctr" eaLnBrk="1" hangingPunct="1"/>
            <a:r>
              <a:rPr lang="en-GB" sz="4000" dirty="0">
                <a:latin typeface="Arial" charset="0"/>
              </a:rPr>
              <a:t>Situational Leadership Model</a:t>
            </a:r>
            <a:endParaRPr lang="en-US" sz="4000" dirty="0">
              <a:latin typeface="Arial" charset="0"/>
            </a:endParaRPr>
          </a:p>
        </p:txBody>
      </p:sp>
      <p:sp>
        <p:nvSpPr>
          <p:cNvPr id="40964" name="Text Box 3"/>
          <p:cNvSpPr txBox="1">
            <a:spLocks noChangeArrowheads="1"/>
          </p:cNvSpPr>
          <p:nvPr/>
        </p:nvSpPr>
        <p:spPr bwMode="auto">
          <a:xfrm>
            <a:off x="2711450" y="5570761"/>
            <a:ext cx="4032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endParaRPr lang="en-US"/>
          </a:p>
        </p:txBody>
      </p:sp>
      <p:sp>
        <p:nvSpPr>
          <p:cNvPr id="40965" name="Freeform 4"/>
          <p:cNvSpPr>
            <a:spLocks/>
          </p:cNvSpPr>
          <p:nvPr/>
        </p:nvSpPr>
        <p:spPr bwMode="auto">
          <a:xfrm>
            <a:off x="1019175" y="1052736"/>
            <a:ext cx="7105650" cy="4105275"/>
          </a:xfrm>
          <a:custGeom>
            <a:avLst/>
            <a:gdLst>
              <a:gd name="T0" fmla="*/ 0 w 4476"/>
              <a:gd name="T1" fmla="*/ 2147483647 h 2586"/>
              <a:gd name="T2" fmla="*/ 2147483647 w 4476"/>
              <a:gd name="T3" fmla="*/ 2147483647 h 2586"/>
              <a:gd name="T4" fmla="*/ 2147483647 w 4476"/>
              <a:gd name="T5" fmla="*/ 2147483647 h 2586"/>
              <a:gd name="T6" fmla="*/ 2147483647 w 4476"/>
              <a:gd name="T7" fmla="*/ 2147483647 h 2586"/>
              <a:gd name="T8" fmla="*/ 2147483647 w 4476"/>
              <a:gd name="T9" fmla="*/ 2147483647 h 2586"/>
              <a:gd name="T10" fmla="*/ 2147483647 w 4476"/>
              <a:gd name="T11" fmla="*/ 2147483647 h 2586"/>
              <a:gd name="T12" fmla="*/ 2147483647 w 4476"/>
              <a:gd name="T13" fmla="*/ 2147483647 h 258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76" h="2586">
                <a:moveTo>
                  <a:pt x="0" y="2586"/>
                </a:moveTo>
                <a:cubicBezTo>
                  <a:pt x="96" y="2514"/>
                  <a:pt x="378" y="2510"/>
                  <a:pt x="576" y="2154"/>
                </a:cubicBezTo>
                <a:cubicBezTo>
                  <a:pt x="774" y="1798"/>
                  <a:pt x="938" y="808"/>
                  <a:pt x="1188" y="450"/>
                </a:cubicBezTo>
                <a:cubicBezTo>
                  <a:pt x="1438" y="92"/>
                  <a:pt x="1784" y="12"/>
                  <a:pt x="2076" y="6"/>
                </a:cubicBezTo>
                <a:cubicBezTo>
                  <a:pt x="2368" y="0"/>
                  <a:pt x="2666" y="62"/>
                  <a:pt x="2940" y="414"/>
                </a:cubicBezTo>
                <a:cubicBezTo>
                  <a:pt x="3214" y="766"/>
                  <a:pt x="3464" y="1758"/>
                  <a:pt x="3720" y="2118"/>
                </a:cubicBezTo>
                <a:cubicBezTo>
                  <a:pt x="3976" y="2478"/>
                  <a:pt x="4319" y="2479"/>
                  <a:pt x="4476" y="2574"/>
                </a:cubicBezTo>
              </a:path>
            </a:pathLst>
          </a:custGeom>
          <a:noFill/>
          <a:ln w="28575" cap="flat" cmpd="sng">
            <a:solidFill>
              <a:srgbClr val="000099"/>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rgbClr val="000099"/>
              </a:solidFill>
            </a:endParaRPr>
          </a:p>
        </p:txBody>
      </p:sp>
      <p:sp>
        <p:nvSpPr>
          <p:cNvPr id="40966" name="Line 5"/>
          <p:cNvSpPr>
            <a:spLocks noChangeShapeType="1"/>
          </p:cNvSpPr>
          <p:nvPr/>
        </p:nvSpPr>
        <p:spPr bwMode="auto">
          <a:xfrm flipV="1">
            <a:off x="766763" y="962249"/>
            <a:ext cx="0" cy="4535487"/>
          </a:xfrm>
          <a:prstGeom prst="line">
            <a:avLst/>
          </a:prstGeom>
          <a:noFill/>
          <a:ln w="508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67" name="Text Box 6"/>
          <p:cNvSpPr txBox="1">
            <a:spLocks noChangeArrowheads="1"/>
          </p:cNvSpPr>
          <p:nvPr/>
        </p:nvSpPr>
        <p:spPr bwMode="auto">
          <a:xfrm>
            <a:off x="4800600" y="4634136"/>
            <a:ext cx="15827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DIRECTING</a:t>
            </a:r>
          </a:p>
        </p:txBody>
      </p:sp>
      <p:sp>
        <p:nvSpPr>
          <p:cNvPr id="40968" name="Text Box 7"/>
          <p:cNvSpPr txBox="1">
            <a:spLocks noChangeArrowheads="1"/>
          </p:cNvSpPr>
          <p:nvPr/>
        </p:nvSpPr>
        <p:spPr bwMode="auto">
          <a:xfrm>
            <a:off x="6240463" y="1321024"/>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COACHING</a:t>
            </a:r>
          </a:p>
        </p:txBody>
      </p:sp>
      <p:sp>
        <p:nvSpPr>
          <p:cNvPr id="40969" name="Text Box 8"/>
          <p:cNvSpPr txBox="1">
            <a:spLocks noChangeArrowheads="1"/>
          </p:cNvSpPr>
          <p:nvPr/>
        </p:nvSpPr>
        <p:spPr bwMode="auto">
          <a:xfrm>
            <a:off x="1055688" y="1321024"/>
            <a:ext cx="1798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FF0000"/>
                </a:solidFill>
                <a:latin typeface="Microsoft Sans Serif" charset="0"/>
              </a:rPr>
              <a:t>SUPPORTING</a:t>
            </a:r>
          </a:p>
        </p:txBody>
      </p:sp>
      <p:sp>
        <p:nvSpPr>
          <p:cNvPr id="40970" name="Text Box 9"/>
          <p:cNvSpPr txBox="1">
            <a:spLocks noChangeArrowheads="1"/>
          </p:cNvSpPr>
          <p:nvPr/>
        </p:nvSpPr>
        <p:spPr bwMode="auto">
          <a:xfrm>
            <a:off x="2208213" y="4634136"/>
            <a:ext cx="17986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DELEGATING</a:t>
            </a:r>
          </a:p>
        </p:txBody>
      </p:sp>
      <p:sp>
        <p:nvSpPr>
          <p:cNvPr id="40972" name="Text Box 11"/>
          <p:cNvSpPr txBox="1">
            <a:spLocks noChangeArrowheads="1"/>
          </p:cNvSpPr>
          <p:nvPr/>
        </p:nvSpPr>
        <p:spPr bwMode="auto">
          <a:xfrm>
            <a:off x="119063" y="2257649"/>
            <a:ext cx="431800" cy="2430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b="1" dirty="0">
                <a:solidFill>
                  <a:srgbClr val="000099"/>
                </a:solidFill>
                <a:latin typeface="Microsoft Sans Serif" charset="0"/>
              </a:rPr>
              <a:t>E</a:t>
            </a:r>
          </a:p>
          <a:p>
            <a:pPr algn="ctr" eaLnBrk="1" hangingPunct="1">
              <a:spcBef>
                <a:spcPct val="50000"/>
              </a:spcBef>
            </a:pPr>
            <a:r>
              <a:rPr lang="en-GB" b="1" dirty="0">
                <a:solidFill>
                  <a:srgbClr val="000099"/>
                </a:solidFill>
                <a:latin typeface="Microsoft Sans Serif" charset="0"/>
              </a:rPr>
              <a:t>F</a:t>
            </a:r>
          </a:p>
          <a:p>
            <a:pPr algn="ctr" eaLnBrk="1" hangingPunct="1">
              <a:spcBef>
                <a:spcPct val="50000"/>
              </a:spcBef>
            </a:pPr>
            <a:r>
              <a:rPr lang="en-GB" b="1" dirty="0">
                <a:solidFill>
                  <a:srgbClr val="000099"/>
                </a:solidFill>
                <a:latin typeface="Microsoft Sans Serif" charset="0"/>
              </a:rPr>
              <a:t>F</a:t>
            </a:r>
          </a:p>
          <a:p>
            <a:pPr algn="ctr" eaLnBrk="1" hangingPunct="1">
              <a:spcBef>
                <a:spcPct val="50000"/>
              </a:spcBef>
            </a:pPr>
            <a:r>
              <a:rPr lang="en-GB" b="1" dirty="0">
                <a:solidFill>
                  <a:srgbClr val="000099"/>
                </a:solidFill>
                <a:latin typeface="Microsoft Sans Serif" charset="0"/>
              </a:rPr>
              <a:t>O</a:t>
            </a:r>
          </a:p>
          <a:p>
            <a:pPr algn="ctr" eaLnBrk="1" hangingPunct="1">
              <a:spcBef>
                <a:spcPct val="50000"/>
              </a:spcBef>
            </a:pPr>
            <a:r>
              <a:rPr lang="en-GB" b="1" dirty="0">
                <a:solidFill>
                  <a:srgbClr val="000099"/>
                </a:solidFill>
                <a:latin typeface="Microsoft Sans Serif" charset="0"/>
              </a:rPr>
              <a:t>R</a:t>
            </a:r>
          </a:p>
          <a:p>
            <a:pPr algn="ctr" eaLnBrk="1" hangingPunct="1">
              <a:spcBef>
                <a:spcPct val="50000"/>
              </a:spcBef>
            </a:pPr>
            <a:r>
              <a:rPr lang="en-GB" b="1" dirty="0">
                <a:solidFill>
                  <a:srgbClr val="000099"/>
                </a:solidFill>
                <a:latin typeface="Microsoft Sans Serif" charset="0"/>
              </a:rPr>
              <a:t>T</a:t>
            </a:r>
          </a:p>
        </p:txBody>
      </p:sp>
      <p:sp>
        <p:nvSpPr>
          <p:cNvPr id="40973" name="Text Box 12"/>
          <p:cNvSpPr txBox="1">
            <a:spLocks noChangeArrowheads="1"/>
          </p:cNvSpPr>
          <p:nvPr/>
        </p:nvSpPr>
        <p:spPr bwMode="auto">
          <a:xfrm>
            <a:off x="7319963" y="3626074"/>
            <a:ext cx="936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S1</a:t>
            </a:r>
          </a:p>
        </p:txBody>
      </p:sp>
      <p:sp>
        <p:nvSpPr>
          <p:cNvPr id="40974" name="Text Box 13"/>
          <p:cNvSpPr txBox="1">
            <a:spLocks noChangeArrowheads="1"/>
          </p:cNvSpPr>
          <p:nvPr/>
        </p:nvSpPr>
        <p:spPr bwMode="auto">
          <a:xfrm>
            <a:off x="7248525" y="218621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S2</a:t>
            </a:r>
          </a:p>
        </p:txBody>
      </p:sp>
      <p:sp>
        <p:nvSpPr>
          <p:cNvPr id="40975" name="Text Box 14"/>
          <p:cNvSpPr txBox="1">
            <a:spLocks noChangeArrowheads="1"/>
          </p:cNvSpPr>
          <p:nvPr/>
        </p:nvSpPr>
        <p:spPr bwMode="auto">
          <a:xfrm>
            <a:off x="1127125" y="218621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S3</a:t>
            </a:r>
          </a:p>
        </p:txBody>
      </p:sp>
      <p:sp>
        <p:nvSpPr>
          <p:cNvPr id="40976" name="Text Box 15"/>
          <p:cNvSpPr txBox="1">
            <a:spLocks noChangeArrowheads="1"/>
          </p:cNvSpPr>
          <p:nvPr/>
        </p:nvSpPr>
        <p:spPr bwMode="auto">
          <a:xfrm>
            <a:off x="1127125" y="3554636"/>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S4</a:t>
            </a:r>
          </a:p>
        </p:txBody>
      </p:sp>
      <p:sp>
        <p:nvSpPr>
          <p:cNvPr id="40977" name="Line 16"/>
          <p:cNvSpPr>
            <a:spLocks noChangeShapeType="1"/>
          </p:cNvSpPr>
          <p:nvPr/>
        </p:nvSpPr>
        <p:spPr bwMode="auto">
          <a:xfrm>
            <a:off x="4295775" y="928911"/>
            <a:ext cx="0" cy="4572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78" name="Line 17"/>
          <p:cNvSpPr>
            <a:spLocks noChangeShapeType="1"/>
          </p:cNvSpPr>
          <p:nvPr/>
        </p:nvSpPr>
        <p:spPr bwMode="auto">
          <a:xfrm flipV="1">
            <a:off x="790575" y="3062511"/>
            <a:ext cx="7239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79" name="Line 18"/>
          <p:cNvSpPr>
            <a:spLocks noChangeShapeType="1"/>
          </p:cNvSpPr>
          <p:nvPr/>
        </p:nvSpPr>
        <p:spPr bwMode="auto">
          <a:xfrm>
            <a:off x="942975" y="5500911"/>
            <a:ext cx="7086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20" name="Text Box 14"/>
          <p:cNvSpPr txBox="1">
            <a:spLocks noChangeArrowheads="1"/>
          </p:cNvSpPr>
          <p:nvPr/>
        </p:nvSpPr>
        <p:spPr bwMode="auto">
          <a:xfrm>
            <a:off x="3215655" y="2185839"/>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D3</a:t>
            </a:r>
          </a:p>
        </p:txBody>
      </p:sp>
      <p:sp>
        <p:nvSpPr>
          <p:cNvPr id="21" name="Text Box 14"/>
          <p:cNvSpPr txBox="1">
            <a:spLocks noChangeArrowheads="1"/>
          </p:cNvSpPr>
          <p:nvPr/>
        </p:nvSpPr>
        <p:spPr bwMode="auto">
          <a:xfrm>
            <a:off x="4439791" y="2185839"/>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D2</a:t>
            </a:r>
          </a:p>
        </p:txBody>
      </p:sp>
      <p:sp>
        <p:nvSpPr>
          <p:cNvPr id="22" name="Text Box 14"/>
          <p:cNvSpPr txBox="1">
            <a:spLocks noChangeArrowheads="1"/>
          </p:cNvSpPr>
          <p:nvPr/>
        </p:nvSpPr>
        <p:spPr bwMode="auto">
          <a:xfrm>
            <a:off x="3215655" y="355399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D4</a:t>
            </a:r>
          </a:p>
        </p:txBody>
      </p:sp>
      <p:sp>
        <p:nvSpPr>
          <p:cNvPr id="23" name="Text Box 14"/>
          <p:cNvSpPr txBox="1">
            <a:spLocks noChangeArrowheads="1"/>
          </p:cNvSpPr>
          <p:nvPr/>
        </p:nvSpPr>
        <p:spPr bwMode="auto">
          <a:xfrm>
            <a:off x="4439791" y="355399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D1</a:t>
            </a:r>
          </a:p>
        </p:txBody>
      </p:sp>
    </p:spTree>
    <p:extLst>
      <p:ext uri="{BB962C8B-B14F-4D97-AF65-F5344CB8AC3E}">
        <p14:creationId xmlns:p14="http://schemas.microsoft.com/office/powerpoint/2010/main" val="1119967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51520" y="63343"/>
            <a:ext cx="8229600" cy="838200"/>
          </a:xfrm>
        </p:spPr>
        <p:txBody>
          <a:bodyPr>
            <a:normAutofit fontScale="90000"/>
          </a:bodyPr>
          <a:lstStyle/>
          <a:p>
            <a:pPr algn="ctr" eaLnBrk="1" hangingPunct="1"/>
            <a:r>
              <a:rPr lang="en-US" sz="3200" b="1" dirty="0">
                <a:latin typeface="+mj-lt"/>
              </a:rPr>
              <a:t>Situational Approach Description </a:t>
            </a:r>
            <a:br>
              <a:rPr lang="en-US" sz="3200" b="1" dirty="0">
                <a:latin typeface="+mj-lt"/>
              </a:rPr>
            </a:br>
            <a:r>
              <a:rPr lang="en-US" sz="3200" b="1" dirty="0">
                <a:latin typeface="+mj-lt"/>
              </a:rPr>
              <a:t>(Hersey &amp; Blanchard, 1969</a:t>
            </a:r>
            <a:r>
              <a:rPr lang="en-US" sz="2800" b="1" dirty="0">
                <a:latin typeface="+mj-lt"/>
              </a:rPr>
              <a:t>)</a:t>
            </a:r>
          </a:p>
        </p:txBody>
      </p:sp>
      <p:sp>
        <p:nvSpPr>
          <p:cNvPr id="13315" name="Rectangle 3"/>
          <p:cNvSpPr>
            <a:spLocks noGrp="1" noChangeArrowheads="1"/>
          </p:cNvSpPr>
          <p:nvPr>
            <p:ph idx="1"/>
          </p:nvPr>
        </p:nvSpPr>
        <p:spPr>
          <a:xfrm>
            <a:off x="480729" y="2659311"/>
            <a:ext cx="6107495" cy="2438400"/>
          </a:xfrm>
        </p:spPr>
        <p:txBody>
          <a:bodyPr/>
          <a:lstStyle/>
          <a:p>
            <a:pPr eaLnBrk="1" hangingPunct="1">
              <a:spcBef>
                <a:spcPct val="0"/>
              </a:spcBef>
              <a:spcAft>
                <a:spcPts val="1800"/>
              </a:spcAft>
              <a:buClr>
                <a:srgbClr val="0070C0"/>
              </a:buClr>
            </a:pPr>
            <a:r>
              <a:rPr lang="en-US" sz="2400" dirty="0">
                <a:latin typeface="+mn-lt"/>
                <a:ea typeface="Calibri" pitchFamily="34" charset="0"/>
                <a:cs typeface="Calibri" pitchFamily="34" charset="0"/>
              </a:rPr>
              <a:t>Focuses on leadership in situations</a:t>
            </a:r>
            <a:endParaRPr lang="en-US" sz="2400" u="sng" dirty="0">
              <a:latin typeface="+mn-lt"/>
              <a:ea typeface="Calibri" pitchFamily="34" charset="0"/>
              <a:cs typeface="Calibri" pitchFamily="34" charset="0"/>
            </a:endParaRPr>
          </a:p>
          <a:p>
            <a:pPr eaLnBrk="1" hangingPunct="1">
              <a:spcBef>
                <a:spcPct val="0"/>
              </a:spcBef>
              <a:spcAft>
                <a:spcPts val="1800"/>
              </a:spcAft>
              <a:buClr>
                <a:srgbClr val="0070C0"/>
              </a:buClr>
            </a:pPr>
            <a:r>
              <a:rPr lang="en-US" sz="2400" dirty="0">
                <a:latin typeface="+mn-lt"/>
                <a:ea typeface="Calibri" pitchFamily="34" charset="0"/>
                <a:cs typeface="Calibri" pitchFamily="34" charset="0"/>
              </a:rPr>
              <a:t>Emphasizes </a:t>
            </a:r>
            <a:r>
              <a:rPr lang="en-US" sz="2400" b="1" dirty="0">
                <a:latin typeface="+mn-lt"/>
                <a:ea typeface="Calibri" pitchFamily="34" charset="0"/>
                <a:cs typeface="Calibri" pitchFamily="34" charset="0"/>
              </a:rPr>
              <a:t>adapting style </a:t>
            </a:r>
            <a:r>
              <a:rPr lang="en-US" sz="2400" dirty="0">
                <a:latin typeface="+mn-lt"/>
                <a:ea typeface="Calibri" pitchFamily="34" charset="0"/>
                <a:cs typeface="Calibri" pitchFamily="34" charset="0"/>
              </a:rPr>
              <a:t>- different situations demand different kinds of leadership</a:t>
            </a:r>
          </a:p>
          <a:p>
            <a:pPr eaLnBrk="1" hangingPunct="1">
              <a:spcBef>
                <a:spcPct val="0"/>
              </a:spcBef>
              <a:spcAft>
                <a:spcPts val="1800"/>
              </a:spcAft>
              <a:buClr>
                <a:srgbClr val="0070C0"/>
              </a:buClr>
            </a:pPr>
            <a:r>
              <a:rPr lang="en-US" sz="2400" dirty="0">
                <a:latin typeface="+mn-lt"/>
                <a:ea typeface="Calibri" pitchFamily="34" charset="0"/>
                <a:cs typeface="Calibri" pitchFamily="34" charset="0"/>
              </a:rPr>
              <a:t>Used extensively in organizational leadership training and development</a:t>
            </a:r>
          </a:p>
        </p:txBody>
      </p:sp>
      <p:sp>
        <p:nvSpPr>
          <p:cNvPr id="13316" name="Rectangle 9"/>
          <p:cNvSpPr>
            <a:spLocks noChangeArrowheads="1"/>
          </p:cNvSpPr>
          <p:nvPr/>
        </p:nvSpPr>
        <p:spPr bwMode="auto">
          <a:xfrm>
            <a:off x="251520" y="1126491"/>
            <a:ext cx="7696200" cy="707886"/>
          </a:xfrm>
          <a:prstGeom prst="rect">
            <a:avLst/>
          </a:prstGeom>
          <a:noFill/>
          <a:ln w="9525">
            <a:noFill/>
            <a:miter lim="800000"/>
            <a:headEnd/>
            <a:tailEnd/>
          </a:ln>
        </p:spPr>
        <p:txBody>
          <a:bodyPr>
            <a:spAutoFit/>
          </a:bodyPr>
          <a:lstStyle/>
          <a:p>
            <a:pPr algn="ctr" eaLnBrk="0" hangingPunct="0"/>
            <a:r>
              <a:rPr lang="en-US" sz="2000" b="1" i="1" dirty="0">
                <a:latin typeface="+mn-lt"/>
              </a:rPr>
              <a:t>“Leaders match their style to the competence and commitment of subordinates</a:t>
            </a:r>
            <a:r>
              <a:rPr lang="en-US" sz="2000" b="1" i="1" dirty="0"/>
              <a:t>”</a:t>
            </a:r>
          </a:p>
        </p:txBody>
      </p:sp>
      <p:sp>
        <p:nvSpPr>
          <p:cNvPr id="9" name="Rectangle 8"/>
          <p:cNvSpPr/>
          <p:nvPr/>
        </p:nvSpPr>
        <p:spPr>
          <a:xfrm>
            <a:off x="457200" y="2059325"/>
            <a:ext cx="2247667"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Perspective</a:t>
            </a:r>
          </a:p>
        </p:txBody>
      </p:sp>
      <p:pic>
        <p:nvPicPr>
          <p:cNvPr id="3" name="Picture 2">
            <a:extLst>
              <a:ext uri="{FF2B5EF4-FFF2-40B4-BE49-F238E27FC236}">
                <a16:creationId xmlns:a16="http://schemas.microsoft.com/office/drawing/2014/main" id="{09E070F8-E0EB-481B-9523-ECF8AEFEF478}"/>
              </a:ext>
            </a:extLst>
          </p:cNvPr>
          <p:cNvPicPr>
            <a:picLocks noChangeAspect="1"/>
          </p:cNvPicPr>
          <p:nvPr/>
        </p:nvPicPr>
        <p:blipFill>
          <a:blip r:embed="rId3"/>
          <a:stretch>
            <a:fillRect/>
          </a:stretch>
        </p:blipFill>
        <p:spPr>
          <a:xfrm>
            <a:off x="5589038" y="1705757"/>
            <a:ext cx="3554962" cy="2011275"/>
          </a:xfrm>
          <a:prstGeom prst="rect">
            <a:avLst/>
          </a:prstGeom>
        </p:spPr>
      </p:pic>
      <p:pic>
        <p:nvPicPr>
          <p:cNvPr id="7" name="Picture 6">
            <a:extLst>
              <a:ext uri="{FF2B5EF4-FFF2-40B4-BE49-F238E27FC236}">
                <a16:creationId xmlns:a16="http://schemas.microsoft.com/office/drawing/2014/main" id="{CDD989F0-6784-A939-559A-0F49D3AF8041}"/>
              </a:ext>
            </a:extLst>
          </p:cNvPr>
          <p:cNvPicPr>
            <a:picLocks noChangeAspect="1"/>
          </p:cNvPicPr>
          <p:nvPr/>
        </p:nvPicPr>
        <p:blipFill>
          <a:blip r:embed="rId4"/>
          <a:stretch>
            <a:fillRect/>
          </a:stretch>
        </p:blipFill>
        <p:spPr>
          <a:xfrm>
            <a:off x="7744970" y="4325224"/>
            <a:ext cx="1399030" cy="1366405"/>
          </a:xfrm>
          <a:prstGeom prst="rect">
            <a:avLst/>
          </a:prstGeom>
        </p:spPr>
      </p:pic>
    </p:spTree>
    <p:extLst>
      <p:ext uri="{BB962C8B-B14F-4D97-AF65-F5344CB8AC3E}">
        <p14:creationId xmlns:p14="http://schemas.microsoft.com/office/powerpoint/2010/main" val="350267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315">
                                            <p:txEl>
                                              <p:pRg st="0" end="0"/>
                                            </p:txEl>
                                          </p:spTgt>
                                        </p:tgtEl>
                                        <p:attrNameLst>
                                          <p:attrName>style.visibility</p:attrName>
                                        </p:attrNameLst>
                                      </p:cBhvr>
                                      <p:to>
                                        <p:strVal val="visible"/>
                                      </p:to>
                                    </p:set>
                                    <p:animEffect transition="in" filter="fade">
                                      <p:cBhvr>
                                        <p:cTn id="15" dur="500"/>
                                        <p:tgtEl>
                                          <p:spTgt spid="1331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3315">
                                            <p:txEl>
                                              <p:pRg st="1" end="1"/>
                                            </p:txEl>
                                          </p:spTgt>
                                        </p:tgtEl>
                                        <p:attrNameLst>
                                          <p:attrName>style.visibility</p:attrName>
                                        </p:attrNameLst>
                                      </p:cBhvr>
                                      <p:to>
                                        <p:strVal val="visible"/>
                                      </p:to>
                                    </p:set>
                                    <p:animEffect transition="in" filter="fade">
                                      <p:cBhvr>
                                        <p:cTn id="20" dur="500"/>
                                        <p:tgtEl>
                                          <p:spTgt spid="1331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3315">
                                            <p:txEl>
                                              <p:pRg st="2" end="2"/>
                                            </p:txEl>
                                          </p:spTgt>
                                        </p:tgtEl>
                                        <p:attrNameLst>
                                          <p:attrName>style.visibility</p:attrName>
                                        </p:attrNameLst>
                                      </p:cBhvr>
                                      <p:to>
                                        <p:strVal val="visible"/>
                                      </p:to>
                                    </p:set>
                                    <p:animEffect transition="in" filter="fade">
                                      <p:cBhvr>
                                        <p:cTn id="25" dur="500"/>
                                        <p:tgtEl>
                                          <p:spTgt spid="133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1520" y="203284"/>
            <a:ext cx="8763000" cy="685800"/>
          </a:xfrm>
        </p:spPr>
        <p:txBody>
          <a:bodyPr>
            <a:normAutofit fontScale="90000"/>
          </a:bodyPr>
          <a:lstStyle/>
          <a:p>
            <a:pPr algn="ctr" eaLnBrk="1" hangingPunct="1"/>
            <a:r>
              <a:rPr lang="en-US" sz="3200" b="1" dirty="0">
                <a:latin typeface="+mj-lt"/>
              </a:rPr>
              <a:t>Situational Approach Description, cont’d </a:t>
            </a:r>
            <a:br>
              <a:rPr lang="en-US" sz="3200" b="1" dirty="0">
                <a:latin typeface="+mj-lt"/>
              </a:rPr>
            </a:br>
            <a:r>
              <a:rPr lang="en-US" sz="3200" dirty="0">
                <a:latin typeface="+mj-lt"/>
              </a:rPr>
              <a:t>(Hersey &amp; Blanchard, 1969)</a:t>
            </a:r>
            <a:endParaRPr lang="en-US" sz="3200" dirty="0">
              <a:solidFill>
                <a:srgbClr val="333399"/>
              </a:solidFill>
              <a:latin typeface="+mj-lt"/>
            </a:endParaRPr>
          </a:p>
        </p:txBody>
      </p:sp>
      <p:sp>
        <p:nvSpPr>
          <p:cNvPr id="14339" name="Rectangle 9"/>
          <p:cNvSpPr>
            <a:spLocks noGrp="1" noChangeArrowheads="1"/>
          </p:cNvSpPr>
          <p:nvPr>
            <p:ph idx="1"/>
          </p:nvPr>
        </p:nvSpPr>
        <p:spPr>
          <a:xfrm>
            <a:off x="457200" y="1943100"/>
            <a:ext cx="7467600" cy="2971800"/>
          </a:xfrm>
        </p:spPr>
        <p:txBody>
          <a:bodyPr/>
          <a:lstStyle/>
          <a:p>
            <a:pPr marL="0" indent="0">
              <a:spcBef>
                <a:spcPct val="0"/>
              </a:spcBef>
              <a:spcAft>
                <a:spcPts val="2400"/>
              </a:spcAft>
              <a:buClr>
                <a:srgbClr val="0070C0"/>
              </a:buClr>
              <a:buNone/>
            </a:pPr>
            <a:r>
              <a:rPr lang="en-US" sz="2400" b="1" dirty="0">
                <a:latin typeface="+mn-lt"/>
              </a:rPr>
              <a:t>Composed of both a directive dimension &amp; supportive dimension:</a:t>
            </a:r>
          </a:p>
          <a:p>
            <a:pPr lvl="1">
              <a:spcBef>
                <a:spcPct val="0"/>
              </a:spcBef>
              <a:spcAft>
                <a:spcPts val="2400"/>
              </a:spcAft>
              <a:buClr>
                <a:srgbClr val="0070C0"/>
              </a:buClr>
              <a:buSzPct val="80000"/>
            </a:pPr>
            <a:r>
              <a:rPr lang="en-US" sz="2000" dirty="0">
                <a:solidFill>
                  <a:schemeClr val="tx1"/>
                </a:solidFill>
              </a:rPr>
              <a:t>Each dimension must be applied appropriately in a given situation</a:t>
            </a:r>
          </a:p>
          <a:p>
            <a:pPr lvl="1">
              <a:spcBef>
                <a:spcPct val="0"/>
              </a:spcBef>
              <a:spcAft>
                <a:spcPts val="2400"/>
              </a:spcAft>
              <a:buClr>
                <a:srgbClr val="0070C0"/>
              </a:buClr>
              <a:buSzPct val="80000"/>
            </a:pPr>
            <a:r>
              <a:rPr lang="en-US" sz="2000" dirty="0">
                <a:solidFill>
                  <a:schemeClr val="tx1"/>
                </a:solidFill>
              </a:rPr>
              <a:t>Leaders evaluate employees to assess their competence and commitment to perform a given task</a:t>
            </a:r>
            <a:endParaRPr lang="en-US" sz="2000" b="1" dirty="0">
              <a:solidFill>
                <a:schemeClr val="tx1"/>
              </a:solidFill>
            </a:endParaRPr>
          </a:p>
        </p:txBody>
      </p:sp>
      <p:sp>
        <p:nvSpPr>
          <p:cNvPr id="8" name="Rectangle 7"/>
          <p:cNvSpPr/>
          <p:nvPr/>
        </p:nvSpPr>
        <p:spPr>
          <a:xfrm>
            <a:off x="672428" y="1267480"/>
            <a:ext cx="184217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Definition</a:t>
            </a:r>
          </a:p>
        </p:txBody>
      </p:sp>
      <p:pic>
        <p:nvPicPr>
          <p:cNvPr id="6" name="Picture 5">
            <a:extLst>
              <a:ext uri="{FF2B5EF4-FFF2-40B4-BE49-F238E27FC236}">
                <a16:creationId xmlns:a16="http://schemas.microsoft.com/office/drawing/2014/main" id="{B7E533E0-8B04-AA77-1C16-1D84F739D7C0}"/>
              </a:ext>
            </a:extLst>
          </p:cNvPr>
          <p:cNvPicPr>
            <a:picLocks noChangeAspect="1"/>
          </p:cNvPicPr>
          <p:nvPr/>
        </p:nvPicPr>
        <p:blipFill>
          <a:blip r:embed="rId3"/>
          <a:stretch>
            <a:fillRect/>
          </a:stretch>
        </p:blipFill>
        <p:spPr>
          <a:xfrm>
            <a:off x="7744970" y="4325224"/>
            <a:ext cx="1399030" cy="1366405"/>
          </a:xfrm>
          <a:prstGeom prst="rect">
            <a:avLst/>
          </a:prstGeom>
        </p:spPr>
      </p:pic>
    </p:spTree>
    <p:extLst>
      <p:ext uri="{BB962C8B-B14F-4D97-AF65-F5344CB8AC3E}">
        <p14:creationId xmlns:p14="http://schemas.microsoft.com/office/powerpoint/2010/main" val="388364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500"/>
                                        <p:tgtEl>
                                          <p:spTgt spid="143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fade">
                                      <p:cBhvr>
                                        <p:cTn id="12" dur="500"/>
                                        <p:tgtEl>
                                          <p:spTgt spid="143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339">
                                            <p:txEl>
                                              <p:pRg st="2" end="2"/>
                                            </p:txEl>
                                          </p:spTgt>
                                        </p:tgtEl>
                                        <p:attrNameLst>
                                          <p:attrName>style.visibility</p:attrName>
                                        </p:attrNameLst>
                                      </p:cBhvr>
                                      <p:to>
                                        <p:strVal val="visible"/>
                                      </p:to>
                                    </p:set>
                                    <p:animEffect transition="in" filter="fade">
                                      <p:cBhvr>
                                        <p:cTn id="17" dur="500"/>
                                        <p:tgtEl>
                                          <p:spTgt spid="143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2"/>
          <p:cNvSpPr>
            <a:spLocks noGrp="1" noChangeArrowheads="1"/>
          </p:cNvSpPr>
          <p:nvPr>
            <p:ph type="title"/>
          </p:nvPr>
        </p:nvSpPr>
        <p:spPr>
          <a:xfrm>
            <a:off x="179512" y="203284"/>
            <a:ext cx="8534400" cy="457200"/>
          </a:xfrm>
        </p:spPr>
        <p:txBody>
          <a:bodyPr>
            <a:normAutofit fontScale="90000"/>
          </a:bodyPr>
          <a:lstStyle/>
          <a:p>
            <a:pPr algn="ctr" eaLnBrk="1" hangingPunct="1"/>
            <a:r>
              <a:rPr lang="en-US" sz="3200" b="1" dirty="0">
                <a:latin typeface="+mj-lt"/>
              </a:rPr>
              <a:t>Leadership Styles</a:t>
            </a:r>
          </a:p>
        </p:txBody>
      </p:sp>
      <p:sp>
        <p:nvSpPr>
          <p:cNvPr id="6146" name="Rectangle 3"/>
          <p:cNvSpPr>
            <a:spLocks noGrp="1" noChangeArrowheads="1"/>
          </p:cNvSpPr>
          <p:nvPr>
            <p:ph sz="half" idx="1"/>
          </p:nvPr>
        </p:nvSpPr>
        <p:spPr>
          <a:xfrm>
            <a:off x="457200" y="1905000"/>
            <a:ext cx="7620000" cy="3048000"/>
          </a:xfrm>
        </p:spPr>
        <p:txBody>
          <a:bodyPr/>
          <a:lstStyle/>
          <a:p>
            <a:pPr marL="0" indent="0" eaLnBrk="1" hangingPunct="1">
              <a:buClr>
                <a:srgbClr val="0070C0"/>
              </a:buClr>
              <a:buNone/>
              <a:defRPr/>
            </a:pPr>
            <a:r>
              <a:rPr lang="en-US" b="1" dirty="0">
                <a:latin typeface="+mn-lt"/>
              </a:rPr>
              <a:t>Leadership style - the behavior pattern of an individual who attempts to influence others </a:t>
            </a:r>
          </a:p>
          <a:p>
            <a:pPr eaLnBrk="1" hangingPunct="1">
              <a:buClr>
                <a:srgbClr val="0070C0"/>
              </a:buClr>
              <a:buFont typeface="Wingdings" pitchFamily="2" charset="2"/>
              <a:buNone/>
              <a:defRPr/>
            </a:pPr>
            <a:r>
              <a:rPr lang="en-US" sz="3200" b="1" dirty="0">
                <a:latin typeface="+mn-lt"/>
              </a:rPr>
              <a:t>	</a:t>
            </a:r>
            <a:r>
              <a:rPr lang="en-US" dirty="0">
                <a:latin typeface="+mn-lt"/>
              </a:rPr>
              <a:t>It includes both:</a:t>
            </a:r>
          </a:p>
          <a:p>
            <a:pPr lvl="1" eaLnBrk="1" hangingPunct="1">
              <a:buClr>
                <a:srgbClr val="0070C0"/>
              </a:buClr>
              <a:buSzPct val="80000"/>
              <a:defRPr/>
            </a:pPr>
            <a:r>
              <a:rPr lang="en-US" dirty="0">
                <a:solidFill>
                  <a:schemeClr val="tx1"/>
                </a:solidFill>
              </a:rPr>
              <a:t>Directive </a:t>
            </a:r>
            <a:r>
              <a:rPr lang="en-US" b="1" dirty="0">
                <a:solidFill>
                  <a:schemeClr val="tx1"/>
                </a:solidFill>
              </a:rPr>
              <a:t>(task)</a:t>
            </a:r>
            <a:r>
              <a:rPr lang="en-US" dirty="0">
                <a:solidFill>
                  <a:schemeClr val="tx1"/>
                </a:solidFill>
              </a:rPr>
              <a:t> behaviors</a:t>
            </a:r>
          </a:p>
          <a:p>
            <a:pPr lvl="1" eaLnBrk="1" hangingPunct="1">
              <a:buClr>
                <a:srgbClr val="0070C0"/>
              </a:buClr>
              <a:buSzPct val="80000"/>
              <a:defRPr/>
            </a:pPr>
            <a:r>
              <a:rPr lang="en-US" dirty="0">
                <a:solidFill>
                  <a:schemeClr val="tx1"/>
                </a:solidFill>
              </a:rPr>
              <a:t>Supportive </a:t>
            </a:r>
            <a:r>
              <a:rPr lang="en-US" b="1" dirty="0">
                <a:solidFill>
                  <a:schemeClr val="tx1"/>
                </a:solidFill>
              </a:rPr>
              <a:t>(relationship)</a:t>
            </a:r>
            <a:r>
              <a:rPr lang="en-US" dirty="0">
                <a:solidFill>
                  <a:schemeClr val="tx1"/>
                </a:solidFill>
              </a:rPr>
              <a:t> behaviors</a:t>
            </a:r>
            <a:endParaRPr lang="en-US" dirty="0"/>
          </a:p>
          <a:p>
            <a:pPr lvl="1" eaLnBrk="1" hangingPunct="1">
              <a:buClr>
                <a:srgbClr val="0070C0"/>
              </a:buClr>
              <a:buSzPct val="80000"/>
              <a:defRPr/>
            </a:pPr>
            <a:endParaRPr lang="en-US" dirty="0">
              <a:solidFill>
                <a:schemeClr val="tx1"/>
              </a:solidFill>
            </a:endParaRPr>
          </a:p>
          <a:p>
            <a:pPr marL="0" indent="0">
              <a:buClr>
                <a:srgbClr val="0070C0"/>
              </a:buClr>
              <a:buSzPct val="80000"/>
              <a:buNone/>
              <a:defRPr/>
            </a:pPr>
            <a:r>
              <a:rPr lang="en-US" dirty="0"/>
              <a:t>Which </a:t>
            </a:r>
            <a:r>
              <a:rPr lang="en-US" i="1" dirty="0"/>
              <a:t>other</a:t>
            </a:r>
            <a:r>
              <a:rPr lang="en-US" dirty="0"/>
              <a:t> model could you </a:t>
            </a:r>
          </a:p>
          <a:p>
            <a:pPr marL="0" indent="0">
              <a:buClr>
                <a:srgbClr val="0070C0"/>
              </a:buClr>
              <a:buSzPct val="80000"/>
              <a:buNone/>
              <a:defRPr/>
            </a:pPr>
            <a:r>
              <a:rPr lang="en-US" dirty="0"/>
              <a:t>compare here?</a:t>
            </a:r>
            <a:endParaRPr lang="en-US" dirty="0">
              <a:solidFill>
                <a:schemeClr val="tx1"/>
              </a:solidFill>
            </a:endParaRPr>
          </a:p>
        </p:txBody>
      </p:sp>
      <p:sp>
        <p:nvSpPr>
          <p:cNvPr id="8" name="Rectangle 7"/>
          <p:cNvSpPr/>
          <p:nvPr/>
        </p:nvSpPr>
        <p:spPr>
          <a:xfrm>
            <a:off x="762000" y="1143000"/>
            <a:ext cx="185775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Definition</a:t>
            </a:r>
          </a:p>
        </p:txBody>
      </p:sp>
      <p:pic>
        <p:nvPicPr>
          <p:cNvPr id="3" name="Picture 2">
            <a:extLst>
              <a:ext uri="{FF2B5EF4-FFF2-40B4-BE49-F238E27FC236}">
                <a16:creationId xmlns:a16="http://schemas.microsoft.com/office/drawing/2014/main" id="{A2057A1B-2CA4-4605-80DE-7E332A8DBCDD}"/>
              </a:ext>
            </a:extLst>
          </p:cNvPr>
          <p:cNvPicPr>
            <a:picLocks noChangeAspect="1"/>
          </p:cNvPicPr>
          <p:nvPr/>
        </p:nvPicPr>
        <p:blipFill>
          <a:blip r:embed="rId3"/>
          <a:stretch>
            <a:fillRect/>
          </a:stretch>
        </p:blipFill>
        <p:spPr>
          <a:xfrm>
            <a:off x="5952680" y="3068960"/>
            <a:ext cx="3191320" cy="2629267"/>
          </a:xfrm>
          <a:prstGeom prst="rect">
            <a:avLst/>
          </a:prstGeom>
        </p:spPr>
      </p:pic>
    </p:spTree>
    <p:extLst>
      <p:ext uri="{BB962C8B-B14F-4D97-AF65-F5344CB8AC3E}">
        <p14:creationId xmlns:p14="http://schemas.microsoft.com/office/powerpoint/2010/main" val="139650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animEffect transition="in" filter="fade">
                                      <p:cBhvr>
                                        <p:cTn id="7" dur="500"/>
                                        <p:tgtEl>
                                          <p:spTgt spid="614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6">
                                            <p:txEl>
                                              <p:pRg st="1" end="1"/>
                                            </p:txEl>
                                          </p:spTgt>
                                        </p:tgtEl>
                                        <p:attrNameLst>
                                          <p:attrName>style.visibility</p:attrName>
                                        </p:attrNameLst>
                                      </p:cBhvr>
                                      <p:to>
                                        <p:strVal val="visible"/>
                                      </p:to>
                                    </p:set>
                                    <p:animEffect transition="in" filter="fade">
                                      <p:cBhvr>
                                        <p:cTn id="12" dur="500"/>
                                        <p:tgtEl>
                                          <p:spTgt spid="6146">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146">
                                            <p:txEl>
                                              <p:pRg st="2" end="2"/>
                                            </p:txEl>
                                          </p:spTgt>
                                        </p:tgtEl>
                                        <p:attrNameLst>
                                          <p:attrName>style.visibility</p:attrName>
                                        </p:attrNameLst>
                                      </p:cBhvr>
                                      <p:to>
                                        <p:strVal val="visible"/>
                                      </p:to>
                                    </p:set>
                                    <p:animEffect transition="in" filter="fade">
                                      <p:cBhvr>
                                        <p:cTn id="15" dur="500"/>
                                        <p:tgtEl>
                                          <p:spTgt spid="6146">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146">
                                            <p:txEl>
                                              <p:pRg st="3" end="3"/>
                                            </p:txEl>
                                          </p:spTgt>
                                        </p:tgtEl>
                                        <p:attrNameLst>
                                          <p:attrName>style.visibility</p:attrName>
                                        </p:attrNameLst>
                                      </p:cBhvr>
                                      <p:to>
                                        <p:strVal val="visible"/>
                                      </p:to>
                                    </p:set>
                                    <p:animEffect transition="in" filter="fade">
                                      <p:cBhvr>
                                        <p:cTn id="20" dur="500"/>
                                        <p:tgtEl>
                                          <p:spTgt spid="6146">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146">
                                            <p:txEl>
                                              <p:pRg st="5" end="5"/>
                                            </p:txEl>
                                          </p:spTgt>
                                        </p:tgtEl>
                                        <p:attrNameLst>
                                          <p:attrName>style.visibility</p:attrName>
                                        </p:attrNameLst>
                                      </p:cBhvr>
                                      <p:to>
                                        <p:strVal val="visible"/>
                                      </p:to>
                                    </p:set>
                                    <p:animEffect transition="in" filter="fade">
                                      <p:cBhvr>
                                        <p:cTn id="25" dur="500"/>
                                        <p:tgtEl>
                                          <p:spTgt spid="6146">
                                            <p:txEl>
                                              <p:pRg st="5" end="5"/>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146">
                                            <p:txEl>
                                              <p:pRg st="6" end="6"/>
                                            </p:txEl>
                                          </p:spTgt>
                                        </p:tgtEl>
                                        <p:attrNameLst>
                                          <p:attrName>style.visibility</p:attrName>
                                        </p:attrNameLst>
                                      </p:cBhvr>
                                      <p:to>
                                        <p:strVal val="visible"/>
                                      </p:to>
                                    </p:set>
                                    <p:animEffect transition="in" filter="fade">
                                      <p:cBhvr>
                                        <p:cTn id="28" dur="500"/>
                                        <p:tgtEl>
                                          <p:spTgt spid="6146">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1030"/>
          <p:cNvSpPr>
            <a:spLocks noGrp="1" noChangeArrowheads="1"/>
          </p:cNvSpPr>
          <p:nvPr>
            <p:ph sz="half" idx="1"/>
          </p:nvPr>
        </p:nvSpPr>
        <p:spPr>
          <a:xfrm>
            <a:off x="514942" y="1790700"/>
            <a:ext cx="7543800" cy="3276600"/>
          </a:xfrm>
        </p:spPr>
        <p:txBody>
          <a:bodyPr/>
          <a:lstStyle/>
          <a:p>
            <a:pPr marL="0" indent="0" eaLnBrk="1" hangingPunct="1">
              <a:lnSpc>
                <a:spcPct val="90000"/>
              </a:lnSpc>
              <a:spcAft>
                <a:spcPct val="20000"/>
              </a:spcAft>
              <a:buClr>
                <a:srgbClr val="0070C0"/>
              </a:buClr>
              <a:buNone/>
            </a:pPr>
            <a:r>
              <a:rPr lang="en-US" b="1" i="1" dirty="0"/>
              <a:t>Directive behaviors</a:t>
            </a:r>
            <a:r>
              <a:rPr lang="en-US" b="1" dirty="0"/>
              <a:t> </a:t>
            </a:r>
            <a:r>
              <a:rPr lang="en-US" dirty="0"/>
              <a:t>- Help group members in goal achievement via </a:t>
            </a:r>
            <a:r>
              <a:rPr lang="en-US" i="1" dirty="0"/>
              <a:t>one-way communication</a:t>
            </a:r>
            <a:r>
              <a:rPr lang="en-US" dirty="0"/>
              <a:t> through:</a:t>
            </a:r>
          </a:p>
          <a:p>
            <a:pPr lvl="1" eaLnBrk="1" hangingPunct="1">
              <a:lnSpc>
                <a:spcPct val="90000"/>
              </a:lnSpc>
              <a:spcAft>
                <a:spcPct val="20000"/>
              </a:spcAft>
              <a:buClr>
                <a:srgbClr val="0070C0"/>
              </a:buClr>
              <a:buSzPct val="80000"/>
            </a:pPr>
            <a:r>
              <a:rPr lang="en-US" dirty="0">
                <a:solidFill>
                  <a:schemeClr val="tx1"/>
                </a:solidFill>
              </a:rPr>
              <a:t>Giving directions</a:t>
            </a:r>
          </a:p>
          <a:p>
            <a:pPr lvl="1" eaLnBrk="1" hangingPunct="1">
              <a:lnSpc>
                <a:spcPct val="90000"/>
              </a:lnSpc>
              <a:spcAft>
                <a:spcPct val="20000"/>
              </a:spcAft>
              <a:buClr>
                <a:srgbClr val="0070C0"/>
              </a:buClr>
              <a:buSzPct val="80000"/>
            </a:pPr>
            <a:r>
              <a:rPr lang="en-US" dirty="0">
                <a:solidFill>
                  <a:schemeClr val="tx1"/>
                </a:solidFill>
              </a:rPr>
              <a:t>Establishing goals &amp; how to achieve them</a:t>
            </a:r>
          </a:p>
          <a:p>
            <a:pPr lvl="1" eaLnBrk="1" hangingPunct="1">
              <a:lnSpc>
                <a:spcPct val="90000"/>
              </a:lnSpc>
              <a:spcAft>
                <a:spcPct val="20000"/>
              </a:spcAft>
              <a:buClr>
                <a:srgbClr val="0070C0"/>
              </a:buClr>
              <a:buSzPct val="80000"/>
            </a:pPr>
            <a:r>
              <a:rPr lang="en-US" dirty="0">
                <a:solidFill>
                  <a:schemeClr val="tx1"/>
                </a:solidFill>
              </a:rPr>
              <a:t>Methods of evaluation &amp; timelines</a:t>
            </a:r>
          </a:p>
          <a:p>
            <a:pPr lvl="1" eaLnBrk="1" hangingPunct="1">
              <a:lnSpc>
                <a:spcPct val="90000"/>
              </a:lnSpc>
              <a:spcAft>
                <a:spcPct val="20000"/>
              </a:spcAft>
              <a:buClr>
                <a:srgbClr val="0070C0"/>
              </a:buClr>
              <a:buSzPct val="80000"/>
            </a:pPr>
            <a:r>
              <a:rPr lang="en-US" dirty="0">
                <a:solidFill>
                  <a:schemeClr val="tx1"/>
                </a:solidFill>
              </a:rPr>
              <a:t>Defining roles</a:t>
            </a:r>
          </a:p>
        </p:txBody>
      </p:sp>
      <p:sp>
        <p:nvSpPr>
          <p:cNvPr id="8" name="Rectangle 7"/>
          <p:cNvSpPr/>
          <p:nvPr/>
        </p:nvSpPr>
        <p:spPr>
          <a:xfrm>
            <a:off x="362542" y="1191280"/>
            <a:ext cx="4648200" cy="523220"/>
          </a:xfrm>
          <a:prstGeom prst="rect">
            <a:avLst/>
          </a:prstGeom>
        </p:spPr>
        <p:txBody>
          <a:bodyPr wrap="square">
            <a:spAutoFit/>
          </a:bodyPr>
          <a:lstStyle/>
          <a:p>
            <a:pPr lvl="0" algn="ctr" eaLnBrk="0" hangingPunct="0">
              <a:defRPr/>
            </a:pPr>
            <a:r>
              <a:rPr lang="en-US" sz="2800" b="1" dirty="0">
                <a:solidFill>
                  <a:srgbClr val="0070C0"/>
                </a:solidFill>
                <a:latin typeface="Arial Rounded MT Bold" pitchFamily="34" charset="0"/>
                <a:cs typeface="Calibri" pitchFamily="34" charset="0"/>
              </a:rPr>
              <a:t>Dimension Definition</a:t>
            </a:r>
          </a:p>
        </p:txBody>
      </p:sp>
      <p:sp>
        <p:nvSpPr>
          <p:cNvPr id="9" name="Rectangle 12"/>
          <p:cNvSpPr txBox="1">
            <a:spLocks noChangeArrowheads="1"/>
          </p:cNvSpPr>
          <p:nvPr/>
        </p:nvSpPr>
        <p:spPr bwMode="auto">
          <a:xfrm>
            <a:off x="353469" y="332656"/>
            <a:ext cx="8534400" cy="457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a:lstStyle>
          <a:p>
            <a:pPr eaLnBrk="1" hangingPunct="1"/>
            <a:r>
              <a:rPr lang="en-US" dirty="0"/>
              <a:t>Leadership Styles</a:t>
            </a:r>
          </a:p>
        </p:txBody>
      </p:sp>
      <p:pic>
        <p:nvPicPr>
          <p:cNvPr id="6" name="Picture 5">
            <a:extLst>
              <a:ext uri="{FF2B5EF4-FFF2-40B4-BE49-F238E27FC236}">
                <a16:creationId xmlns:a16="http://schemas.microsoft.com/office/drawing/2014/main" id="{B07147ED-422B-92F9-0467-DE00D4CCE500}"/>
              </a:ext>
            </a:extLst>
          </p:cNvPr>
          <p:cNvPicPr>
            <a:picLocks noChangeAspect="1"/>
          </p:cNvPicPr>
          <p:nvPr/>
        </p:nvPicPr>
        <p:blipFill>
          <a:blip r:embed="rId3"/>
          <a:stretch>
            <a:fillRect/>
          </a:stretch>
        </p:blipFill>
        <p:spPr>
          <a:xfrm>
            <a:off x="7744970" y="4325224"/>
            <a:ext cx="1399030" cy="1366405"/>
          </a:xfrm>
          <a:prstGeom prst="rect">
            <a:avLst/>
          </a:prstGeom>
        </p:spPr>
      </p:pic>
    </p:spTree>
    <p:extLst>
      <p:ext uri="{BB962C8B-B14F-4D97-AF65-F5344CB8AC3E}">
        <p14:creationId xmlns:p14="http://schemas.microsoft.com/office/powerpoint/2010/main" val="3331307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fade">
                                      <p:cBhvr>
                                        <p:cTn id="7" dur="500"/>
                                        <p:tgtEl>
                                          <p:spTgt spid="163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fade">
                                      <p:cBhvr>
                                        <p:cTn id="12" dur="500"/>
                                        <p:tgtEl>
                                          <p:spTgt spid="163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fade">
                                      <p:cBhvr>
                                        <p:cTn id="17" dur="500"/>
                                        <p:tgtEl>
                                          <p:spTgt spid="163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fade">
                                      <p:cBhvr>
                                        <p:cTn id="22" dur="500"/>
                                        <p:tgtEl>
                                          <p:spTgt spid="1638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fade">
                                      <p:cBhvr>
                                        <p:cTn id="27" dur="500"/>
                                        <p:tgtEl>
                                          <p:spTgt spid="163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2"/>
          <p:cNvSpPr txBox="1">
            <a:spLocks noChangeArrowheads="1"/>
          </p:cNvSpPr>
          <p:nvPr/>
        </p:nvSpPr>
        <p:spPr bwMode="auto">
          <a:xfrm>
            <a:off x="179512" y="203284"/>
            <a:ext cx="8534400" cy="457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a:lstStyle>
          <a:p>
            <a:pPr eaLnBrk="1" hangingPunct="1"/>
            <a:r>
              <a:rPr lang="en-US" dirty="0"/>
              <a:t>Leadership Styles</a:t>
            </a:r>
          </a:p>
        </p:txBody>
      </p:sp>
      <p:sp>
        <p:nvSpPr>
          <p:cNvPr id="17411" name="Rectangle 4"/>
          <p:cNvSpPr>
            <a:spLocks noGrp="1" noChangeArrowheads="1"/>
          </p:cNvSpPr>
          <p:nvPr>
            <p:ph sz="half" idx="1"/>
          </p:nvPr>
        </p:nvSpPr>
        <p:spPr>
          <a:xfrm>
            <a:off x="457200" y="1752600"/>
            <a:ext cx="7543800" cy="3352800"/>
          </a:xfrm>
        </p:spPr>
        <p:txBody>
          <a:bodyPr/>
          <a:lstStyle/>
          <a:p>
            <a:pPr marL="0" indent="0" eaLnBrk="1" hangingPunct="1">
              <a:lnSpc>
                <a:spcPct val="90000"/>
              </a:lnSpc>
              <a:spcAft>
                <a:spcPct val="20000"/>
              </a:spcAft>
              <a:buClr>
                <a:srgbClr val="0070C0"/>
              </a:buClr>
              <a:buNone/>
            </a:pPr>
            <a:r>
              <a:rPr lang="en-US" sz="2600" b="1" i="1" dirty="0">
                <a:latin typeface="+mn-lt"/>
              </a:rPr>
              <a:t>Supportive behaviors</a:t>
            </a:r>
            <a:r>
              <a:rPr lang="en-US" sz="2600" b="1" dirty="0">
                <a:latin typeface="+mn-lt"/>
              </a:rPr>
              <a:t> - Assist group members via </a:t>
            </a:r>
            <a:r>
              <a:rPr lang="en-US" sz="2600" b="1" i="1" dirty="0">
                <a:latin typeface="+mn-lt"/>
              </a:rPr>
              <a:t>two-way communication</a:t>
            </a:r>
            <a:r>
              <a:rPr lang="en-US" sz="2600" b="1" dirty="0">
                <a:latin typeface="+mn-lt"/>
              </a:rPr>
              <a:t> in feeling comfortable with themselves, co-workers, and situation</a:t>
            </a:r>
          </a:p>
          <a:p>
            <a:pPr lvl="1" eaLnBrk="1" hangingPunct="1">
              <a:lnSpc>
                <a:spcPct val="90000"/>
              </a:lnSpc>
              <a:spcAft>
                <a:spcPct val="20000"/>
              </a:spcAft>
              <a:buClr>
                <a:srgbClr val="0070C0"/>
              </a:buClr>
            </a:pPr>
            <a:r>
              <a:rPr lang="en-US" dirty="0">
                <a:solidFill>
                  <a:schemeClr val="tx1"/>
                </a:solidFill>
              </a:rPr>
              <a:t>Asking for input</a:t>
            </a:r>
          </a:p>
          <a:p>
            <a:pPr lvl="1" eaLnBrk="1" hangingPunct="1">
              <a:lnSpc>
                <a:spcPct val="90000"/>
              </a:lnSpc>
              <a:spcAft>
                <a:spcPct val="20000"/>
              </a:spcAft>
              <a:buClr>
                <a:srgbClr val="0070C0"/>
              </a:buClr>
            </a:pPr>
            <a:r>
              <a:rPr lang="en-US" dirty="0">
                <a:solidFill>
                  <a:schemeClr val="tx1"/>
                </a:solidFill>
              </a:rPr>
              <a:t>Problem solving </a:t>
            </a:r>
          </a:p>
          <a:p>
            <a:pPr lvl="1" eaLnBrk="1" hangingPunct="1">
              <a:lnSpc>
                <a:spcPct val="90000"/>
              </a:lnSpc>
              <a:spcAft>
                <a:spcPct val="20000"/>
              </a:spcAft>
              <a:buClr>
                <a:srgbClr val="0070C0"/>
              </a:buClr>
            </a:pPr>
            <a:r>
              <a:rPr lang="en-US" dirty="0">
                <a:solidFill>
                  <a:schemeClr val="tx1"/>
                </a:solidFill>
              </a:rPr>
              <a:t>Praising, listening</a:t>
            </a:r>
          </a:p>
        </p:txBody>
      </p:sp>
      <p:sp>
        <p:nvSpPr>
          <p:cNvPr id="7" name="Rectangle 6"/>
          <p:cNvSpPr/>
          <p:nvPr/>
        </p:nvSpPr>
        <p:spPr>
          <a:xfrm>
            <a:off x="762000" y="1066800"/>
            <a:ext cx="3962400" cy="523220"/>
          </a:xfrm>
          <a:prstGeom prst="rect">
            <a:avLst/>
          </a:prstGeom>
        </p:spPr>
        <p:txBody>
          <a:bodyPr wrap="square">
            <a:spAutoFit/>
          </a:bodyPr>
          <a:lstStyle/>
          <a:p>
            <a:pPr lvl="0" eaLnBrk="0" hangingPunct="0">
              <a:defRPr/>
            </a:pPr>
            <a:r>
              <a:rPr lang="en-US" sz="2800" b="1" dirty="0">
                <a:solidFill>
                  <a:srgbClr val="0070C0"/>
                </a:solidFill>
                <a:latin typeface="Arial Rounded MT Bold" pitchFamily="34" charset="0"/>
                <a:cs typeface="Calibri" pitchFamily="34" charset="0"/>
              </a:rPr>
              <a:t>Dimension Definitions</a:t>
            </a:r>
          </a:p>
        </p:txBody>
      </p:sp>
      <p:pic>
        <p:nvPicPr>
          <p:cNvPr id="6" name="Picture 5">
            <a:extLst>
              <a:ext uri="{FF2B5EF4-FFF2-40B4-BE49-F238E27FC236}">
                <a16:creationId xmlns:a16="http://schemas.microsoft.com/office/drawing/2014/main" id="{1615A44E-1871-BC39-0897-CA84B2E96E03}"/>
              </a:ext>
            </a:extLst>
          </p:cNvPr>
          <p:cNvPicPr>
            <a:picLocks noChangeAspect="1"/>
          </p:cNvPicPr>
          <p:nvPr/>
        </p:nvPicPr>
        <p:blipFill>
          <a:blip r:embed="rId3"/>
          <a:stretch>
            <a:fillRect/>
          </a:stretch>
        </p:blipFill>
        <p:spPr>
          <a:xfrm>
            <a:off x="7744970" y="4325224"/>
            <a:ext cx="1399030" cy="1366405"/>
          </a:xfrm>
          <a:prstGeom prst="rect">
            <a:avLst/>
          </a:prstGeom>
        </p:spPr>
      </p:pic>
    </p:spTree>
    <p:extLst>
      <p:ext uri="{BB962C8B-B14F-4D97-AF65-F5344CB8AC3E}">
        <p14:creationId xmlns:p14="http://schemas.microsoft.com/office/powerpoint/2010/main" val="1737465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500"/>
                                        <p:tgtEl>
                                          <p:spTgt spid="174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500"/>
                                        <p:tgtEl>
                                          <p:spTgt spid="174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500"/>
                                        <p:tgtEl>
                                          <p:spTgt spid="174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500"/>
                                        <p:tgtEl>
                                          <p:spTgt spid="174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2"/>
          <p:cNvSpPr>
            <a:spLocks noGrp="1" noChangeArrowheads="1"/>
          </p:cNvSpPr>
          <p:nvPr>
            <p:ph type="title"/>
          </p:nvPr>
        </p:nvSpPr>
        <p:spPr>
          <a:xfrm>
            <a:off x="304800" y="332656"/>
            <a:ext cx="8610600" cy="457200"/>
          </a:xfrm>
        </p:spPr>
        <p:txBody>
          <a:bodyPr>
            <a:normAutofit fontScale="90000"/>
          </a:bodyPr>
          <a:lstStyle/>
          <a:p>
            <a:pPr algn="ctr" eaLnBrk="1" hangingPunct="1"/>
            <a:r>
              <a:rPr lang="en-US" sz="3200" b="1" dirty="0">
                <a:latin typeface="Arial" panose="020B0604020202020204" pitchFamily="34" charset="0"/>
                <a:cs typeface="Arial" panose="020B0604020202020204" pitchFamily="34" charset="0"/>
              </a:rPr>
              <a:t>Development Levels</a:t>
            </a:r>
          </a:p>
        </p:txBody>
      </p:sp>
      <p:sp>
        <p:nvSpPr>
          <p:cNvPr id="22534" name="Rectangle 3"/>
          <p:cNvSpPr>
            <a:spLocks noGrp="1" noChangeArrowheads="1"/>
          </p:cNvSpPr>
          <p:nvPr>
            <p:ph sz="half" idx="1"/>
          </p:nvPr>
        </p:nvSpPr>
        <p:spPr>
          <a:xfrm>
            <a:off x="279544" y="1340768"/>
            <a:ext cx="3140328" cy="3384376"/>
          </a:xfrm>
        </p:spPr>
        <p:txBody>
          <a:bodyPr>
            <a:noAutofit/>
          </a:bodyPr>
          <a:lstStyle/>
          <a:p>
            <a:pPr marL="168275" indent="4763" eaLnBrk="1" hangingPunct="1">
              <a:buFont typeface="Wingdings 2" pitchFamily="18" charset="2"/>
              <a:buNone/>
            </a:pPr>
            <a:r>
              <a:rPr lang="en-US" sz="2800" dirty="0">
                <a:solidFill>
                  <a:srgbClr val="0000CC"/>
                </a:solidFill>
              </a:rPr>
              <a:t>The degree to which followers have the </a:t>
            </a:r>
            <a:r>
              <a:rPr lang="en-US" sz="2800" b="1" i="1" dirty="0">
                <a:solidFill>
                  <a:srgbClr val="0000CC"/>
                </a:solidFill>
              </a:rPr>
              <a:t>competence </a:t>
            </a:r>
            <a:r>
              <a:rPr lang="en-US" sz="2800" dirty="0">
                <a:solidFill>
                  <a:srgbClr val="0000CC"/>
                </a:solidFill>
              </a:rPr>
              <a:t>and </a:t>
            </a:r>
            <a:r>
              <a:rPr lang="en-US" sz="2800" b="1" i="1" dirty="0">
                <a:solidFill>
                  <a:srgbClr val="0000CC"/>
                </a:solidFill>
              </a:rPr>
              <a:t>commitment </a:t>
            </a:r>
            <a:r>
              <a:rPr lang="en-US" sz="2800" dirty="0">
                <a:solidFill>
                  <a:srgbClr val="0000CC"/>
                </a:solidFill>
              </a:rPr>
              <a:t>necessary to accomplish a given task or activity</a:t>
            </a:r>
          </a:p>
        </p:txBody>
      </p:sp>
      <p:pic>
        <p:nvPicPr>
          <p:cNvPr id="5" name="Picture 4">
            <a:extLst>
              <a:ext uri="{FF2B5EF4-FFF2-40B4-BE49-F238E27FC236}">
                <a16:creationId xmlns:a16="http://schemas.microsoft.com/office/drawing/2014/main" id="{51841676-E569-49CB-9F30-761F322AF1B0}"/>
              </a:ext>
            </a:extLst>
          </p:cNvPr>
          <p:cNvPicPr>
            <a:picLocks noChangeAspect="1"/>
          </p:cNvPicPr>
          <p:nvPr/>
        </p:nvPicPr>
        <p:blipFill>
          <a:blip r:embed="rId3"/>
          <a:stretch>
            <a:fillRect/>
          </a:stretch>
        </p:blipFill>
        <p:spPr>
          <a:xfrm>
            <a:off x="3647477" y="1916832"/>
            <a:ext cx="5495925" cy="3819525"/>
          </a:xfrm>
          <a:prstGeom prst="rect">
            <a:avLst/>
          </a:prstGeom>
        </p:spPr>
      </p:pic>
    </p:spTree>
    <p:extLst>
      <p:ext uri="{BB962C8B-B14F-4D97-AF65-F5344CB8AC3E}">
        <p14:creationId xmlns:p14="http://schemas.microsoft.com/office/powerpoint/2010/main" val="28599536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5" name="Rectangle 1068"/>
          <p:cNvSpPr>
            <a:spLocks noGrp="1" noChangeArrowheads="1"/>
          </p:cNvSpPr>
          <p:nvPr>
            <p:ph type="title"/>
          </p:nvPr>
        </p:nvSpPr>
        <p:spPr>
          <a:xfrm>
            <a:off x="228600" y="228600"/>
            <a:ext cx="8686800" cy="381000"/>
          </a:xfrm>
        </p:spPr>
        <p:txBody>
          <a:bodyPr>
            <a:normAutofit fontScale="90000"/>
          </a:bodyPr>
          <a:lstStyle/>
          <a:p>
            <a:pPr algn="ctr" eaLnBrk="1" hangingPunct="1"/>
            <a:r>
              <a:rPr lang="en-US" sz="3200" b="1" dirty="0">
                <a:latin typeface="+mj-lt"/>
              </a:rPr>
              <a:t>How</a:t>
            </a:r>
            <a:r>
              <a:rPr lang="en-US" sz="3200" dirty="0">
                <a:latin typeface="+mj-lt"/>
              </a:rPr>
              <a:t> </a:t>
            </a:r>
            <a:r>
              <a:rPr lang="en-US" sz="3200" b="1" dirty="0">
                <a:latin typeface="+mj-lt"/>
              </a:rPr>
              <a:t>Does</a:t>
            </a:r>
            <a:r>
              <a:rPr lang="en-US" sz="3200" dirty="0">
                <a:latin typeface="+mj-lt"/>
              </a:rPr>
              <a:t> </a:t>
            </a:r>
            <a:r>
              <a:rPr lang="en-US" sz="3200" b="1" dirty="0">
                <a:latin typeface="+mj-lt"/>
              </a:rPr>
              <a:t>The</a:t>
            </a:r>
            <a:r>
              <a:rPr lang="en-US" sz="3200" dirty="0">
                <a:latin typeface="+mj-lt"/>
              </a:rPr>
              <a:t> </a:t>
            </a:r>
            <a:r>
              <a:rPr lang="en-US" sz="3200" b="1" dirty="0">
                <a:latin typeface="+mj-lt"/>
              </a:rPr>
              <a:t>Situational</a:t>
            </a:r>
            <a:r>
              <a:rPr lang="en-US" sz="3200" dirty="0">
                <a:latin typeface="+mj-lt"/>
              </a:rPr>
              <a:t> </a:t>
            </a:r>
            <a:r>
              <a:rPr lang="en-US" sz="3200" b="1" dirty="0">
                <a:latin typeface="+mj-lt"/>
              </a:rPr>
              <a:t>Approach Work?</a:t>
            </a:r>
          </a:p>
        </p:txBody>
      </p:sp>
      <p:sp>
        <p:nvSpPr>
          <p:cNvPr id="93211" name="Text Box 1051"/>
          <p:cNvSpPr txBox="1">
            <a:spLocks noChangeArrowheads="1"/>
          </p:cNvSpPr>
          <p:nvPr/>
        </p:nvSpPr>
        <p:spPr bwMode="auto">
          <a:xfrm>
            <a:off x="5029200" y="2852306"/>
            <a:ext cx="2276475" cy="457200"/>
          </a:xfrm>
          <a:prstGeom prst="rect">
            <a:avLst/>
          </a:prstGeom>
          <a:noFill/>
          <a:ln>
            <a:noFill/>
          </a:ln>
          <a:effectLst/>
        </p:spPr>
        <p:txBody>
          <a:bodyPr>
            <a:spAutoFit/>
          </a:bodyPr>
          <a:lstStyle/>
          <a:p>
            <a:pPr eaLnBrk="0" hangingPunct="0">
              <a:defRPr/>
            </a:pPr>
            <a:endParaRPr lang="en-US">
              <a:solidFill>
                <a:srgbClr val="FFCC66"/>
              </a:solidFill>
              <a:effectLst>
                <a:outerShdw blurRad="38100" dist="38100" dir="2700000" algn="tl">
                  <a:srgbClr val="C0C0C0"/>
                </a:outerShdw>
              </a:effectLst>
            </a:endParaRPr>
          </a:p>
        </p:txBody>
      </p:sp>
      <p:sp>
        <p:nvSpPr>
          <p:cNvPr id="25610" name="Text Box 1061"/>
          <p:cNvSpPr txBox="1">
            <a:spLocks noChangeArrowheads="1"/>
          </p:cNvSpPr>
          <p:nvPr/>
        </p:nvSpPr>
        <p:spPr bwMode="auto">
          <a:xfrm>
            <a:off x="152400" y="871106"/>
            <a:ext cx="8686800" cy="400110"/>
          </a:xfrm>
          <a:prstGeom prst="rect">
            <a:avLst/>
          </a:prstGeom>
          <a:noFill/>
          <a:ln w="9525">
            <a:noFill/>
            <a:miter lim="800000"/>
            <a:headEnd/>
            <a:tailEnd/>
          </a:ln>
        </p:spPr>
        <p:txBody>
          <a:bodyPr>
            <a:spAutoFit/>
          </a:bodyPr>
          <a:lstStyle/>
          <a:p>
            <a:pPr algn="ctr" eaLnBrk="0" hangingPunct="0"/>
            <a:r>
              <a:rPr lang="en-US" sz="2000" b="1" dirty="0">
                <a:latin typeface="+mn-lt"/>
                <a:ea typeface="Calibri" pitchFamily="34" charset="0"/>
                <a:cs typeface="Calibri" pitchFamily="34" charset="0"/>
              </a:rPr>
              <a:t>Using SLII model</a:t>
            </a:r>
            <a:r>
              <a:rPr lang="en-US" sz="2000" dirty="0">
                <a:latin typeface="+mn-lt"/>
                <a:ea typeface="Calibri" pitchFamily="34" charset="0"/>
                <a:cs typeface="Calibri" pitchFamily="34" charset="0"/>
              </a:rPr>
              <a:t> – </a:t>
            </a:r>
            <a:r>
              <a:rPr lang="en-US" sz="2000" b="1" dirty="0">
                <a:latin typeface="+mn-lt"/>
                <a:ea typeface="Calibri" pitchFamily="34" charset="0"/>
                <a:cs typeface="Calibri" pitchFamily="34" charset="0"/>
              </a:rPr>
              <a:t>In any given situation the leader has two tasks:</a:t>
            </a:r>
          </a:p>
        </p:txBody>
      </p:sp>
      <p:sp>
        <p:nvSpPr>
          <p:cNvPr id="11" name="Rectangle 10"/>
          <p:cNvSpPr/>
          <p:nvPr/>
        </p:nvSpPr>
        <p:spPr>
          <a:xfrm>
            <a:off x="1386687" y="1338486"/>
            <a:ext cx="163192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1st Task</a:t>
            </a:r>
          </a:p>
        </p:txBody>
      </p:sp>
      <p:sp>
        <p:nvSpPr>
          <p:cNvPr id="12" name="Rectangle 11"/>
          <p:cNvSpPr/>
          <p:nvPr/>
        </p:nvSpPr>
        <p:spPr>
          <a:xfrm>
            <a:off x="5929352" y="1338486"/>
            <a:ext cx="1750544"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2nd Task</a:t>
            </a:r>
          </a:p>
        </p:txBody>
      </p:sp>
      <p:sp>
        <p:nvSpPr>
          <p:cNvPr id="13" name="Rectangle 12"/>
          <p:cNvSpPr/>
          <p:nvPr/>
        </p:nvSpPr>
        <p:spPr>
          <a:xfrm>
            <a:off x="228600" y="1916832"/>
            <a:ext cx="4572000" cy="3754874"/>
          </a:xfrm>
          <a:prstGeom prst="rect">
            <a:avLst/>
          </a:prstGeom>
        </p:spPr>
        <p:txBody>
          <a:bodyPr>
            <a:spAutoFit/>
          </a:bodyPr>
          <a:lstStyle/>
          <a:p>
            <a:pPr algn="ctr" eaLnBrk="0" hangingPunct="0">
              <a:spcBef>
                <a:spcPts val="0"/>
              </a:spcBef>
              <a:spcAft>
                <a:spcPts val="600"/>
              </a:spcAft>
              <a:defRPr/>
            </a:pPr>
            <a:r>
              <a:rPr lang="en-US" sz="2200" b="1" dirty="0">
                <a:latin typeface="+mn-lt"/>
                <a:cs typeface="Calibri" pitchFamily="34" charset="0"/>
              </a:rPr>
              <a:t>Diagnose the Situation</a:t>
            </a:r>
          </a:p>
          <a:p>
            <a:pPr eaLnBrk="0" hangingPunct="0">
              <a:spcBef>
                <a:spcPts val="0"/>
              </a:spcBef>
              <a:spcAft>
                <a:spcPts val="600"/>
              </a:spcAft>
              <a:defRPr/>
            </a:pPr>
            <a:r>
              <a:rPr lang="en-US" sz="2000" dirty="0">
                <a:latin typeface="+mn-lt"/>
                <a:cs typeface="Calibri" pitchFamily="34" charset="0"/>
              </a:rPr>
              <a:t>Identify  the developmental level of employee</a:t>
            </a:r>
          </a:p>
          <a:p>
            <a:pPr eaLnBrk="0" hangingPunct="0">
              <a:spcBef>
                <a:spcPts val="0"/>
              </a:spcBef>
              <a:spcAft>
                <a:spcPts val="600"/>
              </a:spcAft>
              <a:defRPr/>
            </a:pPr>
            <a:r>
              <a:rPr lang="en-US" sz="2200" b="1" i="1" dirty="0">
                <a:latin typeface="+mn-lt"/>
                <a:cs typeface="Calibri" pitchFamily="34" charset="0"/>
              </a:rPr>
              <a:t>Ask questions like:</a:t>
            </a:r>
            <a:endParaRPr lang="en-US" sz="2200" b="1" dirty="0">
              <a:latin typeface="+mn-lt"/>
              <a:cs typeface="Calibri" pitchFamily="34" charset="0"/>
            </a:endParaRP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What is the task subordinates  are being asked to perform? </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How complicated is it?</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What is their skill set?</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Do they have the desire to complete the job?</a:t>
            </a:r>
          </a:p>
        </p:txBody>
      </p:sp>
      <p:sp>
        <p:nvSpPr>
          <p:cNvPr id="14" name="Rectangle 13"/>
          <p:cNvSpPr/>
          <p:nvPr/>
        </p:nvSpPr>
        <p:spPr>
          <a:xfrm>
            <a:off x="5029200" y="1928976"/>
            <a:ext cx="3733800" cy="2277547"/>
          </a:xfrm>
          <a:prstGeom prst="rect">
            <a:avLst/>
          </a:prstGeom>
        </p:spPr>
        <p:txBody>
          <a:bodyPr wrap="square">
            <a:spAutoFit/>
          </a:bodyPr>
          <a:lstStyle/>
          <a:p>
            <a:pPr algn="ctr" eaLnBrk="0" hangingPunct="0">
              <a:spcAft>
                <a:spcPts val="1200"/>
              </a:spcAft>
              <a:defRPr/>
            </a:pPr>
            <a:r>
              <a:rPr lang="en-US" sz="2200" b="1" dirty="0">
                <a:latin typeface="+mn-lt"/>
                <a:cs typeface="Calibri" pitchFamily="34" charset="0"/>
              </a:rPr>
              <a:t>Adapt Style</a:t>
            </a:r>
          </a:p>
          <a:p>
            <a:pPr eaLnBrk="0" hangingPunct="0">
              <a:spcAft>
                <a:spcPts val="1200"/>
              </a:spcAft>
              <a:defRPr/>
            </a:pPr>
            <a:r>
              <a:rPr lang="en-US" sz="2000" dirty="0">
                <a:latin typeface="+mn-lt"/>
                <a:cs typeface="Calibri" pitchFamily="34" charset="0"/>
              </a:rPr>
              <a:t>To prescribed Leadership style in the SLII model</a:t>
            </a:r>
          </a:p>
          <a:p>
            <a:pPr marL="347663" lvl="1" indent="-169863" eaLnBrk="0" hangingPunct="0">
              <a:spcAft>
                <a:spcPts val="1200"/>
              </a:spcAft>
              <a:buSzPct val="90000"/>
              <a:buFont typeface="Arial" pitchFamily="34" charset="0"/>
              <a:buChar char="•"/>
              <a:defRPr/>
            </a:pPr>
            <a:r>
              <a:rPr lang="en-US" sz="2000" dirty="0">
                <a:latin typeface="+mn-lt"/>
                <a:cs typeface="Calibri" pitchFamily="34" charset="0"/>
              </a:rPr>
              <a:t>Leadership style </a:t>
            </a:r>
            <a:r>
              <a:rPr lang="en-US" sz="2000" b="1" u="sng" dirty="0">
                <a:latin typeface="+mn-lt"/>
                <a:cs typeface="Calibri" pitchFamily="34" charset="0"/>
              </a:rPr>
              <a:t>must </a:t>
            </a:r>
            <a:r>
              <a:rPr lang="en-US" sz="2000" dirty="0">
                <a:latin typeface="+mn-lt"/>
                <a:cs typeface="Calibri" pitchFamily="34" charset="0"/>
              </a:rPr>
              <a:t>correspond to the employee’s development level</a:t>
            </a:r>
          </a:p>
        </p:txBody>
      </p:sp>
      <p:pic>
        <p:nvPicPr>
          <p:cNvPr id="10" name="Picture 9">
            <a:extLst>
              <a:ext uri="{FF2B5EF4-FFF2-40B4-BE49-F238E27FC236}">
                <a16:creationId xmlns:a16="http://schemas.microsoft.com/office/drawing/2014/main" id="{5D305CC6-5461-525E-51BB-DDA1267CE9A9}"/>
              </a:ext>
            </a:extLst>
          </p:cNvPr>
          <p:cNvPicPr>
            <a:picLocks noChangeAspect="1"/>
          </p:cNvPicPr>
          <p:nvPr/>
        </p:nvPicPr>
        <p:blipFill>
          <a:blip r:embed="rId3"/>
          <a:stretch>
            <a:fillRect/>
          </a:stretch>
        </p:blipFill>
        <p:spPr>
          <a:xfrm>
            <a:off x="7744970" y="4325224"/>
            <a:ext cx="1399030" cy="1366405"/>
          </a:xfrm>
          <a:prstGeom prst="rect">
            <a:avLst/>
          </a:prstGeom>
        </p:spPr>
      </p:pic>
    </p:spTree>
    <p:extLst>
      <p:ext uri="{BB962C8B-B14F-4D97-AF65-F5344CB8AC3E}">
        <p14:creationId xmlns:p14="http://schemas.microsoft.com/office/powerpoint/2010/main" val="172998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xEl>
                                              <p:pRg st="0" end="0"/>
                                            </p:txEl>
                                          </p:spTgt>
                                        </p:tgtEl>
                                        <p:attrNameLst>
                                          <p:attrName>style.visibility</p:attrName>
                                        </p:attrNameLst>
                                      </p:cBhvr>
                                      <p:to>
                                        <p:strVal val="visible"/>
                                      </p:to>
                                    </p:set>
                                    <p:animEffect transition="in" filter="fade">
                                      <p:cBhvr>
                                        <p:cTn id="12" dur="500"/>
                                        <p:tgtEl>
                                          <p:spTgt spid="1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xEl>
                                              <p:pRg st="1" end="1"/>
                                            </p:txEl>
                                          </p:spTgt>
                                        </p:tgtEl>
                                        <p:attrNameLst>
                                          <p:attrName>style.visibility</p:attrName>
                                        </p:attrNameLst>
                                      </p:cBhvr>
                                      <p:to>
                                        <p:strVal val="visible"/>
                                      </p:to>
                                    </p:set>
                                    <p:animEffect transition="in" filter="fade">
                                      <p:cBhvr>
                                        <p:cTn id="17" dur="500"/>
                                        <p:tgtEl>
                                          <p:spTgt spid="1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xEl>
                                              <p:pRg st="2" end="2"/>
                                            </p:txEl>
                                          </p:spTgt>
                                        </p:tgtEl>
                                        <p:attrNameLst>
                                          <p:attrName>style.visibility</p:attrName>
                                        </p:attrNameLst>
                                      </p:cBhvr>
                                      <p:to>
                                        <p:strVal val="visible"/>
                                      </p:to>
                                    </p:set>
                                    <p:animEffect transition="in" filter="fade">
                                      <p:cBhvr>
                                        <p:cTn id="22" dur="500"/>
                                        <p:tgtEl>
                                          <p:spTgt spid="13">
                                            <p:txEl>
                                              <p:pRg st="2" end="2"/>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xEl>
                                              <p:pRg st="3" end="3"/>
                                            </p:txEl>
                                          </p:spTgt>
                                        </p:tgtEl>
                                        <p:attrNameLst>
                                          <p:attrName>style.visibility</p:attrName>
                                        </p:attrNameLst>
                                      </p:cBhvr>
                                      <p:to>
                                        <p:strVal val="visible"/>
                                      </p:to>
                                    </p:set>
                                    <p:animEffect transition="in" filter="fade">
                                      <p:cBhvr>
                                        <p:cTn id="25" dur="500"/>
                                        <p:tgtEl>
                                          <p:spTgt spid="1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3">
                                            <p:txEl>
                                              <p:pRg st="4" end="4"/>
                                            </p:txEl>
                                          </p:spTgt>
                                        </p:tgtEl>
                                        <p:attrNameLst>
                                          <p:attrName>style.visibility</p:attrName>
                                        </p:attrNameLst>
                                      </p:cBhvr>
                                      <p:to>
                                        <p:strVal val="visible"/>
                                      </p:to>
                                    </p:set>
                                    <p:animEffect transition="in" filter="fade">
                                      <p:cBhvr>
                                        <p:cTn id="30" dur="500"/>
                                        <p:tgtEl>
                                          <p:spTgt spid="1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3">
                                            <p:txEl>
                                              <p:pRg st="5" end="5"/>
                                            </p:txEl>
                                          </p:spTgt>
                                        </p:tgtEl>
                                        <p:attrNameLst>
                                          <p:attrName>style.visibility</p:attrName>
                                        </p:attrNameLst>
                                      </p:cBhvr>
                                      <p:to>
                                        <p:strVal val="visible"/>
                                      </p:to>
                                    </p:set>
                                    <p:animEffect transition="in" filter="fade">
                                      <p:cBhvr>
                                        <p:cTn id="35" dur="500"/>
                                        <p:tgtEl>
                                          <p:spTgt spid="1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3">
                                            <p:txEl>
                                              <p:pRg st="6" end="6"/>
                                            </p:txEl>
                                          </p:spTgt>
                                        </p:tgtEl>
                                        <p:attrNameLst>
                                          <p:attrName>style.visibility</p:attrName>
                                        </p:attrNameLst>
                                      </p:cBhvr>
                                      <p:to>
                                        <p:strVal val="visible"/>
                                      </p:to>
                                    </p:set>
                                    <p:animEffect transition="in" filter="fade">
                                      <p:cBhvr>
                                        <p:cTn id="40" dur="500"/>
                                        <p:tgtEl>
                                          <p:spTgt spid="1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2">
                                            <p:txEl>
                                              <p:pRg st="0" end="0"/>
                                            </p:txEl>
                                          </p:spTgt>
                                        </p:tgtEl>
                                        <p:attrNameLst>
                                          <p:attrName>style.visibility</p:attrName>
                                        </p:attrNameLst>
                                      </p:cBhvr>
                                      <p:to>
                                        <p:strVal val="visible"/>
                                      </p:to>
                                    </p:set>
                                    <p:animEffect transition="in" filter="fade">
                                      <p:cBhvr>
                                        <p:cTn id="45" dur="500"/>
                                        <p:tgtEl>
                                          <p:spTgt spid="12">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4">
                                            <p:txEl>
                                              <p:pRg st="0" end="0"/>
                                            </p:txEl>
                                          </p:spTgt>
                                        </p:tgtEl>
                                        <p:attrNameLst>
                                          <p:attrName>style.visibility</p:attrName>
                                        </p:attrNameLst>
                                      </p:cBhvr>
                                      <p:to>
                                        <p:strVal val="visible"/>
                                      </p:to>
                                    </p:set>
                                    <p:animEffect transition="in" filter="fade">
                                      <p:cBhvr>
                                        <p:cTn id="50" dur="500"/>
                                        <p:tgtEl>
                                          <p:spTgt spid="14">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4">
                                            <p:txEl>
                                              <p:pRg st="1" end="1"/>
                                            </p:txEl>
                                          </p:spTgt>
                                        </p:tgtEl>
                                        <p:attrNameLst>
                                          <p:attrName>style.visibility</p:attrName>
                                        </p:attrNameLst>
                                      </p:cBhvr>
                                      <p:to>
                                        <p:strVal val="visible"/>
                                      </p:to>
                                    </p:set>
                                    <p:animEffect transition="in" filter="fade">
                                      <p:cBhvr>
                                        <p:cTn id="55" dur="500"/>
                                        <p:tgtEl>
                                          <p:spTgt spid="14">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14">
                                            <p:txEl>
                                              <p:pRg st="2" end="2"/>
                                            </p:txEl>
                                          </p:spTgt>
                                        </p:tgtEl>
                                        <p:attrNameLst>
                                          <p:attrName>style.visibility</p:attrName>
                                        </p:attrNameLst>
                                      </p:cBhvr>
                                      <p:to>
                                        <p:strVal val="visible"/>
                                      </p:to>
                                    </p:set>
                                    <p:animEffect transition="in" filter="fade">
                                      <p:cBhvr>
                                        <p:cTn id="60"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05165"/>
            <a:ext cx="8153400" cy="838200"/>
          </a:xfrm>
        </p:spPr>
        <p:txBody>
          <a:bodyPr/>
          <a:lstStyle/>
          <a:p>
            <a:pPr algn="ctr" eaLnBrk="1" hangingPunct="1"/>
            <a:r>
              <a:rPr lang="en-US" sz="3200" b="1" dirty="0">
                <a:latin typeface="+mj-lt"/>
              </a:rPr>
              <a:t>Application</a:t>
            </a:r>
          </a:p>
        </p:txBody>
      </p:sp>
      <p:sp>
        <p:nvSpPr>
          <p:cNvPr id="31747" name="Rectangle 3"/>
          <p:cNvSpPr>
            <a:spLocks noGrp="1" noChangeArrowheads="1"/>
          </p:cNvSpPr>
          <p:nvPr>
            <p:ph sz="half" idx="1"/>
          </p:nvPr>
        </p:nvSpPr>
        <p:spPr>
          <a:xfrm>
            <a:off x="342900" y="908720"/>
            <a:ext cx="8267700" cy="3505200"/>
          </a:xfrm>
        </p:spPr>
        <p:txBody>
          <a:bodyPr/>
          <a:lstStyle/>
          <a:p>
            <a:pPr eaLnBrk="1" hangingPunct="1">
              <a:spcBef>
                <a:spcPct val="0"/>
              </a:spcBef>
              <a:spcAft>
                <a:spcPts val="2400"/>
              </a:spcAft>
              <a:buClr>
                <a:srgbClr val="0070C0"/>
              </a:buClr>
            </a:pPr>
            <a:r>
              <a:rPr lang="en-US" sz="2400" dirty="0">
                <a:solidFill>
                  <a:srgbClr val="0000CC"/>
                </a:solidFill>
                <a:latin typeface="+mn-lt"/>
              </a:rPr>
              <a:t>Often used in consulting because it’s easy to conceptualize and apply</a:t>
            </a:r>
          </a:p>
          <a:p>
            <a:pPr eaLnBrk="1" hangingPunct="1">
              <a:spcBef>
                <a:spcPct val="0"/>
              </a:spcBef>
              <a:spcAft>
                <a:spcPts val="2400"/>
              </a:spcAft>
              <a:buClr>
                <a:srgbClr val="0070C0"/>
              </a:buClr>
            </a:pPr>
            <a:r>
              <a:rPr lang="en-US" sz="2400" dirty="0">
                <a:solidFill>
                  <a:srgbClr val="002060"/>
                </a:solidFill>
                <a:latin typeface="+mn-lt"/>
              </a:rPr>
              <a:t>Straightforward nature makes it practical for managers to apply</a:t>
            </a:r>
          </a:p>
          <a:p>
            <a:pPr eaLnBrk="1" hangingPunct="1">
              <a:spcBef>
                <a:spcPct val="0"/>
              </a:spcBef>
              <a:spcAft>
                <a:spcPts val="2400"/>
              </a:spcAft>
              <a:buClr>
                <a:srgbClr val="0070C0"/>
              </a:buClr>
            </a:pPr>
            <a:r>
              <a:rPr lang="en-US" sz="2400" dirty="0">
                <a:solidFill>
                  <a:srgbClr val="0000CC"/>
                </a:solidFill>
                <a:latin typeface="+mn-lt"/>
              </a:rPr>
              <a:t>Breadth of situational approach facilitates its applicability in virtually all types of organizations and levels of management in organizations</a:t>
            </a:r>
          </a:p>
        </p:txBody>
      </p:sp>
      <p:pic>
        <p:nvPicPr>
          <p:cNvPr id="3" name="Picture 2">
            <a:extLst>
              <a:ext uri="{FF2B5EF4-FFF2-40B4-BE49-F238E27FC236}">
                <a16:creationId xmlns:a16="http://schemas.microsoft.com/office/drawing/2014/main" id="{6D04C99A-7D33-4AB8-811A-EB1243A89BC2}"/>
              </a:ext>
            </a:extLst>
          </p:cNvPr>
          <p:cNvPicPr>
            <a:picLocks noChangeAspect="1"/>
          </p:cNvPicPr>
          <p:nvPr/>
        </p:nvPicPr>
        <p:blipFill>
          <a:blip r:embed="rId3"/>
          <a:stretch>
            <a:fillRect/>
          </a:stretch>
        </p:blipFill>
        <p:spPr>
          <a:xfrm>
            <a:off x="5364088" y="3393926"/>
            <a:ext cx="3779912" cy="2340721"/>
          </a:xfrm>
          <a:prstGeom prst="rect">
            <a:avLst/>
          </a:prstGeom>
        </p:spPr>
      </p:pic>
    </p:spTree>
    <p:extLst>
      <p:ext uri="{BB962C8B-B14F-4D97-AF65-F5344CB8AC3E}">
        <p14:creationId xmlns:p14="http://schemas.microsoft.com/office/powerpoint/2010/main" val="223052781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500"/>
                                        <p:tgtEl>
                                          <p:spTgt spid="317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500"/>
                                        <p:tgtEl>
                                          <p:spTgt spid="317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500"/>
                                        <p:tgtEl>
                                          <p:spTgt spid="317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2"/>
          <p:cNvSpPr>
            <a:spLocks noChangeArrowheads="1"/>
          </p:cNvSpPr>
          <p:nvPr/>
        </p:nvSpPr>
        <p:spPr bwMode="auto">
          <a:xfrm>
            <a:off x="-1" y="14912"/>
            <a:ext cx="9144001" cy="729952"/>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blurRad="63500" dist="17961" dir="2700000" algn="ctr" rotWithShape="0">
                    <a:srgbClr val="005C5C">
                      <a:alpha val="74998"/>
                    </a:srgbClr>
                  </a:outerShdw>
                </a:effectLst>
              </a14:hiddenEffects>
            </a:ext>
          </a:extLst>
        </p:spPr>
        <p:txBody>
          <a:bodyPr lIns="90488" tIns="44450" rIns="90488" bIns="44450" anchor="ctr"/>
          <a:lstStyle/>
          <a:p>
            <a:pPr algn="ctr"/>
            <a:r>
              <a:rPr lang="en-GB" sz="2400" b="1" dirty="0">
                <a:latin typeface="+mj-lt"/>
              </a:rPr>
              <a:t>Tannenbaum &amp; Schmidt – Leadership Styles Continuum</a:t>
            </a:r>
          </a:p>
        </p:txBody>
      </p:sp>
      <p:grpSp>
        <p:nvGrpSpPr>
          <p:cNvPr id="6" name="Group 5"/>
          <p:cNvGrpSpPr/>
          <p:nvPr/>
        </p:nvGrpSpPr>
        <p:grpSpPr>
          <a:xfrm>
            <a:off x="609600" y="764704"/>
            <a:ext cx="7924800" cy="4544943"/>
            <a:chOff x="914400" y="1295400"/>
            <a:chExt cx="7924800" cy="4898886"/>
          </a:xfrm>
        </p:grpSpPr>
        <p:grpSp>
          <p:nvGrpSpPr>
            <p:cNvPr id="5" name="Group 4"/>
            <p:cNvGrpSpPr/>
            <p:nvPr/>
          </p:nvGrpSpPr>
          <p:grpSpPr>
            <a:xfrm>
              <a:off x="914400" y="1295400"/>
              <a:ext cx="7924800" cy="4898886"/>
              <a:chOff x="914400" y="1295400"/>
              <a:chExt cx="7924800" cy="4898886"/>
            </a:xfrm>
          </p:grpSpPr>
          <p:grpSp>
            <p:nvGrpSpPr>
              <p:cNvPr id="4" name="Group 3"/>
              <p:cNvGrpSpPr/>
              <p:nvPr/>
            </p:nvGrpSpPr>
            <p:grpSpPr>
              <a:xfrm>
                <a:off x="914400" y="1295400"/>
                <a:ext cx="7813637" cy="4038600"/>
                <a:chOff x="914400" y="1295400"/>
                <a:chExt cx="7813637" cy="4038600"/>
              </a:xfrm>
            </p:grpSpPr>
            <p:grpSp>
              <p:nvGrpSpPr>
                <p:cNvPr id="44037" name="Group 6"/>
                <p:cNvGrpSpPr>
                  <a:grpSpLocks/>
                </p:cNvGrpSpPr>
                <p:nvPr/>
              </p:nvGrpSpPr>
              <p:grpSpPr bwMode="auto">
                <a:xfrm>
                  <a:off x="990600" y="4916481"/>
                  <a:ext cx="7566025" cy="342899"/>
                  <a:chOff x="624" y="3196"/>
                  <a:chExt cx="4766" cy="216"/>
                </a:xfrm>
              </p:grpSpPr>
              <p:sp>
                <p:nvSpPr>
                  <p:cNvPr id="671751" name="Text Box 7"/>
                  <p:cNvSpPr txBox="1">
                    <a:spLocks noChangeArrowheads="1"/>
                  </p:cNvSpPr>
                  <p:nvPr/>
                </p:nvSpPr>
                <p:spPr bwMode="auto">
                  <a:xfrm>
                    <a:off x="624" y="3199"/>
                    <a:ext cx="385" cy="212"/>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Tells</a:t>
                    </a:r>
                  </a:p>
                </p:txBody>
              </p:sp>
              <p:sp>
                <p:nvSpPr>
                  <p:cNvPr id="671752" name="Text Box 8"/>
                  <p:cNvSpPr txBox="1">
                    <a:spLocks noChangeArrowheads="1"/>
                  </p:cNvSpPr>
                  <p:nvPr/>
                </p:nvSpPr>
                <p:spPr bwMode="auto">
                  <a:xfrm>
                    <a:off x="1296" y="3199"/>
                    <a:ext cx="396"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Sells</a:t>
                    </a:r>
                  </a:p>
                </p:txBody>
              </p:sp>
              <p:sp>
                <p:nvSpPr>
                  <p:cNvPr id="671753" name="Text Box 9"/>
                  <p:cNvSpPr txBox="1">
                    <a:spLocks noChangeArrowheads="1"/>
                  </p:cNvSpPr>
                  <p:nvPr/>
                </p:nvSpPr>
                <p:spPr bwMode="auto">
                  <a:xfrm>
                    <a:off x="2880" y="3199"/>
                    <a:ext cx="619"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Consults</a:t>
                    </a:r>
                  </a:p>
                </p:txBody>
              </p:sp>
              <p:sp>
                <p:nvSpPr>
                  <p:cNvPr id="671754" name="Text Box 10"/>
                  <p:cNvSpPr txBox="1">
                    <a:spLocks noChangeArrowheads="1"/>
                  </p:cNvSpPr>
                  <p:nvPr/>
                </p:nvSpPr>
                <p:spPr bwMode="auto">
                  <a:xfrm>
                    <a:off x="3648" y="3196"/>
                    <a:ext cx="418"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Joins</a:t>
                    </a:r>
                  </a:p>
                </p:txBody>
              </p:sp>
              <p:sp>
                <p:nvSpPr>
                  <p:cNvPr id="671755" name="Text Box 11"/>
                  <p:cNvSpPr txBox="1">
                    <a:spLocks noChangeArrowheads="1"/>
                  </p:cNvSpPr>
                  <p:nvPr/>
                </p:nvSpPr>
                <p:spPr bwMode="auto">
                  <a:xfrm>
                    <a:off x="4800" y="3196"/>
                    <a:ext cx="590"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 Follows</a:t>
                    </a:r>
                  </a:p>
                </p:txBody>
              </p:sp>
              <p:sp>
                <p:nvSpPr>
                  <p:cNvPr id="671756" name="Text Box 12"/>
                  <p:cNvSpPr txBox="1">
                    <a:spLocks noChangeArrowheads="1"/>
                  </p:cNvSpPr>
                  <p:nvPr/>
                </p:nvSpPr>
                <p:spPr bwMode="auto">
                  <a:xfrm>
                    <a:off x="1824" y="3199"/>
                    <a:ext cx="757" cy="212"/>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   Suggests</a:t>
                    </a:r>
                  </a:p>
                </p:txBody>
              </p:sp>
              <p:sp>
                <p:nvSpPr>
                  <p:cNvPr id="671757" name="Text Box 13"/>
                  <p:cNvSpPr txBox="1">
                    <a:spLocks noChangeArrowheads="1"/>
                  </p:cNvSpPr>
                  <p:nvPr/>
                </p:nvSpPr>
                <p:spPr bwMode="auto">
                  <a:xfrm>
                    <a:off x="4128" y="3196"/>
                    <a:ext cx="698"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Delegates</a:t>
                    </a:r>
                  </a:p>
                </p:txBody>
              </p:sp>
            </p:grpSp>
            <p:grpSp>
              <p:nvGrpSpPr>
                <p:cNvPr id="3" name="Group 2"/>
                <p:cNvGrpSpPr/>
                <p:nvPr/>
              </p:nvGrpSpPr>
              <p:grpSpPr>
                <a:xfrm>
                  <a:off x="914400" y="1295400"/>
                  <a:ext cx="7813637" cy="3581400"/>
                  <a:chOff x="914400" y="1295400"/>
                  <a:chExt cx="7813637" cy="3581400"/>
                </a:xfrm>
              </p:grpSpPr>
              <p:grpSp>
                <p:nvGrpSpPr>
                  <p:cNvPr id="44036" name="Group 3"/>
                  <p:cNvGrpSpPr>
                    <a:grpSpLocks/>
                  </p:cNvGrpSpPr>
                  <p:nvPr/>
                </p:nvGrpSpPr>
                <p:grpSpPr bwMode="auto">
                  <a:xfrm>
                    <a:off x="990600" y="1752600"/>
                    <a:ext cx="7620000" cy="3124200"/>
                    <a:chOff x="624" y="1104"/>
                    <a:chExt cx="4800" cy="1968"/>
                  </a:xfrm>
                </p:grpSpPr>
                <p:sp>
                  <p:nvSpPr>
                    <p:cNvPr id="44052" name="Rectangle 4"/>
                    <p:cNvSpPr>
                      <a:spLocks noChangeArrowheads="1"/>
                    </p:cNvSpPr>
                    <p:nvPr/>
                  </p:nvSpPr>
                  <p:spPr bwMode="auto">
                    <a:xfrm>
                      <a:off x="624" y="1104"/>
                      <a:ext cx="4800" cy="1968"/>
                    </a:xfrm>
                    <a:prstGeom prst="rect">
                      <a:avLst/>
                    </a:prstGeom>
                    <a:solidFill>
                      <a:srgbClr val="EBF7FF"/>
                    </a:solidFill>
                    <a:ln w="12700">
                      <a:solidFill>
                        <a:schemeClr val="tx1"/>
                      </a:solidFill>
                      <a:miter lim="800000"/>
                      <a:headEnd/>
                      <a:tailEnd/>
                    </a:ln>
                    <a:effectLst/>
                    <a:extLst>
                      <a:ext uri="{AF507438-7753-43E0-B8FC-AC1667EBCBE1}">
                        <a14:hiddenEffects xmlns:a14="http://schemas.microsoft.com/office/drawing/2010/main">
                          <a:effectLst>
                            <a:outerShdw blurRad="63500" dist="17961" dir="2700000" algn="ctr" rotWithShape="0">
                              <a:srgbClr val="000000">
                                <a:alpha val="74998"/>
                              </a:srgbClr>
                            </a:outerShdw>
                          </a:effectLst>
                        </a14:hiddenEffects>
                      </a:ext>
                    </a:extLst>
                  </p:spPr>
                  <p:txBody>
                    <a:bodyPr wrap="none" anchor="ctr"/>
                    <a:lstStyle/>
                    <a:p>
                      <a:endParaRPr lang="en-US">
                        <a:solidFill>
                          <a:srgbClr val="000090"/>
                        </a:solidFill>
                      </a:endParaRPr>
                    </a:p>
                  </p:txBody>
                </p:sp>
                <p:sp>
                  <p:nvSpPr>
                    <p:cNvPr id="44053" name="Line 5"/>
                    <p:cNvSpPr>
                      <a:spLocks noChangeShapeType="1"/>
                    </p:cNvSpPr>
                    <p:nvPr/>
                  </p:nvSpPr>
                  <p:spPr bwMode="auto">
                    <a:xfrm flipV="1">
                      <a:off x="912" y="1104"/>
                      <a:ext cx="4080" cy="196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17961" dir="2700000" algn="ctr" rotWithShape="0">
                              <a:srgbClr val="000000">
                                <a:alpha val="74998"/>
                              </a:srgbClr>
                            </a:outerShdw>
                          </a:effectLst>
                        </a14:hiddenEffects>
                      </a:ext>
                    </a:extLst>
                  </p:spPr>
                  <p:txBody>
                    <a:bodyPr/>
                    <a:lstStyle/>
                    <a:p>
                      <a:endParaRPr lang="en-US">
                        <a:solidFill>
                          <a:srgbClr val="000090"/>
                        </a:solidFill>
                      </a:endParaRPr>
                    </a:p>
                  </p:txBody>
                </p:sp>
              </p:grpSp>
              <p:sp>
                <p:nvSpPr>
                  <p:cNvPr id="671758" name="Text Box 14"/>
                  <p:cNvSpPr txBox="1">
                    <a:spLocks noChangeArrowheads="1"/>
                  </p:cNvSpPr>
                  <p:nvPr/>
                </p:nvSpPr>
                <p:spPr bwMode="auto">
                  <a:xfrm>
                    <a:off x="914400" y="1322388"/>
                    <a:ext cx="1808163" cy="396875"/>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000" b="1" dirty="0">
                        <a:solidFill>
                          <a:srgbClr val="000090"/>
                        </a:solidFill>
                        <a:latin typeface="Arial" pitchFamily="34" charset="0"/>
                        <a:ea typeface="+mn-ea"/>
                        <a:cs typeface="+mn-cs"/>
                      </a:rPr>
                      <a:t>Boss-centred</a:t>
                    </a:r>
                  </a:p>
                </p:txBody>
              </p:sp>
              <p:sp>
                <p:nvSpPr>
                  <p:cNvPr id="671759" name="Text Box 15"/>
                  <p:cNvSpPr txBox="1">
                    <a:spLocks noChangeArrowheads="1"/>
                  </p:cNvSpPr>
                  <p:nvPr/>
                </p:nvSpPr>
                <p:spPr bwMode="auto">
                  <a:xfrm>
                    <a:off x="6477000" y="1295400"/>
                    <a:ext cx="2251037" cy="400110"/>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000" b="1">
                        <a:solidFill>
                          <a:srgbClr val="000090"/>
                        </a:solidFill>
                        <a:latin typeface="Arial" pitchFamily="34" charset="0"/>
                        <a:ea typeface="+mn-ea"/>
                        <a:cs typeface="+mn-cs"/>
                      </a:rPr>
                      <a:t>Follower-centred</a:t>
                    </a:r>
                  </a:p>
                </p:txBody>
              </p:sp>
            </p:grpSp>
            <p:sp>
              <p:nvSpPr>
                <p:cNvPr id="671762" name="Line 18"/>
                <p:cNvSpPr>
                  <a:spLocks noChangeShapeType="1"/>
                </p:cNvSpPr>
                <p:nvPr/>
              </p:nvSpPr>
              <p:spPr bwMode="auto">
                <a:xfrm>
                  <a:off x="1600200" y="5334000"/>
                  <a:ext cx="6400800" cy="0"/>
                </a:xfrm>
                <a:prstGeom prst="line">
                  <a:avLst/>
                </a:prstGeom>
                <a:noFill/>
                <a:ln w="38100">
                  <a:solidFill>
                    <a:srgbClr val="CDE6FF"/>
                  </a:solidFill>
                  <a:round/>
                  <a:headEnd type="triangle" w="lg" len="lg"/>
                  <a:tailEnd type="triangle" w="lg" len="lg"/>
                </a:ln>
                <a:effectLst>
                  <a:prstShdw prst="shdw17" dist="17961" dir="2700000">
                    <a:schemeClr val="hlink">
                      <a:gamma/>
                      <a:shade val="60000"/>
                      <a:invGamma/>
                    </a:schemeClr>
                  </a:prstShdw>
                </a:effectLst>
                <a:extLst>
                  <a:ext uri="{909E8E84-426E-40DD-AFC4-6F175D3DCCD1}">
                    <a14:hiddenFill xmlns:a14="http://schemas.microsoft.com/office/drawing/2010/main">
                      <a:noFill/>
                    </a14:hiddenFill>
                  </a:ext>
                </a:extLst>
              </p:spPr>
              <p:txBody>
                <a:bodyPr/>
                <a:lstStyle/>
                <a:p>
                  <a:pPr>
                    <a:defRPr/>
                  </a:pPr>
                  <a:endParaRPr lang="en-GB">
                    <a:solidFill>
                      <a:srgbClr val="000090"/>
                    </a:solidFill>
                    <a:latin typeface="Arial" pitchFamily="34" charset="0"/>
                    <a:ea typeface="+mn-ea"/>
                    <a:cs typeface="+mn-cs"/>
                  </a:endParaRPr>
                </a:p>
              </p:txBody>
            </p:sp>
          </p:grpSp>
          <p:sp>
            <p:nvSpPr>
              <p:cNvPr id="44043" name="Text Box 19"/>
              <p:cNvSpPr txBox="1">
                <a:spLocks noChangeArrowheads="1"/>
              </p:cNvSpPr>
              <p:nvPr/>
            </p:nvSpPr>
            <p:spPr bwMode="auto">
              <a:xfrm>
                <a:off x="914400" y="5486400"/>
                <a:ext cx="2057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2000" b="1" dirty="0">
                    <a:solidFill>
                      <a:srgbClr val="000090"/>
                    </a:solidFill>
                  </a:rPr>
                  <a:t>Task Oriented</a:t>
                </a:r>
                <a:br>
                  <a:rPr lang="en-GB" sz="2000" b="1" dirty="0">
                    <a:solidFill>
                      <a:srgbClr val="000090"/>
                    </a:solidFill>
                  </a:rPr>
                </a:br>
                <a:r>
                  <a:rPr lang="en-GB" sz="2000" b="1" dirty="0">
                    <a:solidFill>
                      <a:srgbClr val="000090"/>
                    </a:solidFill>
                  </a:rPr>
                  <a:t>Autocratic</a:t>
                </a:r>
              </a:p>
            </p:txBody>
          </p:sp>
          <p:sp>
            <p:nvSpPr>
              <p:cNvPr id="44044" name="Text Box 20"/>
              <p:cNvSpPr txBox="1">
                <a:spLocks noChangeArrowheads="1"/>
              </p:cNvSpPr>
              <p:nvPr/>
            </p:nvSpPr>
            <p:spPr bwMode="auto">
              <a:xfrm>
                <a:off x="5638800" y="5486400"/>
                <a:ext cx="3200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2000" b="1" dirty="0">
                    <a:solidFill>
                      <a:srgbClr val="000090"/>
                    </a:solidFill>
                  </a:rPr>
                  <a:t>Relationships Oriented</a:t>
                </a:r>
                <a:br>
                  <a:rPr lang="en-GB" sz="2000" b="1" dirty="0">
                    <a:solidFill>
                      <a:srgbClr val="000090"/>
                    </a:solidFill>
                  </a:rPr>
                </a:br>
                <a:r>
                  <a:rPr lang="en-GB" sz="2000" b="1" dirty="0">
                    <a:solidFill>
                      <a:srgbClr val="000090"/>
                    </a:solidFill>
                  </a:rPr>
                  <a:t>Democratic/Participative</a:t>
                </a:r>
              </a:p>
            </p:txBody>
          </p:sp>
        </p:grpSp>
        <p:sp>
          <p:nvSpPr>
            <p:cNvPr id="671760" name="Text Box 16"/>
            <p:cNvSpPr txBox="1">
              <a:spLocks noChangeArrowheads="1"/>
            </p:cNvSpPr>
            <p:nvPr/>
          </p:nvSpPr>
          <p:spPr bwMode="auto">
            <a:xfrm>
              <a:off x="5410200" y="3048000"/>
              <a:ext cx="3109896" cy="1200328"/>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400" dirty="0">
                  <a:solidFill>
                    <a:srgbClr val="000090"/>
                  </a:solidFill>
                  <a:latin typeface="Arial" pitchFamily="34" charset="0"/>
                  <a:ea typeface="+mn-ea"/>
                  <a:cs typeface="+mn-cs"/>
                </a:rPr>
                <a:t>Decision making &amp;</a:t>
              </a:r>
            </a:p>
            <a:p>
              <a:pPr eaLnBrk="0" hangingPunct="0">
                <a:defRPr/>
              </a:pPr>
              <a:r>
                <a:rPr lang="en-GB" sz="2400" dirty="0">
                  <a:solidFill>
                    <a:srgbClr val="000090"/>
                  </a:solidFill>
                  <a:latin typeface="Arial" pitchFamily="34" charset="0"/>
                  <a:ea typeface="+mn-ea"/>
                  <a:cs typeface="+mn-cs"/>
                </a:rPr>
                <a:t>freedom for action for</a:t>
              </a:r>
            </a:p>
            <a:p>
              <a:pPr eaLnBrk="0" hangingPunct="0">
                <a:defRPr/>
              </a:pPr>
              <a:r>
                <a:rPr lang="en-GB" sz="2400" dirty="0">
                  <a:solidFill>
                    <a:srgbClr val="000090"/>
                  </a:solidFill>
                  <a:latin typeface="Arial" pitchFamily="34" charset="0"/>
                  <a:ea typeface="+mn-ea"/>
                  <a:cs typeface="+mn-cs"/>
                </a:rPr>
                <a:t>followers</a:t>
              </a:r>
            </a:p>
          </p:txBody>
        </p:sp>
        <p:sp>
          <p:nvSpPr>
            <p:cNvPr id="671761" name="Text Box 17"/>
            <p:cNvSpPr txBox="1">
              <a:spLocks noChangeArrowheads="1"/>
            </p:cNvSpPr>
            <p:nvPr/>
          </p:nvSpPr>
          <p:spPr bwMode="auto">
            <a:xfrm>
              <a:off x="1219200" y="2133600"/>
              <a:ext cx="3152775" cy="946150"/>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800" dirty="0">
                  <a:solidFill>
                    <a:srgbClr val="000090"/>
                  </a:solidFill>
                  <a:latin typeface="Arial" pitchFamily="34" charset="0"/>
                  <a:ea typeface="+mn-ea"/>
                  <a:cs typeface="+mn-cs"/>
                </a:rPr>
                <a:t>Use of authority by</a:t>
              </a:r>
            </a:p>
            <a:p>
              <a:pPr eaLnBrk="0" hangingPunct="0">
                <a:defRPr/>
              </a:pPr>
              <a:r>
                <a:rPr lang="en-GB" sz="2800" dirty="0">
                  <a:solidFill>
                    <a:srgbClr val="000090"/>
                  </a:solidFill>
                  <a:latin typeface="Arial" pitchFamily="34" charset="0"/>
                  <a:ea typeface="+mn-ea"/>
                  <a:cs typeface="+mn-cs"/>
                </a:rPr>
                <a:t>leader</a:t>
              </a:r>
            </a:p>
          </p:txBody>
        </p:sp>
      </p:grpSp>
      <p:sp>
        <p:nvSpPr>
          <p:cNvPr id="2" name="Rectangle 1"/>
          <p:cNvSpPr/>
          <p:nvPr/>
        </p:nvSpPr>
        <p:spPr>
          <a:xfrm>
            <a:off x="5194327" y="5322058"/>
            <a:ext cx="3672408" cy="276999"/>
          </a:xfrm>
          <a:prstGeom prst="rect">
            <a:avLst/>
          </a:prstGeom>
        </p:spPr>
        <p:txBody>
          <a:bodyPr wrap="square">
            <a:spAutoFit/>
          </a:bodyPr>
          <a:lstStyle/>
          <a:p>
            <a:r>
              <a:rPr lang="en-GB" sz="1200" dirty="0">
                <a:solidFill>
                  <a:srgbClr val="000099"/>
                </a:solidFill>
              </a:rPr>
              <a:t>(Adapted from Tannenbaum and Schmidt 1958)</a:t>
            </a:r>
          </a:p>
        </p:txBody>
      </p:sp>
    </p:spTree>
    <p:extLst>
      <p:ext uri="{BB962C8B-B14F-4D97-AF65-F5344CB8AC3E}">
        <p14:creationId xmlns:p14="http://schemas.microsoft.com/office/powerpoint/2010/main" val="5939979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A797-F361-7B05-068A-7219C3637AB8}"/>
              </a:ext>
            </a:extLst>
          </p:cNvPr>
          <p:cNvSpPr>
            <a:spLocks noGrp="1"/>
          </p:cNvSpPr>
          <p:nvPr>
            <p:ph type="title"/>
          </p:nvPr>
        </p:nvSpPr>
        <p:spPr>
          <a:xfrm>
            <a:off x="645234" y="6311"/>
            <a:ext cx="7886700" cy="758394"/>
          </a:xfrm>
        </p:spPr>
        <p:txBody>
          <a:bodyPr/>
          <a:lstStyle/>
          <a:p>
            <a:pPr algn="ctr"/>
            <a:r>
              <a:rPr lang="en-GB" dirty="0"/>
              <a:t>Case Study</a:t>
            </a:r>
          </a:p>
        </p:txBody>
      </p:sp>
      <p:pic>
        <p:nvPicPr>
          <p:cNvPr id="6" name="Content Placeholder 5">
            <a:extLst>
              <a:ext uri="{FF2B5EF4-FFF2-40B4-BE49-F238E27FC236}">
                <a16:creationId xmlns:a16="http://schemas.microsoft.com/office/drawing/2014/main" id="{E02AE304-DC30-C7B4-A18C-2E2C7CAFB84C}"/>
              </a:ext>
            </a:extLst>
          </p:cNvPr>
          <p:cNvPicPr>
            <a:picLocks noGrp="1" noChangeAspect="1"/>
          </p:cNvPicPr>
          <p:nvPr>
            <p:ph idx="1"/>
          </p:nvPr>
        </p:nvPicPr>
        <p:blipFill>
          <a:blip r:embed="rId2"/>
          <a:stretch>
            <a:fillRect/>
          </a:stretch>
        </p:blipFill>
        <p:spPr>
          <a:xfrm>
            <a:off x="6300192" y="1196752"/>
            <a:ext cx="2843808" cy="2861254"/>
          </a:xfrm>
        </p:spPr>
      </p:pic>
      <p:sp>
        <p:nvSpPr>
          <p:cNvPr id="7" name="TextBox 6">
            <a:extLst>
              <a:ext uri="{FF2B5EF4-FFF2-40B4-BE49-F238E27FC236}">
                <a16:creationId xmlns:a16="http://schemas.microsoft.com/office/drawing/2014/main" id="{70EB175C-EB30-B018-EA04-65CC5F4A2E96}"/>
              </a:ext>
            </a:extLst>
          </p:cNvPr>
          <p:cNvSpPr txBox="1"/>
          <p:nvPr/>
        </p:nvSpPr>
        <p:spPr>
          <a:xfrm>
            <a:off x="827584" y="2060848"/>
            <a:ext cx="4617354" cy="584775"/>
          </a:xfrm>
          <a:prstGeom prst="rect">
            <a:avLst/>
          </a:prstGeom>
          <a:noFill/>
        </p:spPr>
        <p:txBody>
          <a:bodyPr wrap="none" rtlCol="0">
            <a:spAutoFit/>
          </a:bodyPr>
          <a:lstStyle/>
          <a:p>
            <a:r>
              <a:rPr lang="en-GB" sz="3200" dirty="0"/>
              <a:t>Ricardo Semler and Semco</a:t>
            </a:r>
          </a:p>
        </p:txBody>
      </p:sp>
    </p:spTree>
    <p:extLst>
      <p:ext uri="{BB962C8B-B14F-4D97-AF65-F5344CB8AC3E}">
        <p14:creationId xmlns:p14="http://schemas.microsoft.com/office/powerpoint/2010/main" val="17444314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888FE-3953-83C7-B0A9-82BBF4A05579}"/>
              </a:ext>
            </a:extLst>
          </p:cNvPr>
          <p:cNvSpPr>
            <a:spLocks noGrp="1"/>
          </p:cNvSpPr>
          <p:nvPr>
            <p:ph type="title"/>
          </p:nvPr>
        </p:nvSpPr>
        <p:spPr>
          <a:xfrm>
            <a:off x="628650" y="785"/>
            <a:ext cx="7886700" cy="763920"/>
          </a:xfrm>
        </p:spPr>
        <p:txBody>
          <a:bodyPr/>
          <a:lstStyle/>
          <a:p>
            <a:r>
              <a:rPr lang="en-GB" dirty="0"/>
              <a:t>In your groups, please address the following questions…</a:t>
            </a:r>
          </a:p>
        </p:txBody>
      </p:sp>
      <p:sp>
        <p:nvSpPr>
          <p:cNvPr id="3" name="Content Placeholder 2">
            <a:extLst>
              <a:ext uri="{FF2B5EF4-FFF2-40B4-BE49-F238E27FC236}">
                <a16:creationId xmlns:a16="http://schemas.microsoft.com/office/drawing/2014/main" id="{5C2A583E-1E4A-6BBC-02B4-03EBDBBE294F}"/>
              </a:ext>
            </a:extLst>
          </p:cNvPr>
          <p:cNvSpPr>
            <a:spLocks noGrp="1"/>
          </p:cNvSpPr>
          <p:nvPr>
            <p:ph idx="1"/>
          </p:nvPr>
        </p:nvSpPr>
        <p:spPr>
          <a:xfrm>
            <a:off x="107504" y="1600633"/>
            <a:ext cx="8928992" cy="4032447"/>
          </a:xfrm>
        </p:spPr>
        <p:txBody>
          <a:bodyPr/>
          <a:lstStyle/>
          <a:p>
            <a:r>
              <a:rPr lang="en-GB" dirty="0">
                <a:solidFill>
                  <a:srgbClr val="0000CC"/>
                </a:solidFill>
              </a:rPr>
              <a:t>What are the personal and organisational reasons that led Ricardo Semler to change his leadership style so markedly?</a:t>
            </a:r>
          </a:p>
          <a:p>
            <a:r>
              <a:rPr lang="en-GB" dirty="0">
                <a:solidFill>
                  <a:srgbClr val="0000CC"/>
                </a:solidFill>
              </a:rPr>
              <a:t>How would you characterise Semler’s early leadership style?  And his </a:t>
            </a:r>
            <a:r>
              <a:rPr lang="en-GB" i="1" dirty="0">
                <a:solidFill>
                  <a:srgbClr val="0000CC"/>
                </a:solidFill>
              </a:rPr>
              <a:t>later </a:t>
            </a:r>
            <a:r>
              <a:rPr lang="en-GB" dirty="0">
                <a:solidFill>
                  <a:srgbClr val="0000CC"/>
                </a:solidFill>
              </a:rPr>
              <a:t>leadership style?</a:t>
            </a:r>
          </a:p>
          <a:p>
            <a:r>
              <a:rPr lang="en-GB" dirty="0">
                <a:solidFill>
                  <a:srgbClr val="0000CC"/>
                </a:solidFill>
              </a:rPr>
              <a:t>Which Ricardo – early or late – would you rather have as your boss?  Why?  Which Ricardo would you rather have as a subordinate?  Why?</a:t>
            </a:r>
          </a:p>
          <a:p>
            <a:r>
              <a:rPr lang="en-GB" dirty="0">
                <a:solidFill>
                  <a:srgbClr val="0000CC"/>
                </a:solidFill>
              </a:rPr>
              <a:t>To what extent do you think that Ricardo would succeed as a leader in other types of organisations?</a:t>
            </a:r>
          </a:p>
        </p:txBody>
      </p:sp>
    </p:spTree>
    <p:extLst>
      <p:ext uri="{BB962C8B-B14F-4D97-AF65-F5344CB8AC3E}">
        <p14:creationId xmlns:p14="http://schemas.microsoft.com/office/powerpoint/2010/main" val="126566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3A6310-00BF-4DA6-A706-1AA4F0052492}"/>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69110" y="3212976"/>
            <a:ext cx="4379961" cy="2463728"/>
          </a:xfrm>
          <a:prstGeom prst="rect">
            <a:avLst/>
          </a:prstGeom>
        </p:spPr>
      </p:pic>
      <p:sp>
        <p:nvSpPr>
          <p:cNvPr id="2" name="Title 1">
            <a:extLst>
              <a:ext uri="{FF2B5EF4-FFF2-40B4-BE49-F238E27FC236}">
                <a16:creationId xmlns:a16="http://schemas.microsoft.com/office/drawing/2014/main" id="{A746A835-D416-4E70-A05E-EBF07F840273}"/>
              </a:ext>
            </a:extLst>
          </p:cNvPr>
          <p:cNvSpPr>
            <a:spLocks noGrp="1"/>
          </p:cNvSpPr>
          <p:nvPr>
            <p:ph type="title"/>
          </p:nvPr>
        </p:nvSpPr>
        <p:spPr>
          <a:xfrm>
            <a:off x="107504" y="274637"/>
            <a:ext cx="8928992" cy="2578297"/>
          </a:xfrm>
        </p:spPr>
        <p:txBody>
          <a:bodyPr>
            <a:normAutofit fontScale="90000"/>
          </a:bodyPr>
          <a:lstStyle/>
          <a:p>
            <a:pPr algn="ctr"/>
            <a:r>
              <a:rPr lang="en-GB" dirty="0">
                <a:solidFill>
                  <a:srgbClr val="0000CC"/>
                </a:solidFill>
              </a:rPr>
              <a:t>What are the personal and organisational reasons that led Ricardo Semler to change his leadership style so radically?</a:t>
            </a:r>
            <a:br>
              <a:rPr lang="en-GB" dirty="0">
                <a:solidFill>
                  <a:srgbClr val="0000CC"/>
                </a:solidFill>
              </a:rPr>
            </a:br>
            <a:endParaRPr lang="en-GB" dirty="0">
              <a:solidFill>
                <a:srgbClr val="0000CC"/>
              </a:solidFill>
            </a:endParaRPr>
          </a:p>
        </p:txBody>
      </p:sp>
      <p:sp>
        <p:nvSpPr>
          <p:cNvPr id="3" name="Content Placeholder 2">
            <a:extLst>
              <a:ext uri="{FF2B5EF4-FFF2-40B4-BE49-F238E27FC236}">
                <a16:creationId xmlns:a16="http://schemas.microsoft.com/office/drawing/2014/main" id="{86C1AF79-0D61-49C5-86E3-2AF2F3DA1CF3}"/>
              </a:ext>
            </a:extLst>
          </p:cNvPr>
          <p:cNvSpPr>
            <a:spLocks noGrp="1"/>
          </p:cNvSpPr>
          <p:nvPr>
            <p:ph idx="1"/>
          </p:nvPr>
        </p:nvSpPr>
        <p:spPr>
          <a:xfrm>
            <a:off x="192039" y="2766935"/>
            <a:ext cx="8229600" cy="2664297"/>
          </a:xfrm>
        </p:spPr>
        <p:txBody>
          <a:bodyPr>
            <a:normAutofit fontScale="92500" lnSpcReduction="10000"/>
          </a:bodyPr>
          <a:lstStyle/>
          <a:p>
            <a:r>
              <a:rPr lang="en-GB" dirty="0">
                <a:solidFill>
                  <a:srgbClr val="FF0000"/>
                </a:solidFill>
              </a:rPr>
              <a:t>People were unhappy working for Semco</a:t>
            </a:r>
          </a:p>
          <a:p>
            <a:r>
              <a:rPr lang="en-GB" dirty="0">
                <a:solidFill>
                  <a:srgbClr val="7030A0"/>
                </a:solidFill>
              </a:rPr>
              <a:t>Deadlines were being missed</a:t>
            </a:r>
          </a:p>
          <a:p>
            <a:r>
              <a:rPr lang="en-GB" dirty="0">
                <a:solidFill>
                  <a:srgbClr val="FF0000"/>
                </a:solidFill>
              </a:rPr>
              <a:t>Workers didn’t care</a:t>
            </a:r>
          </a:p>
          <a:p>
            <a:r>
              <a:rPr lang="en-GB" dirty="0">
                <a:solidFill>
                  <a:srgbClr val="7030A0"/>
                </a:solidFill>
              </a:rPr>
              <a:t>Malaise</a:t>
            </a:r>
          </a:p>
          <a:p>
            <a:r>
              <a:rPr lang="en-GB" dirty="0">
                <a:solidFill>
                  <a:srgbClr val="FF0000"/>
                </a:solidFill>
              </a:rPr>
              <a:t>Grim Reaper</a:t>
            </a:r>
          </a:p>
          <a:p>
            <a:r>
              <a:rPr lang="en-GB" dirty="0">
                <a:solidFill>
                  <a:srgbClr val="7030A0"/>
                </a:solidFill>
              </a:rPr>
              <a:t>His own health</a:t>
            </a:r>
          </a:p>
        </p:txBody>
      </p:sp>
    </p:spTree>
    <p:extLst>
      <p:ext uri="{BB962C8B-B14F-4D97-AF65-F5344CB8AC3E}">
        <p14:creationId xmlns:p14="http://schemas.microsoft.com/office/powerpoint/2010/main" val="3881411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C6645-AEAF-4E7C-8D75-8AE1A7A947F1}"/>
              </a:ext>
            </a:extLst>
          </p:cNvPr>
          <p:cNvSpPr>
            <a:spLocks noGrp="1"/>
          </p:cNvSpPr>
          <p:nvPr>
            <p:ph type="title"/>
          </p:nvPr>
        </p:nvSpPr>
        <p:spPr/>
        <p:txBody>
          <a:bodyPr/>
          <a:lstStyle/>
          <a:p>
            <a:r>
              <a:rPr lang="en-GB" dirty="0"/>
              <a:t>Key Learning Point</a:t>
            </a:r>
          </a:p>
        </p:txBody>
      </p:sp>
      <p:sp>
        <p:nvSpPr>
          <p:cNvPr id="3" name="Content Placeholder 2">
            <a:extLst>
              <a:ext uri="{FF2B5EF4-FFF2-40B4-BE49-F238E27FC236}">
                <a16:creationId xmlns:a16="http://schemas.microsoft.com/office/drawing/2014/main" id="{E139642A-D83F-474A-A256-02968507C62B}"/>
              </a:ext>
            </a:extLst>
          </p:cNvPr>
          <p:cNvSpPr>
            <a:spLocks noGrp="1"/>
          </p:cNvSpPr>
          <p:nvPr>
            <p:ph idx="1"/>
          </p:nvPr>
        </p:nvSpPr>
        <p:spPr>
          <a:xfrm>
            <a:off x="628650" y="1253331"/>
            <a:ext cx="7886700" cy="4351338"/>
          </a:xfrm>
        </p:spPr>
        <p:txBody>
          <a:bodyPr>
            <a:normAutofit fontScale="92500" lnSpcReduction="10000"/>
          </a:bodyPr>
          <a:lstStyle/>
          <a:p>
            <a:r>
              <a:rPr lang="en-GB" dirty="0">
                <a:solidFill>
                  <a:srgbClr val="7030A0"/>
                </a:solidFill>
              </a:rPr>
              <a:t>Although it IS possible to change your management style quite radically, it is also difficult because of the drivers against change.  </a:t>
            </a:r>
          </a:p>
          <a:p>
            <a:r>
              <a:rPr lang="en-GB" dirty="0">
                <a:solidFill>
                  <a:srgbClr val="0070C0"/>
                </a:solidFill>
              </a:rPr>
              <a:t>Change is also more likely when the fit between the person and the style is bad.  </a:t>
            </a:r>
          </a:p>
          <a:p>
            <a:r>
              <a:rPr lang="en-GB" dirty="0">
                <a:solidFill>
                  <a:srgbClr val="A50021"/>
                </a:solidFill>
              </a:rPr>
              <a:t>Was there a good fit between Ricardo’s personality and his leadership style? NO.  He tried to build an organisation that just took what his father did to another level, which made him ill.  </a:t>
            </a:r>
          </a:p>
          <a:p>
            <a:r>
              <a:rPr lang="en-GB" dirty="0">
                <a:solidFill>
                  <a:srgbClr val="00B050"/>
                </a:solidFill>
              </a:rPr>
              <a:t>When there is no fit, we either conform or leave.  But another option is to change the environment, which is what Ricardo did.       </a:t>
            </a:r>
          </a:p>
        </p:txBody>
      </p:sp>
    </p:spTree>
    <p:extLst>
      <p:ext uri="{BB962C8B-B14F-4D97-AF65-F5344CB8AC3E}">
        <p14:creationId xmlns:p14="http://schemas.microsoft.com/office/powerpoint/2010/main" val="426091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5CADC-8168-4822-B0EB-93C6ABF90566}"/>
              </a:ext>
            </a:extLst>
          </p:cNvPr>
          <p:cNvSpPr>
            <a:spLocks noGrp="1"/>
          </p:cNvSpPr>
          <p:nvPr>
            <p:ph type="title"/>
          </p:nvPr>
        </p:nvSpPr>
        <p:spPr>
          <a:xfrm>
            <a:off x="457200" y="4025"/>
            <a:ext cx="8229600" cy="936104"/>
          </a:xfrm>
        </p:spPr>
        <p:txBody>
          <a:bodyPr>
            <a:noAutofit/>
          </a:bodyPr>
          <a:lstStyle/>
          <a:p>
            <a:pPr algn="ctr"/>
            <a:r>
              <a:rPr lang="en-GB" sz="3600" dirty="0"/>
              <a:t>What might have prevented him from changing?</a:t>
            </a:r>
          </a:p>
        </p:txBody>
      </p:sp>
      <p:graphicFrame>
        <p:nvGraphicFramePr>
          <p:cNvPr id="5" name="Table 4">
            <a:extLst>
              <a:ext uri="{FF2B5EF4-FFF2-40B4-BE49-F238E27FC236}">
                <a16:creationId xmlns:a16="http://schemas.microsoft.com/office/drawing/2014/main" id="{84FA8493-3BD6-4A44-8FCA-ECE4094A3385}"/>
              </a:ext>
            </a:extLst>
          </p:cNvPr>
          <p:cNvGraphicFramePr>
            <a:graphicFrameLocks noGrp="1"/>
          </p:cNvGraphicFramePr>
          <p:nvPr/>
        </p:nvGraphicFramePr>
        <p:xfrm>
          <a:off x="2602469" y="1844824"/>
          <a:ext cx="6096000" cy="3616176"/>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425368269"/>
                    </a:ext>
                  </a:extLst>
                </a:gridCol>
                <a:gridCol w="3048000">
                  <a:extLst>
                    <a:ext uri="{9D8B030D-6E8A-4147-A177-3AD203B41FA5}">
                      <a16:colId xmlns:a16="http://schemas.microsoft.com/office/drawing/2014/main" val="1096111138"/>
                    </a:ext>
                  </a:extLst>
                </a:gridCol>
              </a:tblGrid>
              <a:tr h="1808088">
                <a:tc>
                  <a:txBody>
                    <a:bodyPr/>
                    <a:lstStyle/>
                    <a:p>
                      <a:endParaRPr lang="en-GB" dirty="0"/>
                    </a:p>
                    <a:p>
                      <a:r>
                        <a:rPr lang="en-GB" dirty="0"/>
                        <a:t>Burnout, wanted to do things differently</a:t>
                      </a:r>
                    </a:p>
                  </a:txBody>
                  <a:tcPr/>
                </a:tc>
                <a:tc>
                  <a:txBody>
                    <a:bodyPr/>
                    <a:lstStyle/>
                    <a:p>
                      <a:endParaRPr lang="en-GB" dirty="0"/>
                    </a:p>
                    <a:p>
                      <a:r>
                        <a:rPr lang="en-GB" dirty="0"/>
                        <a:t>Fear, family business (pressure form father)</a:t>
                      </a:r>
                    </a:p>
                  </a:txBody>
                  <a:tcPr/>
                </a:tc>
                <a:extLst>
                  <a:ext uri="{0D108BD9-81ED-4DB2-BD59-A6C34878D82A}">
                    <a16:rowId xmlns:a16="http://schemas.microsoft.com/office/drawing/2014/main" val="695688778"/>
                  </a:ext>
                </a:extLst>
              </a:tr>
              <a:tr h="1808088">
                <a:tc>
                  <a:txBody>
                    <a:bodyPr/>
                    <a:lstStyle/>
                    <a:p>
                      <a:endParaRPr lang="en-GB" dirty="0"/>
                    </a:p>
                    <a:p>
                      <a:r>
                        <a:rPr lang="en-GB" dirty="0"/>
                        <a:t>Employee morale was low</a:t>
                      </a:r>
                    </a:p>
                    <a:p>
                      <a:endParaRPr lang="en-GB" dirty="0"/>
                    </a:p>
                    <a:p>
                      <a:r>
                        <a:rPr lang="en-GB" dirty="0"/>
                        <a:t>Quality went down (late deliveries)</a:t>
                      </a:r>
                    </a:p>
                  </a:txBody>
                  <a:tcPr/>
                </a:tc>
                <a:tc>
                  <a:txBody>
                    <a:bodyPr/>
                    <a:lstStyle/>
                    <a:p>
                      <a:endParaRPr lang="en-GB" dirty="0"/>
                    </a:p>
                    <a:p>
                      <a:r>
                        <a:rPr lang="en-GB" dirty="0"/>
                        <a:t>Past success (business was profitable)</a:t>
                      </a:r>
                    </a:p>
                    <a:p>
                      <a:endParaRPr lang="en-GB" dirty="0"/>
                    </a:p>
                    <a:p>
                      <a:r>
                        <a:rPr lang="en-GB" dirty="0"/>
                        <a:t>Uncertainty (will the company adapt?)</a:t>
                      </a:r>
                    </a:p>
                  </a:txBody>
                  <a:tcPr/>
                </a:tc>
                <a:extLst>
                  <a:ext uri="{0D108BD9-81ED-4DB2-BD59-A6C34878D82A}">
                    <a16:rowId xmlns:a16="http://schemas.microsoft.com/office/drawing/2014/main" val="3138512380"/>
                  </a:ext>
                </a:extLst>
              </a:tr>
            </a:tbl>
          </a:graphicData>
        </a:graphic>
      </p:graphicFrame>
      <p:sp>
        <p:nvSpPr>
          <p:cNvPr id="6" name="TextBox 5">
            <a:extLst>
              <a:ext uri="{FF2B5EF4-FFF2-40B4-BE49-F238E27FC236}">
                <a16:creationId xmlns:a16="http://schemas.microsoft.com/office/drawing/2014/main" id="{75998255-BB1B-4CA9-9CB8-FB852AB04BC9}"/>
              </a:ext>
            </a:extLst>
          </p:cNvPr>
          <p:cNvSpPr txBox="1"/>
          <p:nvPr/>
        </p:nvSpPr>
        <p:spPr>
          <a:xfrm>
            <a:off x="2602469" y="1425600"/>
            <a:ext cx="5976664" cy="369332"/>
          </a:xfrm>
          <a:prstGeom prst="rect">
            <a:avLst/>
          </a:prstGeom>
          <a:noFill/>
        </p:spPr>
        <p:txBody>
          <a:bodyPr wrap="square" rtlCol="0">
            <a:spAutoFit/>
          </a:bodyPr>
          <a:lstStyle/>
          <a:p>
            <a:r>
              <a:rPr lang="en-GB" b="1" dirty="0">
                <a:solidFill>
                  <a:srgbClr val="0070C0"/>
                </a:solidFill>
              </a:rPr>
              <a:t>Drivers for change                     Drivers against change</a:t>
            </a:r>
          </a:p>
        </p:txBody>
      </p:sp>
      <p:sp>
        <p:nvSpPr>
          <p:cNvPr id="7" name="TextBox 6">
            <a:extLst>
              <a:ext uri="{FF2B5EF4-FFF2-40B4-BE49-F238E27FC236}">
                <a16:creationId xmlns:a16="http://schemas.microsoft.com/office/drawing/2014/main" id="{6399D372-482B-4728-BD36-A9728B3BC839}"/>
              </a:ext>
            </a:extLst>
          </p:cNvPr>
          <p:cNvSpPr txBox="1"/>
          <p:nvPr/>
        </p:nvSpPr>
        <p:spPr>
          <a:xfrm>
            <a:off x="1380980" y="2348880"/>
            <a:ext cx="1107291" cy="646331"/>
          </a:xfrm>
          <a:prstGeom prst="rect">
            <a:avLst/>
          </a:prstGeom>
          <a:noFill/>
        </p:spPr>
        <p:txBody>
          <a:bodyPr wrap="none" rtlCol="0">
            <a:spAutoFit/>
          </a:bodyPr>
          <a:lstStyle/>
          <a:p>
            <a:pPr algn="ctr"/>
            <a:r>
              <a:rPr lang="en-GB" b="1" dirty="0">
                <a:solidFill>
                  <a:schemeClr val="bg1">
                    <a:lumMod val="50000"/>
                  </a:schemeClr>
                </a:solidFill>
              </a:rPr>
              <a:t>Personal</a:t>
            </a:r>
          </a:p>
          <a:p>
            <a:pPr algn="ctr"/>
            <a:r>
              <a:rPr lang="en-GB" b="1" dirty="0">
                <a:solidFill>
                  <a:schemeClr val="bg1">
                    <a:lumMod val="50000"/>
                  </a:schemeClr>
                </a:solidFill>
              </a:rPr>
              <a:t>Factors</a:t>
            </a:r>
          </a:p>
        </p:txBody>
      </p:sp>
      <p:sp>
        <p:nvSpPr>
          <p:cNvPr id="8" name="TextBox 7">
            <a:extLst>
              <a:ext uri="{FF2B5EF4-FFF2-40B4-BE49-F238E27FC236}">
                <a16:creationId xmlns:a16="http://schemas.microsoft.com/office/drawing/2014/main" id="{1B4E0152-4F19-4FD7-A71A-15E4EB0774B0}"/>
              </a:ext>
            </a:extLst>
          </p:cNvPr>
          <p:cNvSpPr txBox="1"/>
          <p:nvPr/>
        </p:nvSpPr>
        <p:spPr>
          <a:xfrm>
            <a:off x="899592" y="4084459"/>
            <a:ext cx="1834861" cy="646331"/>
          </a:xfrm>
          <a:prstGeom prst="rect">
            <a:avLst/>
          </a:prstGeom>
          <a:noFill/>
        </p:spPr>
        <p:txBody>
          <a:bodyPr wrap="none" rtlCol="0">
            <a:spAutoFit/>
          </a:bodyPr>
          <a:lstStyle/>
          <a:p>
            <a:pPr algn="ctr"/>
            <a:r>
              <a:rPr lang="en-GB" b="1" dirty="0">
                <a:solidFill>
                  <a:schemeClr val="bg1">
                    <a:lumMod val="50000"/>
                  </a:schemeClr>
                </a:solidFill>
              </a:rPr>
              <a:t>Organisational </a:t>
            </a:r>
          </a:p>
          <a:p>
            <a:pPr algn="ctr"/>
            <a:r>
              <a:rPr lang="en-GB" b="1" dirty="0">
                <a:solidFill>
                  <a:schemeClr val="bg1">
                    <a:lumMod val="50000"/>
                  </a:schemeClr>
                </a:solidFill>
              </a:rPr>
              <a:t>Factors</a:t>
            </a:r>
          </a:p>
        </p:txBody>
      </p:sp>
      <p:pic>
        <p:nvPicPr>
          <p:cNvPr id="10" name="Picture 9" descr="A picture containing sky, outdoor, fence, tree&#10;&#10;Description generated with very high confidence">
            <a:extLst>
              <a:ext uri="{FF2B5EF4-FFF2-40B4-BE49-F238E27FC236}">
                <a16:creationId xmlns:a16="http://schemas.microsoft.com/office/drawing/2014/main" id="{41F903D9-68FB-4FF4-A8C1-0BACDCBD9B99}"/>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709745"/>
            <a:ext cx="2267744" cy="1513010"/>
          </a:xfrm>
          <a:prstGeom prst="rect">
            <a:avLst/>
          </a:prstGeom>
        </p:spPr>
      </p:pic>
    </p:spTree>
    <p:extLst>
      <p:ext uri="{BB962C8B-B14F-4D97-AF65-F5344CB8AC3E}">
        <p14:creationId xmlns:p14="http://schemas.microsoft.com/office/powerpoint/2010/main" val="34228038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718D-AAB1-4CD0-B7F4-9A5D1FE68540}"/>
              </a:ext>
            </a:extLst>
          </p:cNvPr>
          <p:cNvSpPr>
            <a:spLocks noGrp="1"/>
          </p:cNvSpPr>
          <p:nvPr>
            <p:ph type="title"/>
          </p:nvPr>
        </p:nvSpPr>
        <p:spPr>
          <a:xfrm>
            <a:off x="434589" y="620688"/>
            <a:ext cx="8229600" cy="1143000"/>
          </a:xfrm>
        </p:spPr>
        <p:txBody>
          <a:bodyPr>
            <a:noAutofit/>
          </a:bodyPr>
          <a:lstStyle/>
          <a:p>
            <a:r>
              <a:rPr lang="en-GB" sz="3600" dirty="0">
                <a:solidFill>
                  <a:srgbClr val="0070C0"/>
                </a:solidFill>
              </a:rPr>
              <a:t>How would you characterise Semler’s early leadership style?  And his later leadership style?</a:t>
            </a:r>
            <a:br>
              <a:rPr lang="en-GB" sz="3600" dirty="0">
                <a:solidFill>
                  <a:srgbClr val="0070C0"/>
                </a:solidFill>
              </a:rPr>
            </a:br>
            <a:endParaRPr lang="en-GB" sz="3600" dirty="0"/>
          </a:p>
        </p:txBody>
      </p:sp>
      <p:sp>
        <p:nvSpPr>
          <p:cNvPr id="3" name="Content Placeholder 2">
            <a:extLst>
              <a:ext uri="{FF2B5EF4-FFF2-40B4-BE49-F238E27FC236}">
                <a16:creationId xmlns:a16="http://schemas.microsoft.com/office/drawing/2014/main" id="{C2CD8186-8617-46F9-9D1F-A175A9D6826E}"/>
              </a:ext>
            </a:extLst>
          </p:cNvPr>
          <p:cNvSpPr>
            <a:spLocks noGrp="1"/>
          </p:cNvSpPr>
          <p:nvPr>
            <p:ph idx="1"/>
          </p:nvPr>
        </p:nvSpPr>
        <p:spPr>
          <a:xfrm>
            <a:off x="457200" y="2348880"/>
            <a:ext cx="8229600" cy="3312368"/>
          </a:xfrm>
        </p:spPr>
        <p:txBody>
          <a:bodyPr>
            <a:normAutofit fontScale="92500" lnSpcReduction="20000"/>
          </a:bodyPr>
          <a:lstStyle/>
          <a:p>
            <a:r>
              <a:rPr lang="en-GB" dirty="0">
                <a:solidFill>
                  <a:srgbClr val="FF0000"/>
                </a:solidFill>
              </a:rPr>
              <a:t>Early:</a:t>
            </a:r>
            <a:r>
              <a:rPr lang="en-GB" dirty="0"/>
              <a:t> </a:t>
            </a:r>
            <a:r>
              <a:rPr lang="en-GB" i="1" dirty="0">
                <a:solidFill>
                  <a:srgbClr val="C00000"/>
                </a:solidFill>
              </a:rPr>
              <a:t>autocratic, hierarchical, top-down tough-minded, rigid, formal, data-driven, micro-managing…above all, controlling</a:t>
            </a:r>
          </a:p>
          <a:p>
            <a:r>
              <a:rPr lang="en-GB" dirty="0">
                <a:solidFill>
                  <a:srgbClr val="00B050"/>
                </a:solidFill>
              </a:rPr>
              <a:t>Late: </a:t>
            </a:r>
            <a:r>
              <a:rPr lang="en-GB" i="1" dirty="0">
                <a:solidFill>
                  <a:schemeClr val="accent3">
                    <a:lumMod val="75000"/>
                  </a:schemeClr>
                </a:solidFill>
              </a:rPr>
              <a:t>Democratic, empathetic, generous, trusting, empowering, inspiring, flexible, risk-taking, transparent….above all trusting</a:t>
            </a:r>
          </a:p>
          <a:p>
            <a:pPr marL="0" indent="0">
              <a:buNone/>
            </a:pPr>
            <a:endParaRPr lang="en-GB" sz="3000" b="1" dirty="0">
              <a:solidFill>
                <a:schemeClr val="accent3">
                  <a:lumMod val="75000"/>
                </a:schemeClr>
              </a:solidFill>
            </a:endParaRPr>
          </a:p>
          <a:p>
            <a:pPr marL="0" indent="0" algn="ctr">
              <a:buNone/>
            </a:pPr>
            <a:r>
              <a:rPr lang="en-GB" sz="3000" b="1" dirty="0">
                <a:solidFill>
                  <a:srgbClr val="7030A0"/>
                </a:solidFill>
              </a:rPr>
              <a:t>Note: </a:t>
            </a:r>
            <a:r>
              <a:rPr lang="en-GB" sz="3000" b="1" i="1" u="sng" dirty="0">
                <a:solidFill>
                  <a:srgbClr val="7030A0"/>
                </a:solidFill>
              </a:rPr>
              <a:t>Control</a:t>
            </a:r>
            <a:r>
              <a:rPr lang="en-GB" sz="3000" b="1" i="1" dirty="0">
                <a:solidFill>
                  <a:srgbClr val="7030A0"/>
                </a:solidFill>
              </a:rPr>
              <a:t> </a:t>
            </a:r>
            <a:r>
              <a:rPr lang="en-GB" sz="3000" b="1" dirty="0">
                <a:solidFill>
                  <a:srgbClr val="7030A0"/>
                </a:solidFill>
              </a:rPr>
              <a:t>and</a:t>
            </a:r>
            <a:r>
              <a:rPr lang="en-GB" sz="3000" b="1" i="1" dirty="0">
                <a:solidFill>
                  <a:srgbClr val="7030A0"/>
                </a:solidFill>
              </a:rPr>
              <a:t> </a:t>
            </a:r>
            <a:r>
              <a:rPr lang="en-GB" sz="3000" b="1" i="1" u="sng" dirty="0">
                <a:solidFill>
                  <a:srgbClr val="7030A0"/>
                </a:solidFill>
              </a:rPr>
              <a:t>Trust</a:t>
            </a:r>
            <a:r>
              <a:rPr lang="en-GB" sz="3000" b="1" i="1" dirty="0">
                <a:solidFill>
                  <a:srgbClr val="7030A0"/>
                </a:solidFill>
              </a:rPr>
              <a:t> </a:t>
            </a:r>
            <a:r>
              <a:rPr lang="en-GB" sz="3000" b="1" dirty="0">
                <a:solidFill>
                  <a:srgbClr val="7030A0"/>
                </a:solidFill>
              </a:rPr>
              <a:t>are the two most important concepts here</a:t>
            </a:r>
          </a:p>
        </p:txBody>
      </p:sp>
    </p:spTree>
    <p:extLst>
      <p:ext uri="{BB962C8B-B14F-4D97-AF65-F5344CB8AC3E}">
        <p14:creationId xmlns:p14="http://schemas.microsoft.com/office/powerpoint/2010/main" val="500955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E580D-6F64-4CAB-8371-A5B8F41AD588}"/>
              </a:ext>
            </a:extLst>
          </p:cNvPr>
          <p:cNvSpPr>
            <a:spLocks noGrp="1"/>
          </p:cNvSpPr>
          <p:nvPr>
            <p:ph type="title"/>
          </p:nvPr>
        </p:nvSpPr>
        <p:spPr/>
        <p:txBody>
          <a:bodyPr/>
          <a:lstStyle/>
          <a:p>
            <a:r>
              <a:rPr lang="en-GB" dirty="0"/>
              <a:t>Your choice…</a:t>
            </a:r>
          </a:p>
        </p:txBody>
      </p:sp>
      <p:sp>
        <p:nvSpPr>
          <p:cNvPr id="3" name="Content Placeholder 2">
            <a:extLst>
              <a:ext uri="{FF2B5EF4-FFF2-40B4-BE49-F238E27FC236}">
                <a16:creationId xmlns:a16="http://schemas.microsoft.com/office/drawing/2014/main" id="{2E41A792-A076-4510-92B2-501819C6FF5C}"/>
              </a:ext>
            </a:extLst>
          </p:cNvPr>
          <p:cNvSpPr>
            <a:spLocks noGrp="1"/>
          </p:cNvSpPr>
          <p:nvPr>
            <p:ph idx="1"/>
          </p:nvPr>
        </p:nvSpPr>
        <p:spPr>
          <a:xfrm>
            <a:off x="251520" y="1993030"/>
            <a:ext cx="7886700" cy="3475583"/>
          </a:xfrm>
        </p:spPr>
        <p:txBody>
          <a:bodyPr>
            <a:normAutofit/>
          </a:bodyPr>
          <a:lstStyle/>
          <a:p>
            <a:r>
              <a:rPr lang="en-GB" dirty="0">
                <a:solidFill>
                  <a:srgbClr val="7030A0"/>
                </a:solidFill>
              </a:rPr>
              <a:t>Which Ricardo – early or late – would you rather have as your boss?</a:t>
            </a:r>
          </a:p>
          <a:p>
            <a:r>
              <a:rPr lang="en-GB" dirty="0">
                <a:solidFill>
                  <a:srgbClr val="7030A0"/>
                </a:solidFill>
              </a:rPr>
              <a:t>Why? </a:t>
            </a:r>
          </a:p>
          <a:p>
            <a:r>
              <a:rPr lang="en-GB" dirty="0">
                <a:solidFill>
                  <a:srgbClr val="FF0FED"/>
                </a:solidFill>
              </a:rPr>
              <a:t>Which Ricardo would you rather have as a subordinate? </a:t>
            </a:r>
          </a:p>
          <a:p>
            <a:r>
              <a:rPr lang="en-GB" dirty="0">
                <a:solidFill>
                  <a:srgbClr val="FF0FED"/>
                </a:solidFill>
              </a:rPr>
              <a:t>Why?</a:t>
            </a:r>
            <a:br>
              <a:rPr lang="en-GB" dirty="0">
                <a:solidFill>
                  <a:srgbClr val="FF0FED"/>
                </a:solidFill>
              </a:rPr>
            </a:br>
            <a:endParaRPr lang="en-GB" dirty="0">
              <a:solidFill>
                <a:srgbClr val="FF0FED"/>
              </a:solidFill>
            </a:endParaRPr>
          </a:p>
        </p:txBody>
      </p:sp>
      <p:pic>
        <p:nvPicPr>
          <p:cNvPr id="5" name="Picture 4" descr="A picture containing clothing, person, footwear, art&#10;&#10;Description automatically generated">
            <a:extLst>
              <a:ext uri="{FF2B5EF4-FFF2-40B4-BE49-F238E27FC236}">
                <a16:creationId xmlns:a16="http://schemas.microsoft.com/office/drawing/2014/main" id="{830C36EC-225D-2D1E-56E7-50127C2654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6176" y="0"/>
            <a:ext cx="3010256" cy="1766017"/>
          </a:xfrm>
          <a:prstGeom prst="rect">
            <a:avLst/>
          </a:prstGeom>
        </p:spPr>
      </p:pic>
    </p:spTree>
    <p:extLst>
      <p:ext uri="{BB962C8B-B14F-4D97-AF65-F5344CB8AC3E}">
        <p14:creationId xmlns:p14="http://schemas.microsoft.com/office/powerpoint/2010/main" val="353713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A378B-1EB5-4757-9EA9-E5D5FEE1FDD6}"/>
              </a:ext>
            </a:extLst>
          </p:cNvPr>
          <p:cNvSpPr>
            <a:spLocks noGrp="1"/>
          </p:cNvSpPr>
          <p:nvPr>
            <p:ph type="title"/>
          </p:nvPr>
        </p:nvSpPr>
        <p:spPr/>
        <p:txBody>
          <a:bodyPr/>
          <a:lstStyle/>
          <a:p>
            <a:r>
              <a:rPr lang="en-GB" dirty="0"/>
              <a:t>A </a:t>
            </a:r>
            <a:r>
              <a:rPr lang="en-GB" sz="6600" dirty="0"/>
              <a:t>BIG</a:t>
            </a:r>
            <a:r>
              <a:rPr lang="en-GB" dirty="0"/>
              <a:t> Question…</a:t>
            </a:r>
          </a:p>
        </p:txBody>
      </p:sp>
      <p:sp>
        <p:nvSpPr>
          <p:cNvPr id="3" name="Content Placeholder 2">
            <a:extLst>
              <a:ext uri="{FF2B5EF4-FFF2-40B4-BE49-F238E27FC236}">
                <a16:creationId xmlns:a16="http://schemas.microsoft.com/office/drawing/2014/main" id="{F420474D-2BDF-4A7A-A998-5B7FA71D9C93}"/>
              </a:ext>
            </a:extLst>
          </p:cNvPr>
          <p:cNvSpPr>
            <a:spLocks noGrp="1"/>
          </p:cNvSpPr>
          <p:nvPr>
            <p:ph idx="1"/>
          </p:nvPr>
        </p:nvSpPr>
        <p:spPr>
          <a:xfrm>
            <a:off x="457200" y="1600201"/>
            <a:ext cx="4402832" cy="3917032"/>
          </a:xfrm>
        </p:spPr>
        <p:txBody>
          <a:bodyPr/>
          <a:lstStyle/>
          <a:p>
            <a:r>
              <a:rPr lang="en-GB" b="1" i="1" u="sng" dirty="0">
                <a:solidFill>
                  <a:srgbClr val="FF0FED"/>
                </a:solidFill>
              </a:rPr>
              <a:t>Why</a:t>
            </a:r>
            <a:r>
              <a:rPr lang="en-GB" dirty="0">
                <a:solidFill>
                  <a:srgbClr val="FF0FED"/>
                </a:solidFill>
              </a:rPr>
              <a:t> does Ricardo Semler’s new leadership style work?</a:t>
            </a:r>
          </a:p>
        </p:txBody>
      </p:sp>
      <p:pic>
        <p:nvPicPr>
          <p:cNvPr id="5" name="Picture 4" descr="A picture containing object&#10;&#10;Description generated with high confidence">
            <a:extLst>
              <a:ext uri="{FF2B5EF4-FFF2-40B4-BE49-F238E27FC236}">
                <a16:creationId xmlns:a16="http://schemas.microsoft.com/office/drawing/2014/main" id="{3B1BE904-172A-4D6E-83D5-50B3BB0B8E4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1286" y="1782764"/>
            <a:ext cx="4492714" cy="3917032"/>
          </a:xfrm>
          <a:prstGeom prst="rect">
            <a:avLst/>
          </a:prstGeom>
        </p:spPr>
      </p:pic>
    </p:spTree>
    <p:extLst>
      <p:ext uri="{BB962C8B-B14F-4D97-AF65-F5344CB8AC3E}">
        <p14:creationId xmlns:p14="http://schemas.microsoft.com/office/powerpoint/2010/main" val="2352710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2C1C-A72B-447F-B11C-E622A1FEADE6}"/>
              </a:ext>
            </a:extLst>
          </p:cNvPr>
          <p:cNvSpPr>
            <a:spLocks noGrp="1"/>
          </p:cNvSpPr>
          <p:nvPr>
            <p:ph type="title"/>
          </p:nvPr>
        </p:nvSpPr>
        <p:spPr/>
        <p:txBody>
          <a:bodyPr/>
          <a:lstStyle/>
          <a:p>
            <a:r>
              <a:rPr lang="en-GB" dirty="0"/>
              <a:t>Going Deeper</a:t>
            </a:r>
          </a:p>
        </p:txBody>
      </p:sp>
      <p:sp>
        <p:nvSpPr>
          <p:cNvPr id="3" name="Content Placeholder 2">
            <a:extLst>
              <a:ext uri="{FF2B5EF4-FFF2-40B4-BE49-F238E27FC236}">
                <a16:creationId xmlns:a16="http://schemas.microsoft.com/office/drawing/2014/main" id="{C9D726DA-2BC5-4926-9EAD-8A1B200ED4E8}"/>
              </a:ext>
            </a:extLst>
          </p:cNvPr>
          <p:cNvSpPr>
            <a:spLocks noGrp="1"/>
          </p:cNvSpPr>
          <p:nvPr>
            <p:ph idx="1"/>
          </p:nvPr>
        </p:nvSpPr>
        <p:spPr>
          <a:xfrm>
            <a:off x="107504" y="1417638"/>
            <a:ext cx="6408712" cy="4128194"/>
          </a:xfrm>
        </p:spPr>
        <p:txBody>
          <a:bodyPr>
            <a:normAutofit/>
          </a:bodyPr>
          <a:lstStyle/>
          <a:p>
            <a:r>
              <a:rPr lang="en-GB" dirty="0">
                <a:solidFill>
                  <a:srgbClr val="FF0FED"/>
                </a:solidFill>
              </a:rPr>
              <a:t>It’s a </a:t>
            </a:r>
            <a:r>
              <a:rPr lang="en-GB" b="1" i="1" dirty="0">
                <a:solidFill>
                  <a:srgbClr val="FF0FED"/>
                </a:solidFill>
              </a:rPr>
              <a:t>self-fulfilling prophecy </a:t>
            </a:r>
            <a:r>
              <a:rPr lang="en-GB" dirty="0">
                <a:solidFill>
                  <a:srgbClr val="FF0FED"/>
                </a:solidFill>
              </a:rPr>
              <a:t>– the </a:t>
            </a:r>
            <a:r>
              <a:rPr lang="en-GB" i="1" dirty="0">
                <a:solidFill>
                  <a:srgbClr val="FF0FED"/>
                </a:solidFill>
              </a:rPr>
              <a:t>Pygmalion effect</a:t>
            </a:r>
          </a:p>
          <a:p>
            <a:pPr lvl="1"/>
            <a:r>
              <a:rPr lang="en-GB" dirty="0">
                <a:solidFill>
                  <a:srgbClr val="FF0000"/>
                </a:solidFill>
              </a:rPr>
              <a:t>Gifted children</a:t>
            </a:r>
          </a:p>
          <a:p>
            <a:pPr lvl="1"/>
            <a:r>
              <a:rPr lang="en-GB" dirty="0">
                <a:solidFill>
                  <a:srgbClr val="C00000"/>
                </a:solidFill>
              </a:rPr>
              <a:t>Steve Jobs – </a:t>
            </a:r>
            <a:r>
              <a:rPr lang="en-GB" i="1" dirty="0">
                <a:solidFill>
                  <a:srgbClr val="C00000"/>
                </a:solidFill>
              </a:rPr>
              <a:t>‘reality distortion field’</a:t>
            </a:r>
          </a:p>
          <a:p>
            <a:pPr lvl="1"/>
            <a:r>
              <a:rPr lang="en-GB" dirty="0">
                <a:solidFill>
                  <a:srgbClr val="E859FF"/>
                </a:solidFill>
              </a:rPr>
              <a:t>Have you got any examples……?</a:t>
            </a:r>
          </a:p>
          <a:p>
            <a:r>
              <a:rPr lang="en-GB" dirty="0">
                <a:solidFill>
                  <a:srgbClr val="00B050"/>
                </a:solidFill>
              </a:rPr>
              <a:t>Intrinsic motivation </a:t>
            </a:r>
            <a:r>
              <a:rPr lang="en-GB" b="1" i="1" u="sng" dirty="0">
                <a:solidFill>
                  <a:srgbClr val="00B050"/>
                </a:solidFill>
              </a:rPr>
              <a:t>is often stronger </a:t>
            </a:r>
            <a:r>
              <a:rPr lang="en-GB" dirty="0">
                <a:solidFill>
                  <a:srgbClr val="00B050"/>
                </a:solidFill>
              </a:rPr>
              <a:t>than extrinsic motivation</a:t>
            </a:r>
          </a:p>
        </p:txBody>
      </p:sp>
      <p:pic>
        <p:nvPicPr>
          <p:cNvPr id="5" name="Picture 4" descr="A picture containing object, wall&#10;&#10;Description generated with very high confidence">
            <a:extLst>
              <a:ext uri="{FF2B5EF4-FFF2-40B4-BE49-F238E27FC236}">
                <a16:creationId xmlns:a16="http://schemas.microsoft.com/office/drawing/2014/main" id="{FDBCA0F2-AC67-40C9-AD88-E5E4245F78D9}"/>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239" y="3030824"/>
            <a:ext cx="2304257" cy="2665583"/>
          </a:xfrm>
          <a:prstGeom prst="rect">
            <a:avLst/>
          </a:prstGeom>
        </p:spPr>
      </p:pic>
      <p:pic>
        <p:nvPicPr>
          <p:cNvPr id="8" name="Picture 7" descr="A vintage photo of a person wearing a black hat&#10;&#10;Description generated with very high confidence">
            <a:extLst>
              <a:ext uri="{FF2B5EF4-FFF2-40B4-BE49-F238E27FC236}">
                <a16:creationId xmlns:a16="http://schemas.microsoft.com/office/drawing/2014/main" id="{89A82AC3-D78F-4BB2-82B7-F5FD29EFE40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32240" y="616379"/>
            <a:ext cx="2304256" cy="2304256"/>
          </a:xfrm>
          <a:prstGeom prst="rect">
            <a:avLst/>
          </a:prstGeom>
        </p:spPr>
      </p:pic>
    </p:spTree>
    <p:extLst>
      <p:ext uri="{BB962C8B-B14F-4D97-AF65-F5344CB8AC3E}">
        <p14:creationId xmlns:p14="http://schemas.microsoft.com/office/powerpoint/2010/main" val="69426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person, man, indoor, glasses&#10;&#10;Description generated with very high confidence">
            <a:extLst>
              <a:ext uri="{FF2B5EF4-FFF2-40B4-BE49-F238E27FC236}">
                <a16:creationId xmlns:a16="http://schemas.microsoft.com/office/drawing/2014/main" id="{A561E851-59C6-4264-9F9C-C64C5AC3DC29}"/>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25838" y="0"/>
            <a:ext cx="4018162" cy="3023667"/>
          </a:xfrm>
        </p:spPr>
      </p:pic>
      <p:sp>
        <p:nvSpPr>
          <p:cNvPr id="7" name="TextBox 6">
            <a:extLst>
              <a:ext uri="{FF2B5EF4-FFF2-40B4-BE49-F238E27FC236}">
                <a16:creationId xmlns:a16="http://schemas.microsoft.com/office/drawing/2014/main" id="{E82911F5-C5A2-4BE1-B46D-CB3931A298F9}"/>
              </a:ext>
            </a:extLst>
          </p:cNvPr>
          <p:cNvSpPr txBox="1"/>
          <p:nvPr/>
        </p:nvSpPr>
        <p:spPr>
          <a:xfrm>
            <a:off x="179512" y="233388"/>
            <a:ext cx="4752528" cy="4832092"/>
          </a:xfrm>
          <a:prstGeom prst="rect">
            <a:avLst/>
          </a:prstGeom>
          <a:noFill/>
        </p:spPr>
        <p:txBody>
          <a:bodyPr wrap="square" rtlCol="0">
            <a:spAutoFit/>
          </a:bodyPr>
          <a:lstStyle/>
          <a:p>
            <a:r>
              <a:rPr lang="en-GB" sz="2200" i="1" dirty="0">
                <a:solidFill>
                  <a:srgbClr val="7030A0"/>
                </a:solidFill>
              </a:rPr>
              <a:t>“The older I get, the more I see how much motivations matter.  The Zune (Microsoft’s iPod) was crappy because people at Microsoft don’t really love music or art the way we do.  We won because we personally love music.  We made iPod for ourselves, and when you’re doing something for yourself, or your best friend or family, you’re not going to cheese out.  If you don’t love something, you’re not going to go the extra mile, work the extra weekend, challenge the status quo as much.”</a:t>
            </a:r>
          </a:p>
        </p:txBody>
      </p:sp>
      <p:pic>
        <p:nvPicPr>
          <p:cNvPr id="9" name="Picture 8" descr="A close up of a screen&#10;&#10;Description generated with very high confidence">
            <a:extLst>
              <a:ext uri="{FF2B5EF4-FFF2-40B4-BE49-F238E27FC236}">
                <a16:creationId xmlns:a16="http://schemas.microsoft.com/office/drawing/2014/main" id="{1CC23832-BBC2-4E40-B1D2-6CF1BA66B839}"/>
              </a:ext>
            </a:extLst>
          </p:cNvPr>
          <p:cNvPicPr>
            <a:picLocks noChangeAspect="1"/>
          </p:cNvPicPr>
          <p:nvPr/>
        </p:nvPicPr>
        <p:blipFill>
          <a:blip r:embed="rId5" cstate="email">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92080" y="3429000"/>
            <a:ext cx="1347233" cy="2022872"/>
          </a:xfrm>
          <a:prstGeom prst="rect">
            <a:avLst/>
          </a:prstGeom>
        </p:spPr>
      </p:pic>
      <p:pic>
        <p:nvPicPr>
          <p:cNvPr id="17" name="Picture 16">
            <a:extLst>
              <a:ext uri="{FF2B5EF4-FFF2-40B4-BE49-F238E27FC236}">
                <a16:creationId xmlns:a16="http://schemas.microsoft.com/office/drawing/2014/main" id="{3E9AD487-BA2D-4C75-81EE-EA5035140D89}"/>
              </a:ext>
            </a:extLst>
          </p:cNvPr>
          <p:cNvPicPr>
            <a:picLocks noChangeAspect="1"/>
          </p:cNvPicPr>
          <p:nvPr/>
        </p:nvPicPr>
        <p:blipFill>
          <a:blip r:embed="rId7"/>
          <a:stretch>
            <a:fillRect/>
          </a:stretch>
        </p:blipFill>
        <p:spPr>
          <a:xfrm>
            <a:off x="6921375" y="3240286"/>
            <a:ext cx="2043113" cy="2400300"/>
          </a:xfrm>
          <a:prstGeom prst="rect">
            <a:avLst/>
          </a:prstGeom>
        </p:spPr>
      </p:pic>
    </p:spTree>
    <p:extLst>
      <p:ext uri="{BB962C8B-B14F-4D97-AF65-F5344CB8AC3E}">
        <p14:creationId xmlns:p14="http://schemas.microsoft.com/office/powerpoint/2010/main" val="164077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5E883B-300A-40A0-8373-7BDA7429AA28}"/>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61513" y="0"/>
            <a:ext cx="1767733" cy="1487810"/>
          </a:xfrm>
          <a:prstGeom prst="rect">
            <a:avLst/>
          </a:prstGeom>
        </p:spPr>
      </p:pic>
      <p:sp>
        <p:nvSpPr>
          <p:cNvPr id="2" name="Title 1">
            <a:extLst>
              <a:ext uri="{FF2B5EF4-FFF2-40B4-BE49-F238E27FC236}">
                <a16:creationId xmlns:a16="http://schemas.microsoft.com/office/drawing/2014/main" id="{6872BE95-9BCC-4BAB-A48A-46748F96E2E2}"/>
              </a:ext>
            </a:extLst>
          </p:cNvPr>
          <p:cNvSpPr>
            <a:spLocks noGrp="1"/>
          </p:cNvSpPr>
          <p:nvPr>
            <p:ph type="title"/>
          </p:nvPr>
        </p:nvSpPr>
        <p:spPr>
          <a:xfrm>
            <a:off x="1043608" y="107141"/>
            <a:ext cx="8229600" cy="1143000"/>
          </a:xfrm>
        </p:spPr>
        <p:txBody>
          <a:bodyPr/>
          <a:lstStyle/>
          <a:p>
            <a:r>
              <a:rPr lang="en-GB" dirty="0"/>
              <a:t>Final Question…</a:t>
            </a:r>
          </a:p>
        </p:txBody>
      </p:sp>
      <p:sp>
        <p:nvSpPr>
          <p:cNvPr id="3" name="Content Placeholder 2">
            <a:extLst>
              <a:ext uri="{FF2B5EF4-FFF2-40B4-BE49-F238E27FC236}">
                <a16:creationId xmlns:a16="http://schemas.microsoft.com/office/drawing/2014/main" id="{91BAEA43-82FF-4C67-9999-27C0A209AFAE}"/>
              </a:ext>
            </a:extLst>
          </p:cNvPr>
          <p:cNvSpPr>
            <a:spLocks noGrp="1"/>
          </p:cNvSpPr>
          <p:nvPr>
            <p:ph idx="1"/>
          </p:nvPr>
        </p:nvSpPr>
        <p:spPr>
          <a:xfrm>
            <a:off x="457200" y="1720071"/>
            <a:ext cx="8229600" cy="3917032"/>
          </a:xfrm>
        </p:spPr>
        <p:txBody>
          <a:bodyPr>
            <a:normAutofit/>
          </a:bodyPr>
          <a:lstStyle/>
          <a:p>
            <a:r>
              <a:rPr lang="en-GB" dirty="0">
                <a:solidFill>
                  <a:srgbClr val="FF0000"/>
                </a:solidFill>
              </a:rPr>
              <a:t>Why don’t we give autonomy to others?</a:t>
            </a:r>
          </a:p>
          <a:p>
            <a:pPr lvl="1"/>
            <a:r>
              <a:rPr lang="en-GB" dirty="0">
                <a:solidFill>
                  <a:srgbClr val="00B050"/>
                </a:solidFill>
              </a:rPr>
              <a:t>We might think we’re giving up control</a:t>
            </a:r>
          </a:p>
          <a:p>
            <a:pPr lvl="1"/>
            <a:r>
              <a:rPr lang="en-GB" dirty="0">
                <a:solidFill>
                  <a:srgbClr val="0070C0"/>
                </a:solidFill>
              </a:rPr>
              <a:t>We might think we’re not doing our job if we delegate it to someone else</a:t>
            </a:r>
          </a:p>
          <a:p>
            <a:pPr lvl="1"/>
            <a:r>
              <a:rPr lang="en-GB" dirty="0">
                <a:solidFill>
                  <a:srgbClr val="7030A0"/>
                </a:solidFill>
              </a:rPr>
              <a:t>We might think others can’t do the job as well without our close supervision</a:t>
            </a:r>
          </a:p>
          <a:p>
            <a:pPr lvl="1"/>
            <a:r>
              <a:rPr lang="en-GB" b="1" i="1" dirty="0">
                <a:solidFill>
                  <a:srgbClr val="FF0000"/>
                </a:solidFill>
              </a:rPr>
              <a:t>Above all, we underestimate </a:t>
            </a:r>
          </a:p>
          <a:p>
            <a:pPr lvl="1"/>
            <a:r>
              <a:rPr lang="en-GB" b="1" i="1" dirty="0">
                <a:solidFill>
                  <a:srgbClr val="FF0000"/>
                </a:solidFill>
              </a:rPr>
              <a:t>the extent to which people are intrinsically motivated!</a:t>
            </a:r>
          </a:p>
        </p:txBody>
      </p:sp>
      <p:pic>
        <p:nvPicPr>
          <p:cNvPr id="8" name="Picture 7" descr="A close up of a sign&#10;&#10;Description generated with very high confidence">
            <a:extLst>
              <a:ext uri="{FF2B5EF4-FFF2-40B4-BE49-F238E27FC236}">
                <a16:creationId xmlns:a16="http://schemas.microsoft.com/office/drawing/2014/main" id="{248EEA38-2779-4448-894B-8BB141D6F487}"/>
              </a:ext>
            </a:extLst>
          </p:cNvPr>
          <p:cNvPicPr>
            <a:picLocks noChangeAspect="1"/>
          </p:cNvPicPr>
          <p:nvPr/>
        </p:nvPicPr>
        <p:blipFill>
          <a:blip r:embed="rId4" cstate="email">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4" y="26081"/>
            <a:ext cx="3058767" cy="1461729"/>
          </a:xfrm>
          <a:prstGeom prst="rect">
            <a:avLst/>
          </a:prstGeom>
        </p:spPr>
      </p:pic>
    </p:spTree>
    <p:extLst>
      <p:ext uri="{BB962C8B-B14F-4D97-AF65-F5344CB8AC3E}">
        <p14:creationId xmlns:p14="http://schemas.microsoft.com/office/powerpoint/2010/main" val="315707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27250-BB82-43BF-96A3-16FF333BE65A}"/>
              </a:ext>
            </a:extLst>
          </p:cNvPr>
          <p:cNvSpPr>
            <a:spLocks noGrp="1"/>
          </p:cNvSpPr>
          <p:nvPr>
            <p:ph type="title"/>
          </p:nvPr>
        </p:nvSpPr>
        <p:spPr/>
        <p:txBody>
          <a:bodyPr/>
          <a:lstStyle/>
          <a:p>
            <a:r>
              <a:rPr lang="en-GB" dirty="0"/>
              <a:t>Semco – Key learning points</a:t>
            </a:r>
          </a:p>
        </p:txBody>
      </p:sp>
      <p:sp>
        <p:nvSpPr>
          <p:cNvPr id="3" name="Content Placeholder 2">
            <a:extLst>
              <a:ext uri="{FF2B5EF4-FFF2-40B4-BE49-F238E27FC236}">
                <a16:creationId xmlns:a16="http://schemas.microsoft.com/office/drawing/2014/main" id="{AABB355C-ACA8-41C6-8828-982BD0340E6E}"/>
              </a:ext>
            </a:extLst>
          </p:cNvPr>
          <p:cNvSpPr>
            <a:spLocks noGrp="1"/>
          </p:cNvSpPr>
          <p:nvPr>
            <p:ph idx="1"/>
          </p:nvPr>
        </p:nvSpPr>
        <p:spPr>
          <a:xfrm>
            <a:off x="179512" y="1672208"/>
            <a:ext cx="8229600" cy="3917032"/>
          </a:xfrm>
        </p:spPr>
        <p:txBody>
          <a:bodyPr/>
          <a:lstStyle/>
          <a:p>
            <a:r>
              <a:rPr lang="en-GB" b="1" i="1" dirty="0">
                <a:solidFill>
                  <a:srgbClr val="FF0FED"/>
                </a:solidFill>
              </a:rPr>
              <a:t>Different</a:t>
            </a:r>
            <a:r>
              <a:rPr lang="en-GB" dirty="0">
                <a:solidFill>
                  <a:srgbClr val="FF0FED"/>
                </a:solidFill>
              </a:rPr>
              <a:t> can work</a:t>
            </a:r>
          </a:p>
          <a:p>
            <a:r>
              <a:rPr lang="en-GB" dirty="0">
                <a:solidFill>
                  <a:srgbClr val="0070C0"/>
                </a:solidFill>
              </a:rPr>
              <a:t>Leaders can </a:t>
            </a:r>
            <a:r>
              <a:rPr lang="en-GB" b="1" i="1" dirty="0">
                <a:solidFill>
                  <a:srgbClr val="0070C0"/>
                </a:solidFill>
              </a:rPr>
              <a:t>change</a:t>
            </a:r>
          </a:p>
          <a:p>
            <a:r>
              <a:rPr lang="en-GB" dirty="0">
                <a:solidFill>
                  <a:srgbClr val="7030A0"/>
                </a:solidFill>
              </a:rPr>
              <a:t>A </a:t>
            </a:r>
            <a:r>
              <a:rPr lang="en-GB" b="1" i="1" dirty="0">
                <a:solidFill>
                  <a:srgbClr val="7030A0"/>
                </a:solidFill>
              </a:rPr>
              <a:t>mixture</a:t>
            </a:r>
            <a:r>
              <a:rPr lang="en-GB" dirty="0">
                <a:solidFill>
                  <a:srgbClr val="7030A0"/>
                </a:solidFill>
              </a:rPr>
              <a:t> of styles is desirable</a:t>
            </a:r>
          </a:p>
          <a:p>
            <a:r>
              <a:rPr lang="en-GB" dirty="0">
                <a:solidFill>
                  <a:srgbClr val="FF0000"/>
                </a:solidFill>
              </a:rPr>
              <a:t>Organisations can change, </a:t>
            </a:r>
            <a:r>
              <a:rPr lang="en-GB" b="1" i="1" dirty="0">
                <a:solidFill>
                  <a:srgbClr val="FF0000"/>
                </a:solidFill>
              </a:rPr>
              <a:t>successfully</a:t>
            </a:r>
          </a:p>
          <a:p>
            <a:r>
              <a:rPr lang="en-GB" dirty="0">
                <a:solidFill>
                  <a:srgbClr val="002060"/>
                </a:solidFill>
              </a:rPr>
              <a:t>There is no ‘one’ </a:t>
            </a:r>
            <a:r>
              <a:rPr lang="en-GB" b="1" i="1" dirty="0">
                <a:solidFill>
                  <a:srgbClr val="002060"/>
                </a:solidFill>
              </a:rPr>
              <a:t>structure</a:t>
            </a:r>
          </a:p>
          <a:p>
            <a:r>
              <a:rPr lang="en-GB" dirty="0">
                <a:solidFill>
                  <a:srgbClr val="00B050"/>
                </a:solidFill>
              </a:rPr>
              <a:t>Making decisions doesn’t ensure </a:t>
            </a:r>
            <a:r>
              <a:rPr lang="en-GB" b="1" i="1" dirty="0">
                <a:solidFill>
                  <a:srgbClr val="00B050"/>
                </a:solidFill>
              </a:rPr>
              <a:t>control</a:t>
            </a:r>
          </a:p>
        </p:txBody>
      </p:sp>
      <p:pic>
        <p:nvPicPr>
          <p:cNvPr id="5" name="Picture 4" descr="A person standing in front of a computer&#10;&#10;Description generated with very high confidence">
            <a:extLst>
              <a:ext uri="{FF2B5EF4-FFF2-40B4-BE49-F238E27FC236}">
                <a16:creationId xmlns:a16="http://schemas.microsoft.com/office/drawing/2014/main" id="{D8263DA9-CB99-499C-9102-2258C4BE0331}"/>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5351" y="1268760"/>
            <a:ext cx="2699792" cy="1761615"/>
          </a:xfrm>
          <a:prstGeom prst="rect">
            <a:avLst/>
          </a:prstGeom>
        </p:spPr>
      </p:pic>
    </p:spTree>
    <p:extLst>
      <p:ext uri="{BB962C8B-B14F-4D97-AF65-F5344CB8AC3E}">
        <p14:creationId xmlns:p14="http://schemas.microsoft.com/office/powerpoint/2010/main" val="132359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9132F-85F7-4C4B-A37F-FA3087D0432B}"/>
              </a:ext>
            </a:extLst>
          </p:cNvPr>
          <p:cNvSpPr>
            <a:spLocks noGrp="1"/>
          </p:cNvSpPr>
          <p:nvPr>
            <p:ph type="title"/>
          </p:nvPr>
        </p:nvSpPr>
        <p:spPr/>
        <p:txBody>
          <a:bodyPr/>
          <a:lstStyle/>
          <a:p>
            <a:r>
              <a:rPr lang="en-GB" dirty="0"/>
              <a:t>An interview</a:t>
            </a:r>
          </a:p>
        </p:txBody>
      </p:sp>
      <p:pic>
        <p:nvPicPr>
          <p:cNvPr id="4" name="Online Media 3">
            <a:hlinkClick r:id="" action="ppaction://media"/>
            <a:extLst>
              <a:ext uri="{FF2B5EF4-FFF2-40B4-BE49-F238E27FC236}">
                <a16:creationId xmlns:a16="http://schemas.microsoft.com/office/drawing/2014/main" id="{A75EBCB6-490A-4E2B-9BF7-6CFB141FD035}"/>
              </a:ext>
            </a:extLst>
          </p:cNvPr>
          <p:cNvPicPr>
            <a:picLocks noGrp="1" noRot="1" noChangeAspect="1"/>
          </p:cNvPicPr>
          <p:nvPr>
            <p:ph idx="1"/>
            <a:videoFile r:link="rId1"/>
          </p:nvPr>
        </p:nvPicPr>
        <p:blipFill>
          <a:blip r:embed="rId4"/>
          <a:stretch>
            <a:fillRect/>
          </a:stretch>
        </p:blipFill>
        <p:spPr>
          <a:xfrm>
            <a:off x="1093326" y="1472245"/>
            <a:ext cx="6957348" cy="3913509"/>
          </a:xfrm>
          <a:prstGeom prst="rect">
            <a:avLst/>
          </a:prstGeom>
        </p:spPr>
      </p:pic>
    </p:spTree>
    <p:extLst>
      <p:ext uri="{BB962C8B-B14F-4D97-AF65-F5344CB8AC3E}">
        <p14:creationId xmlns:p14="http://schemas.microsoft.com/office/powerpoint/2010/main" val="41016029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8229600" cy="3917032"/>
          </a:xfrm>
        </p:spPr>
        <p:txBody>
          <a:bodyPr>
            <a:normAutofit/>
          </a:bodyPr>
          <a:lstStyle/>
          <a:p>
            <a:pPr marL="0" indent="0">
              <a:buNone/>
            </a:pPr>
            <a:r>
              <a:rPr lang="en-GB" dirty="0">
                <a:solidFill>
                  <a:srgbClr val="0000CC"/>
                </a:solidFill>
              </a:rPr>
              <a:t>After reading </a:t>
            </a:r>
            <a:r>
              <a:rPr lang="en-GB" i="1" dirty="0">
                <a:solidFill>
                  <a:srgbClr val="0000CC"/>
                </a:solidFill>
              </a:rPr>
              <a:t>Skills for the Workplace Yearbook, Final Year, edited by Andrew Maund, Chapter 22, p.556 - 567</a:t>
            </a:r>
            <a:r>
              <a:rPr lang="en-GB" dirty="0">
                <a:solidFill>
                  <a:srgbClr val="0000CC"/>
                </a:solidFill>
              </a:rPr>
              <a:t>: -</a:t>
            </a:r>
          </a:p>
          <a:p>
            <a:r>
              <a:rPr lang="en-GB" i="1" dirty="0">
                <a:solidFill>
                  <a:srgbClr val="FF0066"/>
                </a:solidFill>
              </a:rPr>
              <a:t>Critically analyse ‘Visionary leadership’</a:t>
            </a:r>
            <a:endParaRPr lang="en-GB" dirty="0">
              <a:solidFill>
                <a:srgbClr val="FF0066"/>
              </a:solidFill>
            </a:endParaRPr>
          </a:p>
          <a:p>
            <a:r>
              <a:rPr lang="en-GB" i="1" dirty="0">
                <a:solidFill>
                  <a:srgbClr val="7030A0"/>
                </a:solidFill>
              </a:rPr>
              <a:t>Summarise your findings for discussion at the next session</a:t>
            </a:r>
          </a:p>
          <a:p>
            <a:r>
              <a:rPr lang="en-GB" dirty="0">
                <a:solidFill>
                  <a:srgbClr val="009900"/>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a:t>
            </a:r>
            <a:r>
              <a:rPr lang="en-GB">
                <a:solidFill>
                  <a:srgbClr val="FFFF00"/>
                </a:solidFill>
              </a:rPr>
              <a:t>the session </a:t>
            </a:r>
            <a:r>
              <a:rPr lang="en-GB" dirty="0">
                <a:solidFill>
                  <a:srgbClr val="FFFF00"/>
                </a:solidFill>
              </a:rPr>
              <a:t>–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3.xml><?xml version="1.0" encoding="utf-8"?>
<a:theme xmlns:a="http://schemas.openxmlformats.org/drawingml/2006/main" name="UWTSD Bicentennary 1st">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Bicentennary 1st" id="{534655F8-9705-4F30-BE1A-D94ED1BB3A43}" vid="{910FC935-198A-47C4-9BEB-F7A6A9C76E1F}"/>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10547</TotalTime>
  <Words>3611</Words>
  <Application>Microsoft Office PowerPoint</Application>
  <PresentationFormat>On-screen Show (4:3)</PresentationFormat>
  <Paragraphs>413</Paragraphs>
  <Slides>45</Slides>
  <Notes>29</Notes>
  <HiddenSlides>0</HiddenSlides>
  <MMClips>2</MMClips>
  <ScaleCrop>false</ScaleCrop>
  <HeadingPairs>
    <vt:vector size="6" baseType="variant">
      <vt:variant>
        <vt:lpstr>Fonts Used</vt:lpstr>
      </vt:variant>
      <vt:variant>
        <vt:i4>8</vt:i4>
      </vt:variant>
      <vt:variant>
        <vt:lpstr>Theme</vt:lpstr>
      </vt:variant>
      <vt:variant>
        <vt:i4>18</vt:i4>
      </vt:variant>
      <vt:variant>
        <vt:lpstr>Slide Titles</vt:lpstr>
      </vt:variant>
      <vt:variant>
        <vt:i4>45</vt:i4>
      </vt:variant>
    </vt:vector>
  </HeadingPairs>
  <TitlesOfParts>
    <vt:vector size="71" baseType="lpstr">
      <vt:lpstr>Arial</vt:lpstr>
      <vt:lpstr>Arial Rounded MT Bold</vt:lpstr>
      <vt:lpstr>Calibri</vt:lpstr>
      <vt:lpstr>Calibri Light</vt:lpstr>
      <vt:lpstr>Courier New</vt:lpstr>
      <vt:lpstr>Microsoft Sans Serif</vt:lpstr>
      <vt:lpstr>Wingdings</vt:lpstr>
      <vt:lpstr>Wingdings 2</vt:lpstr>
      <vt:lpstr>UWTSD 200 B</vt:lpstr>
      <vt:lpstr>UWTSD 200</vt:lpstr>
      <vt:lpstr>UWTSD Bicentennary 1st</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BMSK6001 Emergent Leadership Skills for the Workplace</vt:lpstr>
      <vt:lpstr>PowerPoint Presentation</vt:lpstr>
      <vt:lpstr>Quick Group Review</vt:lpstr>
      <vt:lpstr>Video Clip Review</vt:lpstr>
      <vt:lpstr>The Leadership Challenge</vt:lpstr>
      <vt:lpstr>The five practices of exemplary leadership  Kouzes &amp; Posner (2012) </vt:lpstr>
      <vt:lpstr>Model the Way</vt:lpstr>
      <vt:lpstr>Inspire a shared vision </vt:lpstr>
      <vt:lpstr>Why are metaphors so useful?</vt:lpstr>
      <vt:lpstr>Exercise: Envision the future</vt:lpstr>
      <vt:lpstr>Challenge the process </vt:lpstr>
      <vt:lpstr>Enable others to act </vt:lpstr>
      <vt:lpstr>Encourage the heart </vt:lpstr>
      <vt:lpstr>Some final thoughts (a discussion)</vt:lpstr>
      <vt:lpstr>Team Exercise – ‘Work Stations’</vt:lpstr>
      <vt:lpstr>Work Stations: De-brief</vt:lpstr>
      <vt:lpstr>Motivational Linkage to Leadership </vt:lpstr>
      <vt:lpstr>Situational Leadership</vt:lpstr>
      <vt:lpstr>Situational Leadership</vt:lpstr>
      <vt:lpstr>Blanchard and Hersey’s Situational Leadership Styles</vt:lpstr>
      <vt:lpstr>Situational Leadership Model</vt:lpstr>
      <vt:lpstr>Situational Approach Description  (Hersey &amp; Blanchard, 1969)</vt:lpstr>
      <vt:lpstr>Situational Approach Description, cont’d  (Hersey &amp; Blanchard, 1969)</vt:lpstr>
      <vt:lpstr>Leadership Styles</vt:lpstr>
      <vt:lpstr>PowerPoint Presentation</vt:lpstr>
      <vt:lpstr>PowerPoint Presentation</vt:lpstr>
      <vt:lpstr>Development Levels</vt:lpstr>
      <vt:lpstr>How Does The Situational Approach Work?</vt:lpstr>
      <vt:lpstr>Application</vt:lpstr>
      <vt:lpstr>PowerPoint Presentation</vt:lpstr>
      <vt:lpstr>Case Study</vt:lpstr>
      <vt:lpstr>In your groups, please address the following questions…</vt:lpstr>
      <vt:lpstr>What are the personal and organisational reasons that led Ricardo Semler to change his leadership style so radically? </vt:lpstr>
      <vt:lpstr>Key Learning Point</vt:lpstr>
      <vt:lpstr>What might have prevented him from changing?</vt:lpstr>
      <vt:lpstr>How would you characterise Semler’s early leadership style?  And his later leadership style? </vt:lpstr>
      <vt:lpstr>Your choice…</vt:lpstr>
      <vt:lpstr>A BIG Question…</vt:lpstr>
      <vt:lpstr>Going Deeper</vt:lpstr>
      <vt:lpstr>PowerPoint Presentation</vt:lpstr>
      <vt:lpstr>Final Question…</vt:lpstr>
      <vt:lpstr>Semco – Key learning points</vt:lpstr>
      <vt:lpstr>An interview</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35</cp:revision>
  <dcterms:created xsi:type="dcterms:W3CDTF">2015-03-03T13:29:53Z</dcterms:created>
  <dcterms:modified xsi:type="dcterms:W3CDTF">2023-05-08T22:47:44Z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