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95" r:id="rId4"/>
    <p:sldId id="270" r:id="rId5"/>
    <p:sldId id="277" r:id="rId6"/>
    <p:sldId id="283" r:id="rId7"/>
    <p:sldId id="293" r:id="rId8"/>
    <p:sldId id="276" r:id="rId9"/>
    <p:sldId id="285" r:id="rId10"/>
    <p:sldId id="289" r:id="rId11"/>
    <p:sldId id="284" r:id="rId12"/>
    <p:sldId id="290" r:id="rId13"/>
    <p:sldId id="272" r:id="rId14"/>
    <p:sldId id="273" r:id="rId15"/>
    <p:sldId id="274" r:id="rId16"/>
    <p:sldId id="275" r:id="rId17"/>
    <p:sldId id="292" r:id="rId1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138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23/12/2018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6129046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23/12/2018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88588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23/12/2018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531623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23/12/2018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833148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23/12/2018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421501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23/12/2018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24592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23/12/2018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32217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23/12/2018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274875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en-US" dirty="0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23/12/2018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364319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23/12/2018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918179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23/12/2018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793732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23/12/2018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727578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emf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67544" y="836712"/>
            <a:ext cx="8229600" cy="1828800"/>
          </a:xfrm>
        </p:spPr>
        <p:txBody>
          <a:bodyPr>
            <a:norm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Everyday </a:t>
            </a:r>
            <a:r>
              <a:rPr lang="en-GB" dirty="0">
                <a:solidFill>
                  <a:schemeClr val="bg1"/>
                </a:solidFill>
              </a:rPr>
              <a:t>Life in Ancient </a:t>
            </a:r>
            <a:r>
              <a:rPr lang="en-GB" dirty="0" smtClean="0">
                <a:solidFill>
                  <a:schemeClr val="bg1"/>
                </a:solidFill>
              </a:rPr>
              <a:t>Rome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31640" y="6101061"/>
            <a:ext cx="6400800" cy="744488"/>
          </a:xfrm>
        </p:spPr>
        <p:txBody>
          <a:bodyPr>
            <a:normAutofit/>
          </a:bodyPr>
          <a:lstStyle/>
          <a:p>
            <a:r>
              <a:rPr lang="en-GB" sz="3200" b="1" dirty="0" smtClean="0">
                <a:solidFill>
                  <a:schemeClr val="bg1"/>
                </a:solidFill>
              </a:rPr>
              <a:t>HPAH4001</a:t>
            </a:r>
            <a:endParaRPr lang="en-GB" sz="3200" b="1" dirty="0">
              <a:solidFill>
                <a:schemeClr val="bg1"/>
              </a:solidFill>
            </a:endParaRPr>
          </a:p>
        </p:txBody>
      </p:sp>
      <p:sp>
        <p:nvSpPr>
          <p:cNvPr id="4" name="Subtitle 2"/>
          <p:cNvSpPr txBox="1">
            <a:spLocks/>
          </p:cNvSpPr>
          <p:nvPr/>
        </p:nvSpPr>
        <p:spPr>
          <a:xfrm>
            <a:off x="355576" y="2665512"/>
            <a:ext cx="8352928" cy="1483568"/>
          </a:xfrm>
          <a:prstGeom prst="rect">
            <a:avLst/>
          </a:prstGeom>
        </p:spPr>
        <p:txBody>
          <a:bodyPr vert="horz">
            <a:normAutofit fontScale="40000" lnSpcReduction="20000"/>
          </a:bodyPr>
          <a:lstStyle/>
          <a:p>
            <a:pPr algn="ctr">
              <a:spcBef>
                <a:spcPct val="20000"/>
              </a:spcBef>
              <a:buClr>
                <a:prstClr val="white">
                  <a:shade val="95000"/>
                </a:prstClr>
              </a:buClr>
              <a:buSzPct val="65000"/>
              <a:defRPr/>
            </a:pPr>
            <a:endParaRPr lang="en-GB" sz="3600" dirty="0">
              <a:solidFill>
                <a:prstClr val="black"/>
              </a:solidFill>
            </a:endParaRPr>
          </a:p>
          <a:p>
            <a:pPr algn="ctr">
              <a:spcBef>
                <a:spcPct val="20000"/>
              </a:spcBef>
              <a:buClr>
                <a:prstClr val="white">
                  <a:shade val="95000"/>
                </a:prstClr>
              </a:buClr>
              <a:buSzPct val="65000"/>
              <a:defRPr/>
            </a:pPr>
            <a:r>
              <a:rPr lang="en-GB" sz="7000" dirty="0" smtClean="0">
                <a:solidFill>
                  <a:prstClr val="black"/>
                </a:solidFill>
              </a:rPr>
              <a:t>Session 2 – part 3 </a:t>
            </a:r>
          </a:p>
          <a:p>
            <a:pPr algn="ctr">
              <a:spcBef>
                <a:spcPct val="20000"/>
              </a:spcBef>
              <a:buClr>
                <a:prstClr val="white">
                  <a:shade val="95000"/>
                </a:prstClr>
              </a:buClr>
              <a:buSzPct val="65000"/>
              <a:defRPr/>
            </a:pPr>
            <a:r>
              <a:rPr lang="en-GB" sz="7000" dirty="0" smtClean="0">
                <a:solidFill>
                  <a:prstClr val="black"/>
                </a:solidFill>
              </a:rPr>
              <a:t>Slaves and Freedmen </a:t>
            </a:r>
            <a:r>
              <a:rPr lang="en-GB" sz="3600" i="1" dirty="0">
                <a:solidFill>
                  <a:prstClr val="black"/>
                </a:solidFill>
              </a:rPr>
              <a:t>	</a:t>
            </a:r>
          </a:p>
          <a:p>
            <a:pPr algn="ctr">
              <a:spcBef>
                <a:spcPct val="20000"/>
              </a:spcBef>
              <a:buClr>
                <a:prstClr val="white">
                  <a:shade val="95000"/>
                </a:prstClr>
              </a:buClr>
              <a:buSzPct val="65000"/>
              <a:defRPr/>
            </a:pPr>
            <a:endParaRPr lang="en-GB" sz="2800" dirty="0">
              <a:solidFill>
                <a:prstClr val="black"/>
              </a:solidFill>
            </a:endParaRPr>
          </a:p>
          <a:p>
            <a:pPr algn="ctr">
              <a:spcBef>
                <a:spcPct val="20000"/>
              </a:spcBef>
              <a:buClr>
                <a:prstClr val="white">
                  <a:shade val="95000"/>
                </a:prstClr>
              </a:buClr>
              <a:buSzPct val="65000"/>
              <a:buFont typeface="Wingdings 2"/>
              <a:buNone/>
              <a:defRPr/>
            </a:pPr>
            <a:r>
              <a:rPr lang="en-GB" sz="2800" dirty="0">
                <a:solidFill>
                  <a:prstClr val="black"/>
                </a:solidFill>
              </a:rPr>
              <a:t> 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9234" y="3869251"/>
            <a:ext cx="3156942" cy="22940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389075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512" y="0"/>
            <a:ext cx="8784976" cy="1052736"/>
          </a:xfrm>
        </p:spPr>
        <p:txBody>
          <a:bodyPr>
            <a:normAutofit/>
          </a:bodyPr>
          <a:lstStyle/>
          <a:p>
            <a:r>
              <a:rPr lang="en-GB" sz="3400" dirty="0" smtClean="0">
                <a:solidFill>
                  <a:schemeClr val="bg1"/>
                </a:solidFill>
              </a:rPr>
              <a:t>Status of Slaves in the Ancient World</a:t>
            </a:r>
            <a:endParaRPr lang="en-GB" sz="3400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124744"/>
            <a:ext cx="8784976" cy="5733256"/>
          </a:xfrm>
        </p:spPr>
        <p:txBody>
          <a:bodyPr>
            <a:normAutofit lnSpcReduction="10000"/>
          </a:bodyPr>
          <a:lstStyle/>
          <a:p>
            <a:r>
              <a:rPr lang="en-GB" dirty="0" err="1">
                <a:solidFill>
                  <a:schemeClr val="bg1"/>
                </a:solidFill>
              </a:rPr>
              <a:t>Natally</a:t>
            </a:r>
            <a:r>
              <a:rPr lang="en-GB" dirty="0">
                <a:solidFill>
                  <a:schemeClr val="bg1"/>
                </a:solidFill>
              </a:rPr>
              <a:t> alienated (alienable = transferable) </a:t>
            </a: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Natal </a:t>
            </a:r>
            <a:r>
              <a:rPr lang="en-GB" dirty="0">
                <a:solidFill>
                  <a:schemeClr val="bg1"/>
                </a:solidFill>
              </a:rPr>
              <a:t>alienation = no recognised family </a:t>
            </a: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Slaves </a:t>
            </a:r>
            <a:r>
              <a:rPr lang="en-GB" dirty="0">
                <a:solidFill>
                  <a:schemeClr val="bg1"/>
                </a:solidFill>
              </a:rPr>
              <a:t>may have relationships, but they are not recognised in law or respected; children may be sold out of the household, couples divided, partners used sexually by others. </a:t>
            </a:r>
            <a:endParaRPr lang="en-GB" dirty="0" smtClean="0">
              <a:solidFill>
                <a:schemeClr val="bg1"/>
              </a:solidFill>
            </a:endParaRP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Come </a:t>
            </a:r>
            <a:r>
              <a:rPr lang="en-GB" dirty="0">
                <a:solidFill>
                  <a:schemeClr val="bg1"/>
                </a:solidFill>
              </a:rPr>
              <a:t>under the </a:t>
            </a:r>
            <a:r>
              <a:rPr lang="en-GB" i="1" dirty="0" err="1">
                <a:solidFill>
                  <a:schemeClr val="bg1"/>
                </a:solidFill>
              </a:rPr>
              <a:t>potestas</a:t>
            </a:r>
            <a:r>
              <a:rPr lang="en-GB" dirty="0">
                <a:solidFill>
                  <a:schemeClr val="bg1"/>
                </a:solidFill>
              </a:rPr>
              <a:t> of the </a:t>
            </a:r>
            <a:r>
              <a:rPr lang="en-GB" dirty="0" smtClean="0">
                <a:solidFill>
                  <a:schemeClr val="bg1"/>
                </a:solidFill>
              </a:rPr>
              <a:t>paterfamilias. </a:t>
            </a:r>
            <a:endParaRPr lang="en-GB" dirty="0">
              <a:solidFill>
                <a:schemeClr val="bg1"/>
              </a:solidFill>
            </a:endParaRPr>
          </a:p>
          <a:p>
            <a:endParaRPr lang="en-GB" sz="1000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Slavery </a:t>
            </a:r>
            <a:r>
              <a:rPr lang="en-GB" dirty="0">
                <a:solidFill>
                  <a:schemeClr val="bg1"/>
                </a:solidFill>
              </a:rPr>
              <a:t>originates as commutation of a death sentence; slave owes life to master. </a:t>
            </a:r>
            <a:endParaRPr lang="en-GB" dirty="0" smtClean="0">
              <a:solidFill>
                <a:schemeClr val="bg1"/>
              </a:solidFill>
            </a:endParaRPr>
          </a:p>
          <a:p>
            <a:endParaRPr lang="en-GB" sz="1000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Generally dishonoured </a:t>
            </a: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accorded </a:t>
            </a:r>
            <a:r>
              <a:rPr lang="en-GB" dirty="0">
                <a:solidFill>
                  <a:schemeClr val="bg1"/>
                </a:solidFill>
              </a:rPr>
              <a:t>no respect by society </a:t>
            </a: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Slaves </a:t>
            </a:r>
            <a:r>
              <a:rPr lang="en-GB" dirty="0">
                <a:solidFill>
                  <a:schemeClr val="bg1"/>
                </a:solidFill>
              </a:rPr>
              <a:t>have no honour or shame; </a:t>
            </a:r>
            <a:r>
              <a:rPr lang="en-GB" dirty="0" smtClean="0">
                <a:solidFill>
                  <a:schemeClr val="bg1"/>
                </a:solidFill>
              </a:rPr>
              <a:t>often they </a:t>
            </a:r>
            <a:r>
              <a:rPr lang="en-GB" dirty="0">
                <a:solidFill>
                  <a:schemeClr val="bg1"/>
                </a:solidFill>
              </a:rPr>
              <a:t>are likened to </a:t>
            </a:r>
            <a:r>
              <a:rPr lang="en-GB" dirty="0" smtClean="0">
                <a:solidFill>
                  <a:schemeClr val="bg1"/>
                </a:solidFill>
              </a:rPr>
              <a:t>“two-footed stock”, </a:t>
            </a:r>
            <a:r>
              <a:rPr lang="en-GB" dirty="0">
                <a:solidFill>
                  <a:schemeClr val="bg1"/>
                </a:solidFill>
              </a:rPr>
              <a:t>animated tools 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2572932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Suffering of </a:t>
            </a:r>
            <a:r>
              <a:rPr lang="en-GB" dirty="0" smtClean="0">
                <a:solidFill>
                  <a:schemeClr val="bg1"/>
                </a:solidFill>
              </a:rPr>
              <a:t>Slaves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417638"/>
            <a:ext cx="9036496" cy="5323730"/>
          </a:xfrm>
        </p:spPr>
        <p:txBody>
          <a:bodyPr>
            <a:normAutofit fontScale="85000" lnSpcReduction="20000"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Physical and sexual abuse an ever-present threat – e.g. masters impregnating </a:t>
            </a:r>
            <a:r>
              <a:rPr lang="en-GB" dirty="0">
                <a:solidFill>
                  <a:schemeClr val="bg1"/>
                </a:solidFill>
              </a:rPr>
              <a:t>their slaves - </a:t>
            </a:r>
            <a:r>
              <a:rPr lang="en-GB" b="1" dirty="0">
                <a:solidFill>
                  <a:schemeClr val="bg1"/>
                </a:solidFill>
              </a:rPr>
              <a:t>Martial </a:t>
            </a:r>
            <a:r>
              <a:rPr lang="en-GB" b="1" i="1" dirty="0" smtClean="0">
                <a:solidFill>
                  <a:schemeClr val="bg1"/>
                </a:solidFill>
              </a:rPr>
              <a:t>Ep</a:t>
            </a:r>
            <a:r>
              <a:rPr lang="en-GB" b="1" dirty="0" smtClean="0">
                <a:solidFill>
                  <a:schemeClr val="bg1"/>
                </a:solidFill>
              </a:rPr>
              <a:t>. 1.84</a:t>
            </a:r>
            <a:r>
              <a:rPr lang="en-GB" dirty="0" smtClean="0">
                <a:solidFill>
                  <a:schemeClr val="bg1"/>
                </a:solidFill>
              </a:rPr>
              <a:t>.</a:t>
            </a:r>
          </a:p>
          <a:p>
            <a:endParaRPr lang="en-GB" sz="800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Household slaves in most cases likely to be better off than those engaged in agriculture and mining:</a:t>
            </a:r>
          </a:p>
          <a:p>
            <a:pPr lvl="1"/>
            <a:r>
              <a:rPr lang="en-GB" dirty="0">
                <a:solidFill>
                  <a:schemeClr val="bg1"/>
                </a:solidFill>
              </a:rPr>
              <a:t>“The men engaged in these mining operations produce unbelievably large revenues for their masters, but as a result of their underground excavations day and night they become physical wrecks, and because of their extremely bad conditions, their mortality rate is </a:t>
            </a:r>
            <a:r>
              <a:rPr lang="en-GB" dirty="0" smtClean="0">
                <a:solidFill>
                  <a:schemeClr val="bg1"/>
                </a:solidFill>
              </a:rPr>
              <a:t>high.” </a:t>
            </a:r>
            <a:r>
              <a:rPr lang="en-GB" dirty="0">
                <a:solidFill>
                  <a:schemeClr val="bg1"/>
                </a:solidFill>
              </a:rPr>
              <a:t>- </a:t>
            </a:r>
            <a:r>
              <a:rPr lang="en-GB" b="1" dirty="0" err="1">
                <a:solidFill>
                  <a:schemeClr val="bg1"/>
                </a:solidFill>
              </a:rPr>
              <a:t>Diodorus</a:t>
            </a:r>
            <a:r>
              <a:rPr lang="en-GB" b="1" dirty="0">
                <a:solidFill>
                  <a:schemeClr val="bg1"/>
                </a:solidFill>
              </a:rPr>
              <a:t> </a:t>
            </a:r>
            <a:r>
              <a:rPr lang="en-GB" b="1" dirty="0" err="1">
                <a:solidFill>
                  <a:schemeClr val="bg1"/>
                </a:solidFill>
              </a:rPr>
              <a:t>Siculus</a:t>
            </a:r>
            <a:r>
              <a:rPr lang="en-GB" b="1" dirty="0">
                <a:solidFill>
                  <a:schemeClr val="bg1"/>
                </a:solidFill>
              </a:rPr>
              <a:t> </a:t>
            </a:r>
            <a:r>
              <a:rPr lang="en-GB" b="1" dirty="0" smtClean="0">
                <a:solidFill>
                  <a:schemeClr val="bg1"/>
                </a:solidFill>
              </a:rPr>
              <a:t>5.38.1</a:t>
            </a:r>
            <a:r>
              <a:rPr lang="en-GB" dirty="0" smtClean="0">
                <a:solidFill>
                  <a:schemeClr val="bg1"/>
                </a:solidFill>
              </a:rPr>
              <a:t>.</a:t>
            </a:r>
          </a:p>
          <a:p>
            <a:pPr lvl="1"/>
            <a:endParaRPr lang="en-GB" sz="800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“Soon afterwards one of his own slaves murdered the city-prefect, </a:t>
            </a:r>
            <a:r>
              <a:rPr lang="en-GB" dirty="0" err="1">
                <a:solidFill>
                  <a:schemeClr val="bg1"/>
                </a:solidFill>
              </a:rPr>
              <a:t>Pedanius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 smtClean="0">
                <a:solidFill>
                  <a:schemeClr val="bg1"/>
                </a:solidFill>
              </a:rPr>
              <a:t>Secundus</a:t>
            </a:r>
            <a:r>
              <a:rPr lang="en-GB" dirty="0" smtClean="0">
                <a:solidFill>
                  <a:schemeClr val="bg1"/>
                </a:solidFill>
              </a:rPr>
              <a:t>… </a:t>
            </a:r>
            <a:r>
              <a:rPr lang="en-GB" dirty="0">
                <a:solidFill>
                  <a:schemeClr val="bg1"/>
                </a:solidFill>
              </a:rPr>
              <a:t>Ancient custom required that the whole slave-establishment which had dwelt under the same roof should be dragged to execution, when a sudden gathering of the populace, which was for saving so many innocent lives, brought matters to actual insurrection… Still, the party which voted for their execution prevailed.” </a:t>
            </a:r>
            <a:r>
              <a:rPr lang="en-GB" b="1" dirty="0">
                <a:solidFill>
                  <a:schemeClr val="bg1"/>
                </a:solidFill>
              </a:rPr>
              <a:t>– Tacitus </a:t>
            </a:r>
            <a:r>
              <a:rPr lang="en-GB" b="1" i="1" dirty="0">
                <a:solidFill>
                  <a:schemeClr val="bg1"/>
                </a:solidFill>
              </a:rPr>
              <a:t>Annals</a:t>
            </a:r>
            <a:r>
              <a:rPr lang="en-GB" b="1" dirty="0">
                <a:solidFill>
                  <a:schemeClr val="bg1"/>
                </a:solidFill>
              </a:rPr>
              <a:t> 14.42. </a:t>
            </a:r>
            <a:r>
              <a:rPr lang="en-GB" b="1" dirty="0" smtClean="0">
                <a:solidFill>
                  <a:schemeClr val="bg1"/>
                </a:solidFill>
              </a:rPr>
              <a:t>(400 slaves executed – AD 61)</a:t>
            </a:r>
            <a:endParaRPr lang="en-GB" b="1" dirty="0" smtClean="0">
              <a:solidFill>
                <a:schemeClr val="bg1"/>
              </a:solidFill>
            </a:endParaRPr>
          </a:p>
          <a:p>
            <a:endParaRPr lang="en-GB" dirty="0">
              <a:solidFill>
                <a:schemeClr val="bg1"/>
              </a:solidFill>
            </a:endParaRPr>
          </a:p>
          <a:p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235367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520" y="1"/>
            <a:ext cx="8640960" cy="1052735"/>
          </a:xfrm>
        </p:spPr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Cruelty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908720"/>
            <a:ext cx="9144000" cy="3816424"/>
          </a:xfrm>
        </p:spPr>
        <p:txBody>
          <a:bodyPr>
            <a:normAutofit fontScale="85000" lnSpcReduction="10000"/>
          </a:bodyPr>
          <a:lstStyle/>
          <a:p>
            <a:pPr marL="137160" indent="0">
              <a:buNone/>
            </a:pPr>
            <a:r>
              <a:rPr lang="en-GB" dirty="0" smtClean="0">
                <a:solidFill>
                  <a:schemeClr val="bg1"/>
                </a:solidFill>
              </a:rPr>
              <a:t>“This </a:t>
            </a:r>
            <a:r>
              <a:rPr lang="en-GB" dirty="0">
                <a:solidFill>
                  <a:schemeClr val="bg1"/>
                </a:solidFill>
              </a:rPr>
              <a:t>same year [</a:t>
            </a:r>
            <a:r>
              <a:rPr lang="en-GB" b="1" dirty="0">
                <a:solidFill>
                  <a:schemeClr val="bg1"/>
                </a:solidFill>
              </a:rPr>
              <a:t>15 BC</a:t>
            </a:r>
            <a:r>
              <a:rPr lang="en-GB" dirty="0" smtClean="0">
                <a:solidFill>
                  <a:schemeClr val="bg1"/>
                </a:solidFill>
              </a:rPr>
              <a:t>] </a:t>
            </a:r>
            <a:r>
              <a:rPr lang="en-GB" dirty="0" err="1" smtClean="0">
                <a:solidFill>
                  <a:schemeClr val="bg1"/>
                </a:solidFill>
              </a:rPr>
              <a:t>Vedius</a:t>
            </a:r>
            <a:r>
              <a:rPr lang="en-GB" dirty="0" smtClean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Pollio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smtClean="0">
                <a:solidFill>
                  <a:schemeClr val="bg1"/>
                </a:solidFill>
              </a:rPr>
              <a:t>died… he </a:t>
            </a:r>
            <a:r>
              <a:rPr lang="en-GB" dirty="0">
                <a:solidFill>
                  <a:schemeClr val="bg1"/>
                </a:solidFill>
              </a:rPr>
              <a:t>had become very famous for his wealth and for his cruelty… </a:t>
            </a:r>
            <a:r>
              <a:rPr lang="en-GB" b="1" dirty="0">
                <a:solidFill>
                  <a:schemeClr val="bg1"/>
                </a:solidFill>
              </a:rPr>
              <a:t>he kept in reservoirs huge lampreys that had been trained to eat men</a:t>
            </a:r>
            <a:r>
              <a:rPr lang="en-GB" dirty="0">
                <a:solidFill>
                  <a:schemeClr val="bg1"/>
                </a:solidFill>
              </a:rPr>
              <a:t>, </a:t>
            </a:r>
            <a:r>
              <a:rPr lang="en-GB" b="1" dirty="0">
                <a:solidFill>
                  <a:schemeClr val="bg1"/>
                </a:solidFill>
              </a:rPr>
              <a:t>and he was accustomed to throw to them such of his slaves as he desired to put to death</a:t>
            </a:r>
            <a:r>
              <a:rPr lang="en-GB" dirty="0">
                <a:solidFill>
                  <a:schemeClr val="bg1"/>
                </a:solidFill>
              </a:rPr>
              <a:t>. Once, when he was entertaining Augustus, his cup-bearer broke a crystal goblet, and without regard for his guest, </a:t>
            </a:r>
            <a:r>
              <a:rPr lang="en-GB" dirty="0" err="1">
                <a:solidFill>
                  <a:schemeClr val="bg1"/>
                </a:solidFill>
              </a:rPr>
              <a:t>Pollio</a:t>
            </a:r>
            <a:r>
              <a:rPr lang="en-GB" dirty="0">
                <a:solidFill>
                  <a:schemeClr val="bg1"/>
                </a:solidFill>
              </a:rPr>
              <a:t> ordered the fellow to be thrown to the lampreys. Hereupon the slave fell on his knees before Augustus and supplicated </a:t>
            </a:r>
            <a:r>
              <a:rPr lang="en-GB" dirty="0" smtClean="0">
                <a:solidFill>
                  <a:schemeClr val="bg1"/>
                </a:solidFill>
              </a:rPr>
              <a:t>him… [</a:t>
            </a:r>
            <a:r>
              <a:rPr lang="en-GB" dirty="0" err="1" smtClean="0">
                <a:solidFill>
                  <a:schemeClr val="bg1"/>
                </a:solidFill>
              </a:rPr>
              <a:t>Vedius</a:t>
            </a:r>
            <a:r>
              <a:rPr lang="en-GB" dirty="0" smtClean="0">
                <a:solidFill>
                  <a:schemeClr val="bg1"/>
                </a:solidFill>
              </a:rPr>
              <a:t>] </a:t>
            </a:r>
            <a:r>
              <a:rPr lang="en-GB" dirty="0">
                <a:solidFill>
                  <a:schemeClr val="bg1"/>
                </a:solidFill>
              </a:rPr>
              <a:t>could not punish his servant for what Augustus also had done, he held his peace, though much against his will</a:t>
            </a:r>
            <a:r>
              <a:rPr lang="en-GB" dirty="0" smtClean="0">
                <a:solidFill>
                  <a:schemeClr val="bg1"/>
                </a:solidFill>
              </a:rPr>
              <a:t>…” </a:t>
            </a:r>
            <a:r>
              <a:rPr lang="en-GB" b="1" dirty="0">
                <a:solidFill>
                  <a:schemeClr val="bg1"/>
                </a:solidFill>
              </a:rPr>
              <a:t>Cassius </a:t>
            </a:r>
            <a:r>
              <a:rPr lang="en-GB" b="1" dirty="0" err="1">
                <a:solidFill>
                  <a:schemeClr val="bg1"/>
                </a:solidFill>
              </a:rPr>
              <a:t>Dio</a:t>
            </a:r>
            <a:r>
              <a:rPr lang="en-GB" b="1" dirty="0">
                <a:solidFill>
                  <a:schemeClr val="bg1"/>
                </a:solidFill>
              </a:rPr>
              <a:t> 54.23.</a:t>
            </a: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4675569"/>
            <a:ext cx="3168352" cy="20065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4671377"/>
            <a:ext cx="3046474" cy="20106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4678815"/>
            <a:ext cx="1928550" cy="20032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248842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0"/>
            <a:ext cx="8568952" cy="6165304"/>
          </a:xfrm>
        </p:spPr>
        <p:txBody>
          <a:bodyPr/>
          <a:lstStyle/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 algn="ctr">
              <a:buNone/>
            </a:pPr>
            <a:endParaRPr lang="en-GB" sz="6000" b="1" dirty="0" smtClean="0">
              <a:solidFill>
                <a:schemeClr val="bg1"/>
              </a:solidFill>
            </a:endParaRPr>
          </a:p>
          <a:p>
            <a:pPr algn="ctr">
              <a:buNone/>
            </a:pPr>
            <a:r>
              <a:rPr lang="en-GB" sz="6000" b="1" dirty="0" smtClean="0">
                <a:solidFill>
                  <a:schemeClr val="bg1"/>
                </a:solidFill>
              </a:rPr>
              <a:t>Number and Origins</a:t>
            </a:r>
            <a:endParaRPr lang="en-GB" sz="60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3652394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332656"/>
            <a:ext cx="8928992" cy="6513578"/>
          </a:xfrm>
        </p:spPr>
        <p:txBody>
          <a:bodyPr>
            <a:normAutofit/>
          </a:bodyPr>
          <a:lstStyle/>
          <a:p>
            <a:r>
              <a:rPr lang="en-GB" sz="3200" dirty="0" smtClean="0">
                <a:solidFill>
                  <a:schemeClr val="bg1"/>
                </a:solidFill>
              </a:rPr>
              <a:t>No definitive statistics – modern scholarly estimates vary from 10-25% (in Roman Italy).</a:t>
            </a:r>
          </a:p>
          <a:p>
            <a:pPr marL="137160" indent="0">
              <a:buNone/>
            </a:pPr>
            <a:endParaRPr lang="en-GB" sz="1050" dirty="0">
              <a:solidFill>
                <a:schemeClr val="bg1"/>
              </a:solidFill>
            </a:endParaRPr>
          </a:p>
          <a:p>
            <a:pPr marL="137160" indent="0">
              <a:buNone/>
            </a:pPr>
            <a:r>
              <a:rPr lang="en-GB" sz="3200" dirty="0" smtClean="0">
                <a:solidFill>
                  <a:schemeClr val="bg1"/>
                </a:solidFill>
              </a:rPr>
              <a:t>“</a:t>
            </a:r>
            <a:r>
              <a:rPr lang="en-GB" sz="3200" dirty="0">
                <a:solidFill>
                  <a:schemeClr val="bg1"/>
                </a:solidFill>
              </a:rPr>
              <a:t>Those who sell slaves must declare the nationality of each one at sale. For frequently a slave’s nationality either entices or puts off a buyer; consequently it is in our interests to know the nationality. For it is presumed that some slaves are good because they are not of a discredited </a:t>
            </a:r>
            <a:r>
              <a:rPr lang="en-GB" sz="3200" dirty="0" smtClean="0">
                <a:solidFill>
                  <a:schemeClr val="bg1"/>
                </a:solidFill>
              </a:rPr>
              <a:t>nationality</a:t>
            </a:r>
            <a:r>
              <a:rPr lang="en-GB" sz="3200" dirty="0">
                <a:solidFill>
                  <a:schemeClr val="bg1"/>
                </a:solidFill>
              </a:rPr>
              <a:t>, but some bad because they are of a nationality which is more notorious.” – </a:t>
            </a:r>
            <a:r>
              <a:rPr lang="en-GB" sz="3200" b="1" i="1" dirty="0">
                <a:solidFill>
                  <a:schemeClr val="bg1"/>
                </a:solidFill>
              </a:rPr>
              <a:t>Digest</a:t>
            </a:r>
            <a:r>
              <a:rPr lang="en-GB" sz="3200" i="1" dirty="0">
                <a:solidFill>
                  <a:schemeClr val="bg1"/>
                </a:solidFill>
              </a:rPr>
              <a:t> </a:t>
            </a:r>
            <a:r>
              <a:rPr lang="en-GB" sz="3200" dirty="0">
                <a:solidFill>
                  <a:schemeClr val="bg1"/>
                </a:solidFill>
              </a:rPr>
              <a:t>(Ulpian) – </a:t>
            </a:r>
            <a:r>
              <a:rPr lang="en-GB" sz="3200" b="1" dirty="0">
                <a:solidFill>
                  <a:schemeClr val="bg1"/>
                </a:solidFill>
              </a:rPr>
              <a:t>21.1.31.21</a:t>
            </a:r>
            <a:r>
              <a:rPr lang="en-GB" sz="3200" dirty="0">
                <a:solidFill>
                  <a:schemeClr val="bg1"/>
                </a:solidFill>
              </a:rPr>
              <a:t> </a:t>
            </a:r>
            <a:r>
              <a:rPr lang="en-GB" sz="3200" dirty="0" smtClean="0">
                <a:solidFill>
                  <a:schemeClr val="bg1"/>
                </a:solidFill>
              </a:rPr>
              <a:t>(Ulpian </a:t>
            </a:r>
            <a:r>
              <a:rPr lang="en-GB" sz="3200" dirty="0">
                <a:solidFill>
                  <a:schemeClr val="bg1"/>
                </a:solidFill>
              </a:rPr>
              <a:t>writing in early 3</a:t>
            </a:r>
            <a:r>
              <a:rPr lang="en-GB" sz="3200" baseline="30000" dirty="0">
                <a:solidFill>
                  <a:schemeClr val="bg1"/>
                </a:solidFill>
              </a:rPr>
              <a:t>rd</a:t>
            </a:r>
            <a:r>
              <a:rPr lang="en-GB" sz="3200" dirty="0">
                <a:solidFill>
                  <a:schemeClr val="bg1"/>
                </a:solidFill>
              </a:rPr>
              <a:t> C AD).  </a:t>
            </a:r>
          </a:p>
          <a:p>
            <a:pPr marL="137160" indent="0">
              <a:buNone/>
            </a:pPr>
            <a:endParaRPr lang="en-GB" sz="600" dirty="0" smtClean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5455549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332656"/>
            <a:ext cx="8784976" cy="6408712"/>
          </a:xfrm>
        </p:spPr>
        <p:txBody>
          <a:bodyPr>
            <a:normAutofit/>
          </a:bodyPr>
          <a:lstStyle/>
          <a:p>
            <a:pPr marL="137160" indent="0">
              <a:buNone/>
            </a:pPr>
            <a:r>
              <a:rPr lang="en-GB" dirty="0">
                <a:solidFill>
                  <a:schemeClr val="bg1"/>
                </a:solidFill>
              </a:rPr>
              <a:t>“The plebeians are now much mixed with foreign blood, freedmen have equal rights of citizenship with them and slaves are dressed in the same fashion as their masters.” – </a:t>
            </a:r>
            <a:r>
              <a:rPr lang="en-GB" b="1" dirty="0">
                <a:solidFill>
                  <a:schemeClr val="bg1"/>
                </a:solidFill>
              </a:rPr>
              <a:t>Sallust </a:t>
            </a:r>
            <a:r>
              <a:rPr lang="en-GB" b="1" i="1" dirty="0">
                <a:solidFill>
                  <a:schemeClr val="bg1"/>
                </a:solidFill>
              </a:rPr>
              <a:t>BC </a:t>
            </a:r>
            <a:r>
              <a:rPr lang="en-GB" b="1" dirty="0">
                <a:solidFill>
                  <a:schemeClr val="bg1"/>
                </a:solidFill>
              </a:rPr>
              <a:t>2.120</a:t>
            </a:r>
            <a:r>
              <a:rPr lang="en-GB" dirty="0" smtClean="0">
                <a:solidFill>
                  <a:schemeClr val="bg1"/>
                </a:solidFill>
              </a:rPr>
              <a:t>.</a:t>
            </a:r>
          </a:p>
          <a:p>
            <a:pPr marL="137160" indent="0">
              <a:buNone/>
            </a:pPr>
            <a:endParaRPr lang="en-GB" sz="1200" dirty="0"/>
          </a:p>
          <a:p>
            <a:pPr marL="137160" indent="0">
              <a:buNone/>
            </a:pPr>
            <a:r>
              <a:rPr lang="en-GB" dirty="0">
                <a:solidFill>
                  <a:schemeClr val="bg1"/>
                </a:solidFill>
              </a:rPr>
              <a:t>“You do Germans, and Parthians [Iraq + Iran], and </a:t>
            </a:r>
            <a:r>
              <a:rPr lang="en-GB" dirty="0" err="1">
                <a:solidFill>
                  <a:schemeClr val="bg1"/>
                </a:solidFill>
              </a:rPr>
              <a:t>Dacians</a:t>
            </a:r>
            <a:r>
              <a:rPr lang="en-GB" dirty="0">
                <a:solidFill>
                  <a:schemeClr val="bg1"/>
                </a:solidFill>
              </a:rPr>
              <a:t> [Balkans], </a:t>
            </a:r>
            <a:r>
              <a:rPr lang="en-GB" dirty="0" err="1">
                <a:solidFill>
                  <a:schemeClr val="bg1"/>
                </a:solidFill>
              </a:rPr>
              <a:t>Caelia</a:t>
            </a:r>
            <a:r>
              <a:rPr lang="en-GB" dirty="0">
                <a:solidFill>
                  <a:schemeClr val="bg1"/>
                </a:solidFill>
              </a:rPr>
              <a:t>, you don‘t scorn </a:t>
            </a:r>
            <a:r>
              <a:rPr lang="en-GB" dirty="0" err="1">
                <a:solidFill>
                  <a:schemeClr val="bg1"/>
                </a:solidFill>
              </a:rPr>
              <a:t>Cappadocian</a:t>
            </a:r>
            <a:r>
              <a:rPr lang="en-GB" dirty="0">
                <a:solidFill>
                  <a:schemeClr val="bg1"/>
                </a:solidFill>
              </a:rPr>
              <a:t> or Cilician beds [regions in Turkey]; and fuckers from Memphis, that </a:t>
            </a:r>
            <a:r>
              <a:rPr lang="en-GB" dirty="0" err="1">
                <a:solidFill>
                  <a:schemeClr val="bg1"/>
                </a:solidFill>
              </a:rPr>
              <a:t>Pharian</a:t>
            </a:r>
            <a:r>
              <a:rPr lang="en-GB" dirty="0">
                <a:solidFill>
                  <a:schemeClr val="bg1"/>
                </a:solidFill>
              </a:rPr>
              <a:t> city [Egypt], and Red Sea‘s black Indians sail towards you. You‘d not flee the thighs of a circumcised Jew, not an Alan goes by, with </a:t>
            </a:r>
            <a:r>
              <a:rPr lang="en-GB" dirty="0" err="1">
                <a:solidFill>
                  <a:schemeClr val="bg1"/>
                </a:solidFill>
              </a:rPr>
              <a:t>Sarmatian</a:t>
            </a:r>
            <a:r>
              <a:rPr lang="en-GB" dirty="0">
                <a:solidFill>
                  <a:schemeClr val="bg1"/>
                </a:solidFill>
              </a:rPr>
              <a:t> horse too [north of Black Sea]. What‘s the reason, then, since you are a Roman, not one Roman cock pleases you, woman?” – </a:t>
            </a:r>
            <a:r>
              <a:rPr lang="en-GB" b="1" dirty="0">
                <a:solidFill>
                  <a:schemeClr val="bg1"/>
                </a:solidFill>
              </a:rPr>
              <a:t>Martial </a:t>
            </a:r>
            <a:r>
              <a:rPr lang="en-GB" b="1" i="1" dirty="0">
                <a:solidFill>
                  <a:schemeClr val="bg1"/>
                </a:solidFill>
              </a:rPr>
              <a:t>Epigrams </a:t>
            </a:r>
            <a:r>
              <a:rPr lang="en-GB" b="1" dirty="0">
                <a:solidFill>
                  <a:schemeClr val="bg1"/>
                </a:solidFill>
              </a:rPr>
              <a:t>7.30. </a:t>
            </a:r>
            <a:endParaRPr lang="en-GB" dirty="0">
              <a:solidFill>
                <a:schemeClr val="bg1"/>
              </a:solidFill>
            </a:endParaRPr>
          </a:p>
          <a:p>
            <a:pPr marL="137160" indent="0">
              <a:buNone/>
            </a:pPr>
            <a:endParaRPr lang="en-GB" dirty="0"/>
          </a:p>
          <a:p>
            <a:pPr marL="13716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0600319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0"/>
            <a:ext cx="8568952" cy="6165304"/>
          </a:xfrm>
        </p:spPr>
        <p:txBody>
          <a:bodyPr/>
          <a:lstStyle/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 algn="ctr">
              <a:buNone/>
            </a:pPr>
            <a:endParaRPr lang="en-GB" sz="6000" b="1" dirty="0" smtClean="0">
              <a:solidFill>
                <a:schemeClr val="bg1"/>
              </a:solidFill>
            </a:endParaRPr>
          </a:p>
          <a:p>
            <a:pPr algn="ctr">
              <a:buNone/>
            </a:pPr>
            <a:r>
              <a:rPr lang="en-GB" sz="6000" b="1" dirty="0" smtClean="0">
                <a:solidFill>
                  <a:schemeClr val="bg1"/>
                </a:solidFill>
              </a:rPr>
              <a:t>Occupations</a:t>
            </a:r>
            <a:endParaRPr lang="en-GB" sz="60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0230449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856984" cy="1143000"/>
          </a:xfrm>
        </p:spPr>
        <p:txBody>
          <a:bodyPr>
            <a:noAutofit/>
          </a:bodyPr>
          <a:lstStyle/>
          <a:p>
            <a:r>
              <a:rPr lang="en-GB" sz="3200" dirty="0" smtClean="0">
                <a:solidFill>
                  <a:schemeClr val="bg1"/>
                </a:solidFill>
              </a:rPr>
              <a:t>Domestic Servants and Farm labourers</a:t>
            </a:r>
            <a:endParaRPr lang="en-GB" sz="3200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268760"/>
            <a:ext cx="8784976" cy="5589240"/>
          </a:xfrm>
        </p:spPr>
        <p:txBody>
          <a:bodyPr>
            <a:norm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Types of roles - </a:t>
            </a:r>
            <a:r>
              <a:rPr lang="en-GB" dirty="0">
                <a:solidFill>
                  <a:schemeClr val="bg1"/>
                </a:solidFill>
              </a:rPr>
              <a:t>(wet)nurses, </a:t>
            </a:r>
            <a:r>
              <a:rPr lang="en-GB" dirty="0" smtClean="0">
                <a:solidFill>
                  <a:schemeClr val="bg1"/>
                </a:solidFill>
              </a:rPr>
              <a:t>tutors, cooks, attendants etc.</a:t>
            </a:r>
          </a:p>
          <a:p>
            <a:endParaRPr lang="en-GB" sz="600" dirty="0" smtClean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Roman world - </a:t>
            </a:r>
            <a:r>
              <a:rPr lang="en-GB" dirty="0" err="1">
                <a:solidFill>
                  <a:schemeClr val="bg1"/>
                </a:solidFill>
              </a:rPr>
              <a:t>Latifundia</a:t>
            </a:r>
            <a:r>
              <a:rPr lang="en-GB" dirty="0">
                <a:solidFill>
                  <a:schemeClr val="bg1"/>
                </a:solidFill>
              </a:rPr>
              <a:t> = Spacious estates – large conglomerations of land. </a:t>
            </a:r>
          </a:p>
          <a:p>
            <a:endParaRPr lang="en-GB" sz="500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Increasing warfare takes away many small-holding farmers from their land for lengthy periods - campaigns also lead to influx of slaves. </a:t>
            </a:r>
          </a:p>
          <a:p>
            <a:endParaRPr lang="en-GB" sz="500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Many farm fall into disrepair and debt – purchased or appropriated by many elites. </a:t>
            </a:r>
          </a:p>
          <a:p>
            <a:endParaRPr lang="en-GB" sz="500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Wealthy landowners frequently use slave labour (though not exclusively). </a:t>
            </a:r>
          </a:p>
          <a:p>
            <a:endParaRPr lang="en-GB" dirty="0" smtClean="0">
              <a:solidFill>
                <a:schemeClr val="bg1"/>
              </a:solidFill>
            </a:endParaRPr>
          </a:p>
          <a:p>
            <a:pPr marL="137160" indent="0">
              <a:buNone/>
            </a:pPr>
            <a:endParaRPr lang="en-GB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3918137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Slave Rebellions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7504" y="1600200"/>
            <a:ext cx="4824536" cy="5141168"/>
          </a:xfrm>
        </p:spPr>
        <p:txBody>
          <a:bodyPr>
            <a:norm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Particular concentration in the “late Republican period”. </a:t>
            </a:r>
          </a:p>
          <a:p>
            <a:endParaRPr lang="en-GB" sz="1000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First </a:t>
            </a:r>
            <a:r>
              <a:rPr lang="en-GB" dirty="0">
                <a:solidFill>
                  <a:schemeClr val="bg1"/>
                </a:solidFill>
              </a:rPr>
              <a:t>Servile War – 135-32 BC (in Sicily). </a:t>
            </a:r>
          </a:p>
          <a:p>
            <a:endParaRPr lang="en-GB" sz="1000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Second </a:t>
            </a:r>
            <a:r>
              <a:rPr lang="en-GB" dirty="0">
                <a:solidFill>
                  <a:schemeClr val="bg1"/>
                </a:solidFill>
              </a:rPr>
              <a:t>Servile War – 104-100 BC (also in Sicily). </a:t>
            </a:r>
          </a:p>
          <a:p>
            <a:endParaRPr lang="en-GB" sz="1000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Third </a:t>
            </a:r>
            <a:r>
              <a:rPr lang="en-GB" dirty="0">
                <a:solidFill>
                  <a:schemeClr val="bg1"/>
                </a:solidFill>
              </a:rPr>
              <a:t>Servile War – 73-71 BC (in Italy – led, among others, by Spartacus). </a:t>
            </a:r>
          </a:p>
          <a:p>
            <a:endParaRPr lang="en-GB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1700808"/>
            <a:ext cx="3571875" cy="4762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4835326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712968" cy="1143000"/>
          </a:xfrm>
        </p:spPr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Skilled Slaves and Freedmen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412776"/>
            <a:ext cx="8712968" cy="3024336"/>
          </a:xfrm>
        </p:spPr>
        <p:txBody>
          <a:bodyPr>
            <a:normAutofit fontScale="77500" lnSpcReduction="20000"/>
          </a:bodyPr>
          <a:lstStyle/>
          <a:p>
            <a:r>
              <a:rPr lang="en-GB" sz="3000" b="1" dirty="0">
                <a:solidFill>
                  <a:schemeClr val="bg1"/>
                </a:solidFill>
              </a:rPr>
              <a:t>Craftsmen and farm managers: </a:t>
            </a:r>
            <a:endParaRPr lang="en-GB" sz="3000" dirty="0">
              <a:solidFill>
                <a:schemeClr val="bg1"/>
              </a:solidFill>
            </a:endParaRPr>
          </a:p>
          <a:p>
            <a:pPr lvl="1"/>
            <a:r>
              <a:rPr lang="en-GB" sz="2600" i="1" dirty="0" err="1" smtClean="0">
                <a:solidFill>
                  <a:schemeClr val="bg1"/>
                </a:solidFill>
              </a:rPr>
              <a:t>peculium</a:t>
            </a:r>
            <a:r>
              <a:rPr lang="en-GB" sz="2600" i="1" dirty="0" smtClean="0">
                <a:solidFill>
                  <a:schemeClr val="bg1"/>
                </a:solidFill>
              </a:rPr>
              <a:t> </a:t>
            </a:r>
            <a:r>
              <a:rPr lang="en-GB" sz="2600" dirty="0">
                <a:solidFill>
                  <a:schemeClr val="bg1"/>
                </a:solidFill>
              </a:rPr>
              <a:t>(grant of master‘s money or resources). </a:t>
            </a:r>
          </a:p>
          <a:p>
            <a:pPr lvl="1"/>
            <a:r>
              <a:rPr lang="en-GB" sz="2600" b="1" i="1" dirty="0" smtClean="0">
                <a:solidFill>
                  <a:schemeClr val="bg1"/>
                </a:solidFill>
              </a:rPr>
              <a:t>CIL </a:t>
            </a:r>
            <a:r>
              <a:rPr lang="en-GB" sz="2600" b="1" dirty="0">
                <a:solidFill>
                  <a:schemeClr val="bg1"/>
                </a:solidFill>
              </a:rPr>
              <a:t>VI 9,222 </a:t>
            </a:r>
            <a:r>
              <a:rPr lang="en-GB" sz="2600" dirty="0">
                <a:solidFill>
                  <a:schemeClr val="bg1"/>
                </a:solidFill>
              </a:rPr>
              <a:t>(found in Rome) - freedman Marcus </a:t>
            </a:r>
            <a:r>
              <a:rPr lang="en-GB" sz="2600" dirty="0" err="1">
                <a:solidFill>
                  <a:schemeClr val="bg1"/>
                </a:solidFill>
              </a:rPr>
              <a:t>Canuleius</a:t>
            </a:r>
            <a:r>
              <a:rPr lang="en-GB" sz="2600" dirty="0">
                <a:solidFill>
                  <a:schemeClr val="bg1"/>
                </a:solidFill>
              </a:rPr>
              <a:t> </a:t>
            </a:r>
            <a:r>
              <a:rPr lang="en-GB" sz="2600" dirty="0" err="1">
                <a:solidFill>
                  <a:schemeClr val="bg1"/>
                </a:solidFill>
              </a:rPr>
              <a:t>Zosimus</a:t>
            </a:r>
            <a:r>
              <a:rPr lang="en-GB" sz="2600" dirty="0">
                <a:solidFill>
                  <a:schemeClr val="bg1"/>
                </a:solidFill>
              </a:rPr>
              <a:t>, a silversmith. </a:t>
            </a:r>
          </a:p>
          <a:p>
            <a:endParaRPr lang="en-GB" sz="1800" dirty="0">
              <a:solidFill>
                <a:schemeClr val="bg1"/>
              </a:solidFill>
            </a:endParaRPr>
          </a:p>
          <a:p>
            <a:r>
              <a:rPr lang="en-GB" sz="3000" b="1" dirty="0" smtClean="0">
                <a:solidFill>
                  <a:schemeClr val="bg1"/>
                </a:solidFill>
              </a:rPr>
              <a:t>Bankers</a:t>
            </a:r>
            <a:r>
              <a:rPr lang="en-GB" sz="3000" b="1" dirty="0">
                <a:solidFill>
                  <a:schemeClr val="bg1"/>
                </a:solidFill>
              </a:rPr>
              <a:t>, merchants and </a:t>
            </a:r>
            <a:r>
              <a:rPr lang="en-GB" sz="3000" b="1" dirty="0" smtClean="0">
                <a:solidFill>
                  <a:schemeClr val="bg1"/>
                </a:solidFill>
              </a:rPr>
              <a:t>agents: </a:t>
            </a:r>
            <a:endParaRPr lang="en-GB" sz="3000" dirty="0">
              <a:solidFill>
                <a:schemeClr val="bg1"/>
              </a:solidFill>
            </a:endParaRPr>
          </a:p>
          <a:p>
            <a:pPr lvl="1"/>
            <a:r>
              <a:rPr lang="en-GB" sz="2600" dirty="0" err="1" smtClean="0">
                <a:solidFill>
                  <a:schemeClr val="bg1"/>
                </a:solidFill>
              </a:rPr>
              <a:t>Murecine</a:t>
            </a:r>
            <a:r>
              <a:rPr lang="en-GB" sz="2600" dirty="0" smtClean="0">
                <a:solidFill>
                  <a:schemeClr val="bg1"/>
                </a:solidFill>
              </a:rPr>
              <a:t> </a:t>
            </a:r>
            <a:r>
              <a:rPr lang="en-GB" sz="2600" dirty="0">
                <a:solidFill>
                  <a:schemeClr val="bg1"/>
                </a:solidFill>
              </a:rPr>
              <a:t>archive (or archive of the </a:t>
            </a:r>
            <a:r>
              <a:rPr lang="en-GB" sz="2600" dirty="0" err="1">
                <a:solidFill>
                  <a:schemeClr val="bg1"/>
                </a:solidFill>
              </a:rPr>
              <a:t>Sulpicii</a:t>
            </a:r>
            <a:r>
              <a:rPr lang="en-GB" sz="2600" dirty="0">
                <a:solidFill>
                  <a:schemeClr val="bg1"/>
                </a:solidFill>
              </a:rPr>
              <a:t>) found at Pompeii – commercial documents. </a:t>
            </a:r>
          </a:p>
          <a:p>
            <a:pPr lvl="1"/>
            <a:r>
              <a:rPr lang="en-GB" sz="2600" dirty="0" smtClean="0">
                <a:solidFill>
                  <a:schemeClr val="bg1"/>
                </a:solidFill>
              </a:rPr>
              <a:t>slaves </a:t>
            </a:r>
            <a:r>
              <a:rPr lang="en-GB" sz="2600" dirty="0">
                <a:solidFill>
                  <a:schemeClr val="bg1"/>
                </a:solidFill>
              </a:rPr>
              <a:t>(including imperial slaves) borrowing money and engaging in commercial activity. 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5774"/>
          <a:stretch/>
        </p:blipFill>
        <p:spPr bwMode="auto">
          <a:xfrm>
            <a:off x="179512" y="4446798"/>
            <a:ext cx="4320480" cy="12108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Rectangle 4"/>
          <p:cNvSpPr/>
          <p:nvPr/>
        </p:nvSpPr>
        <p:spPr>
          <a:xfrm>
            <a:off x="179512" y="5720283"/>
            <a:ext cx="432048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Zeuxis, freedman of Livia, </a:t>
            </a:r>
            <a:r>
              <a:rPr lang="en-GB" sz="2400" i="1" dirty="0" err="1" smtClean="0">
                <a:solidFill>
                  <a:schemeClr val="bg1"/>
                </a:solidFill>
              </a:rPr>
              <a:t>aurifex</a:t>
            </a:r>
            <a:r>
              <a:rPr lang="en-GB" sz="2400" i="1" dirty="0">
                <a:solidFill>
                  <a:schemeClr val="bg1"/>
                </a:solidFill>
              </a:rPr>
              <a:t> </a:t>
            </a:r>
            <a:r>
              <a:rPr lang="en-GB" sz="2400" dirty="0" smtClean="0">
                <a:solidFill>
                  <a:schemeClr val="bg1"/>
                </a:solidFill>
              </a:rPr>
              <a:t>(goldsmith</a:t>
            </a:r>
            <a:r>
              <a:rPr lang="en-GB" sz="2400" dirty="0">
                <a:solidFill>
                  <a:schemeClr val="bg1"/>
                </a:solidFill>
              </a:rPr>
              <a:t>) </a:t>
            </a: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2158"/>
          <a:stretch/>
        </p:blipFill>
        <p:spPr bwMode="auto">
          <a:xfrm>
            <a:off x="4788023" y="4437112"/>
            <a:ext cx="4177481" cy="12205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Rectangle 6"/>
          <p:cNvSpPr/>
          <p:nvPr/>
        </p:nvSpPr>
        <p:spPr>
          <a:xfrm>
            <a:off x="4788023" y="5657671"/>
            <a:ext cx="4177481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dirty="0" err="1">
                <a:solidFill>
                  <a:schemeClr val="bg1"/>
                </a:solidFill>
              </a:rPr>
              <a:t>Gemina</a:t>
            </a:r>
            <a:r>
              <a:rPr lang="en-GB" sz="2400" dirty="0">
                <a:solidFill>
                  <a:schemeClr val="bg1"/>
                </a:solidFill>
              </a:rPr>
              <a:t>, freedwoman of </a:t>
            </a:r>
            <a:r>
              <a:rPr lang="en-GB" sz="2400" dirty="0" smtClean="0">
                <a:solidFill>
                  <a:schemeClr val="bg1"/>
                </a:solidFill>
              </a:rPr>
              <a:t>Augusta </a:t>
            </a:r>
            <a:r>
              <a:rPr lang="en-GB" sz="2400" dirty="0">
                <a:solidFill>
                  <a:schemeClr val="bg1"/>
                </a:solidFill>
              </a:rPr>
              <a:t>[Livia</a:t>
            </a:r>
            <a:r>
              <a:rPr lang="en-GB" sz="2400" dirty="0" smtClean="0">
                <a:solidFill>
                  <a:schemeClr val="bg1"/>
                </a:solidFill>
              </a:rPr>
              <a:t>], </a:t>
            </a:r>
            <a:r>
              <a:rPr lang="en-GB" sz="2400" i="1" dirty="0" err="1" smtClean="0">
                <a:solidFill>
                  <a:schemeClr val="bg1"/>
                </a:solidFill>
              </a:rPr>
              <a:t>ornatrix</a:t>
            </a:r>
            <a:r>
              <a:rPr lang="en-GB" sz="2400" i="1" dirty="0" smtClean="0">
                <a:solidFill>
                  <a:schemeClr val="bg1"/>
                </a:solidFill>
              </a:rPr>
              <a:t> </a:t>
            </a:r>
            <a:r>
              <a:rPr lang="en-GB" sz="2400" dirty="0">
                <a:solidFill>
                  <a:schemeClr val="bg1"/>
                </a:solidFill>
              </a:rPr>
              <a:t>(hair dresser) </a:t>
            </a:r>
          </a:p>
        </p:txBody>
      </p:sp>
    </p:spTree>
    <p:extLst>
      <p:ext uri="{BB962C8B-B14F-4D97-AF65-F5344CB8AC3E}">
        <p14:creationId xmlns:p14="http://schemas.microsoft.com/office/powerpoint/2010/main" val="325938764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Working Independently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484784"/>
            <a:ext cx="8784976" cy="5328592"/>
          </a:xfrm>
        </p:spPr>
        <p:txBody>
          <a:bodyPr>
            <a:normAutofit fontScale="92500" lnSpcReduction="10000"/>
          </a:bodyPr>
          <a:lstStyle/>
          <a:p>
            <a:r>
              <a:rPr lang="en-GB" dirty="0">
                <a:solidFill>
                  <a:schemeClr val="bg1"/>
                </a:solidFill>
              </a:rPr>
              <a:t>Slaves may live independently of their master, in rented accommodation. </a:t>
            </a:r>
          </a:p>
          <a:p>
            <a:endParaRPr lang="en-GB" sz="900" dirty="0" smtClean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Paid </a:t>
            </a:r>
            <a:r>
              <a:rPr lang="en-GB" dirty="0">
                <a:solidFill>
                  <a:schemeClr val="bg1"/>
                </a:solidFill>
              </a:rPr>
              <a:t>a daily body-rent to the </a:t>
            </a:r>
            <a:r>
              <a:rPr lang="en-GB" dirty="0" smtClean="0">
                <a:solidFill>
                  <a:schemeClr val="bg1"/>
                </a:solidFill>
              </a:rPr>
              <a:t>master, </a:t>
            </a:r>
            <a:endParaRPr lang="en-GB" dirty="0">
              <a:solidFill>
                <a:schemeClr val="bg1"/>
              </a:solidFill>
            </a:endParaRP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slave </a:t>
            </a:r>
            <a:r>
              <a:rPr lang="en-GB" dirty="0">
                <a:solidFill>
                  <a:schemeClr val="bg1"/>
                </a:solidFill>
              </a:rPr>
              <a:t>kept rest of earnings </a:t>
            </a: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some </a:t>
            </a:r>
            <a:r>
              <a:rPr lang="en-GB" dirty="0">
                <a:solidFill>
                  <a:schemeClr val="bg1"/>
                </a:solidFill>
              </a:rPr>
              <a:t>went on necessary expenditure (food, lodgings and taxes). </a:t>
            </a: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remainder </a:t>
            </a:r>
            <a:r>
              <a:rPr lang="en-GB" dirty="0">
                <a:solidFill>
                  <a:schemeClr val="bg1"/>
                </a:solidFill>
              </a:rPr>
              <a:t>went on living better or saving to buy freedom. </a:t>
            </a:r>
          </a:p>
          <a:p>
            <a:endParaRPr lang="en-GB" sz="900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Highly trained (and reliable slaves) may act as agents, travel abroad, </a:t>
            </a:r>
            <a:r>
              <a:rPr lang="en-GB" dirty="0">
                <a:solidFill>
                  <a:schemeClr val="bg1"/>
                </a:solidFill>
              </a:rPr>
              <a:t>handling large sums of money, </a:t>
            </a:r>
            <a:r>
              <a:rPr lang="en-GB" dirty="0" smtClean="0">
                <a:solidFill>
                  <a:schemeClr val="bg1"/>
                </a:solidFill>
              </a:rPr>
              <a:t>buy </a:t>
            </a:r>
            <a:r>
              <a:rPr lang="en-GB" dirty="0">
                <a:solidFill>
                  <a:schemeClr val="bg1"/>
                </a:solidFill>
              </a:rPr>
              <a:t>and </a:t>
            </a:r>
            <a:r>
              <a:rPr lang="en-GB" dirty="0" smtClean="0">
                <a:solidFill>
                  <a:schemeClr val="bg1"/>
                </a:solidFill>
              </a:rPr>
              <a:t>sell </a:t>
            </a:r>
            <a:r>
              <a:rPr lang="en-GB" dirty="0">
                <a:solidFill>
                  <a:schemeClr val="bg1"/>
                </a:solidFill>
              </a:rPr>
              <a:t>property</a:t>
            </a:r>
            <a:r>
              <a:rPr lang="en-GB" dirty="0" smtClean="0">
                <a:solidFill>
                  <a:schemeClr val="bg1"/>
                </a:solidFill>
              </a:rPr>
              <a:t>, act. </a:t>
            </a:r>
          </a:p>
          <a:p>
            <a:endParaRPr lang="en-GB" sz="900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Imperial slaves in various part of the Roman Empire – e.g. “</a:t>
            </a:r>
            <a:r>
              <a:rPr lang="en-GB" dirty="0" err="1" smtClean="0">
                <a:solidFill>
                  <a:schemeClr val="bg1"/>
                </a:solidFill>
              </a:rPr>
              <a:t>Nikanor</a:t>
            </a:r>
            <a:r>
              <a:rPr lang="en-GB" dirty="0" smtClean="0">
                <a:solidFill>
                  <a:schemeClr val="bg1"/>
                </a:solidFill>
              </a:rPr>
              <a:t> Archive” – Eastern Desert of Egypt. </a:t>
            </a:r>
            <a:endParaRPr lang="en-GB" dirty="0">
              <a:solidFill>
                <a:schemeClr val="bg1"/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6055802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44624"/>
            <a:ext cx="8568952" cy="6120680"/>
          </a:xfrm>
        </p:spPr>
        <p:txBody>
          <a:bodyPr/>
          <a:lstStyle/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 algn="ctr">
              <a:buNone/>
            </a:pPr>
            <a:endParaRPr lang="en-GB" sz="6000" b="1" dirty="0" smtClean="0">
              <a:solidFill>
                <a:schemeClr val="bg1"/>
              </a:solidFill>
            </a:endParaRPr>
          </a:p>
          <a:p>
            <a:pPr algn="ctr">
              <a:buNone/>
            </a:pPr>
            <a:r>
              <a:rPr lang="en-GB" sz="6000" b="1" dirty="0" smtClean="0">
                <a:solidFill>
                  <a:schemeClr val="bg1"/>
                </a:solidFill>
              </a:rPr>
              <a:t>Manumission</a:t>
            </a:r>
            <a:endParaRPr lang="en-GB" sz="60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332939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Manumission in Rome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07504" y="1600200"/>
            <a:ext cx="5472608" cy="3845024"/>
          </a:xfrm>
        </p:spPr>
        <p:txBody>
          <a:bodyPr>
            <a:normAutofit fontScale="92500" lnSpcReduction="10000"/>
          </a:bodyPr>
          <a:lstStyle/>
          <a:p>
            <a:r>
              <a:rPr lang="en-GB" dirty="0">
                <a:solidFill>
                  <a:schemeClr val="bg1"/>
                </a:solidFill>
              </a:rPr>
              <a:t>Freeing of slaves, by purchase, by formal or informal ceremony, by will. </a:t>
            </a:r>
          </a:p>
          <a:p>
            <a:r>
              <a:rPr lang="en-GB" b="1" i="1" dirty="0" smtClean="0">
                <a:solidFill>
                  <a:schemeClr val="bg1"/>
                </a:solidFill>
              </a:rPr>
              <a:t>FIRA </a:t>
            </a:r>
            <a:r>
              <a:rPr lang="en-GB" b="1" dirty="0">
                <a:solidFill>
                  <a:schemeClr val="bg1"/>
                </a:solidFill>
              </a:rPr>
              <a:t>III </a:t>
            </a:r>
            <a:r>
              <a:rPr lang="en-GB" b="1" dirty="0" err="1">
                <a:solidFill>
                  <a:schemeClr val="bg1"/>
                </a:solidFill>
              </a:rPr>
              <a:t>no.II</a:t>
            </a:r>
            <a:r>
              <a:rPr lang="en-GB" dirty="0">
                <a:solidFill>
                  <a:schemeClr val="bg1"/>
                </a:solidFill>
              </a:rPr>
              <a:t>- </a:t>
            </a:r>
            <a:r>
              <a:rPr lang="en-GB" dirty="0" err="1">
                <a:solidFill>
                  <a:schemeClr val="bg1"/>
                </a:solidFill>
              </a:rPr>
              <a:t>Hermopolis</a:t>
            </a:r>
            <a:r>
              <a:rPr lang="en-GB" dirty="0">
                <a:solidFill>
                  <a:schemeClr val="bg1"/>
                </a:solidFill>
              </a:rPr>
              <a:t> Magna (Egypt) Helene freed in front of master‘s friends for 2000 drachmas given to her by Aurelius Ales (AD 221). 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Tomb </a:t>
            </a:r>
            <a:r>
              <a:rPr lang="en-GB" dirty="0">
                <a:solidFill>
                  <a:schemeClr val="bg1"/>
                </a:solidFill>
              </a:rPr>
              <a:t>of the </a:t>
            </a:r>
            <a:r>
              <a:rPr lang="en-GB" dirty="0" err="1">
                <a:solidFill>
                  <a:schemeClr val="bg1"/>
                </a:solidFill>
              </a:rPr>
              <a:t>Haterii</a:t>
            </a:r>
            <a:r>
              <a:rPr lang="en-GB" dirty="0">
                <a:solidFill>
                  <a:schemeClr val="bg1"/>
                </a:solidFill>
              </a:rPr>
              <a:t>, Rome – slaves freed by will mourn mistress. </a:t>
            </a:r>
          </a:p>
          <a:p>
            <a:endParaRPr lang="en-GB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1556792"/>
            <a:ext cx="2947045" cy="36724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Rectangle 4"/>
          <p:cNvSpPr/>
          <p:nvPr/>
        </p:nvSpPr>
        <p:spPr>
          <a:xfrm>
            <a:off x="179512" y="5380672"/>
            <a:ext cx="8856984" cy="160043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it-IT" sz="2000" i="1" dirty="0">
                <a:solidFill>
                  <a:schemeClr val="bg1"/>
                </a:solidFill>
              </a:rPr>
              <a:t>Lex Aelia Sentia </a:t>
            </a:r>
            <a:r>
              <a:rPr lang="it-IT" sz="2000" dirty="0">
                <a:solidFill>
                  <a:schemeClr val="bg1"/>
                </a:solidFill>
              </a:rPr>
              <a:t>[AD 4</a:t>
            </a:r>
            <a:r>
              <a:rPr lang="it-IT" sz="2000" dirty="0" smtClean="0">
                <a:solidFill>
                  <a:schemeClr val="bg1"/>
                </a:solidFill>
              </a:rPr>
              <a:t>] means that those slaves who had been imprisoned, put in chains, convicted and torted, sent into the arena if freed belong to the same class as </a:t>
            </a:r>
            <a:r>
              <a:rPr lang="en-GB" sz="2000" dirty="0">
                <a:solidFill>
                  <a:schemeClr val="bg1"/>
                </a:solidFill>
              </a:rPr>
              <a:t>enemies who have surrendered at </a:t>
            </a:r>
            <a:r>
              <a:rPr lang="en-GB" sz="2000" dirty="0" smtClean="0">
                <a:solidFill>
                  <a:schemeClr val="bg1"/>
                </a:solidFill>
              </a:rPr>
              <a:t>discretion (</a:t>
            </a:r>
            <a:r>
              <a:rPr lang="en-GB" sz="2000" i="1" dirty="0" err="1" smtClean="0">
                <a:solidFill>
                  <a:schemeClr val="bg1"/>
                </a:solidFill>
              </a:rPr>
              <a:t>dediticii</a:t>
            </a:r>
            <a:r>
              <a:rPr lang="en-GB" sz="2000" dirty="0" smtClean="0">
                <a:solidFill>
                  <a:schemeClr val="bg1"/>
                </a:solidFill>
              </a:rPr>
              <a:t>) </a:t>
            </a:r>
            <a:r>
              <a:rPr lang="en-GB" sz="2000" dirty="0">
                <a:solidFill>
                  <a:schemeClr val="bg1"/>
                </a:solidFill>
              </a:rPr>
              <a:t>- </a:t>
            </a:r>
            <a:r>
              <a:rPr lang="en-GB" sz="2000" b="1" dirty="0">
                <a:solidFill>
                  <a:schemeClr val="bg1"/>
                </a:solidFill>
              </a:rPr>
              <a:t>Gaius </a:t>
            </a:r>
            <a:r>
              <a:rPr lang="en-GB" sz="2000" b="1" i="1" dirty="0">
                <a:solidFill>
                  <a:schemeClr val="bg1"/>
                </a:solidFill>
              </a:rPr>
              <a:t>Institutes</a:t>
            </a:r>
            <a:r>
              <a:rPr lang="en-GB" sz="2000" b="1" dirty="0">
                <a:solidFill>
                  <a:schemeClr val="bg1"/>
                </a:solidFill>
              </a:rPr>
              <a:t> 1.3-4.12-16 </a:t>
            </a:r>
            <a:r>
              <a:rPr lang="en-GB" sz="2000" dirty="0">
                <a:solidFill>
                  <a:schemeClr val="bg1"/>
                </a:solidFill>
              </a:rPr>
              <a:t>(second century AD).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418205074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Rich Freedmen in Rome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251520" y="1600200"/>
            <a:ext cx="4244280" cy="5069160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The tomb of Marcus </a:t>
            </a:r>
            <a:r>
              <a:rPr lang="en-GB" dirty="0" err="1">
                <a:solidFill>
                  <a:schemeClr val="bg1"/>
                </a:solidFill>
              </a:rPr>
              <a:t>Vergilius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Eurysaces</a:t>
            </a:r>
            <a:r>
              <a:rPr lang="en-GB" dirty="0">
                <a:solidFill>
                  <a:schemeClr val="bg1"/>
                </a:solidFill>
              </a:rPr>
              <a:t> in Rome a baker and contractor of freedman origin -wealthy but low social status </a:t>
            </a:r>
          </a:p>
          <a:p>
            <a:r>
              <a:rPr lang="en-GB" dirty="0" err="1" smtClean="0">
                <a:solidFill>
                  <a:schemeClr val="bg1"/>
                </a:solidFill>
              </a:rPr>
              <a:t>Trimalchio</a:t>
            </a:r>
            <a:r>
              <a:rPr lang="en-GB" dirty="0">
                <a:solidFill>
                  <a:schemeClr val="bg1"/>
                </a:solidFill>
              </a:rPr>
              <a:t>, a fictional freedman (</a:t>
            </a:r>
            <a:r>
              <a:rPr lang="en-GB" b="1" dirty="0">
                <a:solidFill>
                  <a:schemeClr val="bg1"/>
                </a:solidFill>
              </a:rPr>
              <a:t>Petronius’ </a:t>
            </a:r>
            <a:r>
              <a:rPr lang="en-GB" b="1" i="1" dirty="0" err="1">
                <a:solidFill>
                  <a:schemeClr val="bg1"/>
                </a:solidFill>
              </a:rPr>
              <a:t>Satyricon</a:t>
            </a:r>
            <a:r>
              <a:rPr lang="en-GB" dirty="0">
                <a:solidFill>
                  <a:schemeClr val="bg1"/>
                </a:solidFill>
              </a:rPr>
              <a:t>). 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Tiberius </a:t>
            </a:r>
            <a:r>
              <a:rPr lang="en-GB" dirty="0">
                <a:solidFill>
                  <a:schemeClr val="bg1"/>
                </a:solidFill>
              </a:rPr>
              <a:t>Claudius Narcissus, freedman of the emperor Claudius. </a:t>
            </a:r>
          </a:p>
          <a:p>
            <a:endParaRPr lang="en-GB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72932" y="1600200"/>
            <a:ext cx="3775531" cy="48531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8169460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Wealth does not Equal Status!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600200"/>
            <a:ext cx="8928992" cy="5257800"/>
          </a:xfrm>
        </p:spPr>
        <p:txBody>
          <a:bodyPr>
            <a:noAutofit/>
          </a:bodyPr>
          <a:lstStyle/>
          <a:p>
            <a:pPr marL="137160" indent="0">
              <a:buNone/>
            </a:pPr>
            <a:r>
              <a:rPr lang="en-GB" sz="3400" dirty="0" smtClean="0">
                <a:solidFill>
                  <a:schemeClr val="bg1"/>
                </a:solidFill>
              </a:rPr>
              <a:t>“Rufus</a:t>
            </a:r>
            <a:r>
              <a:rPr lang="en-GB" sz="3400" dirty="0">
                <a:solidFill>
                  <a:schemeClr val="bg1"/>
                </a:solidFill>
              </a:rPr>
              <a:t>, you see that person lounging in the front rows [seats reserved for senators], whose hand with its </a:t>
            </a:r>
            <a:r>
              <a:rPr lang="en-GB" sz="3400" dirty="0" err="1">
                <a:solidFill>
                  <a:schemeClr val="bg1"/>
                </a:solidFill>
              </a:rPr>
              <a:t>sardonyx</a:t>
            </a:r>
            <a:r>
              <a:rPr lang="en-GB" sz="3400" dirty="0">
                <a:solidFill>
                  <a:schemeClr val="bg1"/>
                </a:solidFill>
              </a:rPr>
              <a:t> [a precious gem] gleams even from here, and his cloak has so often drunk up Tyre [reference to purple dye] ...whose starred brow is plastered by many a patch [he is try to cover up the brand that marked out his former servile status</a:t>
            </a:r>
            <a:r>
              <a:rPr lang="en-GB" sz="3400" dirty="0" smtClean="0">
                <a:solidFill>
                  <a:schemeClr val="bg1"/>
                </a:solidFill>
              </a:rPr>
              <a:t>]...” </a:t>
            </a:r>
            <a:r>
              <a:rPr lang="en-GB" sz="3400" dirty="0">
                <a:solidFill>
                  <a:schemeClr val="bg1"/>
                </a:solidFill>
              </a:rPr>
              <a:t>– </a:t>
            </a:r>
            <a:r>
              <a:rPr lang="en-GB" sz="3400" b="1" dirty="0">
                <a:solidFill>
                  <a:schemeClr val="bg1"/>
                </a:solidFill>
              </a:rPr>
              <a:t>Martial </a:t>
            </a:r>
            <a:r>
              <a:rPr lang="en-GB" sz="3400" b="1" i="1" dirty="0">
                <a:solidFill>
                  <a:schemeClr val="bg1"/>
                </a:solidFill>
              </a:rPr>
              <a:t>Epigrams </a:t>
            </a:r>
            <a:r>
              <a:rPr lang="en-GB" sz="3400" b="1" dirty="0">
                <a:solidFill>
                  <a:schemeClr val="bg1"/>
                </a:solidFill>
              </a:rPr>
              <a:t>2.29. </a:t>
            </a:r>
            <a:endParaRPr lang="en-GB" sz="3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9144025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Bibliography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600200"/>
            <a:ext cx="8640960" cy="5141168"/>
          </a:xfrm>
        </p:spPr>
        <p:txBody>
          <a:bodyPr>
            <a:normAutofit/>
          </a:bodyPr>
          <a:lstStyle/>
          <a:p>
            <a:pPr lvl="0">
              <a:buClr>
                <a:prstClr val="white">
                  <a:shade val="95000"/>
                </a:prstClr>
              </a:buClr>
            </a:pPr>
            <a:r>
              <a:rPr lang="en-GB" sz="3200" dirty="0" smtClean="0">
                <a:solidFill>
                  <a:prstClr val="black"/>
                </a:solidFill>
              </a:rPr>
              <a:t>Knapp</a:t>
            </a:r>
            <a:r>
              <a:rPr lang="en-GB" sz="3200" dirty="0">
                <a:solidFill>
                  <a:prstClr val="black"/>
                </a:solidFill>
              </a:rPr>
              <a:t>, R. (2013) </a:t>
            </a:r>
            <a:r>
              <a:rPr lang="en-GB" sz="3200" i="1" dirty="0">
                <a:solidFill>
                  <a:prstClr val="black"/>
                </a:solidFill>
              </a:rPr>
              <a:t>Invisible Romans.</a:t>
            </a:r>
            <a:r>
              <a:rPr lang="en-GB" sz="3200" dirty="0">
                <a:solidFill>
                  <a:prstClr val="black"/>
                </a:solidFill>
              </a:rPr>
              <a:t> London. Profile Books</a:t>
            </a:r>
            <a:r>
              <a:rPr lang="en-GB" sz="3200" dirty="0" smtClean="0">
                <a:solidFill>
                  <a:prstClr val="black"/>
                </a:solidFill>
              </a:rPr>
              <a:t>. </a:t>
            </a:r>
            <a:r>
              <a:rPr lang="en-GB" sz="3200" smtClean="0">
                <a:solidFill>
                  <a:prstClr val="black"/>
                </a:solidFill>
              </a:rPr>
              <a:t>– chapter 4. </a:t>
            </a:r>
            <a:endParaRPr lang="en-GB" sz="3200" dirty="0">
              <a:solidFill>
                <a:prstClr val="black"/>
              </a:solidFill>
            </a:endParaRPr>
          </a:p>
          <a:p>
            <a:endParaRPr lang="en-GB" sz="1100" dirty="0">
              <a:solidFill>
                <a:schemeClr val="bg1"/>
              </a:solidFill>
            </a:endParaRPr>
          </a:p>
          <a:p>
            <a:r>
              <a:rPr lang="en-GB" sz="3200" dirty="0" err="1" smtClean="0">
                <a:solidFill>
                  <a:schemeClr val="bg1"/>
                </a:solidFill>
              </a:rPr>
              <a:t>Shumka</a:t>
            </a:r>
            <a:r>
              <a:rPr lang="en-GB" sz="3200" dirty="0" smtClean="0">
                <a:solidFill>
                  <a:schemeClr val="bg1"/>
                </a:solidFill>
              </a:rPr>
              <a:t>, L. (2014) ‘Roman Slavery’, </a:t>
            </a:r>
            <a:r>
              <a:rPr lang="en-GB" sz="3200" dirty="0">
                <a:solidFill>
                  <a:schemeClr val="bg1"/>
                </a:solidFill>
              </a:rPr>
              <a:t>in </a:t>
            </a:r>
            <a:r>
              <a:rPr lang="en-GB" sz="3200" i="1" dirty="0">
                <a:solidFill>
                  <a:schemeClr val="bg1"/>
                </a:solidFill>
              </a:rPr>
              <a:t>Themes in Roman Society and Culture</a:t>
            </a:r>
            <a:r>
              <a:rPr lang="en-GB" sz="3200" dirty="0">
                <a:solidFill>
                  <a:schemeClr val="bg1"/>
                </a:solidFill>
              </a:rPr>
              <a:t> (eds., Gibbs, M., </a:t>
            </a:r>
            <a:r>
              <a:rPr lang="en-GB" sz="3200" dirty="0" err="1">
                <a:solidFill>
                  <a:schemeClr val="bg1"/>
                </a:solidFill>
              </a:rPr>
              <a:t>Nikolic</a:t>
            </a:r>
            <a:r>
              <a:rPr lang="en-GB" sz="3200" dirty="0">
                <a:solidFill>
                  <a:schemeClr val="bg1"/>
                </a:solidFill>
              </a:rPr>
              <a:t>, M., and </a:t>
            </a:r>
            <a:r>
              <a:rPr lang="en-GB" sz="3200" dirty="0" err="1">
                <a:solidFill>
                  <a:schemeClr val="bg1"/>
                </a:solidFill>
              </a:rPr>
              <a:t>Ripat</a:t>
            </a:r>
            <a:r>
              <a:rPr lang="en-GB" sz="3200" dirty="0">
                <a:solidFill>
                  <a:schemeClr val="bg1"/>
                </a:solidFill>
              </a:rPr>
              <a:t>, P.), </a:t>
            </a:r>
            <a:r>
              <a:rPr lang="en-GB" sz="3200" dirty="0" smtClean="0">
                <a:solidFill>
                  <a:schemeClr val="bg1"/>
                </a:solidFill>
              </a:rPr>
              <a:t>Oxford. </a:t>
            </a:r>
            <a:endParaRPr lang="en-GB" sz="3200" dirty="0">
              <a:solidFill>
                <a:schemeClr val="bg1"/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3448428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ex">
  <a:themeElements>
    <a:clrScheme name="Flow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Apex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pex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297</TotalTime>
  <Words>1298</Words>
  <Application>Microsoft Office PowerPoint</Application>
  <PresentationFormat>On-screen Show (4:3)</PresentationFormat>
  <Paragraphs>102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4" baseType="lpstr">
      <vt:lpstr>Arial</vt:lpstr>
      <vt:lpstr>Book Antiqua</vt:lpstr>
      <vt:lpstr>Lucida Sans</vt:lpstr>
      <vt:lpstr>Wingdings</vt:lpstr>
      <vt:lpstr>Wingdings 2</vt:lpstr>
      <vt:lpstr>Wingdings 3</vt:lpstr>
      <vt:lpstr>Apex</vt:lpstr>
      <vt:lpstr>Everyday Life in Ancient Rome</vt:lpstr>
      <vt:lpstr>Status of Slaves in the Ancient World</vt:lpstr>
      <vt:lpstr>Suffering of Slaves</vt:lpstr>
      <vt:lpstr>Cruelty</vt:lpstr>
      <vt:lpstr>PowerPoint Presentation</vt:lpstr>
      <vt:lpstr>PowerPoint Presentation</vt:lpstr>
      <vt:lpstr>PowerPoint Presentation</vt:lpstr>
      <vt:lpstr>PowerPoint Presentation</vt:lpstr>
      <vt:lpstr>Domestic Servants and Farm labourers</vt:lpstr>
      <vt:lpstr>Slave Rebellions</vt:lpstr>
      <vt:lpstr>Skilled Slaves and Freedmen</vt:lpstr>
      <vt:lpstr>Working Independently</vt:lpstr>
      <vt:lpstr>PowerPoint Presentation</vt:lpstr>
      <vt:lpstr>Manumission in Rome</vt:lpstr>
      <vt:lpstr>Rich Freedmen in Rome</vt:lpstr>
      <vt:lpstr>Wealth does not Equal Status!</vt:lpstr>
      <vt:lpstr>Bibliography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Athens and Rome: Life and Culture in Classical Antiquity</dc:title>
  <dc:creator>Matt</dc:creator>
  <cp:lastModifiedBy>Matthew Cobb</cp:lastModifiedBy>
  <cp:revision>136</cp:revision>
  <dcterms:created xsi:type="dcterms:W3CDTF">2013-10-05T08:51:12Z</dcterms:created>
  <dcterms:modified xsi:type="dcterms:W3CDTF">2018-12-23T22:38:22Z</dcterms:modified>
</cp:coreProperties>
</file>