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7559675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1C2E"/>
    <a:srgbClr val="1F3A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1464" y="-1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814109-9A33-44F8-86FF-20F3C9867DC0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9935B8-5B1E-4610-A1B7-A5BBFBC997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02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6976" y="1749795"/>
            <a:ext cx="6425724" cy="3722335"/>
          </a:xfrm>
        </p:spPr>
        <p:txBody>
          <a:bodyPr anchor="b"/>
          <a:lstStyle>
            <a:lvl1pPr algn="ctr">
              <a:defRPr sz="49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4960" y="5615678"/>
            <a:ext cx="5669756" cy="2581379"/>
          </a:xfrm>
        </p:spPr>
        <p:txBody>
          <a:bodyPr/>
          <a:lstStyle>
            <a:lvl1pPr marL="0" indent="0" algn="ctr">
              <a:buNone/>
              <a:defRPr sz="1984"/>
            </a:lvl1pPr>
            <a:lvl2pPr marL="377967" indent="0" algn="ctr">
              <a:buNone/>
              <a:defRPr sz="1653"/>
            </a:lvl2pPr>
            <a:lvl3pPr marL="755934" indent="0" algn="ctr">
              <a:buNone/>
              <a:defRPr sz="1488"/>
            </a:lvl3pPr>
            <a:lvl4pPr marL="1133902" indent="0" algn="ctr">
              <a:buNone/>
              <a:defRPr sz="1323"/>
            </a:lvl4pPr>
            <a:lvl5pPr marL="1511869" indent="0" algn="ctr">
              <a:buNone/>
              <a:defRPr sz="1323"/>
            </a:lvl5pPr>
            <a:lvl6pPr marL="1889836" indent="0" algn="ctr">
              <a:buNone/>
              <a:defRPr sz="1323"/>
            </a:lvl6pPr>
            <a:lvl7pPr marL="2267803" indent="0" algn="ctr">
              <a:buNone/>
              <a:defRPr sz="1323"/>
            </a:lvl7pPr>
            <a:lvl8pPr marL="2645771" indent="0" algn="ctr">
              <a:buNone/>
              <a:defRPr sz="1323"/>
            </a:lvl8pPr>
            <a:lvl9pPr marL="3023738" indent="0" algn="ctr">
              <a:buNone/>
              <a:defRPr sz="132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903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259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791" y="2665532"/>
            <a:ext cx="6520220" cy="4447496"/>
          </a:xfrm>
        </p:spPr>
        <p:txBody>
          <a:bodyPr anchor="b"/>
          <a:lstStyle>
            <a:lvl1pPr>
              <a:defRPr sz="49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791" y="7155103"/>
            <a:ext cx="6520220" cy="2338833"/>
          </a:xfrm>
        </p:spPr>
        <p:txBody>
          <a:bodyPr/>
          <a:lstStyle>
            <a:lvl1pPr marL="0" indent="0">
              <a:buNone/>
              <a:defRPr sz="1984">
                <a:solidFill>
                  <a:schemeClr val="tx1">
                    <a:tint val="82000"/>
                  </a:schemeClr>
                </a:solidFill>
              </a:defRPr>
            </a:lvl1pPr>
            <a:lvl2pPr marL="377967" indent="0">
              <a:buNone/>
              <a:defRPr sz="1653">
                <a:solidFill>
                  <a:schemeClr val="tx1">
                    <a:tint val="82000"/>
                  </a:schemeClr>
                </a:solidFill>
              </a:defRPr>
            </a:lvl2pPr>
            <a:lvl3pPr marL="755934" indent="0">
              <a:buNone/>
              <a:defRPr sz="1488">
                <a:solidFill>
                  <a:schemeClr val="tx1">
                    <a:tint val="82000"/>
                  </a:schemeClr>
                </a:solidFill>
              </a:defRPr>
            </a:lvl3pPr>
            <a:lvl4pPr marL="1133902" indent="0">
              <a:buNone/>
              <a:defRPr sz="1323">
                <a:solidFill>
                  <a:schemeClr val="tx1">
                    <a:tint val="82000"/>
                  </a:schemeClr>
                </a:solidFill>
              </a:defRPr>
            </a:lvl4pPr>
            <a:lvl5pPr marL="1511869" indent="0">
              <a:buNone/>
              <a:defRPr sz="1323">
                <a:solidFill>
                  <a:schemeClr val="tx1">
                    <a:tint val="82000"/>
                  </a:schemeClr>
                </a:solidFill>
              </a:defRPr>
            </a:lvl5pPr>
            <a:lvl6pPr marL="1889836" indent="0">
              <a:buNone/>
              <a:defRPr sz="1323">
                <a:solidFill>
                  <a:schemeClr val="tx1">
                    <a:tint val="82000"/>
                  </a:schemeClr>
                </a:solidFill>
              </a:defRPr>
            </a:lvl6pPr>
            <a:lvl7pPr marL="2267803" indent="0">
              <a:buNone/>
              <a:defRPr sz="1323">
                <a:solidFill>
                  <a:schemeClr val="tx1">
                    <a:tint val="82000"/>
                  </a:schemeClr>
                </a:solidFill>
              </a:defRPr>
            </a:lvl7pPr>
            <a:lvl8pPr marL="2645771" indent="0">
              <a:buNone/>
              <a:defRPr sz="1323">
                <a:solidFill>
                  <a:schemeClr val="tx1">
                    <a:tint val="82000"/>
                  </a:schemeClr>
                </a:solidFill>
              </a:defRPr>
            </a:lvl8pPr>
            <a:lvl9pPr marL="3023738" indent="0">
              <a:buNone/>
              <a:defRPr sz="132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407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9728" y="2846200"/>
            <a:ext cx="3212862" cy="6783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27085" y="2846200"/>
            <a:ext cx="3212862" cy="6783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044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569242"/>
            <a:ext cx="6520220" cy="20665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0713" y="2620980"/>
            <a:ext cx="3198096" cy="1284502"/>
          </a:xfrm>
        </p:spPr>
        <p:txBody>
          <a:bodyPr anchor="b"/>
          <a:lstStyle>
            <a:lvl1pPr marL="0" indent="0">
              <a:buNone/>
              <a:defRPr sz="1984" b="1"/>
            </a:lvl1pPr>
            <a:lvl2pPr marL="377967" indent="0">
              <a:buNone/>
              <a:defRPr sz="1653" b="1"/>
            </a:lvl2pPr>
            <a:lvl3pPr marL="755934" indent="0">
              <a:buNone/>
              <a:defRPr sz="1488" b="1"/>
            </a:lvl3pPr>
            <a:lvl4pPr marL="1133902" indent="0">
              <a:buNone/>
              <a:defRPr sz="1323" b="1"/>
            </a:lvl4pPr>
            <a:lvl5pPr marL="1511869" indent="0">
              <a:buNone/>
              <a:defRPr sz="1323" b="1"/>
            </a:lvl5pPr>
            <a:lvl6pPr marL="1889836" indent="0">
              <a:buNone/>
              <a:defRPr sz="1323" b="1"/>
            </a:lvl6pPr>
            <a:lvl7pPr marL="2267803" indent="0">
              <a:buNone/>
              <a:defRPr sz="1323" b="1"/>
            </a:lvl7pPr>
            <a:lvl8pPr marL="2645771" indent="0">
              <a:buNone/>
              <a:defRPr sz="1323" b="1"/>
            </a:lvl8pPr>
            <a:lvl9pPr marL="3023738" indent="0">
              <a:buNone/>
              <a:defRPr sz="132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713" y="3905482"/>
            <a:ext cx="3198096" cy="574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27086" y="2620980"/>
            <a:ext cx="3213847" cy="1284502"/>
          </a:xfrm>
        </p:spPr>
        <p:txBody>
          <a:bodyPr anchor="b"/>
          <a:lstStyle>
            <a:lvl1pPr marL="0" indent="0">
              <a:buNone/>
              <a:defRPr sz="1984" b="1"/>
            </a:lvl1pPr>
            <a:lvl2pPr marL="377967" indent="0">
              <a:buNone/>
              <a:defRPr sz="1653" b="1"/>
            </a:lvl2pPr>
            <a:lvl3pPr marL="755934" indent="0">
              <a:buNone/>
              <a:defRPr sz="1488" b="1"/>
            </a:lvl3pPr>
            <a:lvl4pPr marL="1133902" indent="0">
              <a:buNone/>
              <a:defRPr sz="1323" b="1"/>
            </a:lvl4pPr>
            <a:lvl5pPr marL="1511869" indent="0">
              <a:buNone/>
              <a:defRPr sz="1323" b="1"/>
            </a:lvl5pPr>
            <a:lvl6pPr marL="1889836" indent="0">
              <a:buNone/>
              <a:defRPr sz="1323" b="1"/>
            </a:lvl6pPr>
            <a:lvl7pPr marL="2267803" indent="0">
              <a:buNone/>
              <a:defRPr sz="1323" b="1"/>
            </a:lvl7pPr>
            <a:lvl8pPr marL="2645771" indent="0">
              <a:buNone/>
              <a:defRPr sz="1323" b="1"/>
            </a:lvl8pPr>
            <a:lvl9pPr marL="3023738" indent="0">
              <a:buNone/>
              <a:defRPr sz="132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27086" y="3905482"/>
            <a:ext cx="3213847" cy="574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872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82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934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712788"/>
            <a:ext cx="2438192" cy="2494756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3847" y="1539425"/>
            <a:ext cx="3827085" cy="7598117"/>
          </a:xfrm>
        </p:spPr>
        <p:txBody>
          <a:bodyPr/>
          <a:lstStyle>
            <a:lvl1pPr>
              <a:defRPr sz="2645"/>
            </a:lvl1pPr>
            <a:lvl2pPr>
              <a:defRPr sz="2315"/>
            </a:lvl2pPr>
            <a:lvl3pPr>
              <a:defRPr sz="1984"/>
            </a:lvl3pPr>
            <a:lvl4pPr>
              <a:defRPr sz="1653"/>
            </a:lvl4pPr>
            <a:lvl5pPr>
              <a:defRPr sz="1653"/>
            </a:lvl5pPr>
            <a:lvl6pPr>
              <a:defRPr sz="1653"/>
            </a:lvl6pPr>
            <a:lvl7pPr>
              <a:defRPr sz="1653"/>
            </a:lvl7pPr>
            <a:lvl8pPr>
              <a:defRPr sz="1653"/>
            </a:lvl8pPr>
            <a:lvl9pPr>
              <a:defRPr sz="165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712" y="3207544"/>
            <a:ext cx="2438192" cy="5942372"/>
          </a:xfrm>
        </p:spPr>
        <p:txBody>
          <a:bodyPr/>
          <a:lstStyle>
            <a:lvl1pPr marL="0" indent="0">
              <a:buNone/>
              <a:defRPr sz="1323"/>
            </a:lvl1pPr>
            <a:lvl2pPr marL="377967" indent="0">
              <a:buNone/>
              <a:defRPr sz="1157"/>
            </a:lvl2pPr>
            <a:lvl3pPr marL="755934" indent="0">
              <a:buNone/>
              <a:defRPr sz="992"/>
            </a:lvl3pPr>
            <a:lvl4pPr marL="1133902" indent="0">
              <a:buNone/>
              <a:defRPr sz="827"/>
            </a:lvl4pPr>
            <a:lvl5pPr marL="1511869" indent="0">
              <a:buNone/>
              <a:defRPr sz="827"/>
            </a:lvl5pPr>
            <a:lvl6pPr marL="1889836" indent="0">
              <a:buNone/>
              <a:defRPr sz="827"/>
            </a:lvl6pPr>
            <a:lvl7pPr marL="2267803" indent="0">
              <a:buNone/>
              <a:defRPr sz="827"/>
            </a:lvl7pPr>
            <a:lvl8pPr marL="2645771" indent="0">
              <a:buNone/>
              <a:defRPr sz="827"/>
            </a:lvl8pPr>
            <a:lvl9pPr marL="3023738" indent="0">
              <a:buNone/>
              <a:defRPr sz="82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79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712788"/>
            <a:ext cx="2438192" cy="2494756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213847" y="1539425"/>
            <a:ext cx="3827085" cy="7598117"/>
          </a:xfrm>
        </p:spPr>
        <p:txBody>
          <a:bodyPr anchor="t"/>
          <a:lstStyle>
            <a:lvl1pPr marL="0" indent="0">
              <a:buNone/>
              <a:defRPr sz="2645"/>
            </a:lvl1pPr>
            <a:lvl2pPr marL="377967" indent="0">
              <a:buNone/>
              <a:defRPr sz="2315"/>
            </a:lvl2pPr>
            <a:lvl3pPr marL="755934" indent="0">
              <a:buNone/>
              <a:defRPr sz="1984"/>
            </a:lvl3pPr>
            <a:lvl4pPr marL="1133902" indent="0">
              <a:buNone/>
              <a:defRPr sz="1653"/>
            </a:lvl4pPr>
            <a:lvl5pPr marL="1511869" indent="0">
              <a:buNone/>
              <a:defRPr sz="1653"/>
            </a:lvl5pPr>
            <a:lvl6pPr marL="1889836" indent="0">
              <a:buNone/>
              <a:defRPr sz="1653"/>
            </a:lvl6pPr>
            <a:lvl7pPr marL="2267803" indent="0">
              <a:buNone/>
              <a:defRPr sz="1653"/>
            </a:lvl7pPr>
            <a:lvl8pPr marL="2645771" indent="0">
              <a:buNone/>
              <a:defRPr sz="1653"/>
            </a:lvl8pPr>
            <a:lvl9pPr marL="3023738" indent="0">
              <a:buNone/>
              <a:defRPr sz="165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712" y="3207544"/>
            <a:ext cx="2438192" cy="5942372"/>
          </a:xfrm>
        </p:spPr>
        <p:txBody>
          <a:bodyPr/>
          <a:lstStyle>
            <a:lvl1pPr marL="0" indent="0">
              <a:buNone/>
              <a:defRPr sz="1323"/>
            </a:lvl1pPr>
            <a:lvl2pPr marL="377967" indent="0">
              <a:buNone/>
              <a:defRPr sz="1157"/>
            </a:lvl2pPr>
            <a:lvl3pPr marL="755934" indent="0">
              <a:buNone/>
              <a:defRPr sz="992"/>
            </a:lvl3pPr>
            <a:lvl4pPr marL="1133902" indent="0">
              <a:buNone/>
              <a:defRPr sz="827"/>
            </a:lvl4pPr>
            <a:lvl5pPr marL="1511869" indent="0">
              <a:buNone/>
              <a:defRPr sz="827"/>
            </a:lvl5pPr>
            <a:lvl6pPr marL="1889836" indent="0">
              <a:buNone/>
              <a:defRPr sz="827"/>
            </a:lvl6pPr>
            <a:lvl7pPr marL="2267803" indent="0">
              <a:buNone/>
              <a:defRPr sz="827"/>
            </a:lvl7pPr>
            <a:lvl8pPr marL="2645771" indent="0">
              <a:buNone/>
              <a:defRPr sz="827"/>
            </a:lvl8pPr>
            <a:lvl9pPr marL="3023738" indent="0">
              <a:buNone/>
              <a:defRPr sz="82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64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688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09893" y="569240"/>
            <a:ext cx="1630055" cy="90608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9728" y="569240"/>
            <a:ext cx="4795669" cy="9060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100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9728" y="569242"/>
            <a:ext cx="6520220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9728" y="2846200"/>
            <a:ext cx="6520220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9728" y="9909729"/>
            <a:ext cx="1700927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AD2E2B-7D84-4917-9D03-7C73132ECB28}" type="datetimeFigureOut">
              <a:rPr lang="en-GB" smtClean="0"/>
              <a:t>25/03/2026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04143" y="9909729"/>
            <a:ext cx="2551390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39020" y="9909729"/>
            <a:ext cx="1700927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0457F6-1C40-47D0-A2B8-551653F5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056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755934" rtl="0" eaLnBrk="1" latinLnBrk="0" hangingPunct="1">
        <a:lnSpc>
          <a:spcPct val="90000"/>
        </a:lnSpc>
        <a:spcBef>
          <a:spcPct val="0"/>
        </a:spcBef>
        <a:buNone/>
        <a:defRPr sz="363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8984" indent="-188984" algn="l" defTabSz="755934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1pPr>
      <a:lvl2pPr marL="566951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2pPr>
      <a:lvl3pPr marL="944918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653" kern="1200">
          <a:solidFill>
            <a:schemeClr val="tx1"/>
          </a:solidFill>
          <a:latin typeface="+mn-lt"/>
          <a:ea typeface="+mn-ea"/>
          <a:cs typeface="+mn-cs"/>
        </a:defRPr>
      </a:lvl3pPr>
      <a:lvl4pPr marL="1322885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700853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2078820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787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754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722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67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34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02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869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36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03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771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738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000">
              <a:srgbClr val="0F1C2E"/>
            </a:gs>
            <a:gs pos="99000">
              <a:srgbClr val="1F3A5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CF19945-C5D0-9C76-FC9E-81E64B8EBB3A}"/>
              </a:ext>
            </a:extLst>
          </p:cNvPr>
          <p:cNvSpPr/>
          <p:nvPr/>
        </p:nvSpPr>
        <p:spPr>
          <a:xfrm>
            <a:off x="372456" y="6478678"/>
            <a:ext cx="3017520" cy="990660"/>
          </a:xfrm>
          <a:prstGeom prst="roundRect">
            <a:avLst>
              <a:gd name="adj" fmla="val 16667"/>
            </a:avLst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 anchorCtr="0"/>
          <a:lstStyle/>
          <a:p>
            <a:r>
              <a:rPr lang="en-GB" sz="1400" b="1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3. Choose a Chart Type</a:t>
            </a:r>
          </a:p>
          <a:p>
            <a:br>
              <a:rPr lang="en-GB" sz="14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Select bar, line, or pie chart.</a:t>
            </a:r>
          </a:p>
          <a:p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0052E5-2BDD-346F-535F-BB24768595D6}"/>
              </a:ext>
            </a:extLst>
          </p:cNvPr>
          <p:cNvSpPr txBox="1"/>
          <p:nvPr/>
        </p:nvSpPr>
        <p:spPr>
          <a:xfrm>
            <a:off x="262641" y="268257"/>
            <a:ext cx="6903720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200" b="1" spc="300" noProof="0" dirty="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How To Create A Chart In Excel</a:t>
            </a:r>
          </a:p>
          <a:p>
            <a:pPr algn="ctr"/>
            <a:endParaRPr lang="en-GB" spc="300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F61377-0707-DD8D-DB25-E4F472001DFE}"/>
              </a:ext>
            </a:extLst>
          </p:cNvPr>
          <p:cNvSpPr txBox="1"/>
          <p:nvPr/>
        </p:nvSpPr>
        <p:spPr>
          <a:xfrm>
            <a:off x="1337061" y="2230195"/>
            <a:ext cx="475488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noProof="0" dirty="0">
                <a:solidFill>
                  <a:schemeClr val="bg1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A step-by-step guide for workplace data visualisation</a:t>
            </a:r>
          </a:p>
          <a:p>
            <a:endParaRPr lang="en-GB" noProof="0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4A40A81-48DA-4349-29C5-B72BDDE0B353}"/>
              </a:ext>
            </a:extLst>
          </p:cNvPr>
          <p:cNvSpPr/>
          <p:nvPr/>
        </p:nvSpPr>
        <p:spPr>
          <a:xfrm>
            <a:off x="372456" y="4264326"/>
            <a:ext cx="3017520" cy="990660"/>
          </a:xfrm>
          <a:prstGeom prst="roundRect">
            <a:avLst>
              <a:gd name="adj" fmla="val 16667"/>
            </a:avLst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 anchorCtr="0"/>
          <a:lstStyle/>
          <a:p>
            <a:r>
              <a:rPr lang="en-GB" sz="1400" b="1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Select Your Data</a:t>
            </a:r>
            <a:br>
              <a:rPr lang="en-GB" sz="1400" b="1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4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Highlight the data you want to include</a:t>
            </a:r>
            <a:r>
              <a:rPr lang="en-GB" sz="1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noProof="0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24E444D-6920-36C6-8DAE-218BFBAE9BFD}"/>
              </a:ext>
            </a:extLst>
          </p:cNvPr>
          <p:cNvSpPr/>
          <p:nvPr/>
        </p:nvSpPr>
        <p:spPr>
          <a:xfrm>
            <a:off x="356125" y="5371502"/>
            <a:ext cx="3017520" cy="990660"/>
          </a:xfrm>
          <a:prstGeom prst="roundRect">
            <a:avLst>
              <a:gd name="adj" fmla="val 16667"/>
            </a:avLst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 anchorCtr="0"/>
          <a:lstStyle/>
          <a:p>
            <a:r>
              <a:rPr lang="en-GB" sz="1400" b="1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Click the Insert Tab</a:t>
            </a:r>
          </a:p>
          <a:p>
            <a:br>
              <a:rPr lang="en-GB" sz="14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 to the “Insert” tab on the ribbon.</a:t>
            </a:r>
            <a:endParaRPr lang="en-GB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D2DE2A4-AB05-F395-F7FF-B593B92B71E3}"/>
              </a:ext>
            </a:extLst>
          </p:cNvPr>
          <p:cNvSpPr/>
          <p:nvPr/>
        </p:nvSpPr>
        <p:spPr>
          <a:xfrm>
            <a:off x="372456" y="7611511"/>
            <a:ext cx="3017520" cy="990660"/>
          </a:xfrm>
          <a:prstGeom prst="roundRect">
            <a:avLst>
              <a:gd name="adj" fmla="val 16667"/>
            </a:avLst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 anchorCtr="0"/>
          <a:lstStyle/>
          <a:p>
            <a:r>
              <a:rPr lang="en-GB" sz="1400" b="1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4. Insert the Chart</a:t>
            </a:r>
          </a:p>
          <a:p>
            <a:br>
              <a:rPr lang="en-GB" sz="14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Click to generate the chart.</a:t>
            </a:r>
            <a:endParaRPr lang="en-GB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F4F9F830-89CD-D81A-7DC3-A2D79DA27155}"/>
              </a:ext>
            </a:extLst>
          </p:cNvPr>
          <p:cNvSpPr/>
          <p:nvPr/>
        </p:nvSpPr>
        <p:spPr>
          <a:xfrm>
            <a:off x="356125" y="8740000"/>
            <a:ext cx="3017520" cy="990660"/>
          </a:xfrm>
          <a:prstGeom prst="roundRect">
            <a:avLst>
              <a:gd name="adj" fmla="val 16667"/>
            </a:avLst>
          </a:pr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 anchorCtr="0"/>
          <a:lstStyle/>
          <a:p>
            <a:r>
              <a:rPr lang="en-GB" sz="1400" b="1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5. Customise the Chart</a:t>
            </a:r>
          </a:p>
          <a:p>
            <a:br>
              <a:rPr lang="en-GB" sz="14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400" noProof="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 titles, labels, and colours.</a:t>
            </a:r>
            <a:endParaRPr lang="en-GB" noProof="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6E5E2D8-3590-C4F9-E021-B6D69E3702E3}"/>
              </a:ext>
            </a:extLst>
          </p:cNvPr>
          <p:cNvSpPr/>
          <p:nvPr/>
        </p:nvSpPr>
        <p:spPr>
          <a:xfrm>
            <a:off x="836884" y="2880562"/>
            <a:ext cx="5885906" cy="808241"/>
          </a:xfrm>
          <a:prstGeom prst="roundRect">
            <a:avLst/>
          </a:prstGeom>
          <a:solidFill>
            <a:schemeClr val="tx2">
              <a:lumMod val="10000"/>
              <a:lumOff val="90000"/>
              <a:alpha val="80000"/>
            </a:schemeClr>
          </a:soli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Charts help present data clearly, allowing businesses to identify trends and support decision-making.</a:t>
            </a:r>
          </a:p>
          <a:p>
            <a:pPr algn="ctr"/>
            <a:endParaRPr lang="en-GB" noProof="0" dirty="0"/>
          </a:p>
        </p:txBody>
      </p:sp>
      <p:pic>
        <p:nvPicPr>
          <p:cNvPr id="21" name="Graphic 20" descr="Cursor outline">
            <a:extLst>
              <a:ext uri="{FF2B5EF4-FFF2-40B4-BE49-F238E27FC236}">
                <a16:creationId xmlns:a16="http://schemas.microsoft.com/office/drawing/2014/main" id="{8053740A-842E-BC0F-60B5-E5CC3E0BBA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301696" y="1266842"/>
            <a:ext cx="925638" cy="925638"/>
          </a:xfrm>
          <a:prstGeom prst="rect">
            <a:avLst/>
          </a:prstGeom>
        </p:spPr>
      </p:pic>
      <p:pic>
        <p:nvPicPr>
          <p:cNvPr id="23" name="Graphic 22" descr="Pie chart outline">
            <a:extLst>
              <a:ext uri="{FF2B5EF4-FFF2-40B4-BE49-F238E27FC236}">
                <a16:creationId xmlns:a16="http://schemas.microsoft.com/office/drawing/2014/main" id="{A886F002-8755-3A2F-9436-63D9B6B384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40948" y="1384215"/>
            <a:ext cx="761049" cy="761049"/>
          </a:xfrm>
          <a:prstGeom prst="rect">
            <a:avLst/>
          </a:prstGeom>
        </p:spPr>
      </p:pic>
      <p:pic>
        <p:nvPicPr>
          <p:cNvPr id="25" name="Graphic 24" descr="Gears outline">
            <a:extLst>
              <a:ext uri="{FF2B5EF4-FFF2-40B4-BE49-F238E27FC236}">
                <a16:creationId xmlns:a16="http://schemas.microsoft.com/office/drawing/2014/main" id="{A71EB5CB-8724-8EA2-9CB3-D95ACE77F15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52398" y="2154759"/>
            <a:ext cx="630671" cy="630671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252A4D21-8A11-FD18-CD44-9D7532AB8D1E}"/>
              </a:ext>
            </a:extLst>
          </p:cNvPr>
          <p:cNvSpPr txBox="1"/>
          <p:nvPr/>
        </p:nvSpPr>
        <p:spPr>
          <a:xfrm>
            <a:off x="3867663" y="7447354"/>
            <a:ext cx="30954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 of a column chart created in Excel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7EA6FEA3-F3ED-004B-96D3-14D50E4F09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1400" y="4202685"/>
            <a:ext cx="3667930" cy="3175051"/>
          </a:xfrm>
          <a:prstGeom prst="rect">
            <a:avLst/>
          </a:prstGeom>
          <a:effectLst>
            <a:softEdge rad="88900"/>
          </a:effectLst>
        </p:spPr>
      </p:pic>
      <p:sp>
        <p:nvSpPr>
          <p:cNvPr id="41" name="Rectangle: Diagonal Corners Rounded 40">
            <a:extLst>
              <a:ext uri="{FF2B5EF4-FFF2-40B4-BE49-F238E27FC236}">
                <a16:creationId xmlns:a16="http://schemas.microsoft.com/office/drawing/2014/main" id="{AA183E98-01CA-DB4B-226C-FD471A0543AC}"/>
              </a:ext>
            </a:extLst>
          </p:cNvPr>
          <p:cNvSpPr/>
          <p:nvPr/>
        </p:nvSpPr>
        <p:spPr>
          <a:xfrm>
            <a:off x="3850030" y="8096009"/>
            <a:ext cx="3095404" cy="1937229"/>
          </a:xfrm>
          <a:prstGeom prst="round2DiagRect">
            <a:avLst/>
          </a:prstGeom>
          <a:solidFill>
            <a:schemeClr val="bg1">
              <a:alpha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u="sng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Tips for Effective Charts</a:t>
            </a:r>
          </a:p>
          <a:p>
            <a:endParaRPr lang="en-US" sz="16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Choose the right chart type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Keep labels clear and readable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Avoid overcrowding</a:t>
            </a:r>
          </a:p>
          <a:p>
            <a:pPr algn="ctr"/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CCC4972-CED7-7DA0-3542-41803827E4AD}"/>
              </a:ext>
            </a:extLst>
          </p:cNvPr>
          <p:cNvSpPr txBox="1"/>
          <p:nvPr/>
        </p:nvSpPr>
        <p:spPr>
          <a:xfrm>
            <a:off x="413657" y="10418742"/>
            <a:ext cx="5885906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chemeClr val="bg2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Núria C | Digital Skills | Level 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807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81</TotalTime>
  <Words>136</Words>
  <Application>Microsoft Office PowerPoint</Application>
  <PresentationFormat>Custom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Segoe UI Semibold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Nuria Gracinda Cancelinha De Carvalho (2329357)</dc:creator>
  <cp:lastModifiedBy>Nuria Gracinda Cancelinha De Carvalho (2329357)</cp:lastModifiedBy>
  <cp:revision>2</cp:revision>
  <dcterms:created xsi:type="dcterms:W3CDTF">2026-03-25T02:32:23Z</dcterms:created>
  <dcterms:modified xsi:type="dcterms:W3CDTF">2026-03-25T03:53:31Z</dcterms:modified>
</cp:coreProperties>
</file>