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504AE-E8F9-49F0-916D-B133BC73C7B8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08A088-1E64-469E-BE56-3B7CA9A79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374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8A088-1E64-469E-BE56-3B7CA9A79BB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4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0F24184-62D6-4D51-86A2-D2ED548E2AD9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D1B815-76F6-4E77-9CEE-693A95B81A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276872"/>
            <a:ext cx="7175351" cy="1793167"/>
          </a:xfrm>
        </p:spPr>
        <p:txBody>
          <a:bodyPr>
            <a:normAutofit fontScale="90000"/>
          </a:bodyPr>
          <a:lstStyle/>
          <a:p>
            <a:r>
              <a:rPr lang="en-GB" sz="5300" dirty="0" smtClean="0"/>
              <a:t>SJYW5010/C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3933056"/>
            <a:ext cx="6552728" cy="882119"/>
          </a:xfrm>
        </p:spPr>
        <p:txBody>
          <a:bodyPr>
            <a:noAutofit/>
          </a:bodyPr>
          <a:lstStyle/>
          <a:p>
            <a:r>
              <a:rPr lang="en-GB" sz="2400" b="1" dirty="0"/>
              <a:t>Young People’s Health and Wellbeing</a:t>
            </a:r>
            <a:br>
              <a:rPr lang="en-GB" sz="2400" b="1" dirty="0"/>
            </a:br>
            <a:r>
              <a:rPr lang="en-GB" sz="2400" b="1" dirty="0" err="1"/>
              <a:t>Iechyd</a:t>
            </a:r>
            <a:r>
              <a:rPr lang="en-GB" sz="2400" b="1" dirty="0"/>
              <a:t> a </a:t>
            </a:r>
            <a:r>
              <a:rPr lang="en-GB" sz="2400" b="1" dirty="0" err="1"/>
              <a:t>Lles</a:t>
            </a:r>
            <a:r>
              <a:rPr lang="en-GB" sz="2400" b="1" dirty="0"/>
              <a:t> </a:t>
            </a:r>
            <a:r>
              <a:rPr lang="en-GB" sz="2400" b="1" dirty="0" err="1"/>
              <a:t>Pobl</a:t>
            </a:r>
            <a:r>
              <a:rPr lang="en-GB" sz="2400" b="1" dirty="0"/>
              <a:t> </a:t>
            </a:r>
            <a:r>
              <a:rPr lang="en-GB" sz="2400" b="1" dirty="0" err="1" smtClean="0"/>
              <a:t>Ifanc</a:t>
            </a:r>
            <a:endParaRPr lang="en-GB" sz="2400" b="1" dirty="0" smtClean="0"/>
          </a:p>
          <a:p>
            <a:r>
              <a:rPr lang="en-GB" sz="2400" b="1" dirty="0" smtClean="0"/>
              <a:t>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339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Amcan</a:t>
            </a:r>
            <a:r>
              <a:rPr lang="en-GB" b="1" dirty="0" smtClean="0"/>
              <a:t> y </a:t>
            </a:r>
            <a:r>
              <a:rPr lang="en-GB" b="1" dirty="0" err="1" smtClean="0"/>
              <a:t>Modiwl</a:t>
            </a:r>
            <a:r>
              <a:rPr lang="en-GB" b="1" dirty="0" smtClean="0"/>
              <a:t>	  Aim </a:t>
            </a:r>
            <a:r>
              <a:rPr lang="en-GB" b="1" dirty="0"/>
              <a:t>of Module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myfyrwyr</a:t>
            </a:r>
            <a:r>
              <a:rPr lang="en-GB" dirty="0"/>
              <a:t> o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ac </a:t>
            </a:r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/>
              <a:t>effeithiol</a:t>
            </a:r>
            <a:r>
              <a:rPr lang="en-GB" dirty="0"/>
              <a:t> a </a:t>
            </a:r>
            <a:r>
              <a:rPr lang="en-GB" dirty="0" err="1"/>
              <a:t>grymusol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gweithdai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â’u</a:t>
            </a:r>
            <a:r>
              <a:rPr lang="en-GB" dirty="0"/>
              <a:t> </a:t>
            </a:r>
            <a:r>
              <a:rPr lang="en-GB" dirty="0" err="1"/>
              <a:t>hanghenion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smtClean="0"/>
              <a:t>To </a:t>
            </a:r>
            <a:r>
              <a:rPr lang="en-GB" dirty="0"/>
              <a:t>develop students’ understanding of young people’s health and wellbeing needs and to explore effective and empowering methods of delivering workshops linked to their needs.</a:t>
            </a:r>
          </a:p>
        </p:txBody>
      </p:sp>
    </p:spTree>
    <p:extLst>
      <p:ext uri="{BB962C8B-B14F-4D97-AF65-F5344CB8AC3E}">
        <p14:creationId xmlns:p14="http://schemas.microsoft.com/office/powerpoint/2010/main" val="4237911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err="1" smtClean="0"/>
              <a:t>Deilliannau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Dysgu</a:t>
            </a:r>
            <a:r>
              <a:rPr lang="en-GB" sz="2400" b="1" dirty="0" smtClean="0"/>
              <a:t>	 Learning Outcomes 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O </a:t>
            </a:r>
            <a:r>
              <a:rPr lang="en-GB" sz="1800" dirty="0" err="1"/>
              <a:t>gwblhau’r</a:t>
            </a:r>
            <a:r>
              <a:rPr lang="en-GB" sz="1800" dirty="0"/>
              <a:t> </a:t>
            </a:r>
            <a:r>
              <a:rPr lang="en-GB" sz="1800" dirty="0" err="1"/>
              <a:t>modwl</a:t>
            </a:r>
            <a:r>
              <a:rPr lang="en-GB" sz="1800" dirty="0"/>
              <a:t> </a:t>
            </a:r>
            <a:r>
              <a:rPr lang="en-GB" sz="1800" dirty="0" err="1"/>
              <a:t>hwn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llwyddiannus</a:t>
            </a:r>
            <a:r>
              <a:rPr lang="en-GB" sz="1800" dirty="0"/>
              <a:t>, </a:t>
            </a:r>
            <a:r>
              <a:rPr lang="en-GB" sz="1800" dirty="0" err="1"/>
              <a:t>dylai’r</a:t>
            </a:r>
            <a:r>
              <a:rPr lang="en-GB" sz="1800" dirty="0"/>
              <a:t> </a:t>
            </a:r>
            <a:r>
              <a:rPr lang="en-GB" sz="1800" dirty="0" err="1"/>
              <a:t>myfyriwr</a:t>
            </a:r>
            <a:r>
              <a:rPr lang="en-GB" sz="1800" dirty="0"/>
              <a:t> </a:t>
            </a:r>
            <a:r>
              <a:rPr lang="en-GB" sz="1800" dirty="0" err="1"/>
              <a:t>allu</a:t>
            </a:r>
            <a:r>
              <a:rPr lang="en-GB" sz="1800" dirty="0"/>
              <a:t> </a:t>
            </a:r>
            <a:r>
              <a:rPr lang="en-GB" sz="1800" dirty="0" err="1"/>
              <a:t>dangos</a:t>
            </a:r>
            <a:r>
              <a:rPr lang="en-GB" sz="1800" dirty="0"/>
              <a:t> y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wneud</a:t>
            </a:r>
            <a:r>
              <a:rPr lang="en-GB" sz="1800" dirty="0"/>
              <a:t> </a:t>
            </a:r>
            <a:r>
              <a:rPr lang="en-GB" sz="1800" dirty="0" smtClean="0"/>
              <a:t>y </a:t>
            </a:r>
            <a:r>
              <a:rPr lang="en-GB" sz="1800" dirty="0" err="1" smtClean="0"/>
              <a:t>canlynol</a:t>
            </a:r>
            <a:r>
              <a:rPr lang="en-GB" sz="1800" dirty="0" smtClean="0"/>
              <a:t>: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600" dirty="0" err="1" smtClean="0"/>
              <a:t>Dynodi</a:t>
            </a:r>
            <a:r>
              <a:rPr lang="en-GB" sz="1600" dirty="0" smtClean="0"/>
              <a:t> </a:t>
            </a:r>
            <a:r>
              <a:rPr lang="en-GB" sz="1600" dirty="0"/>
              <a:t>a </a:t>
            </a:r>
            <a:r>
              <a:rPr lang="en-GB" sz="1600" dirty="0" err="1"/>
              <a:t>dadansoddi</a:t>
            </a:r>
            <a:r>
              <a:rPr lang="en-GB" sz="1600" dirty="0"/>
              <a:t> </a:t>
            </a:r>
            <a:r>
              <a:rPr lang="en-GB" sz="1600" dirty="0" err="1"/>
              <a:t>ystod</a:t>
            </a:r>
            <a:r>
              <a:rPr lang="en-GB" sz="1600" dirty="0"/>
              <a:t> o </a:t>
            </a:r>
            <a:r>
              <a:rPr lang="en-GB" sz="1600" dirty="0" err="1"/>
              <a:t>anghenion</a:t>
            </a:r>
            <a:r>
              <a:rPr lang="en-GB" sz="1600" dirty="0"/>
              <a:t> </a:t>
            </a:r>
            <a:r>
              <a:rPr lang="en-GB" sz="1600" dirty="0" err="1"/>
              <a:t>iechyd</a:t>
            </a:r>
            <a:r>
              <a:rPr lang="en-GB" sz="1600" dirty="0"/>
              <a:t> a </a:t>
            </a:r>
            <a:r>
              <a:rPr lang="en-GB" sz="1600" dirty="0" err="1"/>
              <a:t>lles</a:t>
            </a:r>
            <a:r>
              <a:rPr lang="en-GB" sz="1600" dirty="0"/>
              <a:t> </a:t>
            </a:r>
            <a:r>
              <a:rPr lang="en-GB" sz="1600" dirty="0" err="1"/>
              <a:t>pobl</a:t>
            </a:r>
            <a:r>
              <a:rPr lang="en-GB" sz="1600" dirty="0"/>
              <a:t> </a:t>
            </a:r>
            <a:r>
              <a:rPr lang="en-GB" sz="1600" dirty="0" err="1"/>
              <a:t>ifanc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 smtClean="0"/>
              <a:t>cymdeithas</a:t>
            </a:r>
            <a:r>
              <a:rPr lang="en-GB" sz="1600" dirty="0" smtClean="0"/>
              <a:t> </a:t>
            </a:r>
            <a:r>
              <a:rPr lang="en-GB" sz="1600" dirty="0" err="1" smtClean="0"/>
              <a:t>gyfoes</a:t>
            </a:r>
            <a:r>
              <a:rPr lang="en-GB" sz="1600" dirty="0"/>
              <a:t>, a </a:t>
            </a:r>
            <a:r>
              <a:rPr lang="en-GB" sz="1600" dirty="0" err="1"/>
              <a:t>sut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ymateb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ymarferwr</a:t>
            </a:r>
            <a:r>
              <a:rPr lang="en-GB" sz="1600" dirty="0" smtClean="0"/>
              <a:t>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 err="1" smtClean="0"/>
              <a:t>Dangos</a:t>
            </a:r>
            <a:r>
              <a:rPr lang="en-GB" sz="1600" dirty="0" smtClean="0"/>
              <a:t> </a:t>
            </a:r>
            <a:r>
              <a:rPr lang="en-GB" sz="1600" dirty="0" err="1"/>
              <a:t>hyder</a:t>
            </a:r>
            <a:r>
              <a:rPr lang="en-GB" sz="1600" dirty="0"/>
              <a:t> </a:t>
            </a:r>
            <a:r>
              <a:rPr lang="en-GB" sz="1600" dirty="0" err="1"/>
              <a:t>wrth</a:t>
            </a:r>
            <a:r>
              <a:rPr lang="en-GB" sz="1600" dirty="0"/>
              <a:t> </a:t>
            </a:r>
            <a:r>
              <a:rPr lang="en-GB" sz="1600" dirty="0" err="1"/>
              <a:t>gyflwyno</a:t>
            </a:r>
            <a:r>
              <a:rPr lang="en-GB" sz="1600" dirty="0"/>
              <a:t> </a:t>
            </a:r>
            <a:r>
              <a:rPr lang="en-GB" sz="1600" dirty="0" err="1"/>
              <a:t>gweithdai</a:t>
            </a:r>
            <a:r>
              <a:rPr lang="en-GB" sz="1600" dirty="0"/>
              <a:t> </a:t>
            </a:r>
            <a:r>
              <a:rPr lang="en-GB" sz="1600" dirty="0" err="1"/>
              <a:t>effeithiol</a:t>
            </a:r>
            <a:r>
              <a:rPr lang="en-GB" sz="1600" dirty="0"/>
              <a:t> a </a:t>
            </a:r>
            <a:r>
              <a:rPr lang="en-GB" sz="1600" dirty="0" err="1"/>
              <a:t>grymusol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gysylltiedig</a:t>
            </a:r>
            <a:r>
              <a:rPr lang="en-GB" sz="1600" dirty="0"/>
              <a:t> </a:t>
            </a:r>
            <a:r>
              <a:rPr lang="en-GB" sz="1600" dirty="0" smtClean="0"/>
              <a:t>ag </a:t>
            </a:r>
            <a:r>
              <a:rPr lang="en-GB" sz="1600" dirty="0" err="1" smtClean="0"/>
              <a:t>anghenion</a:t>
            </a:r>
            <a:r>
              <a:rPr lang="en-GB" sz="1600" dirty="0" smtClean="0"/>
              <a:t> </a:t>
            </a:r>
            <a:r>
              <a:rPr lang="en-GB" sz="1600" dirty="0" err="1"/>
              <a:t>pobl</a:t>
            </a:r>
            <a:r>
              <a:rPr lang="en-GB" sz="1600" dirty="0"/>
              <a:t> </a:t>
            </a:r>
            <a:r>
              <a:rPr lang="en-GB" sz="1600" dirty="0" err="1"/>
              <a:t>ifanc</a:t>
            </a:r>
            <a:r>
              <a:rPr lang="en-GB" sz="1600" dirty="0"/>
              <a:t>,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ddefnyddio</a:t>
            </a:r>
            <a:r>
              <a:rPr lang="en-GB" sz="1600" dirty="0"/>
              <a:t> </a:t>
            </a:r>
            <a:r>
              <a:rPr lang="en-GB" sz="1600" dirty="0" err="1"/>
              <a:t>dulliau</a:t>
            </a:r>
            <a:r>
              <a:rPr lang="en-GB" sz="1600" dirty="0"/>
              <a:t> </a:t>
            </a:r>
            <a:r>
              <a:rPr lang="en-GB" sz="1600" dirty="0" err="1"/>
              <a:t>cyfranogol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arfarnu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heffaith</a:t>
            </a:r>
            <a:r>
              <a:rPr lang="en-GB" sz="16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dirty="0"/>
              <a:t>Upon the successful completion of this module, the student should be able to demonstrate the ability to:</a:t>
            </a:r>
          </a:p>
          <a:p>
            <a:endParaRPr lang="en-GB" sz="2900" dirty="0"/>
          </a:p>
          <a:p>
            <a:r>
              <a:rPr lang="en-GB" sz="2900" dirty="0" smtClean="0"/>
              <a:t>Identify </a:t>
            </a:r>
            <a:r>
              <a:rPr lang="en-GB" sz="2900" dirty="0"/>
              <a:t>and analyse a range of young people’s health and wellbeing needs in contemporary society, and how to respond as a practitioner.</a:t>
            </a:r>
          </a:p>
          <a:p>
            <a:endParaRPr lang="en-GB" sz="2900" dirty="0"/>
          </a:p>
          <a:p>
            <a:r>
              <a:rPr lang="en-GB" sz="2900" dirty="0" smtClean="0"/>
              <a:t>Demonstrate </a:t>
            </a:r>
            <a:r>
              <a:rPr lang="en-GB" sz="2900" dirty="0"/>
              <a:t>confidence in delivering effective and empowering workshops linked to young people’s needs, using participatory methods to evaluate their impact.</a:t>
            </a:r>
          </a:p>
          <a:p>
            <a:endParaRPr lang="en-GB" sz="2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65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err="1">
                <a:solidFill>
                  <a:srgbClr val="676A55"/>
                </a:solidFill>
              </a:rPr>
              <a:t>Deilliannau</a:t>
            </a:r>
            <a:r>
              <a:rPr lang="en-GB" sz="2400" b="1" dirty="0">
                <a:solidFill>
                  <a:srgbClr val="676A55"/>
                </a:solidFill>
              </a:rPr>
              <a:t> </a:t>
            </a:r>
            <a:r>
              <a:rPr lang="en-GB" sz="2400" b="1" dirty="0" err="1">
                <a:solidFill>
                  <a:srgbClr val="676A55"/>
                </a:solidFill>
              </a:rPr>
              <a:t>Dysgu</a:t>
            </a:r>
            <a:r>
              <a:rPr lang="en-GB" sz="2400" b="1" dirty="0">
                <a:solidFill>
                  <a:srgbClr val="676A55"/>
                </a:solidFill>
              </a:rPr>
              <a:t>	 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gyfyngiadau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a </a:t>
            </a:r>
            <a:r>
              <a:rPr lang="en-GB" dirty="0" err="1"/>
              <a:t>phryd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/>
              <a:t>priodol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foeseg</a:t>
            </a:r>
            <a:r>
              <a:rPr lang="en-GB" dirty="0"/>
              <a:t>, </a:t>
            </a:r>
            <a:r>
              <a:rPr lang="en-GB" dirty="0" err="1"/>
              <a:t>cyfrinachedd</a:t>
            </a:r>
            <a:r>
              <a:rPr lang="en-GB" dirty="0"/>
              <a:t> ac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diogel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 smtClean="0"/>
              <a:t>chyflwyno’u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, ac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a </a:t>
            </a:r>
            <a:r>
              <a:rPr lang="en-GB" dirty="0" err="1" smtClean="0"/>
              <a:t>ddatblygwyd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Demonstrate an understanding of professional limitations and when to seek appropriate support and guidance, with a focus on ethics, confidentiality and safe working practice.</a:t>
            </a:r>
          </a:p>
          <a:p>
            <a:endParaRPr lang="en-GB" dirty="0"/>
          </a:p>
          <a:p>
            <a:r>
              <a:rPr lang="en-GB" dirty="0"/>
              <a:t>Organise their knowledge and learning through a range of information resources, and present their work appropriately, and reflect upon sustainable literacy skills developed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949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err="1" smtClean="0"/>
              <a:t>Themâu’r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modiwl</a:t>
            </a:r>
            <a:r>
              <a:rPr lang="en-GB" sz="2400" b="1" dirty="0" smtClean="0"/>
              <a:t>	  The module’s themes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Y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wynebir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gyfoes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/>
              <a:t>rhywiol</a:t>
            </a:r>
            <a:r>
              <a:rPr lang="en-GB" dirty="0"/>
              <a:t> a </a:t>
            </a:r>
            <a:r>
              <a:rPr lang="en-GB" dirty="0" err="1"/>
              <a:t>pherthnasau</a:t>
            </a:r>
            <a:r>
              <a:rPr lang="en-GB" dirty="0"/>
              <a:t>, </a:t>
            </a:r>
            <a:r>
              <a:rPr lang="en-GB" dirty="0" err="1"/>
              <a:t>camddefnyddio</a:t>
            </a:r>
            <a:r>
              <a:rPr lang="en-GB" dirty="0"/>
              <a:t> </a:t>
            </a:r>
            <a:r>
              <a:rPr lang="en-GB" dirty="0" err="1"/>
              <a:t>cyffuriau</a:t>
            </a:r>
            <a:r>
              <a:rPr lang="en-GB" dirty="0"/>
              <a:t> ac alcohol, </a:t>
            </a:r>
            <a:r>
              <a:rPr lang="en-GB" dirty="0" err="1"/>
              <a:t>hunananafu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 smtClean="0"/>
              <a:t>anhwylderau</a:t>
            </a:r>
            <a:r>
              <a:rPr lang="en-GB" dirty="0" smtClean="0"/>
              <a:t> </a:t>
            </a:r>
            <a:r>
              <a:rPr lang="en-GB" dirty="0" err="1"/>
              <a:t>bwyta</a:t>
            </a:r>
            <a:r>
              <a:rPr lang="en-GB" dirty="0"/>
              <a:t>,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dyfodol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Dylanwadau</a:t>
            </a:r>
            <a:r>
              <a:rPr lang="en-GB" dirty="0" smtClean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fywydau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pherthnasau</a:t>
            </a:r>
            <a:r>
              <a:rPr lang="en-GB" dirty="0"/>
              <a:t>, </a:t>
            </a:r>
            <a:r>
              <a:rPr lang="en-GB" dirty="0" err="1"/>
              <a:t>diwylliant</a:t>
            </a:r>
            <a:r>
              <a:rPr lang="en-GB" dirty="0"/>
              <a:t>, </a:t>
            </a:r>
            <a:r>
              <a:rPr lang="en-GB" dirty="0" err="1"/>
              <a:t>cymuned</a:t>
            </a:r>
            <a:r>
              <a:rPr lang="en-GB" dirty="0"/>
              <a:t> a </a:t>
            </a:r>
            <a:r>
              <a:rPr lang="en-GB" dirty="0" err="1"/>
              <a:t>chymdeithas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,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/>
              <a:t>adfyfyriol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ymatebion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 a </a:t>
            </a:r>
            <a:r>
              <a:rPr lang="en-GB" dirty="0" err="1"/>
              <a:t>phryd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atgyfeirio</a:t>
            </a:r>
            <a:r>
              <a:rPr lang="en-GB" dirty="0"/>
              <a:t> </a:t>
            </a:r>
            <a:r>
              <a:rPr lang="en-GB" dirty="0" err="1"/>
              <a:t>arnynt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health issues faced by young people in contemporary society, including sexual health and relationships, drugs and alcohol misuse, self-harm and eating disorders, and how they can impact on young people’s future life chances. </a:t>
            </a:r>
          </a:p>
          <a:p>
            <a:endParaRPr lang="en-GB" dirty="0"/>
          </a:p>
          <a:p>
            <a:r>
              <a:rPr lang="en-GB" dirty="0" smtClean="0"/>
              <a:t>Influences </a:t>
            </a:r>
            <a:r>
              <a:rPr lang="en-GB" dirty="0"/>
              <a:t>impacting on the lives of young people including media, family and relationships, culture, community and society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Implications </a:t>
            </a:r>
            <a:r>
              <a:rPr lang="en-GB" dirty="0"/>
              <a:t>of working </a:t>
            </a:r>
            <a:r>
              <a:rPr lang="en-GB" dirty="0" smtClean="0"/>
              <a:t>with </a:t>
            </a:r>
            <a:r>
              <a:rPr lang="en-GB" dirty="0"/>
              <a:t>young people and others, decision making and reflective practice.</a:t>
            </a:r>
          </a:p>
          <a:p>
            <a:endParaRPr lang="en-GB" dirty="0"/>
          </a:p>
          <a:p>
            <a:r>
              <a:rPr lang="en-GB" dirty="0" smtClean="0"/>
              <a:t>Health </a:t>
            </a:r>
            <a:r>
              <a:rPr lang="en-GB" dirty="0"/>
              <a:t>and wellbeing needs and the development of appropriate responses and when to refer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646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err="1">
                <a:solidFill>
                  <a:srgbClr val="676A55"/>
                </a:solidFill>
              </a:rPr>
              <a:t>Themâu’r</a:t>
            </a:r>
            <a:r>
              <a:rPr lang="en-GB" sz="2400" b="1" dirty="0">
                <a:solidFill>
                  <a:srgbClr val="676A55"/>
                </a:solidFill>
              </a:rPr>
              <a:t> </a:t>
            </a:r>
            <a:r>
              <a:rPr lang="en-GB" sz="2400" b="1" dirty="0" err="1">
                <a:solidFill>
                  <a:srgbClr val="676A55"/>
                </a:solidFill>
              </a:rPr>
              <a:t>modiwl</a:t>
            </a:r>
            <a:r>
              <a:rPr lang="en-GB" sz="2400" b="1" dirty="0">
                <a:solidFill>
                  <a:srgbClr val="676A55"/>
                </a:solidFill>
              </a:rPr>
              <a:t>	  The module’s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a </a:t>
            </a:r>
            <a:r>
              <a:rPr lang="en-GB" dirty="0" err="1"/>
              <a:t>gweithdrefnau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ddiogelu</a:t>
            </a:r>
            <a:r>
              <a:rPr lang="en-GB" dirty="0"/>
              <a:t>,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angenrheidiol</a:t>
            </a:r>
            <a:r>
              <a:rPr lang="en-GB" dirty="0" smtClean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; </a:t>
            </a:r>
            <a:r>
              <a:rPr lang="en-GB" dirty="0" err="1"/>
              <a:t>Archwiliad</a:t>
            </a:r>
            <a:r>
              <a:rPr lang="en-GB" dirty="0"/>
              <a:t> o </a:t>
            </a:r>
            <a:r>
              <a:rPr lang="en-GB" dirty="0" err="1"/>
              <a:t>ymyriadau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anffurfiol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answyddogol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o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gweithdai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a </a:t>
            </a:r>
            <a:r>
              <a:rPr lang="en-GB" dirty="0" err="1"/>
              <a:t>grymusol</a:t>
            </a:r>
            <a:r>
              <a:rPr lang="en-GB" dirty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</a:t>
            </a:r>
            <a:r>
              <a:rPr lang="en-GB" dirty="0"/>
              <a:t>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cyfryngau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/>
              <a:t>, </a:t>
            </a:r>
            <a:r>
              <a:rPr lang="en-GB" dirty="0" err="1"/>
              <a:t>cyflwyniadau</a:t>
            </a:r>
            <a:r>
              <a:rPr lang="en-GB" dirty="0"/>
              <a:t> power point, </a:t>
            </a:r>
            <a:r>
              <a:rPr lang="en-GB" dirty="0" err="1"/>
              <a:t>cwisiau</a:t>
            </a:r>
            <a:r>
              <a:rPr lang="en-GB" dirty="0"/>
              <a:t>,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, </a:t>
            </a:r>
            <a:r>
              <a:rPr lang="en-GB" dirty="0" err="1"/>
              <a:t>gemau</a:t>
            </a:r>
            <a:r>
              <a:rPr lang="en-GB" dirty="0"/>
              <a:t> a </a:t>
            </a:r>
            <a:r>
              <a:rPr lang="en-GB" dirty="0" err="1"/>
              <a:t>thorwyr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principles and procedures of current best practice in safeguarding, and the required steps to take; An exploration of effective interventions through informal and non-formal education approaches as ways of delivering effective and empowering workshops linked to young people’s needs.</a:t>
            </a:r>
          </a:p>
          <a:p>
            <a:endParaRPr lang="en-GB" dirty="0"/>
          </a:p>
          <a:p>
            <a:r>
              <a:rPr lang="en-GB" dirty="0" smtClean="0"/>
              <a:t>An </a:t>
            </a:r>
            <a:r>
              <a:rPr lang="en-GB" dirty="0"/>
              <a:t>observation of the range of activities and the mediums of working with young people, such as role play, power points, quizzes, experiential learning, games and icebreakers.</a:t>
            </a:r>
          </a:p>
          <a:p>
            <a:endParaRPr lang="en-GB" dirty="0"/>
          </a:p>
          <a:p>
            <a:r>
              <a:rPr lang="en-GB" dirty="0" smtClean="0"/>
              <a:t>An </a:t>
            </a:r>
            <a:r>
              <a:rPr lang="en-GB" dirty="0"/>
              <a:t>experiential discussion of how to plan, deliver and evaluate sessions with young people on an individual basis and with groups.</a:t>
            </a:r>
          </a:p>
        </p:txBody>
      </p:sp>
    </p:spTree>
    <p:extLst>
      <p:ext uri="{BB962C8B-B14F-4D97-AF65-F5344CB8AC3E}">
        <p14:creationId xmlns:p14="http://schemas.microsoft.com/office/powerpoint/2010/main" val="10273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467600" cy="16561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Assessment Component 1 – 60% Coursework: Practice Log (3000 words</a:t>
            </a:r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Students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are required to present a Practice Log which draws upon a health/wellbeing issue that you have been introduced to in your youth work practice. The Practice Log should include: </a:t>
            </a:r>
            <a:endParaRPr lang="en-GB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presented issue, </a:t>
            </a:r>
            <a:endParaRPr lang="en-GB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links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to relevant theories and policies, </a:t>
            </a: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and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how you have responded/would respond as a practitioner. </a:t>
            </a:r>
            <a:endParaRPr lang="en-GB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It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should draw upon your professional limitations and when to seek appropriate support and guidance, with a focus on ethics, confidentiality and safe working practice. </a:t>
            </a:r>
            <a:endParaRPr lang="en-GB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Underpin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your Practice Log with evidence, including avenues of local and national support at the point of signposting.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8964488" y="1600200"/>
            <a:ext cx="179512" cy="100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4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Assessment Component </a:t>
            </a:r>
            <a:r>
              <a:rPr lang="en-GB" b="1" dirty="0"/>
              <a:t>2 – 40%</a:t>
            </a:r>
            <a:br>
              <a:rPr lang="en-GB" b="1" dirty="0"/>
            </a:br>
            <a:r>
              <a:rPr lang="en-GB" b="1" dirty="0"/>
              <a:t>Practical Assignment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Students </a:t>
            </a:r>
            <a:r>
              <a:rPr lang="en-GB" dirty="0"/>
              <a:t>are required to deliver: ·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well-organised and structured 30 minute issue based session; </a:t>
            </a:r>
          </a:p>
          <a:p>
            <a:r>
              <a:rPr lang="en-GB" dirty="0" smtClean="0"/>
              <a:t>the </a:t>
            </a:r>
            <a:r>
              <a:rPr lang="en-GB" dirty="0"/>
              <a:t>session should be participatory in approach, · it should include group tasks, background information in a means which is inclusive to all young people, </a:t>
            </a:r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an evaluation. </a:t>
            </a:r>
            <a:endParaRPr lang="en-GB" dirty="0" smtClean="0"/>
          </a:p>
          <a:p>
            <a:r>
              <a:rPr lang="en-GB" dirty="0" smtClean="0"/>
              <a:t>Please </a:t>
            </a:r>
            <a:r>
              <a:rPr lang="en-GB" dirty="0"/>
              <a:t>base your session on a current need faced by young people in contemporary society, and provide evidence of this within your </a:t>
            </a:r>
            <a:r>
              <a:rPr lang="en-GB" dirty="0" smtClean="0"/>
              <a:t>session.</a:t>
            </a:r>
          </a:p>
          <a:p>
            <a:r>
              <a:rPr lang="en-GB" dirty="0" smtClean="0"/>
              <a:t>Students </a:t>
            </a:r>
            <a:r>
              <a:rPr lang="en-GB" dirty="0"/>
              <a:t>are also required to submit their session plan.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60814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submission dates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Practice Log</a:t>
            </a:r>
          </a:p>
          <a:p>
            <a:pPr marL="365760" lvl="1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r>
              <a:rPr lang="en-GB" dirty="0" smtClean="0"/>
              <a:t>Practical Assignment</a:t>
            </a:r>
          </a:p>
          <a:p>
            <a:pPr marL="365760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862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Dates </a:t>
            </a:r>
            <a:r>
              <a:rPr lang="en-GB" sz="2400" b="1" dirty="0"/>
              <a:t>of Provisional Grades and Tutor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51592"/>
            <a:ext cx="7467600" cy="4873752"/>
          </a:xfrm>
        </p:spPr>
        <p:txBody>
          <a:bodyPr>
            <a:normAutofit/>
          </a:bodyPr>
          <a:lstStyle/>
          <a:p>
            <a:pPr marL="365760" lvl="1" indent="0">
              <a:buNone/>
            </a:pPr>
            <a:endParaRPr lang="en-GB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it-IT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7544" y="1600200"/>
            <a:ext cx="7200800" cy="4572000"/>
          </a:xfrm>
        </p:spPr>
        <p:txBody>
          <a:bodyPr>
            <a:normAutofit/>
          </a:bodyPr>
          <a:lstStyle/>
          <a:p>
            <a:r>
              <a:rPr lang="en-GB" dirty="0"/>
              <a:t>Practice </a:t>
            </a:r>
            <a:r>
              <a:rPr lang="en-GB" dirty="0" smtClean="0"/>
              <a:t>Log</a:t>
            </a:r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r>
              <a:rPr lang="en-GB" dirty="0"/>
              <a:t>Practical </a:t>
            </a:r>
            <a:r>
              <a:rPr lang="en-GB" dirty="0" smtClean="0"/>
              <a:t>Assignment</a:t>
            </a:r>
          </a:p>
          <a:p>
            <a:pPr marL="365760" lvl="1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413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Comfort Break 10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61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small groups discuss young people’s health and wellbeing needs. Use examples from your practice to illustrate these issues.</a:t>
            </a:r>
          </a:p>
          <a:p>
            <a:r>
              <a:rPr lang="en-GB" dirty="0" smtClean="0"/>
              <a:t>In other words - as a trainee youth worker - what are you professional observations of young people’s health and wellbeing needs in contemporary society?</a:t>
            </a:r>
          </a:p>
          <a:p>
            <a:r>
              <a:rPr lang="en-GB" dirty="0" smtClean="0"/>
              <a:t>What can you see during practice? Did you observe/deal with any health and wellbeing needs during your level 4 and 5 placement?</a:t>
            </a:r>
          </a:p>
          <a:p>
            <a:r>
              <a:rPr lang="en-GB" dirty="0" smtClean="0"/>
              <a:t>Feedback your discussions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466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From your discussions choose one or two issues from your list and discuss how to respond as a practitioner. These can be examples of practice that you are already engaged in/or are examples of good practice in which you have observed/read about/heard about.</a:t>
            </a:r>
          </a:p>
          <a:p>
            <a:r>
              <a:rPr lang="en-GB" dirty="0" smtClean="0"/>
              <a:t>Feedback your discussions.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1406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</a:t>
            </a:r>
            <a:r>
              <a:rPr lang="en-GB" smtClean="0"/>
              <a:t>Creative:</a:t>
            </a:r>
            <a:br>
              <a:rPr lang="en-GB" smtClean="0"/>
            </a:br>
            <a:r>
              <a:rPr lang="en-GB" smtClean="0"/>
              <a:t>Directed </a:t>
            </a:r>
            <a:r>
              <a:rPr lang="en-GB" dirty="0" smtClean="0"/>
              <a:t>Study for Next Week.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Spend the rest of the </a:t>
            </a:r>
            <a:r>
              <a:rPr lang="en-GB" dirty="0" smtClean="0"/>
              <a:t>week researching and </a:t>
            </a:r>
            <a:r>
              <a:rPr lang="en-GB" dirty="0"/>
              <a:t>collating </a:t>
            </a:r>
            <a:r>
              <a:rPr lang="en-GB" dirty="0" smtClean="0"/>
              <a:t>evidence on </a:t>
            </a:r>
            <a:r>
              <a:rPr lang="en-GB" dirty="0"/>
              <a:t>the </a:t>
            </a:r>
            <a:r>
              <a:rPr lang="en-GB" dirty="0" smtClean="0"/>
              <a:t>theme </a:t>
            </a:r>
            <a:r>
              <a:rPr lang="en-GB" dirty="0"/>
              <a:t>of young people’s health and </a:t>
            </a:r>
            <a:r>
              <a:rPr lang="en-GB" dirty="0" smtClean="0"/>
              <a:t>wellbeing so that you may share these </a:t>
            </a:r>
            <a:r>
              <a:rPr lang="en-GB" dirty="0"/>
              <a:t>next week during our lecture. 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can be news bulletins from the internet, articles in newspapers/magazines, your written observations following watching the news, pictures, words and so on.  The intention is to create a collage of our findings next </a:t>
            </a:r>
            <a:r>
              <a:rPr lang="en-GB" dirty="0" smtClean="0"/>
              <a:t>session.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010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5" ma:contentTypeDescription="Create a new document." ma:contentTypeScope="" ma:versionID="6be5fd45c5dda1a4542033290bb83bce">
  <xsd:schema xmlns:xsd="http://www.w3.org/2001/XMLSchema" xmlns:xs="http://www.w3.org/2001/XMLSchema" xmlns:p="http://schemas.microsoft.com/office/2006/metadata/properties" xmlns:ns3="085339e8-869b-4c3a-a446-745e05ea898f" xmlns:ns4="5cce672a-2249-4bca-ab09-8f7b37c30eb2" targetNamespace="http://schemas.microsoft.com/office/2006/metadata/properties" ma:root="true" ma:fieldsID="cbce43ea20f89d9f4c70f208f31e43b5" ns3:_="" ns4:_="">
    <xsd:import namespace="085339e8-869b-4c3a-a446-745e05ea898f"/>
    <xsd:import namespace="5cce672a-2249-4bca-ab09-8f7b37c30eb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E043225-267A-49A6-BDB7-4D0650DB49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85339e8-869b-4c3a-a446-745e05ea898f"/>
    <ds:schemaRef ds:uri="5cce672a-2249-4bca-ab09-8f7b37c30e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313D1AD-D2B6-409A-85AE-D5B452B27341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085339e8-869b-4c3a-a446-745e05ea898f"/>
    <ds:schemaRef ds:uri="5cce672a-2249-4bca-ab09-8f7b37c30eb2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D4B8474-A037-4831-A53A-C06AB31E06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225</TotalTime>
  <Words>1093</Words>
  <Application>Microsoft Office PowerPoint</Application>
  <PresentationFormat>On-screen Show (4:3)</PresentationFormat>
  <Paragraphs>101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Century Schoolbook</vt:lpstr>
      <vt:lpstr>Times New Roman</vt:lpstr>
      <vt:lpstr>Wingdings</vt:lpstr>
      <vt:lpstr>Wingdings 2</vt:lpstr>
      <vt:lpstr>Oriel</vt:lpstr>
      <vt:lpstr>SJYW5010/C  </vt:lpstr>
      <vt:lpstr>Amcan y Modiwl   Aim of Module </vt:lpstr>
      <vt:lpstr>Deilliannau Dysgu  Learning Outcomes </vt:lpstr>
      <vt:lpstr>Deilliannau Dysgu  Learning Outcomes </vt:lpstr>
      <vt:lpstr>Themâu’r modiwl   The module’s themes</vt:lpstr>
      <vt:lpstr>Themâu’r modiwl   The module’s themes</vt:lpstr>
      <vt:lpstr>Assessment Component 1 – 60% Coursework: Practice Log (3000 words)</vt:lpstr>
      <vt:lpstr>Assessment Component 2 – 40% Practical Assignment </vt:lpstr>
      <vt:lpstr> submission dates</vt:lpstr>
      <vt:lpstr>Dates of Provisional Grades and Tutor Feedback</vt:lpstr>
      <vt:lpstr>Comfort Break 10 mins</vt:lpstr>
      <vt:lpstr>Group Task</vt:lpstr>
      <vt:lpstr>Group Task Continued</vt:lpstr>
      <vt:lpstr>Being Creative: Directed Study for Next Week.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SJYW5010/C</dc:title>
  <dc:creator>Administrator</dc:creator>
  <cp:lastModifiedBy>Alana Enoch</cp:lastModifiedBy>
  <cp:revision>20</cp:revision>
  <dcterms:created xsi:type="dcterms:W3CDTF">2015-01-31T15:01:16Z</dcterms:created>
  <dcterms:modified xsi:type="dcterms:W3CDTF">2020-01-23T11:15:08Z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</Properties>
</file>