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docx" ContentType="application/vnd.openxmlformats-officedocument.wordprocessingml.document"/>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56" r:id="rId2"/>
    <p:sldId id="265" r:id="rId3"/>
    <p:sldId id="257" r:id="rId4"/>
    <p:sldId id="259" r:id="rId5"/>
    <p:sldId id="264" r:id="rId6"/>
    <p:sldId id="261" r:id="rId7"/>
    <p:sldId id="262" r:id="rId8"/>
    <p:sldId id="266" r:id="rId9"/>
    <p:sldId id="263" r:id="rId10"/>
    <p:sldId id="260" r:id="rId11"/>
    <p:sldId id="267" r:id="rId12"/>
    <p:sldId id="268" r:id="rId13"/>
    <p:sldId id="258" r:id="rId14"/>
    <p:sldId id="269" r:id="rId15"/>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FFFF"/>
    <a:srgbClr val="AC44A0"/>
    <a:srgbClr val="DCED0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0806" autoAdjust="0"/>
  </p:normalViewPr>
  <p:slideViewPr>
    <p:cSldViewPr snapToGrid="0">
      <p:cViewPr varScale="1">
        <p:scale>
          <a:sx n="104" d="100"/>
          <a:sy n="104" d="100"/>
        </p:scale>
        <p:origin x="870" y="10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7.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0"/>
            <a:ext cx="2889938" cy="489374"/>
          </a:xfrm>
          <a:prstGeom prst="rect">
            <a:avLst/>
          </a:prstGeom>
        </p:spPr>
        <p:txBody>
          <a:bodyPr vert="horz" lIns="93831" tIns="46915" rIns="93831" bIns="46915" rtlCol="0"/>
          <a:lstStyle>
            <a:lvl1pPr algn="l">
              <a:defRPr sz="1200"/>
            </a:lvl1pPr>
          </a:lstStyle>
          <a:p>
            <a:endParaRPr lang="en-GB"/>
          </a:p>
        </p:txBody>
      </p:sp>
      <p:sp>
        <p:nvSpPr>
          <p:cNvPr id="3" name="Date Placeholder 2"/>
          <p:cNvSpPr>
            <a:spLocks noGrp="1"/>
          </p:cNvSpPr>
          <p:nvPr>
            <p:ph type="dt" idx="1"/>
          </p:nvPr>
        </p:nvSpPr>
        <p:spPr>
          <a:xfrm>
            <a:off x="3777608" y="0"/>
            <a:ext cx="2889938" cy="489374"/>
          </a:xfrm>
          <a:prstGeom prst="rect">
            <a:avLst/>
          </a:prstGeom>
        </p:spPr>
        <p:txBody>
          <a:bodyPr vert="horz" lIns="93831" tIns="46915" rIns="93831" bIns="46915" rtlCol="0"/>
          <a:lstStyle>
            <a:lvl1pPr algn="r">
              <a:defRPr sz="1200"/>
            </a:lvl1pPr>
          </a:lstStyle>
          <a:p>
            <a:fld id="{7CD31988-6E20-4C90-BDD5-440A8E908CD9}" type="datetimeFigureOut">
              <a:rPr lang="en-GB" smtClean="0"/>
              <a:t>20/11/2019</a:t>
            </a:fld>
            <a:endParaRPr lang="en-GB"/>
          </a:p>
        </p:txBody>
      </p:sp>
      <p:sp>
        <p:nvSpPr>
          <p:cNvPr id="4" name="Slide Image Placeholder 3"/>
          <p:cNvSpPr>
            <a:spLocks noGrp="1" noRot="1" noChangeAspect="1"/>
          </p:cNvSpPr>
          <p:nvPr>
            <p:ph type="sldImg" idx="2"/>
          </p:nvPr>
        </p:nvSpPr>
        <p:spPr>
          <a:xfrm>
            <a:off x="409575" y="1219200"/>
            <a:ext cx="5849938" cy="3290888"/>
          </a:xfrm>
          <a:prstGeom prst="rect">
            <a:avLst/>
          </a:prstGeom>
          <a:noFill/>
          <a:ln w="12700">
            <a:solidFill>
              <a:prstClr val="black"/>
            </a:solidFill>
          </a:ln>
        </p:spPr>
        <p:txBody>
          <a:bodyPr vert="horz" lIns="93831" tIns="46915" rIns="93831" bIns="46915" rtlCol="0" anchor="ctr"/>
          <a:lstStyle/>
          <a:p>
            <a:endParaRPr lang="en-GB"/>
          </a:p>
        </p:txBody>
      </p:sp>
      <p:sp>
        <p:nvSpPr>
          <p:cNvPr id="5" name="Notes Placeholder 4"/>
          <p:cNvSpPr>
            <a:spLocks noGrp="1"/>
          </p:cNvSpPr>
          <p:nvPr>
            <p:ph type="body" sz="quarter" idx="3"/>
          </p:nvPr>
        </p:nvSpPr>
        <p:spPr>
          <a:xfrm>
            <a:off x="666909" y="4693921"/>
            <a:ext cx="5335270" cy="3840480"/>
          </a:xfrm>
          <a:prstGeom prst="rect">
            <a:avLst/>
          </a:prstGeom>
        </p:spPr>
        <p:txBody>
          <a:bodyPr vert="horz" lIns="93831" tIns="46915" rIns="93831" bIns="46915"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2" y="9264230"/>
            <a:ext cx="2889938" cy="489372"/>
          </a:xfrm>
          <a:prstGeom prst="rect">
            <a:avLst/>
          </a:prstGeom>
        </p:spPr>
        <p:txBody>
          <a:bodyPr vert="horz" lIns="93831" tIns="46915" rIns="93831" bIns="46915" rtlCol="0" anchor="b"/>
          <a:lstStyle>
            <a:lvl1pPr algn="l">
              <a:defRPr sz="1200"/>
            </a:lvl1pPr>
          </a:lstStyle>
          <a:p>
            <a:endParaRPr lang="en-GB"/>
          </a:p>
        </p:txBody>
      </p:sp>
      <p:sp>
        <p:nvSpPr>
          <p:cNvPr id="7" name="Slide Number Placeholder 6"/>
          <p:cNvSpPr>
            <a:spLocks noGrp="1"/>
          </p:cNvSpPr>
          <p:nvPr>
            <p:ph type="sldNum" sz="quarter" idx="5"/>
          </p:nvPr>
        </p:nvSpPr>
        <p:spPr>
          <a:xfrm>
            <a:off x="3777608" y="9264230"/>
            <a:ext cx="2889938" cy="489372"/>
          </a:xfrm>
          <a:prstGeom prst="rect">
            <a:avLst/>
          </a:prstGeom>
        </p:spPr>
        <p:txBody>
          <a:bodyPr vert="horz" lIns="93831" tIns="46915" rIns="93831" bIns="46915" rtlCol="0" anchor="b"/>
          <a:lstStyle>
            <a:lvl1pPr algn="r">
              <a:defRPr sz="1200"/>
            </a:lvl1pPr>
          </a:lstStyle>
          <a:p>
            <a:fld id="{B3F697C2-4A7C-4D41-AFBE-2DEDFBAD3D77}" type="slidenum">
              <a:rPr lang="en-GB" smtClean="0"/>
              <a:t>‹#›</a:t>
            </a:fld>
            <a:endParaRPr lang="en-GB"/>
          </a:p>
        </p:txBody>
      </p:sp>
    </p:spTree>
    <p:extLst>
      <p:ext uri="{BB962C8B-B14F-4D97-AF65-F5344CB8AC3E}">
        <p14:creationId xmlns:p14="http://schemas.microsoft.com/office/powerpoint/2010/main" val="36399240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F697C2-4A7C-4D41-AFBE-2DEDFBAD3D77}" type="slidenum">
              <a:rPr lang="en-GB" smtClean="0"/>
              <a:t>1</a:t>
            </a:fld>
            <a:endParaRPr lang="en-GB"/>
          </a:p>
        </p:txBody>
      </p:sp>
    </p:spTree>
    <p:extLst>
      <p:ext uri="{BB962C8B-B14F-4D97-AF65-F5344CB8AC3E}">
        <p14:creationId xmlns:p14="http://schemas.microsoft.com/office/powerpoint/2010/main" val="5924093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F697C2-4A7C-4D41-AFBE-2DEDFBAD3D77}" type="slidenum">
              <a:rPr lang="en-GB" smtClean="0"/>
              <a:t>2</a:t>
            </a:fld>
            <a:endParaRPr lang="en-GB"/>
          </a:p>
        </p:txBody>
      </p:sp>
    </p:spTree>
    <p:extLst>
      <p:ext uri="{BB962C8B-B14F-4D97-AF65-F5344CB8AC3E}">
        <p14:creationId xmlns:p14="http://schemas.microsoft.com/office/powerpoint/2010/main" val="38128694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Artificial Intelligence (AI) initially evolved from the human computer, which computed language and served as a communication tool. Advancements in technology has witnessed a revolution in capabilities from the instalment of radiation therapy using AI, reducing treatment time from 2 hours to 4 minutes, to pharmacists being replaced by robots to undertake the dispensing of medications. These developments arise from the need to procure a health system which is sustainable, effective and fit for purpose (Hodges. 2017). Equally, AI is considered to offer a means of making machines intelligent, functional with the capacity to accommodate and adapt to any environment (</a:t>
            </a:r>
            <a:r>
              <a:rPr lang="en-GB" dirty="0" err="1"/>
              <a:t>Chassignol</a:t>
            </a:r>
            <a:r>
              <a:rPr lang="en-GB" dirty="0"/>
              <a:t> </a:t>
            </a:r>
            <a:r>
              <a:rPr lang="en-GB" i="1" dirty="0"/>
              <a:t>et al, </a:t>
            </a:r>
            <a:r>
              <a:rPr lang="en-GB" i="0" dirty="0"/>
              <a:t>2018)</a:t>
            </a:r>
            <a:r>
              <a:rPr lang="en-GB" i="1" dirty="0"/>
              <a:t>.</a:t>
            </a:r>
            <a:r>
              <a:rPr lang="en-GB" dirty="0"/>
              <a:t> It is the correlation between human gaming success and AI that has promoted the powerful artificial mind (</a:t>
            </a:r>
            <a:r>
              <a:rPr lang="en-GB" dirty="0" err="1"/>
              <a:t>Bory</a:t>
            </a:r>
            <a:r>
              <a:rPr lang="en-GB" dirty="0"/>
              <a:t>, 2019).    </a:t>
            </a:r>
          </a:p>
        </p:txBody>
      </p:sp>
      <p:sp>
        <p:nvSpPr>
          <p:cNvPr id="4" name="Slide Number Placeholder 3"/>
          <p:cNvSpPr>
            <a:spLocks noGrp="1"/>
          </p:cNvSpPr>
          <p:nvPr>
            <p:ph type="sldNum" sz="quarter" idx="5"/>
          </p:nvPr>
        </p:nvSpPr>
        <p:spPr/>
        <p:txBody>
          <a:bodyPr/>
          <a:lstStyle/>
          <a:p>
            <a:fld id="{B3F697C2-4A7C-4D41-AFBE-2DEDFBAD3D77}" type="slidenum">
              <a:rPr lang="en-GB" smtClean="0"/>
              <a:t>3</a:t>
            </a:fld>
            <a:endParaRPr lang="en-GB"/>
          </a:p>
        </p:txBody>
      </p:sp>
    </p:spTree>
    <p:extLst>
      <p:ext uri="{BB962C8B-B14F-4D97-AF65-F5344CB8AC3E}">
        <p14:creationId xmlns:p14="http://schemas.microsoft.com/office/powerpoint/2010/main" val="38072801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conjunction to the subject matter, the introduction of the KWL Framework will serve the purpose of identifying what the students currently know (baseline assessment), what they specifically wish to learn about, thus approaching the learning in an andragogical style, whilst evaluating their learning by reflecting upon what prior knowledge they held and how the lesson has enhanced their knowledge. According to the Training and Development Agency for Schools (2010), this method is perceived to be the most effective to ensure that all students have the greatest chance of engaging in the learning process. </a:t>
            </a:r>
          </a:p>
        </p:txBody>
      </p:sp>
      <p:sp>
        <p:nvSpPr>
          <p:cNvPr id="4" name="Slide Number Placeholder 3"/>
          <p:cNvSpPr>
            <a:spLocks noGrp="1"/>
          </p:cNvSpPr>
          <p:nvPr>
            <p:ph type="sldNum" sz="quarter" idx="5"/>
          </p:nvPr>
        </p:nvSpPr>
        <p:spPr/>
        <p:txBody>
          <a:bodyPr/>
          <a:lstStyle/>
          <a:p>
            <a:fld id="{B3F697C2-4A7C-4D41-AFBE-2DEDFBAD3D77}" type="slidenum">
              <a:rPr lang="en-GB" smtClean="0"/>
              <a:t>4</a:t>
            </a:fld>
            <a:endParaRPr lang="en-GB"/>
          </a:p>
        </p:txBody>
      </p:sp>
    </p:spTree>
    <p:extLst>
      <p:ext uri="{BB962C8B-B14F-4D97-AF65-F5344CB8AC3E}">
        <p14:creationId xmlns:p14="http://schemas.microsoft.com/office/powerpoint/2010/main" val="39837444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F697C2-4A7C-4D41-AFBE-2DEDFBAD3D77}" type="slidenum">
              <a:rPr lang="en-GB" smtClean="0"/>
              <a:t>5</a:t>
            </a:fld>
            <a:endParaRPr lang="en-GB"/>
          </a:p>
        </p:txBody>
      </p:sp>
    </p:spTree>
    <p:extLst>
      <p:ext uri="{BB962C8B-B14F-4D97-AF65-F5344CB8AC3E}">
        <p14:creationId xmlns:p14="http://schemas.microsoft.com/office/powerpoint/2010/main" val="30354207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Artificial intelligence (AI) is having a significant impact upon the economies of the world, improving productivity, efficiency in the workplace and reducing costs. However these technologies are still in their infancy, with their full capabilities still to be explored (OECD. 2019).  </a:t>
            </a:r>
            <a:r>
              <a:rPr lang="en-GB" dirty="0" err="1"/>
              <a:t>Prenzsky</a:t>
            </a:r>
            <a:r>
              <a:rPr lang="en-GB" dirty="0"/>
              <a:t> (2012), infers that the human brain lacks the capacity to  make wise decisions in complex situations and advocates the need for advanced technology such as lie detectors, logic evaluators which permit executive functioning and memory enhancements which  when used in conjunction with a programmers own innate capacity to undertake these cognitive processes, delivers an enhanced tool. However with great advancements come great fears and ethical concerns, with emphasis upon the dangers of responding to life events using codification based upon existing bias i.e. gender, race and its ability to  encroach upon human rights and values. The underlying concerns regarding AI surround exacerbating inequality, climate change and saturation of markets (OECD, 2019). A further development in AI was the creation of a gaming device, called Deep Blue which was able to outwit world champion chess player, Garry Kasparov. Its creation by technology giant, IBM, involved the programming of processing hardware, by chess game masters, to ensure the defeat of Kasparov. However, despite his frustration, the overarching message communicated by Kasparov, is the computers ability to enhance human capabilities by means of deep thinking (Naughton, 2017). According to the Association of Project Management (2019), every 60 seconds the Internet carries 3.1 million gigabytes of traffic globally, by means of emails, tweets and entertainment sources such as Netflix. It is estimated that by 2020 approximately 1.7 megabytes of data will be collated every second for every person on Earth. It is further highlighted that 90% of the world data has been generated in the last 2 years.  The combination of machine learning techniques, neural networks and algorithms, create intelligent training programmes, which are considered more efficient, achieving greater results (</a:t>
            </a:r>
            <a:r>
              <a:rPr lang="en-GB" dirty="0" err="1"/>
              <a:t>Chassignol</a:t>
            </a:r>
            <a:r>
              <a:rPr lang="en-GB" dirty="0"/>
              <a:t> </a:t>
            </a:r>
            <a:r>
              <a:rPr lang="en-GB" i="1" dirty="0"/>
              <a:t>et al, 2018).</a:t>
            </a:r>
            <a:r>
              <a:rPr lang="en-GB" dirty="0"/>
              <a:t> </a:t>
            </a:r>
          </a:p>
          <a:p>
            <a:endParaRPr lang="en-GB" dirty="0"/>
          </a:p>
          <a:p>
            <a:endParaRPr lang="en-GB" dirty="0"/>
          </a:p>
          <a:p>
            <a:r>
              <a:rPr lang="en-GB" dirty="0"/>
              <a:t>    </a:t>
            </a:r>
          </a:p>
        </p:txBody>
      </p:sp>
      <p:sp>
        <p:nvSpPr>
          <p:cNvPr id="4" name="Slide Number Placeholder 3"/>
          <p:cNvSpPr>
            <a:spLocks noGrp="1"/>
          </p:cNvSpPr>
          <p:nvPr>
            <p:ph type="sldNum" sz="quarter" idx="5"/>
          </p:nvPr>
        </p:nvSpPr>
        <p:spPr/>
        <p:txBody>
          <a:bodyPr/>
          <a:lstStyle/>
          <a:p>
            <a:fld id="{B3F697C2-4A7C-4D41-AFBE-2DEDFBAD3D77}" type="slidenum">
              <a:rPr lang="en-GB" smtClean="0"/>
              <a:t>6</a:t>
            </a:fld>
            <a:endParaRPr lang="en-GB"/>
          </a:p>
        </p:txBody>
      </p:sp>
    </p:spTree>
    <p:extLst>
      <p:ext uri="{BB962C8B-B14F-4D97-AF65-F5344CB8AC3E}">
        <p14:creationId xmlns:p14="http://schemas.microsoft.com/office/powerpoint/2010/main" val="5130485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F697C2-4A7C-4D41-AFBE-2DEDFBAD3D77}" type="slidenum">
              <a:rPr lang="en-GB" smtClean="0"/>
              <a:t>7</a:t>
            </a:fld>
            <a:endParaRPr lang="en-GB"/>
          </a:p>
        </p:txBody>
      </p:sp>
    </p:spTree>
    <p:extLst>
      <p:ext uri="{BB962C8B-B14F-4D97-AF65-F5344CB8AC3E}">
        <p14:creationId xmlns:p14="http://schemas.microsoft.com/office/powerpoint/2010/main" val="33407273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Significant attention is now drawn to gaming sites which promote artificial simulation of  digital intimacy. However, critics are concerned that these advancements are impacting upon social interaction with alienation, with withdrawal from human relationships, due to the emphasis upon machine augmented interaction (Schwartz, 2018). Similarly, AI has infiltrated the Chinese education system with top universities witnessing a surge in online classes with 26 million registered users, to enable students to have an equitable learning opportunity (</a:t>
            </a:r>
            <a:r>
              <a:rPr lang="en-GB" dirty="0" err="1"/>
              <a:t>Zhihao</a:t>
            </a:r>
            <a:r>
              <a:rPr lang="en-GB" dirty="0"/>
              <a:t> </a:t>
            </a:r>
            <a:r>
              <a:rPr lang="en-GB" i="1" dirty="0"/>
              <a:t>et al, 2019)</a:t>
            </a:r>
            <a:r>
              <a:rPr lang="en-GB" dirty="0"/>
              <a:t>. Likewise, educational settings are introducing AI assessment tools which track and monitor a student’s concentration levels and aptitude towards learning, by means of a tracking device with sensors to indicate the brain’s activity. The car manufacturer Tesla has launched an enhanced autopilot system which enables vehicles to be driven and function on their own, hands free (Gibbs, 2018).  Furthermore, AI is introduced into the police service as a decision making tool in decisions surrounding the custody of suspects (</a:t>
            </a:r>
            <a:r>
              <a:rPr lang="en-GB" dirty="0" err="1"/>
              <a:t>Baraniuk</a:t>
            </a:r>
            <a:r>
              <a:rPr lang="en-GB" dirty="0"/>
              <a:t>, 2017).   </a:t>
            </a:r>
          </a:p>
        </p:txBody>
      </p:sp>
      <p:sp>
        <p:nvSpPr>
          <p:cNvPr id="4" name="Slide Number Placeholder 3"/>
          <p:cNvSpPr>
            <a:spLocks noGrp="1"/>
          </p:cNvSpPr>
          <p:nvPr>
            <p:ph type="sldNum" sz="quarter" idx="5"/>
          </p:nvPr>
        </p:nvSpPr>
        <p:spPr/>
        <p:txBody>
          <a:bodyPr/>
          <a:lstStyle/>
          <a:p>
            <a:fld id="{B3F697C2-4A7C-4D41-AFBE-2DEDFBAD3D77}" type="slidenum">
              <a:rPr lang="en-GB" smtClean="0"/>
              <a:t>8</a:t>
            </a:fld>
            <a:endParaRPr lang="en-GB"/>
          </a:p>
        </p:txBody>
      </p:sp>
    </p:spTree>
    <p:extLst>
      <p:ext uri="{BB962C8B-B14F-4D97-AF65-F5344CB8AC3E}">
        <p14:creationId xmlns:p14="http://schemas.microsoft.com/office/powerpoint/2010/main" val="10548374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F697C2-4A7C-4D41-AFBE-2DEDFBAD3D77}" type="slidenum">
              <a:rPr lang="en-GB" smtClean="0"/>
              <a:t>9</a:t>
            </a:fld>
            <a:endParaRPr lang="en-GB"/>
          </a:p>
        </p:txBody>
      </p:sp>
    </p:spTree>
    <p:extLst>
      <p:ext uri="{BB962C8B-B14F-4D97-AF65-F5344CB8AC3E}">
        <p14:creationId xmlns:p14="http://schemas.microsoft.com/office/powerpoint/2010/main" val="2892729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Association for Project Management (2019) the introduction of AI into the workforce will help to benefit the workforce by upskilling the workforce with future skills, with an estimated 4 out of 5 businesses requiring higher skilled employees for the future ahead. It is estimated that by 2030,  800 million jobs globally will be   replaced by automation, which is considered to increase productivity levels and add billions to the UK Economy. AI is reported to be used by insurance companies as a preventative measure to reduce the risk of claims in the future, using data to underwrite decisions and assist identity fraud. Similarly. UK Banks have introduced AI to support the surge in ISA applications during peak times, using automation to support the operation. In addition the introduction and emphasis now placed upon AI in UK schools, heralds the need for schools to infiltrate home life to establish a collaborative approach towards learning through the adoption of emerging technologies to accentuate the learning process (Buckingham, 2007). Further afield, the US Air Force is reported to have introduced AI into its practice by using high tech applications to enable pilots to fly hands free, using simulation to pre-empt the experience. The adoption of AI into US healthcare has witnessed the incorporation of the Apache System into medicine to identify the most vulnerable cases requiring immediate attention in intensive care units (</a:t>
            </a:r>
            <a:r>
              <a:rPr lang="en-GB" dirty="0" err="1"/>
              <a:t>Prenzsky</a:t>
            </a:r>
            <a:r>
              <a:rPr lang="en-GB" dirty="0"/>
              <a:t>, 2012).     </a:t>
            </a:r>
          </a:p>
        </p:txBody>
      </p:sp>
      <p:sp>
        <p:nvSpPr>
          <p:cNvPr id="4" name="Slide Number Placeholder 3"/>
          <p:cNvSpPr>
            <a:spLocks noGrp="1"/>
          </p:cNvSpPr>
          <p:nvPr>
            <p:ph type="sldNum" sz="quarter" idx="5"/>
          </p:nvPr>
        </p:nvSpPr>
        <p:spPr/>
        <p:txBody>
          <a:bodyPr/>
          <a:lstStyle/>
          <a:p>
            <a:fld id="{B3F697C2-4A7C-4D41-AFBE-2DEDFBAD3D77}" type="slidenum">
              <a:rPr lang="en-GB" smtClean="0"/>
              <a:t>10</a:t>
            </a:fld>
            <a:endParaRPr lang="en-GB"/>
          </a:p>
        </p:txBody>
      </p:sp>
    </p:spTree>
    <p:extLst>
      <p:ext uri="{BB962C8B-B14F-4D97-AF65-F5344CB8AC3E}">
        <p14:creationId xmlns:p14="http://schemas.microsoft.com/office/powerpoint/2010/main" val="36057362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contrast it is reported that an estimated 800 million jobs will be lost to automation around the world by 2030. Yet despite this a significant number of people fail to recognise the urgency to adopt emerging technologies in order to engage in the future workforce.  There is concern that the Heuristic programs offered by AI fail to incorporate the humanistic aspect to learning, with programmes executed regimentally, irrespective of conditions. Furthermore, the advancements of technology witnesses increased online educational opportunities which threaten the future of education and it’s institutions. This is further </a:t>
            </a:r>
            <a:r>
              <a:rPr lang="en-GB" dirty="0" err="1"/>
              <a:t>exaceberated</a:t>
            </a:r>
            <a:r>
              <a:rPr lang="en-GB" dirty="0"/>
              <a:t> by the disparity between schools access to software, with uneven distribution. It is suggested that the use of AI discourages the use of the human mind and renders the brain useless and lazy, due to the reliance on technologies to undertake the tasks formerly conducted by the brain. The greatest concern centres around the future of education and the potential for corporate companies or administrators who have greatest investment in AI and subsequent resources available to them to develop and advance technologies in the field of education, becoming ultimately responsible for education (</a:t>
            </a:r>
            <a:r>
              <a:rPr lang="en-GB" dirty="0" err="1"/>
              <a:t>Somekh</a:t>
            </a:r>
            <a:r>
              <a:rPr lang="en-GB" dirty="0"/>
              <a:t>, 2007). Finally, in the field of healthcare especially, the overriding concern surrounding the use of AI which lacks the core competencies such as empathy and social interaction associated with the traditional healthcare provision (Hodges, 2017).  </a:t>
            </a:r>
          </a:p>
        </p:txBody>
      </p:sp>
      <p:sp>
        <p:nvSpPr>
          <p:cNvPr id="4" name="Slide Number Placeholder 3"/>
          <p:cNvSpPr>
            <a:spLocks noGrp="1"/>
          </p:cNvSpPr>
          <p:nvPr>
            <p:ph type="sldNum" sz="quarter" idx="5"/>
          </p:nvPr>
        </p:nvSpPr>
        <p:spPr/>
        <p:txBody>
          <a:bodyPr/>
          <a:lstStyle/>
          <a:p>
            <a:fld id="{B3F697C2-4A7C-4D41-AFBE-2DEDFBAD3D77}" type="slidenum">
              <a:rPr lang="en-GB" smtClean="0"/>
              <a:t>11</a:t>
            </a:fld>
            <a:endParaRPr lang="en-GB"/>
          </a:p>
        </p:txBody>
      </p:sp>
    </p:spTree>
    <p:extLst>
      <p:ext uri="{BB962C8B-B14F-4D97-AF65-F5344CB8AC3E}">
        <p14:creationId xmlns:p14="http://schemas.microsoft.com/office/powerpoint/2010/main" val="36251112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F697C2-4A7C-4D41-AFBE-2DEDFBAD3D77}" type="slidenum">
              <a:rPr lang="en-GB" smtClean="0"/>
              <a:t>12</a:t>
            </a:fld>
            <a:endParaRPr lang="en-GB"/>
          </a:p>
        </p:txBody>
      </p:sp>
    </p:spTree>
    <p:extLst>
      <p:ext uri="{BB962C8B-B14F-4D97-AF65-F5344CB8AC3E}">
        <p14:creationId xmlns:p14="http://schemas.microsoft.com/office/powerpoint/2010/main" val="3193835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conjunction to the subject matter, the adoption of the Know-What-Learn Strategy is incorporated to encourage whole class participation, whilst ensuring that all students have equal opportunity to engage in the lesson. This strategy is advocated by the Training and Development Agency for Schools (2010) cited in </a:t>
            </a:r>
            <a:r>
              <a:rPr lang="en-GB" dirty="0" err="1"/>
              <a:t>Sobereko</a:t>
            </a:r>
            <a:r>
              <a:rPr lang="en-GB" dirty="0"/>
              <a:t> </a:t>
            </a:r>
            <a:r>
              <a:rPr lang="en-GB" i="1" dirty="0"/>
              <a:t>et al (2019)</a:t>
            </a:r>
            <a:r>
              <a:rPr lang="en-GB" dirty="0"/>
              <a:t>, who perceived the strategy as the most reliable in ensuring differentiation in the classroom to enable all student to access the lesson.</a:t>
            </a:r>
          </a:p>
        </p:txBody>
      </p:sp>
      <p:sp>
        <p:nvSpPr>
          <p:cNvPr id="4" name="Slide Number Placeholder 3"/>
          <p:cNvSpPr>
            <a:spLocks noGrp="1"/>
          </p:cNvSpPr>
          <p:nvPr>
            <p:ph type="sldNum" sz="quarter" idx="5"/>
          </p:nvPr>
        </p:nvSpPr>
        <p:spPr/>
        <p:txBody>
          <a:bodyPr/>
          <a:lstStyle/>
          <a:p>
            <a:fld id="{B3F697C2-4A7C-4D41-AFBE-2DEDFBAD3D77}" type="slidenum">
              <a:rPr lang="en-GB" smtClean="0"/>
              <a:t>13</a:t>
            </a:fld>
            <a:endParaRPr lang="en-GB"/>
          </a:p>
        </p:txBody>
      </p:sp>
    </p:spTree>
    <p:extLst>
      <p:ext uri="{BB962C8B-B14F-4D97-AF65-F5344CB8AC3E}">
        <p14:creationId xmlns:p14="http://schemas.microsoft.com/office/powerpoint/2010/main" val="41017788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F697C2-4A7C-4D41-AFBE-2DEDFBAD3D77}" type="slidenum">
              <a:rPr lang="en-GB" smtClean="0"/>
              <a:t>14</a:t>
            </a:fld>
            <a:endParaRPr lang="en-GB"/>
          </a:p>
        </p:txBody>
      </p:sp>
    </p:spTree>
    <p:extLst>
      <p:ext uri="{BB962C8B-B14F-4D97-AF65-F5344CB8AC3E}">
        <p14:creationId xmlns:p14="http://schemas.microsoft.com/office/powerpoint/2010/main" val="10339545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11/20/2019</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11/20/2019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11/20/2019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11/20/2019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11/20/2019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11/20/2019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11/20/2019</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jpeg"/><Relationship Id="rId4" Type="http://schemas.openxmlformats.org/officeDocument/2006/relationships/hyperlink" Target="https://www.google.co.uk/url?sa=i&amp;rct=j&amp;q=&amp;esrc=s&amp;source=images&amp;cd=&amp;ved=2ahUKEwiK6amTyvTlAhVOxoUKHUUwBtAQjRx6BAgBEAQ&amp;url=https%3A%2F%2Fwww.pccwsolutions.com%2Fsite%2Fen%2Finfinitum%2Fartificial-intelligence&amp;psig=AOvVaw0GkuO2oqFu67gXmYh2d11F&amp;ust=1574194446589947"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7.emf"/><Relationship Id="rId4" Type="http://schemas.openxmlformats.org/officeDocument/2006/relationships/package" Target="../embeddings/Microsoft_Word_Document.docx"/></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8cmx7V4oIR8"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image" Target="../media/image11.jpg"/><Relationship Id="rId5" Type="http://schemas.openxmlformats.org/officeDocument/2006/relationships/image" Target="../media/image10.jpg"/><Relationship Id="rId4" Type="http://schemas.openxmlformats.org/officeDocument/2006/relationships/image" Target="../media/image9.jp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hyperlink" Target="https://www.google.co.uk/url?sa=i&amp;rct=j&amp;q=&amp;esrc=s&amp;source=images&amp;cd=&amp;ved=2ahUKEwjAzc7zu_TlAhVSyoUKHWt5Dz8QjRx6BAgBEAQ&amp;url=http%3A%2F%2Fclipart-library.com%2Fthink-cliparts.html&amp;psig=AOvVaw37wH4dM6xoBSVudlOPJf04&amp;ust=1574190800132436" TargetMode="Externa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hyperlink" Target="https://www.theguardian.com/books/2017/jun/04/deep-thinking-where-machine-intelligence-ends-human-creativity-begins-garry-kasparov-review" TargetMode="External"/><Relationship Id="rId3" Type="http://schemas.openxmlformats.org/officeDocument/2006/relationships/hyperlink" Target="https://www.apm.org.uk/projecting-the-future/fourth-industrial-revolution/" TargetMode="External"/><Relationship Id="rId7" Type="http://schemas.openxmlformats.org/officeDocument/2006/relationships/slide" Target="slide13.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hyperlink" Target="https://www.theguardian.com/technology/2018/jun/12/motorists-misled-autonomous-driving-aids-tesla-nissan-report" TargetMode="External"/><Relationship Id="rId5" Type="http://schemas.openxmlformats.org/officeDocument/2006/relationships/hyperlink" Target="https://www.sciencedirect.com/science/article/pii/S1877050918315382" TargetMode="External"/><Relationship Id="rId4" Type="http://schemas.openxmlformats.org/officeDocument/2006/relationships/hyperlink" Target="https://www.bbc.co.uk/news/technology-39857645" TargetMode="External"/><Relationship Id="rId9" Type="http://schemas.openxmlformats.org/officeDocument/2006/relationships/hyperlink" Target="https://doi.org/10.1787/eedfee77-en"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theguardian.com/technology/2018/sep/26/mystic-messenger-dating-simulations-sims-digital-intimacy"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hyperlink" Target="https://www.telegraph.co.uk/china-watch/technology/artificial-intelligence-in-schools/" TargetMode="External"/><Relationship Id="rId4" Type="http://schemas.openxmlformats.org/officeDocument/2006/relationships/hyperlink" Target="https://www.eajournals.org/wp-content/uploads/Effect-of-Know-Want-Learn-KWL-Differentiation-and-Jigsaw-Cooperative-Learning-Strategies-on-Students&#8217;-Performance-in-Social-Studi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9C0C2-A8E7-4F69-8E61-F01259F8967E}"/>
              </a:ext>
            </a:extLst>
          </p:cNvPr>
          <p:cNvSpPr>
            <a:spLocks noGrp="1"/>
          </p:cNvSpPr>
          <p:nvPr>
            <p:ph type="ctrTitle"/>
          </p:nvPr>
        </p:nvSpPr>
        <p:spPr>
          <a:xfrm>
            <a:off x="1876424" y="2083323"/>
            <a:ext cx="8791575" cy="2026764"/>
          </a:xfrm>
        </p:spPr>
        <p:txBody>
          <a:bodyPr>
            <a:normAutofit fontScale="90000"/>
          </a:bodyPr>
          <a:lstStyle/>
          <a:p>
            <a:pPr algn="ctr"/>
            <a:br>
              <a:rPr lang="en-GB" dirty="0">
                <a:solidFill>
                  <a:srgbClr val="FF0000"/>
                </a:solidFill>
                <a:latin typeface="Arial" panose="020B0604020202020204" pitchFamily="34" charset="0"/>
                <a:cs typeface="Arial" panose="020B0604020202020204" pitchFamily="34" charset="0"/>
              </a:rPr>
            </a:br>
            <a:br>
              <a:rPr lang="en-GB" dirty="0">
                <a:solidFill>
                  <a:srgbClr val="FF0000"/>
                </a:solidFill>
                <a:latin typeface="Arial" panose="020B0604020202020204" pitchFamily="34" charset="0"/>
                <a:cs typeface="Arial" panose="020B0604020202020204" pitchFamily="34" charset="0"/>
              </a:rPr>
            </a:br>
            <a:br>
              <a:rPr lang="en-GB" dirty="0">
                <a:solidFill>
                  <a:srgbClr val="FF0000"/>
                </a:solidFill>
                <a:latin typeface="Arial" panose="020B0604020202020204" pitchFamily="34" charset="0"/>
                <a:cs typeface="Arial" panose="020B0604020202020204" pitchFamily="34" charset="0"/>
              </a:rPr>
            </a:br>
            <a:br>
              <a:rPr lang="en-GB" dirty="0">
                <a:solidFill>
                  <a:srgbClr val="FF0000"/>
                </a:solidFill>
                <a:latin typeface="Arial" panose="020B0604020202020204" pitchFamily="34" charset="0"/>
                <a:cs typeface="Arial" panose="020B0604020202020204" pitchFamily="34" charset="0"/>
              </a:rPr>
            </a:br>
            <a:br>
              <a:rPr lang="en-GB" dirty="0">
                <a:solidFill>
                  <a:srgbClr val="FF0000"/>
                </a:solidFill>
                <a:latin typeface="Arial" panose="020B0604020202020204" pitchFamily="34" charset="0"/>
                <a:cs typeface="Arial" panose="020B0604020202020204" pitchFamily="34" charset="0"/>
              </a:rPr>
            </a:br>
            <a:br>
              <a:rPr lang="en-GB" dirty="0">
                <a:solidFill>
                  <a:srgbClr val="FF0000"/>
                </a:solidFill>
                <a:latin typeface="Arial" panose="020B0604020202020204" pitchFamily="34" charset="0"/>
                <a:cs typeface="Arial" panose="020B0604020202020204" pitchFamily="34" charset="0"/>
              </a:rPr>
            </a:br>
            <a:br>
              <a:rPr lang="en-GB" dirty="0">
                <a:solidFill>
                  <a:srgbClr val="FF0000"/>
                </a:solidFill>
                <a:latin typeface="Arial" panose="020B0604020202020204" pitchFamily="34" charset="0"/>
                <a:cs typeface="Arial" panose="020B0604020202020204" pitchFamily="34" charset="0"/>
              </a:rPr>
            </a:br>
            <a:r>
              <a:rPr lang="en-GB" dirty="0">
                <a:solidFill>
                  <a:srgbClr val="FF0000"/>
                </a:solidFill>
                <a:latin typeface="Arial" panose="020B0604020202020204" pitchFamily="34" charset="0"/>
                <a:cs typeface="Arial" panose="020B0604020202020204" pitchFamily="34" charset="0"/>
              </a:rPr>
              <a:t>The 4</a:t>
            </a:r>
            <a:r>
              <a:rPr lang="en-GB" baseline="30000" dirty="0">
                <a:solidFill>
                  <a:srgbClr val="FF0000"/>
                </a:solidFill>
                <a:latin typeface="Arial" panose="020B0604020202020204" pitchFamily="34" charset="0"/>
                <a:cs typeface="Arial" panose="020B0604020202020204" pitchFamily="34" charset="0"/>
              </a:rPr>
              <a:t>th</a:t>
            </a:r>
            <a:r>
              <a:rPr lang="en-GB" dirty="0">
                <a:solidFill>
                  <a:srgbClr val="FF0000"/>
                </a:solidFill>
                <a:latin typeface="Arial" panose="020B0604020202020204" pitchFamily="34" charset="0"/>
                <a:cs typeface="Arial" panose="020B0604020202020204" pitchFamily="34" charset="0"/>
              </a:rPr>
              <a:t> Industrial Revolution</a:t>
            </a:r>
            <a:br>
              <a:rPr lang="en-GB" dirty="0">
                <a:solidFill>
                  <a:srgbClr val="FF0000"/>
                </a:solidFill>
                <a:latin typeface="Arial" panose="020B0604020202020204" pitchFamily="34" charset="0"/>
                <a:cs typeface="Arial" panose="020B0604020202020204" pitchFamily="34" charset="0"/>
              </a:rPr>
            </a:br>
            <a:br>
              <a:rPr lang="en-GB" dirty="0">
                <a:solidFill>
                  <a:srgbClr val="FF0000"/>
                </a:solidFill>
                <a:latin typeface="Arial" panose="020B0604020202020204" pitchFamily="34" charset="0"/>
                <a:cs typeface="Arial" panose="020B0604020202020204" pitchFamily="34" charset="0"/>
              </a:rPr>
            </a:br>
            <a:r>
              <a:rPr lang="en-GB" dirty="0">
                <a:solidFill>
                  <a:srgbClr val="FF0000"/>
                </a:solidFill>
                <a:latin typeface="Arial" panose="020B0604020202020204" pitchFamily="34" charset="0"/>
                <a:cs typeface="Arial" panose="020B0604020202020204" pitchFamily="34" charset="0"/>
              </a:rPr>
              <a:t>‘Artificial Intelligence’.</a:t>
            </a:r>
          </a:p>
        </p:txBody>
      </p:sp>
      <p:sp>
        <p:nvSpPr>
          <p:cNvPr id="3" name="TextBox 2">
            <a:extLst>
              <a:ext uri="{FF2B5EF4-FFF2-40B4-BE49-F238E27FC236}">
                <a16:creationId xmlns:a16="http://schemas.microsoft.com/office/drawing/2014/main" id="{A88C57DA-01C5-406C-A6BB-3932E13D47BE}"/>
              </a:ext>
            </a:extLst>
          </p:cNvPr>
          <p:cNvSpPr txBox="1"/>
          <p:nvPr/>
        </p:nvSpPr>
        <p:spPr>
          <a:xfrm>
            <a:off x="8719127" y="5486339"/>
            <a:ext cx="2216728"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By Tracy Taylor</a:t>
            </a:r>
          </a:p>
        </p:txBody>
      </p:sp>
    </p:spTree>
    <p:extLst>
      <p:ext uri="{BB962C8B-B14F-4D97-AF65-F5344CB8AC3E}">
        <p14:creationId xmlns:p14="http://schemas.microsoft.com/office/powerpoint/2010/main" val="1442481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C752B-A8E9-453D-8CFF-3389523D6FB8}"/>
              </a:ext>
            </a:extLst>
          </p:cNvPr>
          <p:cNvSpPr>
            <a:spLocks noGrp="1"/>
          </p:cNvSpPr>
          <p:nvPr>
            <p:ph type="title"/>
          </p:nvPr>
        </p:nvSpPr>
        <p:spPr>
          <a:xfrm>
            <a:off x="1141413" y="618518"/>
            <a:ext cx="9905998" cy="1478570"/>
          </a:xfrm>
        </p:spPr>
        <p:txBody>
          <a:bodyPr>
            <a:normAutofit/>
          </a:bodyPr>
          <a:lstStyle/>
          <a:p>
            <a:pPr algn="ctr"/>
            <a:r>
              <a:rPr lang="en-GB" sz="3300" dirty="0">
                <a:latin typeface="Arial" panose="020B0604020202020204" pitchFamily="34" charset="0"/>
                <a:cs typeface="Arial" panose="020B0604020202020204" pitchFamily="34" charset="0"/>
              </a:rPr>
              <a:t> </a:t>
            </a:r>
            <a:r>
              <a:rPr lang="en-GB" sz="3300" dirty="0">
                <a:solidFill>
                  <a:srgbClr val="FF0000"/>
                </a:solidFill>
                <a:latin typeface="Arial" panose="020B0604020202020204" pitchFamily="34" charset="0"/>
                <a:cs typeface="Arial" panose="020B0604020202020204" pitchFamily="34" charset="0"/>
              </a:rPr>
              <a:t>Aim: to recognise the existence of artificial Intelligence in use within our society</a:t>
            </a:r>
          </a:p>
        </p:txBody>
      </p:sp>
      <p:sp>
        <p:nvSpPr>
          <p:cNvPr id="3" name="Content Placeholder 2">
            <a:extLst>
              <a:ext uri="{FF2B5EF4-FFF2-40B4-BE49-F238E27FC236}">
                <a16:creationId xmlns:a16="http://schemas.microsoft.com/office/drawing/2014/main" id="{3F12D7FD-F25D-4E08-86EE-1FCD55E79F7E}"/>
              </a:ext>
            </a:extLst>
          </p:cNvPr>
          <p:cNvSpPr>
            <a:spLocks noGrp="1"/>
          </p:cNvSpPr>
          <p:nvPr>
            <p:ph idx="1"/>
          </p:nvPr>
        </p:nvSpPr>
        <p:spPr>
          <a:xfrm>
            <a:off x="1141412" y="2249487"/>
            <a:ext cx="4844521" cy="3541714"/>
          </a:xfrm>
        </p:spPr>
        <p:txBody>
          <a:bodyPr anchor="ctr">
            <a:normAutofit lnSpcReduction="10000"/>
          </a:bodyPr>
          <a:lstStyle/>
          <a:p>
            <a:pPr>
              <a:lnSpc>
                <a:spcPct val="110000"/>
              </a:lnSpc>
            </a:pPr>
            <a:r>
              <a:rPr lang="en-GB" sz="3200" dirty="0">
                <a:latin typeface="Arial" panose="020B0604020202020204" pitchFamily="34" charset="0"/>
                <a:cs typeface="Arial" panose="020B0604020202020204" pitchFamily="34" charset="0"/>
              </a:rPr>
              <a:t>Objectives </a:t>
            </a:r>
            <a:r>
              <a:rPr lang="en-GB" sz="2200" dirty="0">
                <a:latin typeface="Arial" panose="020B0604020202020204" pitchFamily="34" charset="0"/>
                <a:cs typeface="Arial" panose="020B0604020202020204" pitchFamily="34" charset="0"/>
              </a:rPr>
              <a:t>: </a:t>
            </a:r>
          </a:p>
          <a:p>
            <a:pPr>
              <a:lnSpc>
                <a:spcPct val="110000"/>
              </a:lnSpc>
            </a:pPr>
            <a:r>
              <a:rPr lang="en-GB" sz="2200" dirty="0">
                <a:latin typeface="Arial" panose="020B0604020202020204" pitchFamily="34" charset="0"/>
                <a:cs typeface="Arial" panose="020B0604020202020204" pitchFamily="34" charset="0"/>
              </a:rPr>
              <a:t>To discover how Artificial Intelligence (AI) evolved</a:t>
            </a:r>
          </a:p>
          <a:p>
            <a:pPr>
              <a:lnSpc>
                <a:spcPct val="110000"/>
              </a:lnSpc>
            </a:pPr>
            <a:r>
              <a:rPr lang="en-GB" sz="2200" dirty="0">
                <a:latin typeface="Arial" panose="020B0604020202020204" pitchFamily="34" charset="0"/>
                <a:cs typeface="Arial" panose="020B0604020202020204" pitchFamily="34" charset="0"/>
              </a:rPr>
              <a:t> To recognise the process surrounding AI and the potential it offers</a:t>
            </a:r>
          </a:p>
          <a:p>
            <a:pPr>
              <a:lnSpc>
                <a:spcPct val="110000"/>
              </a:lnSpc>
            </a:pPr>
            <a:r>
              <a:rPr lang="en-GB" sz="2200" dirty="0">
                <a:latin typeface="Arial" panose="020B0604020202020204" pitchFamily="34" charset="0"/>
                <a:cs typeface="Arial" panose="020B0604020202020204" pitchFamily="34" charset="0"/>
              </a:rPr>
              <a:t>To explore the advantages and disadvantages of AI                 </a:t>
            </a:r>
          </a:p>
        </p:txBody>
      </p:sp>
      <p:pic>
        <p:nvPicPr>
          <p:cNvPr id="2050" name="Picture 2" descr="Image result for artificial intelligence">
            <a:hlinkClick r:id="rId4"/>
            <a:extLst>
              <a:ext uri="{FF2B5EF4-FFF2-40B4-BE49-F238E27FC236}">
                <a16:creationId xmlns:a16="http://schemas.microsoft.com/office/drawing/2014/main" id="{9CA7BD33-1BF9-4B89-8E66-741CE6B170C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1" r="23593" b="-1"/>
          <a:stretch/>
        </p:blipFill>
        <p:spPr bwMode="auto">
          <a:xfrm>
            <a:off x="6392335" y="2497720"/>
            <a:ext cx="4655075" cy="3047892"/>
          </a:xfrm>
          <a:prstGeom prst="round2DiagRect">
            <a:avLst>
              <a:gd name="adj1" fmla="val 4860"/>
              <a:gd name="adj2" fmla="val 0"/>
            </a:avLst>
          </a:pr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E552C54-1CDC-47E1-8A6E-0CA84F2447E9}"/>
              </a:ext>
            </a:extLst>
          </p:cNvPr>
          <p:cNvSpPr txBox="1"/>
          <p:nvPr/>
        </p:nvSpPr>
        <p:spPr>
          <a:xfrm>
            <a:off x="6392335" y="5791201"/>
            <a:ext cx="1874972" cy="369332"/>
          </a:xfrm>
          <a:prstGeom prst="rect">
            <a:avLst/>
          </a:prstGeom>
          <a:noFill/>
          <a:ln>
            <a:solidFill>
              <a:schemeClr val="tx1"/>
            </a:solidFill>
          </a:ln>
        </p:spPr>
        <p:txBody>
          <a:bodyPr wrap="square" rtlCol="0">
            <a:spAutoFit/>
          </a:bodyPr>
          <a:lstStyle/>
          <a:p>
            <a:r>
              <a:rPr lang="en-GB" dirty="0"/>
              <a:t>Source:OB14wan</a:t>
            </a:r>
          </a:p>
        </p:txBody>
      </p:sp>
    </p:spTree>
    <p:extLst>
      <p:ext uri="{BB962C8B-B14F-4D97-AF65-F5344CB8AC3E}">
        <p14:creationId xmlns:p14="http://schemas.microsoft.com/office/powerpoint/2010/main" val="24541029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941AC-9674-4D28-8757-E497C2B8642C}"/>
              </a:ext>
            </a:extLst>
          </p:cNvPr>
          <p:cNvSpPr>
            <a:spLocks noGrp="1"/>
          </p:cNvSpPr>
          <p:nvPr>
            <p:ph type="title"/>
          </p:nvPr>
        </p:nvSpPr>
        <p:spPr/>
        <p:txBody>
          <a:bodyPr/>
          <a:lstStyle/>
          <a:p>
            <a:pPr algn="ctr"/>
            <a:r>
              <a:rPr lang="en-GB" dirty="0">
                <a:solidFill>
                  <a:srgbClr val="FF0000"/>
                </a:solidFill>
                <a:latin typeface="Arial" panose="020B0604020202020204" pitchFamily="34" charset="0"/>
                <a:cs typeface="Arial" panose="020B0604020202020204" pitchFamily="34" charset="0"/>
              </a:rPr>
              <a:t>Definition</a:t>
            </a:r>
          </a:p>
        </p:txBody>
      </p:sp>
      <p:sp>
        <p:nvSpPr>
          <p:cNvPr id="3" name="Content Placeholder 2">
            <a:extLst>
              <a:ext uri="{FF2B5EF4-FFF2-40B4-BE49-F238E27FC236}">
                <a16:creationId xmlns:a16="http://schemas.microsoft.com/office/drawing/2014/main" id="{EF273E9C-BFBD-4EA8-A4E9-984A7FB8D8B2}"/>
              </a:ext>
            </a:extLst>
          </p:cNvPr>
          <p:cNvSpPr>
            <a:spLocks noGrp="1"/>
          </p:cNvSpPr>
          <p:nvPr>
            <p:ph idx="1"/>
          </p:nvPr>
        </p:nvSpPr>
        <p:spPr>
          <a:xfrm>
            <a:off x="1141412" y="2249487"/>
            <a:ext cx="9905999" cy="2914184"/>
          </a:xfrm>
        </p:spPr>
        <p:txBody>
          <a:bodyPr>
            <a:normAutofit fontScale="92500" lnSpcReduction="20000"/>
          </a:bodyPr>
          <a:lstStyle/>
          <a:p>
            <a:pPr marL="0" indent="0" algn="ctr">
              <a:buNone/>
            </a:pPr>
            <a:endParaRPr lang="en-GB" sz="2800" dirty="0">
              <a:latin typeface="Arial" panose="020B0604020202020204" pitchFamily="34" charset="0"/>
              <a:cs typeface="Arial" panose="020B0604020202020204" pitchFamily="34" charset="0"/>
            </a:endParaRPr>
          </a:p>
          <a:p>
            <a:pPr marL="0" indent="0" algn="ctr">
              <a:buNone/>
            </a:pPr>
            <a:endParaRPr lang="en-GB" sz="2800" dirty="0">
              <a:latin typeface="Arial" panose="020B0604020202020204" pitchFamily="34" charset="0"/>
              <a:cs typeface="Arial" panose="020B0604020202020204" pitchFamily="34" charset="0"/>
            </a:endParaRPr>
          </a:p>
          <a:p>
            <a:pPr marL="0" indent="0" algn="ctr">
              <a:buNone/>
            </a:pPr>
            <a:r>
              <a:rPr lang="en-GB" sz="2800" dirty="0">
                <a:latin typeface="Arial" panose="020B0604020202020204" pitchFamily="34" charset="0"/>
                <a:cs typeface="Arial" panose="020B0604020202020204" pitchFamily="34" charset="0"/>
              </a:rPr>
              <a:t>‘The performance by computers of tasks that normally require human intelligence’</a:t>
            </a:r>
          </a:p>
          <a:p>
            <a:pPr marL="0" indent="0" algn="ctr">
              <a:buNone/>
            </a:pPr>
            <a:endParaRPr lang="en-GB" sz="2800" dirty="0">
              <a:latin typeface="Arial" panose="020B0604020202020204" pitchFamily="34" charset="0"/>
              <a:cs typeface="Arial" panose="020B0604020202020204" pitchFamily="34" charset="0"/>
            </a:endParaRPr>
          </a:p>
          <a:p>
            <a:pPr marL="0" indent="0" algn="r">
              <a:buNone/>
            </a:pPr>
            <a:r>
              <a:rPr lang="en-GB" sz="1800" dirty="0">
                <a:latin typeface="Arial" panose="020B0604020202020204" pitchFamily="34" charset="0"/>
                <a:cs typeface="Arial" panose="020B0604020202020204" pitchFamily="34" charset="0"/>
              </a:rPr>
              <a:t>(Oxford English Dictionary, 2012)</a:t>
            </a:r>
          </a:p>
          <a:p>
            <a:pPr marL="0" indent="0" algn="ctr">
              <a:buNone/>
            </a:pPr>
            <a:endParaRPr lang="en-GB" sz="2800" dirty="0">
              <a:latin typeface="Arial" panose="020B0604020202020204" pitchFamily="34" charset="0"/>
              <a:cs typeface="Arial" panose="020B0604020202020204" pitchFamily="34" charset="0"/>
            </a:endParaRPr>
          </a:p>
          <a:p>
            <a:pPr marL="0" indent="0" algn="ctr">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63095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46932-1379-4223-ABCE-68C50F5B21A9}"/>
              </a:ext>
            </a:extLst>
          </p:cNvPr>
          <p:cNvSpPr>
            <a:spLocks noGrp="1"/>
          </p:cNvSpPr>
          <p:nvPr>
            <p:ph type="title"/>
          </p:nvPr>
        </p:nvSpPr>
        <p:spPr>
          <a:xfrm>
            <a:off x="1141413" y="1285518"/>
            <a:ext cx="9905998" cy="811569"/>
          </a:xfrm>
        </p:spPr>
        <p:txBody>
          <a:bodyPr>
            <a:normAutofit/>
          </a:bodyPr>
          <a:lstStyle/>
          <a:p>
            <a:pPr algn="ctr"/>
            <a:r>
              <a:rPr lang="en-GB" sz="2400" dirty="0">
                <a:solidFill>
                  <a:srgbClr val="FF0000"/>
                </a:solidFill>
                <a:latin typeface="Arial" panose="020B0604020202020204" pitchFamily="34" charset="0"/>
                <a:cs typeface="Arial" panose="020B0604020202020204" pitchFamily="34" charset="0"/>
              </a:rPr>
              <a:t>What does artificial intelligence mean to You ?</a:t>
            </a:r>
          </a:p>
        </p:txBody>
      </p:sp>
      <p:pic>
        <p:nvPicPr>
          <p:cNvPr id="8" name="Picture 7" descr="A drawing of a person&#10;&#10;Description automatically generated">
            <a:extLst>
              <a:ext uri="{FF2B5EF4-FFF2-40B4-BE49-F238E27FC236}">
                <a16:creationId xmlns:a16="http://schemas.microsoft.com/office/drawing/2014/main" id="{255BB52D-5D5B-498E-9FB4-F419A04C6D8A}"/>
              </a:ext>
            </a:extLst>
          </p:cNvPr>
          <p:cNvPicPr>
            <a:picLocks noChangeAspect="1"/>
          </p:cNvPicPr>
          <p:nvPr/>
        </p:nvPicPr>
        <p:blipFill>
          <a:blip r:embed="rId3"/>
          <a:stretch>
            <a:fillRect/>
          </a:stretch>
        </p:blipFill>
        <p:spPr>
          <a:xfrm rot="20694667">
            <a:off x="1699610" y="2565133"/>
            <a:ext cx="2055043" cy="2360045"/>
          </a:xfrm>
          <a:prstGeom prst="rect">
            <a:avLst/>
          </a:prstGeom>
        </p:spPr>
      </p:pic>
      <p:sp>
        <p:nvSpPr>
          <p:cNvPr id="9" name="TextBox 8">
            <a:extLst>
              <a:ext uri="{FF2B5EF4-FFF2-40B4-BE49-F238E27FC236}">
                <a16:creationId xmlns:a16="http://schemas.microsoft.com/office/drawing/2014/main" id="{BC28C614-8D4F-4B5B-A83E-1983074C722E}"/>
              </a:ext>
            </a:extLst>
          </p:cNvPr>
          <p:cNvSpPr txBox="1"/>
          <p:nvPr/>
        </p:nvSpPr>
        <p:spPr>
          <a:xfrm rot="20678841">
            <a:off x="2460535" y="4945579"/>
            <a:ext cx="1995468" cy="369332"/>
          </a:xfrm>
          <a:prstGeom prst="rect">
            <a:avLst/>
          </a:prstGeom>
          <a:noFill/>
        </p:spPr>
        <p:txBody>
          <a:bodyPr wrap="square" rtlCol="0">
            <a:spAutoFit/>
          </a:bodyPr>
          <a:lstStyle/>
          <a:p>
            <a:r>
              <a:rPr lang="en-GB" dirty="0"/>
              <a:t>I know…</a:t>
            </a:r>
          </a:p>
        </p:txBody>
      </p:sp>
      <p:pic>
        <p:nvPicPr>
          <p:cNvPr id="21" name="Picture 20" descr="A picture containing drawing&#10;&#10;Description automatically generated">
            <a:extLst>
              <a:ext uri="{FF2B5EF4-FFF2-40B4-BE49-F238E27FC236}">
                <a16:creationId xmlns:a16="http://schemas.microsoft.com/office/drawing/2014/main" id="{064971DD-7FE1-45CC-8FC6-B4457052473D}"/>
              </a:ext>
            </a:extLst>
          </p:cNvPr>
          <p:cNvPicPr>
            <a:picLocks noChangeAspect="1"/>
          </p:cNvPicPr>
          <p:nvPr/>
        </p:nvPicPr>
        <p:blipFill>
          <a:blip r:embed="rId4"/>
          <a:stretch>
            <a:fillRect/>
          </a:stretch>
        </p:blipFill>
        <p:spPr>
          <a:xfrm>
            <a:off x="5279010" y="2097087"/>
            <a:ext cx="2226689" cy="2418352"/>
          </a:xfrm>
          <a:prstGeom prst="rect">
            <a:avLst/>
          </a:prstGeom>
        </p:spPr>
      </p:pic>
      <p:sp>
        <p:nvSpPr>
          <p:cNvPr id="22" name="TextBox 21">
            <a:extLst>
              <a:ext uri="{FF2B5EF4-FFF2-40B4-BE49-F238E27FC236}">
                <a16:creationId xmlns:a16="http://schemas.microsoft.com/office/drawing/2014/main" id="{63D15F74-BBDA-4368-A18F-C926AFAE057B}"/>
              </a:ext>
            </a:extLst>
          </p:cNvPr>
          <p:cNvSpPr txBox="1"/>
          <p:nvPr/>
        </p:nvSpPr>
        <p:spPr>
          <a:xfrm>
            <a:off x="5279010" y="4688009"/>
            <a:ext cx="2443701" cy="369332"/>
          </a:xfrm>
          <a:prstGeom prst="rect">
            <a:avLst/>
          </a:prstGeom>
          <a:noFill/>
        </p:spPr>
        <p:txBody>
          <a:bodyPr wrap="square" rtlCol="0">
            <a:spAutoFit/>
          </a:bodyPr>
          <a:lstStyle/>
          <a:p>
            <a:r>
              <a:rPr lang="en-GB" dirty="0"/>
              <a:t>I want to learn about…    </a:t>
            </a:r>
          </a:p>
        </p:txBody>
      </p:sp>
      <p:pic>
        <p:nvPicPr>
          <p:cNvPr id="27" name="Picture 26" descr="A close up of a logo&#10;&#10;Description automatically generated">
            <a:extLst>
              <a:ext uri="{FF2B5EF4-FFF2-40B4-BE49-F238E27FC236}">
                <a16:creationId xmlns:a16="http://schemas.microsoft.com/office/drawing/2014/main" id="{A907D000-1C4A-42BA-82C0-8C43C1ABAD36}"/>
              </a:ext>
            </a:extLst>
          </p:cNvPr>
          <p:cNvPicPr>
            <a:picLocks noChangeAspect="1"/>
          </p:cNvPicPr>
          <p:nvPr/>
        </p:nvPicPr>
        <p:blipFill>
          <a:blip r:embed="rId5"/>
          <a:stretch>
            <a:fillRect/>
          </a:stretch>
        </p:blipFill>
        <p:spPr>
          <a:xfrm rot="1044958">
            <a:off x="8773045" y="2533641"/>
            <a:ext cx="2332872" cy="2468559"/>
          </a:xfrm>
          <a:prstGeom prst="rect">
            <a:avLst/>
          </a:prstGeom>
        </p:spPr>
      </p:pic>
      <p:sp>
        <p:nvSpPr>
          <p:cNvPr id="28" name="TextBox 27">
            <a:extLst>
              <a:ext uri="{FF2B5EF4-FFF2-40B4-BE49-F238E27FC236}">
                <a16:creationId xmlns:a16="http://schemas.microsoft.com/office/drawing/2014/main" id="{666D913E-88CF-40BC-A49C-37290ECC73B8}"/>
              </a:ext>
            </a:extLst>
          </p:cNvPr>
          <p:cNvSpPr txBox="1"/>
          <p:nvPr/>
        </p:nvSpPr>
        <p:spPr>
          <a:xfrm rot="1096519">
            <a:off x="8755673" y="5163392"/>
            <a:ext cx="1883010" cy="369332"/>
          </a:xfrm>
          <a:prstGeom prst="rect">
            <a:avLst/>
          </a:prstGeom>
          <a:noFill/>
        </p:spPr>
        <p:txBody>
          <a:bodyPr wrap="square" rtlCol="0">
            <a:spAutoFit/>
          </a:bodyPr>
          <a:lstStyle/>
          <a:p>
            <a:r>
              <a:rPr lang="en-GB" dirty="0"/>
              <a:t>I learnt to…</a:t>
            </a:r>
          </a:p>
        </p:txBody>
      </p:sp>
      <p:sp>
        <p:nvSpPr>
          <p:cNvPr id="29" name="TextBox 28">
            <a:extLst>
              <a:ext uri="{FF2B5EF4-FFF2-40B4-BE49-F238E27FC236}">
                <a16:creationId xmlns:a16="http://schemas.microsoft.com/office/drawing/2014/main" id="{D14E271A-E767-4646-802A-22880CE8B3E2}"/>
              </a:ext>
            </a:extLst>
          </p:cNvPr>
          <p:cNvSpPr txBox="1"/>
          <p:nvPr/>
        </p:nvSpPr>
        <p:spPr>
          <a:xfrm>
            <a:off x="3553905" y="5731497"/>
            <a:ext cx="5099901" cy="523220"/>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KWL Framework</a:t>
            </a:r>
          </a:p>
        </p:txBody>
      </p:sp>
      <p:sp>
        <p:nvSpPr>
          <p:cNvPr id="3" name="TextBox 2">
            <a:extLst>
              <a:ext uri="{FF2B5EF4-FFF2-40B4-BE49-F238E27FC236}">
                <a16:creationId xmlns:a16="http://schemas.microsoft.com/office/drawing/2014/main" id="{146CF185-2925-43C2-A235-A72F5E1E1C76}"/>
              </a:ext>
            </a:extLst>
          </p:cNvPr>
          <p:cNvSpPr txBox="1"/>
          <p:nvPr/>
        </p:nvSpPr>
        <p:spPr>
          <a:xfrm>
            <a:off x="8653806" y="5731497"/>
            <a:ext cx="2768067" cy="369332"/>
          </a:xfrm>
          <a:prstGeom prst="rect">
            <a:avLst/>
          </a:prstGeom>
          <a:noFill/>
          <a:ln>
            <a:solidFill>
              <a:schemeClr val="tx1"/>
            </a:solidFill>
          </a:ln>
        </p:spPr>
        <p:txBody>
          <a:bodyPr wrap="square" rtlCol="0">
            <a:spAutoFit/>
          </a:bodyPr>
          <a:lstStyle/>
          <a:p>
            <a:r>
              <a:rPr lang="en-GB" dirty="0"/>
              <a:t>Source: Clipart library-com</a:t>
            </a:r>
          </a:p>
        </p:txBody>
      </p:sp>
    </p:spTree>
    <p:extLst>
      <p:ext uri="{BB962C8B-B14F-4D97-AF65-F5344CB8AC3E}">
        <p14:creationId xmlns:p14="http://schemas.microsoft.com/office/powerpoint/2010/main" val="32635965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413E9-5163-476A-894E-9D885D2650A7}"/>
              </a:ext>
            </a:extLst>
          </p:cNvPr>
          <p:cNvSpPr>
            <a:spLocks noGrp="1"/>
          </p:cNvSpPr>
          <p:nvPr>
            <p:ph type="title"/>
          </p:nvPr>
        </p:nvSpPr>
        <p:spPr>
          <a:xfrm>
            <a:off x="1141413" y="618518"/>
            <a:ext cx="9905998" cy="1478570"/>
          </a:xfrm>
        </p:spPr>
        <p:txBody>
          <a:bodyPr>
            <a:normAutofit/>
          </a:bodyPr>
          <a:lstStyle/>
          <a:p>
            <a:pPr algn="ctr"/>
            <a:r>
              <a:rPr lang="en-GB" dirty="0">
                <a:solidFill>
                  <a:srgbClr val="FF0000"/>
                </a:solidFill>
                <a:latin typeface="Arial" panose="020B0604020202020204" pitchFamily="34" charset="0"/>
                <a:cs typeface="Arial" panose="020B0604020202020204" pitchFamily="34" charset="0"/>
              </a:rPr>
              <a:t>Let’s explore the evidence !!</a:t>
            </a:r>
          </a:p>
        </p:txBody>
      </p:sp>
      <p:graphicFrame>
        <p:nvGraphicFramePr>
          <p:cNvPr id="11" name="Object 10">
            <a:extLst>
              <a:ext uri="{FF2B5EF4-FFF2-40B4-BE49-F238E27FC236}">
                <a16:creationId xmlns:a16="http://schemas.microsoft.com/office/drawing/2014/main" id="{106A7D15-619C-4DFC-AF57-1A1A4B61C00B}"/>
              </a:ext>
            </a:extLst>
          </p:cNvPr>
          <p:cNvGraphicFramePr>
            <a:graphicFrameLocks noChangeAspect="1"/>
          </p:cNvGraphicFramePr>
          <p:nvPr>
            <p:extLst>
              <p:ext uri="{D42A27DB-BD31-4B8C-83A1-F6EECF244321}">
                <p14:modId xmlns:p14="http://schemas.microsoft.com/office/powerpoint/2010/main" val="2017353294"/>
              </p:ext>
            </p:extLst>
          </p:nvPr>
        </p:nvGraphicFramePr>
        <p:xfrm>
          <a:off x="2733472" y="1912476"/>
          <a:ext cx="6498078" cy="3671202"/>
        </p:xfrm>
        <a:graphic>
          <a:graphicData uri="http://schemas.openxmlformats.org/presentationml/2006/ole">
            <mc:AlternateContent xmlns:mc="http://schemas.openxmlformats.org/markup-compatibility/2006">
              <mc:Choice xmlns:v="urn:schemas-microsoft-com:vml" Requires="v">
                <p:oleObj spid="_x0000_s1044" name="Document" r:id="rId4" imgW="9642264" imgH="6269614" progId="Word.Document.12">
                  <p:embed/>
                </p:oleObj>
              </mc:Choice>
              <mc:Fallback>
                <p:oleObj name="Document" r:id="rId4" imgW="9642264" imgH="6269614" progId="Word.Document.12">
                  <p:embed/>
                  <p:pic>
                    <p:nvPicPr>
                      <p:cNvPr id="0" name=""/>
                      <p:cNvPicPr/>
                      <p:nvPr/>
                    </p:nvPicPr>
                    <p:blipFill>
                      <a:blip r:embed="rId5"/>
                      <a:stretch>
                        <a:fillRect/>
                      </a:stretch>
                    </p:blipFill>
                    <p:spPr>
                      <a:xfrm>
                        <a:off x="2733472" y="1912476"/>
                        <a:ext cx="6498078" cy="3671202"/>
                      </a:xfrm>
                      <a:prstGeom prst="rect">
                        <a:avLst/>
                      </a:prstGeom>
                    </p:spPr>
                  </p:pic>
                </p:oleObj>
              </mc:Fallback>
            </mc:AlternateContent>
          </a:graphicData>
        </a:graphic>
      </p:graphicFrame>
      <p:sp>
        <p:nvSpPr>
          <p:cNvPr id="12" name="TextBox 11">
            <a:extLst>
              <a:ext uri="{FF2B5EF4-FFF2-40B4-BE49-F238E27FC236}">
                <a16:creationId xmlns:a16="http://schemas.microsoft.com/office/drawing/2014/main" id="{0B4CF41D-7147-4EC6-8FAB-5A6EB6C5E3E0}"/>
              </a:ext>
            </a:extLst>
          </p:cNvPr>
          <p:cNvSpPr txBox="1"/>
          <p:nvPr/>
        </p:nvSpPr>
        <p:spPr>
          <a:xfrm>
            <a:off x="1857983" y="5690681"/>
            <a:ext cx="8589523" cy="830997"/>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Kindly Complete the Activity Sheet and Together We’ll Discuss</a:t>
            </a:r>
            <a:r>
              <a:rPr lang="en-GB" dirty="0">
                <a:latin typeface="Arial" panose="020B060402020202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A9F398F8-661F-4B7D-9E36-515DC63E49A2}"/>
              </a:ext>
            </a:extLst>
          </p:cNvPr>
          <p:cNvSpPr txBox="1"/>
          <p:nvPr/>
        </p:nvSpPr>
        <p:spPr>
          <a:xfrm>
            <a:off x="2389239" y="540774"/>
            <a:ext cx="1602658" cy="461665"/>
          </a:xfrm>
          <a:prstGeom prst="rect">
            <a:avLst/>
          </a:prstGeom>
          <a:noFill/>
          <a:ln>
            <a:solidFill>
              <a:schemeClr val="tx1"/>
            </a:solidFill>
          </a:ln>
        </p:spPr>
        <p:txBody>
          <a:bodyPr wrap="square" rtlCol="0">
            <a:spAutoFit/>
          </a:bodyPr>
          <a:lstStyle/>
          <a:p>
            <a:r>
              <a:rPr lang="en-GB" sz="2400" dirty="0">
                <a:latin typeface="Arial" panose="020B0604020202020204" pitchFamily="34" charset="0"/>
                <a:cs typeface="Arial" panose="020B0604020202020204" pitchFamily="34" charset="0"/>
              </a:rPr>
              <a:t>Activity 1</a:t>
            </a:r>
          </a:p>
        </p:txBody>
      </p:sp>
    </p:spTree>
    <p:extLst>
      <p:ext uri="{BB962C8B-B14F-4D97-AF65-F5344CB8AC3E}">
        <p14:creationId xmlns:p14="http://schemas.microsoft.com/office/powerpoint/2010/main" val="1883903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BA8E0-EE12-42E0-970E-F58101EA4B24}"/>
              </a:ext>
            </a:extLst>
          </p:cNvPr>
          <p:cNvSpPr>
            <a:spLocks noGrp="1"/>
          </p:cNvSpPr>
          <p:nvPr>
            <p:ph type="title"/>
          </p:nvPr>
        </p:nvSpPr>
        <p:spPr/>
        <p:txBody>
          <a:bodyPr>
            <a:normAutofit/>
          </a:bodyPr>
          <a:lstStyle/>
          <a:p>
            <a:pPr algn="ctr"/>
            <a:r>
              <a:rPr lang="en-GB" sz="3200" dirty="0">
                <a:solidFill>
                  <a:srgbClr val="FF0000"/>
                </a:solidFill>
                <a:latin typeface="Arial" panose="020B0604020202020204" pitchFamily="34" charset="0"/>
                <a:cs typeface="Arial" panose="020B0604020202020204" pitchFamily="34" charset="0"/>
              </a:rPr>
              <a:t>How did artificial intelligence evolve ?</a:t>
            </a:r>
          </a:p>
        </p:txBody>
      </p:sp>
      <p:sp>
        <p:nvSpPr>
          <p:cNvPr id="3" name="Content Placeholder 2">
            <a:extLst>
              <a:ext uri="{FF2B5EF4-FFF2-40B4-BE49-F238E27FC236}">
                <a16:creationId xmlns:a16="http://schemas.microsoft.com/office/drawing/2014/main" id="{B07CB47E-C078-4367-936A-3B80B6948390}"/>
              </a:ext>
            </a:extLst>
          </p:cNvPr>
          <p:cNvSpPr>
            <a:spLocks noGrp="1"/>
          </p:cNvSpPr>
          <p:nvPr>
            <p:ph idx="1"/>
          </p:nvPr>
        </p:nvSpPr>
        <p:spPr>
          <a:xfrm>
            <a:off x="1141412" y="2249487"/>
            <a:ext cx="9905999" cy="4438184"/>
          </a:xfrm>
        </p:spPr>
        <p:txBody>
          <a:bodyPr>
            <a:normAutofit/>
          </a:bodyPr>
          <a:lstStyle/>
          <a:p>
            <a:r>
              <a:rPr lang="en-GB" dirty="0">
                <a:latin typeface="Arial" panose="020B0604020202020204" pitchFamily="34" charset="0"/>
                <a:cs typeface="Arial" panose="020B0604020202020204" pitchFamily="34" charset="0"/>
              </a:rPr>
              <a:t>Evolved from thought provoking question posed in 1950, by Alan Turing, whether  ‘machines have the ability to think?’</a:t>
            </a:r>
          </a:p>
          <a:p>
            <a:r>
              <a:rPr lang="en-GB" dirty="0">
                <a:latin typeface="Arial" panose="020B0604020202020204" pitchFamily="34" charset="0"/>
                <a:cs typeface="Arial" panose="020B0604020202020204" pitchFamily="34" charset="0"/>
              </a:rPr>
              <a:t>Developed into logic systems created by humans</a:t>
            </a:r>
          </a:p>
          <a:p>
            <a:r>
              <a:rPr lang="en-GB" dirty="0">
                <a:latin typeface="Arial" panose="020B0604020202020204" pitchFamily="34" charset="0"/>
                <a:cs typeface="Arial" panose="020B0604020202020204" pitchFamily="34" charset="0"/>
              </a:rPr>
              <a:t>Creation of a chess playing computer ‘Deep Blue (1990)</a:t>
            </a:r>
          </a:p>
          <a:p>
            <a:r>
              <a:rPr lang="en-GB" dirty="0">
                <a:latin typeface="Arial" panose="020B0604020202020204" pitchFamily="34" charset="0"/>
                <a:cs typeface="Arial" panose="020B0604020202020204" pitchFamily="34" charset="0"/>
              </a:rPr>
              <a:t>Machine learning using historical data to form and make predictions </a:t>
            </a:r>
          </a:p>
          <a:p>
            <a:r>
              <a:rPr lang="en-GB" dirty="0">
                <a:latin typeface="Arial" panose="020B0604020202020204" pitchFamily="34" charset="0"/>
                <a:cs typeface="Arial" panose="020B0604020202020204" pitchFamily="34" charset="0"/>
              </a:rPr>
              <a:t>To current ‘neural network’ using large data sets and increased computer power to extend the expansion of ‘artificial intelligence’                                               </a:t>
            </a:r>
          </a:p>
        </p:txBody>
      </p:sp>
      <p:sp>
        <p:nvSpPr>
          <p:cNvPr id="4" name="TextBox 3">
            <a:extLst>
              <a:ext uri="{FF2B5EF4-FFF2-40B4-BE49-F238E27FC236}">
                <a16:creationId xmlns:a16="http://schemas.microsoft.com/office/drawing/2014/main" id="{72289AD5-CAEC-4CB6-9874-7E2C41E2870A}"/>
              </a:ext>
            </a:extLst>
          </p:cNvPr>
          <p:cNvSpPr txBox="1"/>
          <p:nvPr/>
        </p:nvSpPr>
        <p:spPr>
          <a:xfrm>
            <a:off x="8220635" y="6104965"/>
            <a:ext cx="1900518"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(OECD, 2019) </a:t>
            </a:r>
            <a:endParaRPr lang="en-GB" dirty="0"/>
          </a:p>
        </p:txBody>
      </p:sp>
    </p:spTree>
    <p:extLst>
      <p:ext uri="{BB962C8B-B14F-4D97-AF65-F5344CB8AC3E}">
        <p14:creationId xmlns:p14="http://schemas.microsoft.com/office/powerpoint/2010/main" val="13325558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4DB58EB-C7D4-41E2-B5DC-486550EF0EBC}"/>
              </a:ext>
            </a:extLst>
          </p:cNvPr>
          <p:cNvSpPr txBox="1"/>
          <p:nvPr/>
        </p:nvSpPr>
        <p:spPr>
          <a:xfrm>
            <a:off x="3355942" y="848412"/>
            <a:ext cx="5316718" cy="584775"/>
          </a:xfrm>
          <a:prstGeom prst="rect">
            <a:avLst/>
          </a:prstGeom>
          <a:noFill/>
        </p:spPr>
        <p:txBody>
          <a:bodyPr wrap="square" rtlCol="0">
            <a:spAutoFit/>
          </a:bodyPr>
          <a:lstStyle/>
          <a:p>
            <a:pPr algn="ctr"/>
            <a:r>
              <a:rPr lang="en-GB" sz="3200" dirty="0">
                <a:solidFill>
                  <a:srgbClr val="FF0000"/>
                </a:solidFill>
                <a:latin typeface="Arial" panose="020B0604020202020204" pitchFamily="34" charset="0"/>
                <a:cs typeface="Arial" panose="020B0604020202020204" pitchFamily="34" charset="0"/>
              </a:rPr>
              <a:t>Let’s Put You in the Picture!</a:t>
            </a:r>
          </a:p>
        </p:txBody>
      </p:sp>
      <p:sp>
        <p:nvSpPr>
          <p:cNvPr id="3" name="TextBox 2">
            <a:extLst>
              <a:ext uri="{FF2B5EF4-FFF2-40B4-BE49-F238E27FC236}">
                <a16:creationId xmlns:a16="http://schemas.microsoft.com/office/drawing/2014/main" id="{BFEE0171-241B-438B-BC88-2C956E67E14C}"/>
              </a:ext>
            </a:extLst>
          </p:cNvPr>
          <p:cNvSpPr txBox="1"/>
          <p:nvPr/>
        </p:nvSpPr>
        <p:spPr>
          <a:xfrm>
            <a:off x="2724346" y="2394408"/>
            <a:ext cx="6721312" cy="1384995"/>
          </a:xfrm>
          <a:prstGeom prst="rect">
            <a:avLst/>
          </a:prstGeom>
          <a:noFill/>
        </p:spPr>
        <p:txBody>
          <a:bodyPr wrap="square" rtlCol="0">
            <a:spAutoFit/>
          </a:bodyPr>
          <a:lstStyle/>
          <a:p>
            <a:r>
              <a:rPr lang="en-GB" sz="2800" dirty="0">
                <a:hlinkClick r:id="rId3"/>
              </a:rPr>
              <a:t>https://www.youtube.com/watch?v=8cmx7V4oIR8</a:t>
            </a:r>
            <a:endParaRPr lang="en-GB" sz="2800" dirty="0"/>
          </a:p>
          <a:p>
            <a:endParaRPr lang="en-GB" sz="2800" dirty="0"/>
          </a:p>
        </p:txBody>
      </p:sp>
      <p:sp>
        <p:nvSpPr>
          <p:cNvPr id="6" name="TextBox 5">
            <a:extLst>
              <a:ext uri="{FF2B5EF4-FFF2-40B4-BE49-F238E27FC236}">
                <a16:creationId xmlns:a16="http://schemas.microsoft.com/office/drawing/2014/main" id="{F5B102EB-DD1E-4B02-834C-9D83DB50AD0C}"/>
              </a:ext>
            </a:extLst>
          </p:cNvPr>
          <p:cNvSpPr txBox="1"/>
          <p:nvPr/>
        </p:nvSpPr>
        <p:spPr>
          <a:xfrm>
            <a:off x="2724346" y="3832683"/>
            <a:ext cx="6721312" cy="1815882"/>
          </a:xfrm>
          <a:prstGeom prst="rect">
            <a:avLst/>
          </a:prstGeom>
          <a:noFill/>
        </p:spPr>
        <p:txBody>
          <a:bodyPr wrap="square" rtlCol="0">
            <a:spAutoFit/>
          </a:bodyPr>
          <a:lstStyle/>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               Enter : joinmyquiz.com</a:t>
            </a:r>
          </a:p>
          <a:p>
            <a:r>
              <a:rPr lang="en-GB" sz="2800" dirty="0">
                <a:latin typeface="Arial" panose="020B0604020202020204" pitchFamily="34" charset="0"/>
                <a:cs typeface="Arial" panose="020B0604020202020204" pitchFamily="34" charset="0"/>
              </a:rPr>
              <a:t>                then : enter the code </a:t>
            </a:r>
          </a:p>
          <a:p>
            <a:endParaRPr lang="en-GB" sz="2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3ECE595-6D49-4C54-A757-A3A2BCC5481D}"/>
              </a:ext>
            </a:extLst>
          </p:cNvPr>
          <p:cNvSpPr txBox="1"/>
          <p:nvPr/>
        </p:nvSpPr>
        <p:spPr>
          <a:xfrm>
            <a:off x="2841523" y="3429000"/>
            <a:ext cx="2733367" cy="461665"/>
          </a:xfrm>
          <a:prstGeom prst="rect">
            <a:avLst/>
          </a:prstGeom>
          <a:noFill/>
          <a:ln>
            <a:solidFill>
              <a:schemeClr val="tx1"/>
            </a:solidFill>
          </a:ln>
        </p:spPr>
        <p:txBody>
          <a:bodyPr wrap="square" rtlCol="0">
            <a:spAutoFit/>
          </a:bodyPr>
          <a:lstStyle/>
          <a:p>
            <a:r>
              <a:rPr lang="en-GB" sz="2400" dirty="0">
                <a:latin typeface="Arial" panose="020B0604020202020204" pitchFamily="34" charset="0"/>
                <a:cs typeface="Arial" panose="020B0604020202020204" pitchFamily="34" charset="0"/>
              </a:rPr>
              <a:t>Activity 2</a:t>
            </a:r>
          </a:p>
        </p:txBody>
      </p:sp>
    </p:spTree>
    <p:extLst>
      <p:ext uri="{BB962C8B-B14F-4D97-AF65-F5344CB8AC3E}">
        <p14:creationId xmlns:p14="http://schemas.microsoft.com/office/powerpoint/2010/main" val="6035467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4EBCF-F140-4FF1-AA46-9DB20AEAAA48}"/>
              </a:ext>
            </a:extLst>
          </p:cNvPr>
          <p:cNvSpPr>
            <a:spLocks noGrp="1"/>
          </p:cNvSpPr>
          <p:nvPr>
            <p:ph type="title"/>
          </p:nvPr>
        </p:nvSpPr>
        <p:spPr/>
        <p:txBody>
          <a:bodyPr>
            <a:normAutofit/>
          </a:bodyPr>
          <a:lstStyle/>
          <a:p>
            <a:pPr algn="ctr"/>
            <a:r>
              <a:rPr lang="en-GB" sz="3200" dirty="0">
                <a:solidFill>
                  <a:srgbClr val="FF0000"/>
                </a:solidFill>
                <a:latin typeface="Arial" panose="020B0604020202020204" pitchFamily="34" charset="0"/>
                <a:cs typeface="Arial" panose="020B0604020202020204" pitchFamily="34" charset="0"/>
              </a:rPr>
              <a:t>AI In other domains. </a:t>
            </a:r>
          </a:p>
        </p:txBody>
      </p:sp>
      <p:sp>
        <p:nvSpPr>
          <p:cNvPr id="3" name="TextBox 2">
            <a:extLst>
              <a:ext uri="{FF2B5EF4-FFF2-40B4-BE49-F238E27FC236}">
                <a16:creationId xmlns:a16="http://schemas.microsoft.com/office/drawing/2014/main" id="{E95A98DA-024C-4797-A94A-98B3998BC020}"/>
              </a:ext>
            </a:extLst>
          </p:cNvPr>
          <p:cNvSpPr txBox="1"/>
          <p:nvPr/>
        </p:nvSpPr>
        <p:spPr>
          <a:xfrm>
            <a:off x="1564849" y="2168165"/>
            <a:ext cx="1989056" cy="1478570"/>
          </a:xfrm>
          <a:prstGeom prst="rect">
            <a:avLst/>
          </a:prstGeom>
          <a:noFill/>
        </p:spPr>
        <p:txBody>
          <a:bodyPr wrap="square" rtlCol="0">
            <a:spAutoFit/>
          </a:bodyPr>
          <a:lstStyle/>
          <a:p>
            <a:endParaRPr lang="en-GB" dirty="0"/>
          </a:p>
        </p:txBody>
      </p:sp>
      <p:pic>
        <p:nvPicPr>
          <p:cNvPr id="5" name="Picture 4" descr="A picture containing indoor, glass, table, sitting&#10;&#10;Description automatically generated">
            <a:extLst>
              <a:ext uri="{FF2B5EF4-FFF2-40B4-BE49-F238E27FC236}">
                <a16:creationId xmlns:a16="http://schemas.microsoft.com/office/drawing/2014/main" id="{B65C2456-C005-4748-8169-1C93DA973E28}"/>
              </a:ext>
            </a:extLst>
          </p:cNvPr>
          <p:cNvPicPr>
            <a:picLocks noChangeAspect="1"/>
          </p:cNvPicPr>
          <p:nvPr/>
        </p:nvPicPr>
        <p:blipFill>
          <a:blip r:embed="rId3"/>
          <a:stretch>
            <a:fillRect/>
          </a:stretch>
        </p:blipFill>
        <p:spPr>
          <a:xfrm rot="20857810">
            <a:off x="1692613" y="2357437"/>
            <a:ext cx="1861293" cy="2143125"/>
          </a:xfrm>
          <a:prstGeom prst="rect">
            <a:avLst/>
          </a:prstGeom>
        </p:spPr>
      </p:pic>
      <p:sp>
        <p:nvSpPr>
          <p:cNvPr id="6" name="Flowchart: Connector 5">
            <a:extLst>
              <a:ext uri="{FF2B5EF4-FFF2-40B4-BE49-F238E27FC236}">
                <a16:creationId xmlns:a16="http://schemas.microsoft.com/office/drawing/2014/main" id="{747653A3-5719-4E1D-9426-A58EA22DCF8B}"/>
              </a:ext>
            </a:extLst>
          </p:cNvPr>
          <p:cNvSpPr/>
          <p:nvPr/>
        </p:nvSpPr>
        <p:spPr>
          <a:xfrm>
            <a:off x="2305455" y="2097088"/>
            <a:ext cx="136087" cy="165345"/>
          </a:xfrm>
          <a:prstGeom prst="flowChartConnector">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15" name="Straight Connector 14">
            <a:extLst>
              <a:ext uri="{FF2B5EF4-FFF2-40B4-BE49-F238E27FC236}">
                <a16:creationId xmlns:a16="http://schemas.microsoft.com/office/drawing/2014/main" id="{11BFD61E-A25D-493F-A107-0882B6380F08}"/>
              </a:ext>
            </a:extLst>
          </p:cNvPr>
          <p:cNvCxnSpPr>
            <a:stCxn id="5" idx="0"/>
            <a:endCxn id="6" idx="4"/>
          </p:cNvCxnSpPr>
          <p:nvPr/>
        </p:nvCxnSpPr>
        <p:spPr>
          <a:xfrm flipH="1" flipV="1">
            <a:off x="2373499" y="2262433"/>
            <a:ext cx="20210" cy="119880"/>
          </a:xfrm>
          <a:prstGeom prst="line">
            <a:avLst/>
          </a:prstGeom>
          <a:ln w="28575"/>
        </p:spPr>
        <p:style>
          <a:lnRef idx="1">
            <a:schemeClr val="dk1"/>
          </a:lnRef>
          <a:fillRef idx="0">
            <a:schemeClr val="dk1"/>
          </a:fillRef>
          <a:effectRef idx="0">
            <a:schemeClr val="dk1"/>
          </a:effectRef>
          <a:fontRef idx="minor">
            <a:schemeClr val="tx1"/>
          </a:fontRef>
        </p:style>
      </p:cxnSp>
      <p:pic>
        <p:nvPicPr>
          <p:cNvPr id="18" name="Picture 17" descr="A person wearing a suit and tie&#10;&#10;Description automatically generated">
            <a:extLst>
              <a:ext uri="{FF2B5EF4-FFF2-40B4-BE49-F238E27FC236}">
                <a16:creationId xmlns:a16="http://schemas.microsoft.com/office/drawing/2014/main" id="{2052E259-3911-4776-BFF2-32B7E7D8011A}"/>
              </a:ext>
            </a:extLst>
          </p:cNvPr>
          <p:cNvPicPr>
            <a:picLocks noChangeAspect="1"/>
          </p:cNvPicPr>
          <p:nvPr/>
        </p:nvPicPr>
        <p:blipFill>
          <a:blip r:embed="rId4"/>
          <a:stretch>
            <a:fillRect/>
          </a:stretch>
        </p:blipFill>
        <p:spPr>
          <a:xfrm>
            <a:off x="4619625" y="2097088"/>
            <a:ext cx="1989057" cy="2220388"/>
          </a:xfrm>
          <a:prstGeom prst="rect">
            <a:avLst/>
          </a:prstGeom>
        </p:spPr>
      </p:pic>
      <p:sp>
        <p:nvSpPr>
          <p:cNvPr id="19" name="Flowchart: Connector 18">
            <a:extLst>
              <a:ext uri="{FF2B5EF4-FFF2-40B4-BE49-F238E27FC236}">
                <a16:creationId xmlns:a16="http://schemas.microsoft.com/office/drawing/2014/main" id="{646E40EC-788F-4F7C-83BF-EB0A087D72BD}"/>
              </a:ext>
            </a:extLst>
          </p:cNvPr>
          <p:cNvSpPr/>
          <p:nvPr/>
        </p:nvSpPr>
        <p:spPr>
          <a:xfrm>
            <a:off x="5476972" y="1677970"/>
            <a:ext cx="169683" cy="226243"/>
          </a:xfrm>
          <a:prstGeom prst="flowChartConnector">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21" name="Straight Connector 20">
            <a:extLst>
              <a:ext uri="{FF2B5EF4-FFF2-40B4-BE49-F238E27FC236}">
                <a16:creationId xmlns:a16="http://schemas.microsoft.com/office/drawing/2014/main" id="{6111E84A-305A-47E2-8CA9-5FD71787B7B7}"/>
              </a:ext>
            </a:extLst>
          </p:cNvPr>
          <p:cNvCxnSpPr>
            <a:stCxn id="19" idx="4"/>
          </p:cNvCxnSpPr>
          <p:nvPr/>
        </p:nvCxnSpPr>
        <p:spPr>
          <a:xfrm>
            <a:off x="5561814" y="1904213"/>
            <a:ext cx="0" cy="192875"/>
          </a:xfrm>
          <a:prstGeom prst="line">
            <a:avLst/>
          </a:prstGeom>
          <a:ln w="28575"/>
        </p:spPr>
        <p:style>
          <a:lnRef idx="1">
            <a:schemeClr val="dk1"/>
          </a:lnRef>
          <a:fillRef idx="0">
            <a:schemeClr val="dk1"/>
          </a:fillRef>
          <a:effectRef idx="0">
            <a:schemeClr val="dk1"/>
          </a:effectRef>
          <a:fontRef idx="minor">
            <a:schemeClr val="tx1"/>
          </a:fontRef>
        </p:style>
      </p:cxnSp>
      <p:pic>
        <p:nvPicPr>
          <p:cNvPr id="26" name="Picture 25" descr="A picture containing person, outdoor, car, window&#10;&#10;Description automatically generated">
            <a:extLst>
              <a:ext uri="{FF2B5EF4-FFF2-40B4-BE49-F238E27FC236}">
                <a16:creationId xmlns:a16="http://schemas.microsoft.com/office/drawing/2014/main" id="{A679FDF1-B7A3-4CE4-9D06-6F5712FEE69D}"/>
              </a:ext>
            </a:extLst>
          </p:cNvPr>
          <p:cNvPicPr>
            <a:picLocks noChangeAspect="1"/>
          </p:cNvPicPr>
          <p:nvPr/>
        </p:nvPicPr>
        <p:blipFill>
          <a:blip r:embed="rId5"/>
          <a:stretch>
            <a:fillRect/>
          </a:stretch>
        </p:blipFill>
        <p:spPr>
          <a:xfrm>
            <a:off x="7079532" y="2091897"/>
            <a:ext cx="2149310" cy="2220389"/>
          </a:xfrm>
          <a:prstGeom prst="rect">
            <a:avLst/>
          </a:prstGeom>
        </p:spPr>
      </p:pic>
      <p:sp>
        <p:nvSpPr>
          <p:cNvPr id="27" name="Flowchart: Connector 26">
            <a:extLst>
              <a:ext uri="{FF2B5EF4-FFF2-40B4-BE49-F238E27FC236}">
                <a16:creationId xmlns:a16="http://schemas.microsoft.com/office/drawing/2014/main" id="{D9B4706E-50DA-44E9-8D69-40DBDEBAF6C6}"/>
              </a:ext>
            </a:extLst>
          </p:cNvPr>
          <p:cNvSpPr/>
          <p:nvPr/>
        </p:nvSpPr>
        <p:spPr>
          <a:xfrm>
            <a:off x="7993940" y="1677970"/>
            <a:ext cx="169683" cy="226243"/>
          </a:xfrm>
          <a:prstGeom prst="flowChartConnector">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29" name="Straight Connector 28">
            <a:extLst>
              <a:ext uri="{FF2B5EF4-FFF2-40B4-BE49-F238E27FC236}">
                <a16:creationId xmlns:a16="http://schemas.microsoft.com/office/drawing/2014/main" id="{6D5BFFFC-1515-4F9A-8179-C90CA30B70FE}"/>
              </a:ext>
            </a:extLst>
          </p:cNvPr>
          <p:cNvCxnSpPr>
            <a:stCxn id="27" idx="4"/>
          </p:cNvCxnSpPr>
          <p:nvPr/>
        </p:nvCxnSpPr>
        <p:spPr>
          <a:xfrm flipH="1">
            <a:off x="8078771" y="1904213"/>
            <a:ext cx="11" cy="278736"/>
          </a:xfrm>
          <a:prstGeom prst="line">
            <a:avLst/>
          </a:prstGeom>
          <a:ln w="28575"/>
        </p:spPr>
        <p:style>
          <a:lnRef idx="1">
            <a:schemeClr val="dk1"/>
          </a:lnRef>
          <a:fillRef idx="0">
            <a:schemeClr val="dk1"/>
          </a:fillRef>
          <a:effectRef idx="0">
            <a:schemeClr val="dk1"/>
          </a:effectRef>
          <a:fontRef idx="minor">
            <a:schemeClr val="tx1"/>
          </a:fontRef>
        </p:style>
      </p:cxnSp>
      <p:pic>
        <p:nvPicPr>
          <p:cNvPr id="3073" name="Picture 3072" descr="A picture containing sitting, table, small, little&#10;&#10;Description automatically generated">
            <a:extLst>
              <a:ext uri="{FF2B5EF4-FFF2-40B4-BE49-F238E27FC236}">
                <a16:creationId xmlns:a16="http://schemas.microsoft.com/office/drawing/2014/main" id="{9DFADB3E-1174-4F15-85A7-AB529A52F4CE}"/>
              </a:ext>
            </a:extLst>
          </p:cNvPr>
          <p:cNvPicPr>
            <a:picLocks noChangeAspect="1"/>
          </p:cNvPicPr>
          <p:nvPr/>
        </p:nvPicPr>
        <p:blipFill>
          <a:blip r:embed="rId6"/>
          <a:stretch>
            <a:fillRect/>
          </a:stretch>
        </p:blipFill>
        <p:spPr>
          <a:xfrm rot="478139">
            <a:off x="9877474" y="2167534"/>
            <a:ext cx="1651863" cy="2274964"/>
          </a:xfrm>
          <a:prstGeom prst="rect">
            <a:avLst/>
          </a:prstGeom>
        </p:spPr>
      </p:pic>
      <p:sp>
        <p:nvSpPr>
          <p:cNvPr id="3074" name="Flowchart: Connector 3073">
            <a:extLst>
              <a:ext uri="{FF2B5EF4-FFF2-40B4-BE49-F238E27FC236}">
                <a16:creationId xmlns:a16="http://schemas.microsoft.com/office/drawing/2014/main" id="{E7E80B82-FE7B-4833-B98A-6288B9E90316}"/>
              </a:ext>
            </a:extLst>
          </p:cNvPr>
          <p:cNvSpPr/>
          <p:nvPr/>
        </p:nvSpPr>
        <p:spPr>
          <a:xfrm>
            <a:off x="10803097" y="1743959"/>
            <a:ext cx="169682" cy="226243"/>
          </a:xfrm>
          <a:prstGeom prst="flowChartConnector">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3078" name="Straight Connector 3077">
            <a:extLst>
              <a:ext uri="{FF2B5EF4-FFF2-40B4-BE49-F238E27FC236}">
                <a16:creationId xmlns:a16="http://schemas.microsoft.com/office/drawing/2014/main" id="{335DAFEC-03F8-4D1A-9437-A0DEDFABE46D}"/>
              </a:ext>
            </a:extLst>
          </p:cNvPr>
          <p:cNvCxnSpPr>
            <a:cxnSpLocks/>
            <a:stCxn id="3074" idx="3"/>
            <a:endCxn id="3073" idx="0"/>
          </p:cNvCxnSpPr>
          <p:nvPr/>
        </p:nvCxnSpPr>
        <p:spPr>
          <a:xfrm>
            <a:off x="10827946" y="1937069"/>
            <a:ext cx="33157" cy="241449"/>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sp>
        <p:nvSpPr>
          <p:cNvPr id="3085" name="TextBox 3084">
            <a:extLst>
              <a:ext uri="{FF2B5EF4-FFF2-40B4-BE49-F238E27FC236}">
                <a16:creationId xmlns:a16="http://schemas.microsoft.com/office/drawing/2014/main" id="{A397161C-E506-48D9-B5B2-252A27ED87B6}"/>
              </a:ext>
            </a:extLst>
          </p:cNvPr>
          <p:cNvSpPr txBox="1"/>
          <p:nvPr/>
        </p:nvSpPr>
        <p:spPr>
          <a:xfrm rot="20826496">
            <a:off x="1989056" y="4908711"/>
            <a:ext cx="1894787"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Companionship in Japan</a:t>
            </a:r>
          </a:p>
        </p:txBody>
      </p:sp>
      <p:sp>
        <p:nvSpPr>
          <p:cNvPr id="3086" name="TextBox 3085">
            <a:extLst>
              <a:ext uri="{FF2B5EF4-FFF2-40B4-BE49-F238E27FC236}">
                <a16:creationId xmlns:a16="http://schemas.microsoft.com/office/drawing/2014/main" id="{E50F365D-23BA-4F05-96AF-218AE73578E7}"/>
              </a:ext>
            </a:extLst>
          </p:cNvPr>
          <p:cNvSpPr txBox="1"/>
          <p:nvPr/>
        </p:nvSpPr>
        <p:spPr>
          <a:xfrm>
            <a:off x="4619625" y="4705484"/>
            <a:ext cx="1989057" cy="120032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Assessment Tool Tracking Performance in China</a:t>
            </a:r>
          </a:p>
        </p:txBody>
      </p:sp>
      <p:sp>
        <p:nvSpPr>
          <p:cNvPr id="3087" name="TextBox 3086">
            <a:extLst>
              <a:ext uri="{FF2B5EF4-FFF2-40B4-BE49-F238E27FC236}">
                <a16:creationId xmlns:a16="http://schemas.microsoft.com/office/drawing/2014/main" id="{BF21AAF6-FFDB-4CA1-A6F4-BD8F33BDE574}"/>
              </a:ext>
            </a:extLst>
          </p:cNvPr>
          <p:cNvSpPr txBox="1"/>
          <p:nvPr/>
        </p:nvSpPr>
        <p:spPr>
          <a:xfrm>
            <a:off x="7079532" y="4798243"/>
            <a:ext cx="2149310"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Hands Free Driving In Tesla Car</a:t>
            </a:r>
          </a:p>
        </p:txBody>
      </p:sp>
      <p:sp>
        <p:nvSpPr>
          <p:cNvPr id="3088" name="TextBox 3087">
            <a:extLst>
              <a:ext uri="{FF2B5EF4-FFF2-40B4-BE49-F238E27FC236}">
                <a16:creationId xmlns:a16="http://schemas.microsoft.com/office/drawing/2014/main" id="{065D0559-F01D-47FF-A5F1-DFB08E87A61F}"/>
              </a:ext>
            </a:extLst>
          </p:cNvPr>
          <p:cNvSpPr txBox="1"/>
          <p:nvPr/>
        </p:nvSpPr>
        <p:spPr>
          <a:xfrm rot="503240">
            <a:off x="9227878" y="4930014"/>
            <a:ext cx="2141907" cy="147732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Harm Assessment Tool Used in Policing </a:t>
            </a:r>
          </a:p>
          <a:p>
            <a:r>
              <a:rPr lang="en-GB" dirty="0">
                <a:latin typeface="Arial" panose="020B0604020202020204" pitchFamily="34" charset="0"/>
                <a:cs typeface="Arial" panose="020B0604020202020204" pitchFamily="34" charset="0"/>
              </a:rPr>
              <a:t>Regarding Bail Decisions      </a:t>
            </a:r>
          </a:p>
        </p:txBody>
      </p:sp>
      <p:sp>
        <p:nvSpPr>
          <p:cNvPr id="4" name="TextBox 3">
            <a:extLst>
              <a:ext uri="{FF2B5EF4-FFF2-40B4-BE49-F238E27FC236}">
                <a16:creationId xmlns:a16="http://schemas.microsoft.com/office/drawing/2014/main" id="{0E803A6B-52F1-4574-96BD-8F7E24307183}"/>
              </a:ext>
            </a:extLst>
          </p:cNvPr>
          <p:cNvSpPr txBox="1"/>
          <p:nvPr/>
        </p:nvSpPr>
        <p:spPr>
          <a:xfrm>
            <a:off x="8078771" y="6381946"/>
            <a:ext cx="2968640" cy="369332"/>
          </a:xfrm>
          <a:prstGeom prst="rect">
            <a:avLst/>
          </a:prstGeom>
          <a:noFill/>
        </p:spPr>
        <p:txBody>
          <a:bodyPr wrap="square" rtlCol="0">
            <a:spAutoFit/>
          </a:bodyPr>
          <a:lstStyle/>
          <a:p>
            <a:r>
              <a:rPr lang="en-GB" dirty="0"/>
              <a:t>Source: Cuthbertson, (2016)</a:t>
            </a:r>
          </a:p>
        </p:txBody>
      </p:sp>
    </p:spTree>
    <p:extLst>
      <p:ext uri="{BB962C8B-B14F-4D97-AF65-F5344CB8AC3E}">
        <p14:creationId xmlns:p14="http://schemas.microsoft.com/office/powerpoint/2010/main" val="8953965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pic>
        <p:nvPicPr>
          <p:cNvPr id="73" name="Picture 2">
            <a:extLst>
              <a:ext uri="{FF2B5EF4-FFF2-40B4-BE49-F238E27FC236}">
                <a16:creationId xmlns:a16="http://schemas.microsoft.com/office/drawing/2014/main" id="{EDA90D89-770A-4C09-978C-9E38FE15649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75" name="Group 74">
            <a:extLst>
              <a:ext uri="{FF2B5EF4-FFF2-40B4-BE49-F238E27FC236}">
                <a16:creationId xmlns:a16="http://schemas.microsoft.com/office/drawing/2014/main" id="{A3B344D7-1AE2-4947-876E-2A52674500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76" name="Rectangle 5">
              <a:extLst>
                <a:ext uri="{FF2B5EF4-FFF2-40B4-BE49-F238E27FC236}">
                  <a16:creationId xmlns:a16="http://schemas.microsoft.com/office/drawing/2014/main" id="{D6633E5C-867B-4E17-9151-FF0FDB122BC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77" name="Freeform 6">
              <a:extLst>
                <a:ext uri="{FF2B5EF4-FFF2-40B4-BE49-F238E27FC236}">
                  <a16:creationId xmlns:a16="http://schemas.microsoft.com/office/drawing/2014/main" id="{2D5EDC2E-587B-4E85-8185-D99B438AB5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8" name="Freeform 7">
              <a:extLst>
                <a:ext uri="{FF2B5EF4-FFF2-40B4-BE49-F238E27FC236}">
                  <a16:creationId xmlns:a16="http://schemas.microsoft.com/office/drawing/2014/main" id="{996B1479-D8B0-4D98-B382-877F9A3AE6B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9" name="Rectangle 8">
              <a:extLst>
                <a:ext uri="{FF2B5EF4-FFF2-40B4-BE49-F238E27FC236}">
                  <a16:creationId xmlns:a16="http://schemas.microsoft.com/office/drawing/2014/main" id="{3B7BA112-C364-4D4C-97F9-A1DC76F1E51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80" name="Freeform 9">
              <a:extLst>
                <a:ext uri="{FF2B5EF4-FFF2-40B4-BE49-F238E27FC236}">
                  <a16:creationId xmlns:a16="http://schemas.microsoft.com/office/drawing/2014/main" id="{8B9D9B13-8F5D-41E6-93D6-CDFEB34AB2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1" name="Freeform 10">
              <a:extLst>
                <a:ext uri="{FF2B5EF4-FFF2-40B4-BE49-F238E27FC236}">
                  <a16:creationId xmlns:a16="http://schemas.microsoft.com/office/drawing/2014/main" id="{B5720BDB-EA73-4DE9-8A10-11DA3A1AC1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2" name="Freeform 11">
              <a:extLst>
                <a:ext uri="{FF2B5EF4-FFF2-40B4-BE49-F238E27FC236}">
                  <a16:creationId xmlns:a16="http://schemas.microsoft.com/office/drawing/2014/main" id="{F1D2313E-4168-41D0-A5B5-2187D1B33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3" name="Freeform 12">
              <a:extLst>
                <a:ext uri="{FF2B5EF4-FFF2-40B4-BE49-F238E27FC236}">
                  <a16:creationId xmlns:a16="http://schemas.microsoft.com/office/drawing/2014/main" id="{0F1B19F3-A09E-4891-8916-D5F8B0B2A17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4" name="Freeform 13">
              <a:extLst>
                <a:ext uri="{FF2B5EF4-FFF2-40B4-BE49-F238E27FC236}">
                  <a16:creationId xmlns:a16="http://schemas.microsoft.com/office/drawing/2014/main" id="{4D61F564-BB90-4A5C-829A-4F984FD6CD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5" name="Freeform 14">
              <a:extLst>
                <a:ext uri="{FF2B5EF4-FFF2-40B4-BE49-F238E27FC236}">
                  <a16:creationId xmlns:a16="http://schemas.microsoft.com/office/drawing/2014/main" id="{3803B77E-8C29-4857-B5C1-B89B01F46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6" name="Freeform 15">
              <a:extLst>
                <a:ext uri="{FF2B5EF4-FFF2-40B4-BE49-F238E27FC236}">
                  <a16:creationId xmlns:a16="http://schemas.microsoft.com/office/drawing/2014/main" id="{B96F39B0-FB50-4957-8F85-2E2CCF6D7E8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7" name="Freeform 16">
              <a:extLst>
                <a:ext uri="{FF2B5EF4-FFF2-40B4-BE49-F238E27FC236}">
                  <a16:creationId xmlns:a16="http://schemas.microsoft.com/office/drawing/2014/main" id="{A54B5837-452A-4FC3-A8C8-E275AA9292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8" name="Freeform 17">
              <a:extLst>
                <a:ext uri="{FF2B5EF4-FFF2-40B4-BE49-F238E27FC236}">
                  <a16:creationId xmlns:a16="http://schemas.microsoft.com/office/drawing/2014/main" id="{FDE2A683-C13C-4A7F-935C-4C5279BF50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9" name="Freeform 18">
              <a:extLst>
                <a:ext uri="{FF2B5EF4-FFF2-40B4-BE49-F238E27FC236}">
                  <a16:creationId xmlns:a16="http://schemas.microsoft.com/office/drawing/2014/main" id="{30C5773F-6573-4E1F-B3DC-BB2B01D88D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0" name="Freeform 19">
              <a:extLst>
                <a:ext uri="{FF2B5EF4-FFF2-40B4-BE49-F238E27FC236}">
                  <a16:creationId xmlns:a16="http://schemas.microsoft.com/office/drawing/2014/main" id="{E280F9F5-EF46-41DF-B672-013B025B96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1" name="Freeform 20">
              <a:extLst>
                <a:ext uri="{FF2B5EF4-FFF2-40B4-BE49-F238E27FC236}">
                  <a16:creationId xmlns:a16="http://schemas.microsoft.com/office/drawing/2014/main" id="{5876ADD8-345E-4A8D-81CB-0D5C3F76F8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2" name="Freeform 21">
              <a:extLst>
                <a:ext uri="{FF2B5EF4-FFF2-40B4-BE49-F238E27FC236}">
                  <a16:creationId xmlns:a16="http://schemas.microsoft.com/office/drawing/2014/main" id="{8D2F7216-B310-4AB4-9948-2CF747F77F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3" name="Freeform 22">
              <a:extLst>
                <a:ext uri="{FF2B5EF4-FFF2-40B4-BE49-F238E27FC236}">
                  <a16:creationId xmlns:a16="http://schemas.microsoft.com/office/drawing/2014/main" id="{D113E940-FD31-4B25-B33F-5B213CC758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4" name="Freeform 23">
              <a:extLst>
                <a:ext uri="{FF2B5EF4-FFF2-40B4-BE49-F238E27FC236}">
                  <a16:creationId xmlns:a16="http://schemas.microsoft.com/office/drawing/2014/main" id="{D6211283-9342-40E7-88F7-14A9028450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5" name="Freeform 24">
              <a:extLst>
                <a:ext uri="{FF2B5EF4-FFF2-40B4-BE49-F238E27FC236}">
                  <a16:creationId xmlns:a16="http://schemas.microsoft.com/office/drawing/2014/main" id="{B0118661-823B-4754-B0E3-52ACCB8DF84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6" name="Freeform 25">
              <a:extLst>
                <a:ext uri="{FF2B5EF4-FFF2-40B4-BE49-F238E27FC236}">
                  <a16:creationId xmlns:a16="http://schemas.microsoft.com/office/drawing/2014/main" id="{263B289D-A43D-47C8-AA8E-40C86C6084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7" name="Freeform 26">
              <a:extLst>
                <a:ext uri="{FF2B5EF4-FFF2-40B4-BE49-F238E27FC236}">
                  <a16:creationId xmlns:a16="http://schemas.microsoft.com/office/drawing/2014/main" id="{D5A2D8F7-A5A4-4B2E-89AE-F99CC5B057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8" name="Freeform 27">
              <a:extLst>
                <a:ext uri="{FF2B5EF4-FFF2-40B4-BE49-F238E27FC236}">
                  <a16:creationId xmlns:a16="http://schemas.microsoft.com/office/drawing/2014/main" id="{6847785C-2F02-4845-9257-9DE5E6EDA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9" name="Freeform 28">
              <a:extLst>
                <a:ext uri="{FF2B5EF4-FFF2-40B4-BE49-F238E27FC236}">
                  <a16:creationId xmlns:a16="http://schemas.microsoft.com/office/drawing/2014/main" id="{4B83A129-3D7E-44D8-8C6C-9DE73E129B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0" name="Freeform 29">
              <a:extLst>
                <a:ext uri="{FF2B5EF4-FFF2-40B4-BE49-F238E27FC236}">
                  <a16:creationId xmlns:a16="http://schemas.microsoft.com/office/drawing/2014/main" id="{7E1A9847-AC3D-4B5D-A29A-A93B0C6ABA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1" name="Freeform 30">
              <a:extLst>
                <a:ext uri="{FF2B5EF4-FFF2-40B4-BE49-F238E27FC236}">
                  <a16:creationId xmlns:a16="http://schemas.microsoft.com/office/drawing/2014/main" id="{2450F521-5F68-4148-9905-6232B08F89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2" name="Freeform 31">
              <a:extLst>
                <a:ext uri="{FF2B5EF4-FFF2-40B4-BE49-F238E27FC236}">
                  <a16:creationId xmlns:a16="http://schemas.microsoft.com/office/drawing/2014/main" id="{8C6F916A-08CA-4F4C-BDBA-0F63A621FE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3" name="Freeform 32">
              <a:extLst>
                <a:ext uri="{FF2B5EF4-FFF2-40B4-BE49-F238E27FC236}">
                  <a16:creationId xmlns:a16="http://schemas.microsoft.com/office/drawing/2014/main" id="{D68FB199-D330-4EF4-94F5-1C07371E87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4" name="Rectangle 33">
              <a:extLst>
                <a:ext uri="{FF2B5EF4-FFF2-40B4-BE49-F238E27FC236}">
                  <a16:creationId xmlns:a16="http://schemas.microsoft.com/office/drawing/2014/main" id="{3B67568D-CC47-4BBA-A084-154AEAA8256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05" name="Freeform 34">
              <a:extLst>
                <a:ext uri="{FF2B5EF4-FFF2-40B4-BE49-F238E27FC236}">
                  <a16:creationId xmlns:a16="http://schemas.microsoft.com/office/drawing/2014/main" id="{C9C25D1A-5E1E-4B22-B8D3-B0F5263921F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6" name="Freeform 35">
              <a:extLst>
                <a:ext uri="{FF2B5EF4-FFF2-40B4-BE49-F238E27FC236}">
                  <a16:creationId xmlns:a16="http://schemas.microsoft.com/office/drawing/2014/main" id="{4D8DB054-D1D3-4C30-B62E-7F2C6A812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7" name="Freeform 36">
              <a:extLst>
                <a:ext uri="{FF2B5EF4-FFF2-40B4-BE49-F238E27FC236}">
                  <a16:creationId xmlns:a16="http://schemas.microsoft.com/office/drawing/2014/main" id="{9EB76371-2F16-4BA0-994C-2575FD9336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8" name="Freeform 37">
              <a:extLst>
                <a:ext uri="{FF2B5EF4-FFF2-40B4-BE49-F238E27FC236}">
                  <a16:creationId xmlns:a16="http://schemas.microsoft.com/office/drawing/2014/main" id="{2B61AF6D-2A6D-4C90-BCCA-CD97F7246F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9" name="Freeform 38">
              <a:extLst>
                <a:ext uri="{FF2B5EF4-FFF2-40B4-BE49-F238E27FC236}">
                  <a16:creationId xmlns:a16="http://schemas.microsoft.com/office/drawing/2014/main" id="{B35F6DFD-5D34-4BE6-8B2A-0D6CDCE28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0" name="Freeform 39">
              <a:extLst>
                <a:ext uri="{FF2B5EF4-FFF2-40B4-BE49-F238E27FC236}">
                  <a16:creationId xmlns:a16="http://schemas.microsoft.com/office/drawing/2014/main" id="{BCB0EEDB-7826-499E-BB87-6D0DD545F0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1" name="Freeform 40">
              <a:extLst>
                <a:ext uri="{FF2B5EF4-FFF2-40B4-BE49-F238E27FC236}">
                  <a16:creationId xmlns:a16="http://schemas.microsoft.com/office/drawing/2014/main" id="{F16B5CE0-3198-436D-888B-A01A983844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2" name="Freeform 41">
              <a:extLst>
                <a:ext uri="{FF2B5EF4-FFF2-40B4-BE49-F238E27FC236}">
                  <a16:creationId xmlns:a16="http://schemas.microsoft.com/office/drawing/2014/main" id="{B550414A-8DF0-4572-A382-B88DBE0B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3" name="Freeform 42">
              <a:extLst>
                <a:ext uri="{FF2B5EF4-FFF2-40B4-BE49-F238E27FC236}">
                  <a16:creationId xmlns:a16="http://schemas.microsoft.com/office/drawing/2014/main" id="{AFB98517-BD8F-45DD-A2BA-52FD61A48A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4" name="Freeform 43">
              <a:extLst>
                <a:ext uri="{FF2B5EF4-FFF2-40B4-BE49-F238E27FC236}">
                  <a16:creationId xmlns:a16="http://schemas.microsoft.com/office/drawing/2014/main" id="{78C67202-AF18-4690-8000-4C12C4042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5" name="Freeform 44">
              <a:extLst>
                <a:ext uri="{FF2B5EF4-FFF2-40B4-BE49-F238E27FC236}">
                  <a16:creationId xmlns:a16="http://schemas.microsoft.com/office/drawing/2014/main" id="{AD51A156-6972-43DA-BF32-CA187641B3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6" name="Rectangle 45">
              <a:extLst>
                <a:ext uri="{FF2B5EF4-FFF2-40B4-BE49-F238E27FC236}">
                  <a16:creationId xmlns:a16="http://schemas.microsoft.com/office/drawing/2014/main" id="{B5CE61CC-EBDF-4355-A6C3-D44E62D7849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17" name="Freeform 46">
              <a:extLst>
                <a:ext uri="{FF2B5EF4-FFF2-40B4-BE49-F238E27FC236}">
                  <a16:creationId xmlns:a16="http://schemas.microsoft.com/office/drawing/2014/main" id="{ACB1B7F1-FBEF-48FA-97A7-9FAE7708E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8" name="Freeform 47">
              <a:extLst>
                <a:ext uri="{FF2B5EF4-FFF2-40B4-BE49-F238E27FC236}">
                  <a16:creationId xmlns:a16="http://schemas.microsoft.com/office/drawing/2014/main" id="{4851370A-7D0E-4B9F-BA8B-B1966748FB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9" name="Freeform 48">
              <a:extLst>
                <a:ext uri="{FF2B5EF4-FFF2-40B4-BE49-F238E27FC236}">
                  <a16:creationId xmlns:a16="http://schemas.microsoft.com/office/drawing/2014/main" id="{B882F537-DDEB-49AE-BF36-6380A45F03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0" name="Freeform 49">
              <a:extLst>
                <a:ext uri="{FF2B5EF4-FFF2-40B4-BE49-F238E27FC236}">
                  <a16:creationId xmlns:a16="http://schemas.microsoft.com/office/drawing/2014/main" id="{A53D3CF4-BFB0-4D0B-8471-26ACAFE0A5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1" name="Freeform 50">
              <a:extLst>
                <a:ext uri="{FF2B5EF4-FFF2-40B4-BE49-F238E27FC236}">
                  <a16:creationId xmlns:a16="http://schemas.microsoft.com/office/drawing/2014/main" id="{13BC2FA8-8256-44BD-9A62-0EE83D6476C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2" name="Freeform 51">
              <a:extLst>
                <a:ext uri="{FF2B5EF4-FFF2-40B4-BE49-F238E27FC236}">
                  <a16:creationId xmlns:a16="http://schemas.microsoft.com/office/drawing/2014/main" id="{90A9C5D2-72E3-4B31-A271-57A883ADC4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3" name="Freeform 52">
              <a:extLst>
                <a:ext uri="{FF2B5EF4-FFF2-40B4-BE49-F238E27FC236}">
                  <a16:creationId xmlns:a16="http://schemas.microsoft.com/office/drawing/2014/main" id="{2A5948D4-F239-4BEA-8E38-76F358E3EE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4" name="Freeform 53">
              <a:extLst>
                <a:ext uri="{FF2B5EF4-FFF2-40B4-BE49-F238E27FC236}">
                  <a16:creationId xmlns:a16="http://schemas.microsoft.com/office/drawing/2014/main" id="{7384B304-194D-400B-B568-5E6DEA885A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5" name="Freeform 54">
              <a:extLst>
                <a:ext uri="{FF2B5EF4-FFF2-40B4-BE49-F238E27FC236}">
                  <a16:creationId xmlns:a16="http://schemas.microsoft.com/office/drawing/2014/main" id="{B680594F-341A-4C19-BF7F-F6D76386A8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6" name="Freeform 55">
              <a:extLst>
                <a:ext uri="{FF2B5EF4-FFF2-40B4-BE49-F238E27FC236}">
                  <a16:creationId xmlns:a16="http://schemas.microsoft.com/office/drawing/2014/main" id="{4EA6807C-3B8A-43FE-BA1B-8D6D3851FF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7" name="Freeform 56">
              <a:extLst>
                <a:ext uri="{FF2B5EF4-FFF2-40B4-BE49-F238E27FC236}">
                  <a16:creationId xmlns:a16="http://schemas.microsoft.com/office/drawing/2014/main" id="{BA316439-CB72-49C9-BE80-934799D838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8" name="Freeform 57">
              <a:extLst>
                <a:ext uri="{FF2B5EF4-FFF2-40B4-BE49-F238E27FC236}">
                  <a16:creationId xmlns:a16="http://schemas.microsoft.com/office/drawing/2014/main" id="{6BC7FE05-950C-4A73-B6A9-282B142C7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9" name="Freeform 58">
              <a:extLst>
                <a:ext uri="{FF2B5EF4-FFF2-40B4-BE49-F238E27FC236}">
                  <a16:creationId xmlns:a16="http://schemas.microsoft.com/office/drawing/2014/main" id="{81C014C7-E085-4923-B533-732801FC24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3" name="TextBox 2">
            <a:extLst>
              <a:ext uri="{FF2B5EF4-FFF2-40B4-BE49-F238E27FC236}">
                <a16:creationId xmlns:a16="http://schemas.microsoft.com/office/drawing/2014/main" id="{7216FFCE-AB72-4E1D-9EC4-85CC2FAF8B2C}"/>
              </a:ext>
            </a:extLst>
          </p:cNvPr>
          <p:cNvSpPr txBox="1"/>
          <p:nvPr/>
        </p:nvSpPr>
        <p:spPr>
          <a:xfrm>
            <a:off x="1876425" y="1957388"/>
            <a:ext cx="3734941" cy="2533650"/>
          </a:xfrm>
          <a:prstGeom prst="rect">
            <a:avLst/>
          </a:prstGeom>
        </p:spPr>
        <p:txBody>
          <a:bodyPr vert="horz" lIns="91440" tIns="45720" rIns="91440" bIns="45720" rtlCol="0" anchor="b">
            <a:noAutofit/>
          </a:bodyPr>
          <a:lstStyle/>
          <a:p>
            <a:pPr defTabSz="914400">
              <a:lnSpc>
                <a:spcPct val="90000"/>
              </a:lnSpc>
              <a:spcBef>
                <a:spcPct val="0"/>
              </a:spcBef>
              <a:spcAft>
                <a:spcPts val="600"/>
              </a:spcAft>
            </a:pPr>
            <a:r>
              <a:rPr lang="en-US" sz="3200" cap="all" dirty="0">
                <a:solidFill>
                  <a:srgbClr val="FF0000"/>
                </a:solidFill>
                <a:latin typeface="Arial" panose="020B0604020202020204" pitchFamily="34" charset="0"/>
                <a:ea typeface="+mj-ea"/>
                <a:cs typeface="Arial" panose="020B0604020202020204" pitchFamily="34" charset="0"/>
              </a:rPr>
              <a:t>What are the advantages and disadvantages of AI ?</a:t>
            </a:r>
          </a:p>
        </p:txBody>
      </p:sp>
      <p:sp>
        <p:nvSpPr>
          <p:cNvPr id="131" name="Round Diagonal Corner Rectangle 6">
            <a:extLst>
              <a:ext uri="{FF2B5EF4-FFF2-40B4-BE49-F238E27FC236}">
                <a16:creationId xmlns:a16="http://schemas.microsoft.com/office/drawing/2014/main" id="{E514B1EB-1EB9-4A85-9C31-C41C1A7CE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808057"/>
            <a:ext cx="5286376" cy="5234394"/>
          </a:xfrm>
          <a:prstGeom prst="round2DiagRect">
            <a:avLst>
              <a:gd name="adj1" fmla="val 6185"/>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Image result for Thinking clipart image">
            <a:hlinkClick r:id="rId5"/>
            <a:extLst>
              <a:ext uri="{FF2B5EF4-FFF2-40B4-BE49-F238E27FC236}">
                <a16:creationId xmlns:a16="http://schemas.microsoft.com/office/drawing/2014/main" id="{19FF0738-16E9-4ACF-9114-2CAB384D7E94}"/>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6939025" y="1136606"/>
            <a:ext cx="3600324" cy="457729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7EB1B1C-1248-426A-90B2-F1656B6FE151}"/>
              </a:ext>
            </a:extLst>
          </p:cNvPr>
          <p:cNvSpPr txBox="1"/>
          <p:nvPr/>
        </p:nvSpPr>
        <p:spPr>
          <a:xfrm>
            <a:off x="6096000" y="6221413"/>
            <a:ext cx="3010294" cy="369332"/>
          </a:xfrm>
          <a:prstGeom prst="rect">
            <a:avLst/>
          </a:prstGeom>
          <a:noFill/>
          <a:ln>
            <a:solidFill>
              <a:schemeClr val="tx1"/>
            </a:solidFill>
          </a:ln>
        </p:spPr>
        <p:txBody>
          <a:bodyPr wrap="square" rtlCol="0">
            <a:spAutoFit/>
          </a:bodyPr>
          <a:lstStyle/>
          <a:p>
            <a:r>
              <a:rPr lang="en-GB" dirty="0"/>
              <a:t>Source: Clipart library-com</a:t>
            </a:r>
          </a:p>
        </p:txBody>
      </p:sp>
      <p:sp>
        <p:nvSpPr>
          <p:cNvPr id="4" name="TextBox 3">
            <a:extLst>
              <a:ext uri="{FF2B5EF4-FFF2-40B4-BE49-F238E27FC236}">
                <a16:creationId xmlns:a16="http://schemas.microsoft.com/office/drawing/2014/main" id="{2A268572-1ADA-46D3-BD23-3D574FA41402}"/>
              </a:ext>
            </a:extLst>
          </p:cNvPr>
          <p:cNvSpPr txBox="1"/>
          <p:nvPr/>
        </p:nvSpPr>
        <p:spPr>
          <a:xfrm>
            <a:off x="2025445" y="4778477"/>
            <a:ext cx="1966451" cy="461665"/>
          </a:xfrm>
          <a:prstGeom prst="rect">
            <a:avLst/>
          </a:prstGeom>
          <a:noFill/>
          <a:ln>
            <a:solidFill>
              <a:schemeClr val="tx1"/>
            </a:solidFill>
          </a:ln>
        </p:spPr>
        <p:txBody>
          <a:bodyPr wrap="square" rtlCol="0">
            <a:spAutoFit/>
          </a:bodyPr>
          <a:lstStyle/>
          <a:p>
            <a:r>
              <a:rPr lang="en-GB" sz="2400" dirty="0">
                <a:latin typeface="Arial" panose="020B0604020202020204" pitchFamily="34" charset="0"/>
                <a:cs typeface="Arial" panose="020B0604020202020204" pitchFamily="34" charset="0"/>
              </a:rPr>
              <a:t>  Activity 3 </a:t>
            </a:r>
          </a:p>
        </p:txBody>
      </p:sp>
    </p:spTree>
    <p:extLst>
      <p:ext uri="{BB962C8B-B14F-4D97-AF65-F5344CB8AC3E}">
        <p14:creationId xmlns:p14="http://schemas.microsoft.com/office/powerpoint/2010/main" val="40176198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E365A1C-184D-4605-A612-4D67B9F722CF}"/>
              </a:ext>
            </a:extLst>
          </p:cNvPr>
          <p:cNvSpPr txBox="1"/>
          <p:nvPr/>
        </p:nvSpPr>
        <p:spPr>
          <a:xfrm>
            <a:off x="2318994" y="1253765"/>
            <a:ext cx="7833674" cy="584775"/>
          </a:xfrm>
          <a:prstGeom prst="rect">
            <a:avLst/>
          </a:prstGeom>
          <a:noFill/>
        </p:spPr>
        <p:txBody>
          <a:bodyPr wrap="square" rtlCol="0">
            <a:spAutoFit/>
          </a:bodyPr>
          <a:lstStyle/>
          <a:p>
            <a:pPr algn="ctr"/>
            <a:r>
              <a:rPr lang="en-GB" sz="3200" dirty="0">
                <a:solidFill>
                  <a:srgbClr val="FF0000"/>
                </a:solidFill>
                <a:latin typeface="Arial" panose="020B0604020202020204" pitchFamily="34" charset="0"/>
                <a:cs typeface="Arial" panose="020B0604020202020204" pitchFamily="34" charset="0"/>
              </a:rPr>
              <a:t>Advantages.</a:t>
            </a:r>
          </a:p>
        </p:txBody>
      </p:sp>
      <p:sp>
        <p:nvSpPr>
          <p:cNvPr id="4" name="TextBox 3">
            <a:extLst>
              <a:ext uri="{FF2B5EF4-FFF2-40B4-BE49-F238E27FC236}">
                <a16:creationId xmlns:a16="http://schemas.microsoft.com/office/drawing/2014/main" id="{4A4ADC03-27E7-4397-9D11-8FCD78B9DDF4}"/>
              </a:ext>
            </a:extLst>
          </p:cNvPr>
          <p:cNvSpPr txBox="1"/>
          <p:nvPr/>
        </p:nvSpPr>
        <p:spPr>
          <a:xfrm>
            <a:off x="829559" y="1734532"/>
            <a:ext cx="11151911" cy="4154984"/>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Upskills workforce for employment benefit</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Enable greater innovation in commercial services and public services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Automating standard tasks permits huge productivity gains worth £654 billion to UK Economy by 2035</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Insurance companies use AI to reduce risk of claims using algorithms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 Banks use AI to reduce pressure at peak times for ISA’s  (apm.org.uk, 2019)</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US Air Force using technology to train pilots to do hands free flying</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Use of Apache System in medicine to identify most deserving cases for treatment in US IC units                                                         (</a:t>
            </a:r>
            <a:r>
              <a:rPr lang="en-GB" sz="2400" dirty="0" err="1">
                <a:latin typeface="Arial" panose="020B0604020202020204" pitchFamily="34" charset="0"/>
                <a:cs typeface="Arial" panose="020B0604020202020204" pitchFamily="34" charset="0"/>
              </a:rPr>
              <a:t>Prenzsky</a:t>
            </a:r>
            <a:r>
              <a:rPr lang="en-GB" sz="2400" dirty="0">
                <a:latin typeface="Arial" panose="020B0604020202020204" pitchFamily="34" charset="0"/>
                <a:cs typeface="Arial" panose="020B0604020202020204" pitchFamily="34" charset="0"/>
              </a:rPr>
              <a:t>, 2012)</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Focus on technology in schools means of accessing and collaborating with home                                                                                  (Buckingham, 2007)</a:t>
            </a:r>
          </a:p>
        </p:txBody>
      </p:sp>
    </p:spTree>
    <p:extLst>
      <p:ext uri="{BB962C8B-B14F-4D97-AF65-F5344CB8AC3E}">
        <p14:creationId xmlns:p14="http://schemas.microsoft.com/office/powerpoint/2010/main" val="407530650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99345A0-3593-4612-BB01-4F595589B59F}"/>
              </a:ext>
            </a:extLst>
          </p:cNvPr>
          <p:cNvSpPr txBox="1"/>
          <p:nvPr/>
        </p:nvSpPr>
        <p:spPr>
          <a:xfrm>
            <a:off x="791851" y="1404594"/>
            <a:ext cx="10906813" cy="5386090"/>
          </a:xfrm>
          <a:prstGeom prst="rect">
            <a:avLst/>
          </a:prstGeom>
          <a:noFill/>
        </p:spPr>
        <p:txBody>
          <a:bodyPr wrap="square" rtlCol="0">
            <a:spAutoFit/>
          </a:bodyPr>
          <a:lstStyle/>
          <a:p>
            <a:pPr algn="ctr"/>
            <a:r>
              <a:rPr lang="en-GB" sz="3200" dirty="0">
                <a:solidFill>
                  <a:srgbClr val="FF0000"/>
                </a:solidFill>
                <a:latin typeface="Arial" panose="020B0604020202020204" pitchFamily="34" charset="0"/>
                <a:cs typeface="Arial" panose="020B0604020202020204" pitchFamily="34" charset="0"/>
              </a:rPr>
              <a:t>Disadvantages.</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Globally 800 million jobs could be lost by 2030</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People don’t recognise the need to engage with AI</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Heuristic programs of AI adopt a rule of thumb attitude, computer will execute programmes without question       (apm.org.uk, 2019)</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New media to access information results in children less respectful of adult authority</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Advancement in technology considered to threaten the need for schools</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Limited supply of software</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Natural minds becoming lazy </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Concern that education will become the responsibility of administrators/corporate opportunists             (</a:t>
            </a:r>
            <a:r>
              <a:rPr lang="en-GB" sz="2400" dirty="0" err="1">
                <a:latin typeface="Arial" panose="020B0604020202020204" pitchFamily="34" charset="0"/>
                <a:cs typeface="Arial" panose="020B0604020202020204" pitchFamily="34" charset="0"/>
              </a:rPr>
              <a:t>Somekh</a:t>
            </a:r>
            <a:r>
              <a:rPr lang="en-GB" sz="2400" dirty="0">
                <a:latin typeface="Arial" panose="020B0604020202020204" pitchFamily="34" charset="0"/>
                <a:cs typeface="Arial" panose="020B0604020202020204" pitchFamily="34" charset="0"/>
              </a:rPr>
              <a:t>, 2007)  </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Concern that these advancements will compromise the core competencies of caring </a:t>
            </a:r>
            <a:r>
              <a:rPr lang="en-GB" sz="2400" dirty="0" err="1">
                <a:latin typeface="Arial" panose="020B0604020202020204" pitchFamily="34" charset="0"/>
                <a:cs typeface="Arial" panose="020B0604020202020204" pitchFamily="34" charset="0"/>
              </a:rPr>
              <a:t>i.e</a:t>
            </a:r>
            <a:r>
              <a:rPr lang="en-GB" sz="2400" dirty="0">
                <a:latin typeface="Arial" panose="020B0604020202020204" pitchFamily="34" charset="0"/>
                <a:cs typeface="Arial" panose="020B0604020202020204" pitchFamily="34" charset="0"/>
              </a:rPr>
              <a:t> empathy                                        (Hodges, 2017)                 </a:t>
            </a:r>
          </a:p>
        </p:txBody>
      </p:sp>
    </p:spTree>
    <p:extLst>
      <p:ext uri="{BB962C8B-B14F-4D97-AF65-F5344CB8AC3E}">
        <p14:creationId xmlns:p14="http://schemas.microsoft.com/office/powerpoint/2010/main" val="33988658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4C25C21-58ED-466D-AB18-6AC2CF65E4ED}"/>
              </a:ext>
            </a:extLst>
          </p:cNvPr>
          <p:cNvSpPr txBox="1"/>
          <p:nvPr/>
        </p:nvSpPr>
        <p:spPr>
          <a:xfrm>
            <a:off x="2771480" y="1093509"/>
            <a:ext cx="6608190" cy="1569660"/>
          </a:xfrm>
          <a:prstGeom prst="rect">
            <a:avLst/>
          </a:prstGeom>
          <a:noFill/>
          <a:ln w="38100">
            <a:solidFill>
              <a:schemeClr val="tx1"/>
            </a:solidFill>
          </a:ln>
        </p:spPr>
        <p:txBody>
          <a:bodyPr wrap="square" rtlCol="0">
            <a:spAutoFit/>
          </a:bodyPr>
          <a:lstStyle/>
          <a:p>
            <a:pPr algn="ctr"/>
            <a:r>
              <a:rPr lang="en-GB" sz="3200" dirty="0">
                <a:solidFill>
                  <a:srgbClr val="FF0000"/>
                </a:solidFill>
                <a:latin typeface="Arial" panose="020B0604020202020204" pitchFamily="34" charset="0"/>
                <a:cs typeface="Arial" panose="020B0604020202020204" pitchFamily="34" charset="0"/>
              </a:rPr>
              <a:t>Reflect back into KWL Framework, the Learning Outcomes of the Session.</a:t>
            </a:r>
          </a:p>
        </p:txBody>
      </p:sp>
      <p:sp>
        <p:nvSpPr>
          <p:cNvPr id="3" name="TextBox 2">
            <a:extLst>
              <a:ext uri="{FF2B5EF4-FFF2-40B4-BE49-F238E27FC236}">
                <a16:creationId xmlns:a16="http://schemas.microsoft.com/office/drawing/2014/main" id="{B9916627-4640-478A-ADC1-D93204FF8640}"/>
              </a:ext>
            </a:extLst>
          </p:cNvPr>
          <p:cNvSpPr txBox="1"/>
          <p:nvPr/>
        </p:nvSpPr>
        <p:spPr>
          <a:xfrm>
            <a:off x="2149311" y="2724346"/>
            <a:ext cx="7927943" cy="1938992"/>
          </a:xfrm>
          <a:prstGeom prst="rect">
            <a:avLst/>
          </a:prstGeom>
          <a:noFill/>
        </p:spPr>
        <p:txBody>
          <a:bodyPr wrap="square" rtlCol="0">
            <a:spAutoFit/>
          </a:bodyPr>
          <a:lstStyle/>
          <a:p>
            <a:pPr algn="ctr"/>
            <a:endParaRPr lang="en-GB" sz="6000" dirty="0">
              <a:latin typeface="Arial" panose="020B0604020202020204" pitchFamily="34" charset="0"/>
              <a:cs typeface="Arial" panose="020B0604020202020204" pitchFamily="34" charset="0"/>
            </a:endParaRPr>
          </a:p>
          <a:p>
            <a:pPr algn="ctr"/>
            <a:r>
              <a:rPr lang="en-GB" sz="6000" dirty="0">
                <a:solidFill>
                  <a:srgbClr val="FF0000"/>
                </a:solidFill>
                <a:latin typeface="Arial" panose="020B0604020202020204" pitchFamily="34" charset="0"/>
                <a:cs typeface="Arial" panose="020B0604020202020204" pitchFamily="34" charset="0"/>
              </a:rPr>
              <a:t>Thankyou for listening.</a:t>
            </a:r>
          </a:p>
        </p:txBody>
      </p:sp>
    </p:spTree>
    <p:extLst>
      <p:ext uri="{BB962C8B-B14F-4D97-AF65-F5344CB8AC3E}">
        <p14:creationId xmlns:p14="http://schemas.microsoft.com/office/powerpoint/2010/main" val="15053990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62769FB-D6A1-4209-AC36-68EC7B4DA798}"/>
              </a:ext>
            </a:extLst>
          </p:cNvPr>
          <p:cNvSpPr txBox="1"/>
          <p:nvPr/>
        </p:nvSpPr>
        <p:spPr>
          <a:xfrm>
            <a:off x="3594847" y="273377"/>
            <a:ext cx="4059718" cy="400110"/>
          </a:xfrm>
          <a:prstGeom prst="rect">
            <a:avLst/>
          </a:prstGeom>
          <a:noFill/>
        </p:spPr>
        <p:txBody>
          <a:bodyPr wrap="square" rtlCol="0">
            <a:spAutoFit/>
          </a:bodyPr>
          <a:lstStyle/>
          <a:p>
            <a:pPr algn="ctr"/>
            <a:r>
              <a:rPr lang="en-GB" sz="2000" i="1" u="sng" dirty="0">
                <a:solidFill>
                  <a:srgbClr val="FF0000"/>
                </a:solidFill>
                <a:latin typeface="Arial" panose="020B0604020202020204" pitchFamily="34" charset="0"/>
                <a:cs typeface="Arial" panose="020B0604020202020204" pitchFamily="34" charset="0"/>
              </a:rPr>
              <a:t>References</a:t>
            </a:r>
          </a:p>
        </p:txBody>
      </p:sp>
      <p:sp>
        <p:nvSpPr>
          <p:cNvPr id="4" name="TextBox 3">
            <a:extLst>
              <a:ext uri="{FF2B5EF4-FFF2-40B4-BE49-F238E27FC236}">
                <a16:creationId xmlns:a16="http://schemas.microsoft.com/office/drawing/2014/main" id="{0B552FB6-2D70-4122-9152-CC8E77B665E3}"/>
              </a:ext>
            </a:extLst>
          </p:cNvPr>
          <p:cNvSpPr txBox="1"/>
          <p:nvPr/>
        </p:nvSpPr>
        <p:spPr>
          <a:xfrm>
            <a:off x="1065230" y="673487"/>
            <a:ext cx="10296376" cy="634019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Association of Project Management (2019),</a:t>
            </a:r>
            <a:r>
              <a:rPr lang="en-GB" sz="1400" i="1" dirty="0">
                <a:latin typeface="Arial" panose="020B0604020202020204" pitchFamily="34" charset="0"/>
                <a:cs typeface="Arial" panose="020B0604020202020204" pitchFamily="34" charset="0"/>
              </a:rPr>
              <a:t> The Fourth Industrial </a:t>
            </a:r>
            <a:r>
              <a:rPr lang="en-GB" sz="1400" i="1" dirty="0" err="1">
                <a:latin typeface="Arial" panose="020B0604020202020204" pitchFamily="34" charset="0"/>
                <a:cs typeface="Arial" panose="020B0604020202020204" pitchFamily="34" charset="0"/>
              </a:rPr>
              <a:t>Revolution:Data</a:t>
            </a:r>
            <a:r>
              <a:rPr lang="en-GB" sz="1400" i="1" dirty="0">
                <a:latin typeface="Arial" panose="020B0604020202020204" pitchFamily="34" charset="0"/>
                <a:cs typeface="Arial" panose="020B0604020202020204" pitchFamily="34" charset="0"/>
              </a:rPr>
              <a:t>, Automation and Artificial Intelligence, </a:t>
            </a:r>
            <a:r>
              <a:rPr lang="en-GB" sz="1400" dirty="0">
                <a:latin typeface="Arial" panose="020B0604020202020204" pitchFamily="34" charset="0"/>
                <a:cs typeface="Arial" panose="020B0604020202020204" pitchFamily="34" charset="0"/>
              </a:rPr>
              <a:t>[Online] Available at:</a:t>
            </a:r>
            <a:r>
              <a:rPr lang="en-GB" sz="1400" i="1"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hlinkClick r:id="rId3"/>
              </a:rPr>
              <a:t>https://www.apm.org.uk/projecting-the-future/fourth-industrial-revolution/</a:t>
            </a:r>
            <a:r>
              <a:rPr lang="en-GB" sz="1400" i="1" dirty="0">
                <a:latin typeface="Arial" panose="020B0604020202020204" pitchFamily="34" charset="0"/>
                <a:cs typeface="Arial" panose="020B0604020202020204" pitchFamily="34" charset="0"/>
              </a:rPr>
              <a:t> (Accessed 12</a:t>
            </a:r>
            <a:r>
              <a:rPr lang="en-GB" sz="1400" i="1" baseline="30000" dirty="0">
                <a:latin typeface="Arial" panose="020B0604020202020204" pitchFamily="34" charset="0"/>
                <a:cs typeface="Arial" panose="020B0604020202020204" pitchFamily="34" charset="0"/>
              </a:rPr>
              <a:t>th</a:t>
            </a:r>
            <a:r>
              <a:rPr lang="en-GB" sz="1400" i="1" dirty="0">
                <a:latin typeface="Arial" panose="020B0604020202020204" pitchFamily="34" charset="0"/>
                <a:cs typeface="Arial" panose="020B0604020202020204" pitchFamily="34" charset="0"/>
              </a:rPr>
              <a:t> November 2019).</a:t>
            </a:r>
          </a:p>
          <a:p>
            <a:endParaRPr lang="en-GB" sz="1400" i="1" dirty="0">
              <a:latin typeface="Arial" panose="020B0604020202020204" pitchFamily="34" charset="0"/>
              <a:cs typeface="Arial" panose="020B0604020202020204" pitchFamily="34" charset="0"/>
            </a:endParaRPr>
          </a:p>
          <a:p>
            <a:r>
              <a:rPr lang="en-GB" sz="1400" i="1" dirty="0" err="1">
                <a:latin typeface="Arial" panose="020B0604020202020204" pitchFamily="34" charset="0"/>
                <a:cs typeface="Arial" panose="020B0604020202020204" pitchFamily="34" charset="0"/>
              </a:rPr>
              <a:t>Baraniuk</a:t>
            </a:r>
            <a:r>
              <a:rPr lang="en-GB" sz="1400" i="1" dirty="0">
                <a:latin typeface="Arial" panose="020B0604020202020204" pitchFamily="34" charset="0"/>
                <a:cs typeface="Arial" panose="020B0604020202020204" pitchFamily="34" charset="0"/>
              </a:rPr>
              <a:t>, C (2017), Durham Police AI to Help with Custody  Decisions, The Guardian, [Online] Available at: </a:t>
            </a:r>
            <a:r>
              <a:rPr lang="en-GB" sz="1400" i="1" dirty="0">
                <a:latin typeface="Arial" panose="020B0604020202020204" pitchFamily="34" charset="0"/>
                <a:cs typeface="Arial" panose="020B0604020202020204" pitchFamily="34" charset="0"/>
                <a:hlinkClick r:id="rId4"/>
              </a:rPr>
              <a:t>https://www.bbc.co.uk/news/technology-39857645</a:t>
            </a:r>
            <a:r>
              <a:rPr lang="en-GB" sz="1400" i="1" dirty="0">
                <a:latin typeface="Arial" panose="020B0604020202020204" pitchFamily="34" charset="0"/>
                <a:cs typeface="Arial" panose="020B0604020202020204" pitchFamily="34" charset="0"/>
              </a:rPr>
              <a:t>  (Accessed 18</a:t>
            </a:r>
            <a:r>
              <a:rPr lang="en-GB" sz="1400" i="1" baseline="30000" dirty="0">
                <a:latin typeface="Arial" panose="020B0604020202020204" pitchFamily="34" charset="0"/>
                <a:cs typeface="Arial" panose="020B0604020202020204" pitchFamily="34" charset="0"/>
              </a:rPr>
              <a:t>th</a:t>
            </a:r>
            <a:r>
              <a:rPr lang="en-GB" sz="1400" i="1" dirty="0">
                <a:latin typeface="Arial" panose="020B0604020202020204" pitchFamily="34" charset="0"/>
                <a:cs typeface="Arial" panose="020B0604020202020204" pitchFamily="34" charset="0"/>
              </a:rPr>
              <a:t> November 2019).</a:t>
            </a:r>
          </a:p>
          <a:p>
            <a:endParaRPr lang="en-GB" sz="1400" i="1" dirty="0">
              <a:latin typeface="Arial" panose="020B0604020202020204" pitchFamily="34" charset="0"/>
              <a:cs typeface="Arial" panose="020B0604020202020204" pitchFamily="34" charset="0"/>
            </a:endParaRPr>
          </a:p>
          <a:p>
            <a:r>
              <a:rPr lang="en-GB" sz="1400" i="1" dirty="0" err="1">
                <a:latin typeface="Arial" panose="020B0604020202020204" pitchFamily="34" charset="0"/>
                <a:cs typeface="Arial" panose="020B0604020202020204" pitchFamily="34" charset="0"/>
              </a:rPr>
              <a:t>Chassignol</a:t>
            </a:r>
            <a:r>
              <a:rPr lang="en-GB" sz="1400" i="1" dirty="0">
                <a:latin typeface="Arial" panose="020B0604020202020204" pitchFamily="34" charset="0"/>
                <a:cs typeface="Arial" panose="020B0604020202020204" pitchFamily="34" charset="0"/>
              </a:rPr>
              <a:t>, M, </a:t>
            </a:r>
            <a:r>
              <a:rPr lang="en-GB" sz="1400" i="1" dirty="0" err="1">
                <a:latin typeface="Arial" panose="020B0604020202020204" pitchFamily="34" charset="0"/>
                <a:cs typeface="Arial" panose="020B0604020202020204" pitchFamily="34" charset="0"/>
              </a:rPr>
              <a:t>Khoroshavin</a:t>
            </a:r>
            <a:r>
              <a:rPr lang="en-GB" sz="1400" i="1" dirty="0">
                <a:latin typeface="Arial" panose="020B0604020202020204" pitchFamily="34" charset="0"/>
                <a:cs typeface="Arial" panose="020B0604020202020204" pitchFamily="34" charset="0"/>
              </a:rPr>
              <a:t>, A, </a:t>
            </a:r>
            <a:r>
              <a:rPr lang="en-GB" sz="1400" i="1" dirty="0" err="1">
                <a:latin typeface="Arial" panose="020B0604020202020204" pitchFamily="34" charset="0"/>
                <a:cs typeface="Arial" panose="020B0604020202020204" pitchFamily="34" charset="0"/>
              </a:rPr>
              <a:t>Klimova</a:t>
            </a:r>
            <a:r>
              <a:rPr lang="en-GB" sz="1400" i="1" dirty="0">
                <a:latin typeface="Arial" panose="020B0604020202020204" pitchFamily="34" charset="0"/>
                <a:cs typeface="Arial" panose="020B0604020202020204" pitchFamily="34" charset="0"/>
              </a:rPr>
              <a:t>,  A &amp; </a:t>
            </a:r>
            <a:r>
              <a:rPr lang="en-GB" sz="1400" i="1" dirty="0" err="1">
                <a:latin typeface="Arial" panose="020B0604020202020204" pitchFamily="34" charset="0"/>
                <a:cs typeface="Arial" panose="020B0604020202020204" pitchFamily="34" charset="0"/>
              </a:rPr>
              <a:t>Bilyatdinova</a:t>
            </a:r>
            <a:r>
              <a:rPr lang="en-GB" sz="1400" i="1" dirty="0">
                <a:latin typeface="Arial" panose="020B0604020202020204" pitchFamily="34" charset="0"/>
                <a:cs typeface="Arial" panose="020B0604020202020204" pitchFamily="34" charset="0"/>
              </a:rPr>
              <a:t>, A (2018), Artificial Intelligence Trends in Education: a narrative overview, </a:t>
            </a:r>
            <a:r>
              <a:rPr lang="it-IT" sz="1400" dirty="0">
                <a:latin typeface="Arial" panose="020B0604020202020204" pitchFamily="34" charset="0"/>
                <a:cs typeface="Arial" panose="020B0604020202020204" pitchFamily="34" charset="0"/>
              </a:rPr>
              <a:t>[Online] Available at: </a:t>
            </a:r>
            <a:r>
              <a:rPr lang="it-IT" sz="1400" dirty="0">
                <a:latin typeface="Arial" panose="020B0604020202020204" pitchFamily="34" charset="0"/>
                <a:cs typeface="Arial" panose="020B0604020202020204" pitchFamily="34" charset="0"/>
                <a:hlinkClick r:id="rId5"/>
              </a:rPr>
              <a:t>https://www.sciencedirect.com/science/article/pii/S1877050918315382</a:t>
            </a:r>
            <a:r>
              <a:rPr lang="it-IT" sz="1400" dirty="0">
                <a:latin typeface="Arial" panose="020B0604020202020204" pitchFamily="34" charset="0"/>
                <a:cs typeface="Arial" panose="020B0604020202020204" pitchFamily="34" charset="0"/>
              </a:rPr>
              <a:t> (Accessed 14th November 2019).</a:t>
            </a:r>
          </a:p>
          <a:p>
            <a:endParaRPr lang="it-IT" sz="1400" dirty="0">
              <a:latin typeface="Arial" panose="020B0604020202020204" pitchFamily="34" charset="0"/>
              <a:cs typeface="Arial" panose="020B0604020202020204" pitchFamily="34" charset="0"/>
            </a:endParaRPr>
          </a:p>
          <a:p>
            <a:r>
              <a:rPr lang="it-IT" sz="1400" dirty="0">
                <a:latin typeface="Arial" panose="020B0604020202020204" pitchFamily="34" charset="0"/>
                <a:cs typeface="Arial" panose="020B0604020202020204" pitchFamily="34" charset="0"/>
              </a:rPr>
              <a:t>Gibbs, S (2018), </a:t>
            </a:r>
            <a:r>
              <a:rPr lang="it-IT" sz="1400" i="1" dirty="0">
                <a:latin typeface="Arial" panose="020B0604020202020204" pitchFamily="34" charset="0"/>
                <a:cs typeface="Arial" panose="020B0604020202020204" pitchFamily="34" charset="0"/>
              </a:rPr>
              <a:t>Motorists are being misled by autonomous driving aids, </a:t>
            </a:r>
            <a:r>
              <a:rPr lang="it-IT" sz="1400" dirty="0">
                <a:latin typeface="Arial" panose="020B0604020202020204" pitchFamily="34" charset="0"/>
                <a:cs typeface="Arial" panose="020B0604020202020204" pitchFamily="34" charset="0"/>
              </a:rPr>
              <a:t>The Guardian, [Online] Avaialble at: </a:t>
            </a:r>
            <a:r>
              <a:rPr lang="it-IT" sz="1400" dirty="0">
                <a:latin typeface="Arial" panose="020B0604020202020204" pitchFamily="34" charset="0"/>
                <a:cs typeface="Arial" panose="020B0604020202020204" pitchFamily="34" charset="0"/>
                <a:hlinkClick r:id="rId6"/>
              </a:rPr>
              <a:t>https://www.theguardian.com/technology/2018/jun/12/motorists-misled-autonomous-driving-aids-tesla-nissan-report</a:t>
            </a:r>
            <a:r>
              <a:rPr lang="it-IT" sz="1400" dirty="0">
                <a:latin typeface="Arial" panose="020B0604020202020204" pitchFamily="34" charset="0"/>
                <a:cs typeface="Arial" panose="020B0604020202020204" pitchFamily="34" charset="0"/>
              </a:rPr>
              <a:t> (Accessed 18th November 2019).</a:t>
            </a:r>
          </a:p>
          <a:p>
            <a:endParaRPr lang="it-IT" sz="1400" dirty="0">
              <a:latin typeface="Arial" panose="020B0604020202020204" pitchFamily="34" charset="0"/>
              <a:cs typeface="Arial" panose="020B0604020202020204" pitchFamily="34" charset="0"/>
            </a:endParaRPr>
          </a:p>
          <a:p>
            <a:r>
              <a:rPr lang="it-IT" sz="1400" dirty="0">
                <a:latin typeface="Arial" panose="020B0604020202020204" pitchFamily="34" charset="0"/>
                <a:cs typeface="Arial" panose="020B0604020202020204" pitchFamily="34" charset="0"/>
              </a:rPr>
              <a:t>Hodges, B (2017), </a:t>
            </a:r>
            <a:r>
              <a:rPr lang="en-GB" sz="1400" i="1" dirty="0">
                <a:latin typeface="Arial" panose="020B0604020202020204" pitchFamily="34" charset="0"/>
                <a:cs typeface="Arial" panose="020B0604020202020204" pitchFamily="34" charset="0"/>
              </a:rPr>
              <a:t>Learning from Dorothy Vaughan: artiﬁcial intelligence and the health professions, </a:t>
            </a:r>
            <a:r>
              <a:rPr lang="en-GB" sz="1400" dirty="0">
                <a:latin typeface="Arial" panose="020B0604020202020204" pitchFamily="34" charset="0"/>
                <a:cs typeface="Arial" panose="020B0604020202020204" pitchFamily="34" charset="0"/>
              </a:rPr>
              <a:t>[</a:t>
            </a:r>
            <a:r>
              <a:rPr lang="en-GB" sz="1400" i="1" dirty="0">
                <a:latin typeface="Arial" panose="020B0604020202020204" pitchFamily="34" charset="0"/>
                <a:cs typeface="Arial" panose="020B0604020202020204" pitchFamily="34" charset="0"/>
              </a:rPr>
              <a:t>Online</a:t>
            </a:r>
            <a:r>
              <a:rPr lang="en-GB" sz="1400" dirty="0">
                <a:latin typeface="Arial" panose="020B0604020202020204" pitchFamily="34" charset="0"/>
                <a:cs typeface="Arial" panose="020B0604020202020204" pitchFamily="34" charset="0"/>
              </a:rPr>
              <a:t>]</a:t>
            </a:r>
            <a:r>
              <a:rPr lang="en-GB" sz="1400" i="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7" action="ppaction://hlinksldjump"/>
              </a:rPr>
              <a:t>https://web-a-ebscohost-com.ezproxy.uwtsd.ac.uk/ehost/pdfviewer/pdfviewer?vid=1&amp;sid=55014cc1-d1cf-412f-ac8c-a9b9a55093f8%40sdc-v-sessmgr03 </a:t>
            </a:r>
            <a:r>
              <a:rPr lang="en-GB" sz="1400" dirty="0">
                <a:latin typeface="Arial" panose="020B0604020202020204" pitchFamily="34" charset="0"/>
                <a:cs typeface="Arial" panose="020B0604020202020204" pitchFamily="34" charset="0"/>
              </a:rPr>
              <a:t> (Accessed 19</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November 2019).</a:t>
            </a:r>
            <a:endParaRPr lang="it-IT" sz="1400" i="1" dirty="0">
              <a:latin typeface="Arial" panose="020B0604020202020204" pitchFamily="34" charset="0"/>
              <a:cs typeface="Arial" panose="020B0604020202020204" pitchFamily="34" charset="0"/>
            </a:endParaRPr>
          </a:p>
          <a:p>
            <a:r>
              <a:rPr lang="it-IT" sz="1400" dirty="0">
                <a:latin typeface="Arial" panose="020B0604020202020204" pitchFamily="34" charset="0"/>
                <a:cs typeface="Arial" panose="020B0604020202020204" pitchFamily="34" charset="0"/>
              </a:rPr>
              <a:t> </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Naughton, J (2017), </a:t>
            </a:r>
            <a:r>
              <a:rPr lang="en-GB" sz="1400" i="1" dirty="0">
                <a:latin typeface="Arial" panose="020B0604020202020204" pitchFamily="34" charset="0"/>
                <a:cs typeface="Arial" panose="020B0604020202020204" pitchFamily="34" charset="0"/>
              </a:rPr>
              <a:t>Deep Thinking: Where Machine Intelligence Ends and Human Creativity Begins by Garry Kasparov – review, </a:t>
            </a:r>
            <a:r>
              <a:rPr lang="en-GB" sz="1400" dirty="0">
                <a:latin typeface="Arial" panose="020B0604020202020204" pitchFamily="34" charset="0"/>
                <a:cs typeface="Arial" panose="020B0604020202020204" pitchFamily="34" charset="0"/>
              </a:rPr>
              <a:t>The Guardian, 4</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June, [Online] Available at: </a:t>
            </a:r>
            <a:r>
              <a:rPr lang="en-GB" sz="1400" dirty="0">
                <a:latin typeface="Arial" panose="020B0604020202020204" pitchFamily="34" charset="0"/>
                <a:cs typeface="Arial" panose="020B0604020202020204" pitchFamily="34" charset="0"/>
                <a:hlinkClick r:id="rId8"/>
              </a:rPr>
              <a:t>https://www.theguardian.com/books/2017/jun/04/deep-thinking-where-machine-intelligence-ends-human-creativity-begins-garry-kasparov-review</a:t>
            </a:r>
            <a:r>
              <a:rPr lang="en-GB" sz="1400" dirty="0">
                <a:latin typeface="Arial" panose="020B0604020202020204" pitchFamily="34" charset="0"/>
                <a:cs typeface="Arial" panose="020B0604020202020204" pitchFamily="34" charset="0"/>
              </a:rPr>
              <a:t> (Accessed 11th November 2019).</a:t>
            </a:r>
            <a:endParaRPr lang="en-GB" sz="1400" i="1"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OECD (2019), </a:t>
            </a:r>
            <a:r>
              <a:rPr lang="en-GB" sz="1400" i="1" dirty="0">
                <a:latin typeface="Arial" panose="020B0604020202020204" pitchFamily="34" charset="0"/>
                <a:cs typeface="Arial" panose="020B0604020202020204" pitchFamily="34" charset="0"/>
              </a:rPr>
              <a:t>Artificial Intelligence in Society</a:t>
            </a:r>
            <a:r>
              <a:rPr lang="en-GB" sz="1400" dirty="0">
                <a:latin typeface="Arial" panose="020B0604020202020204" pitchFamily="34" charset="0"/>
                <a:cs typeface="Arial" panose="020B0604020202020204" pitchFamily="34" charset="0"/>
              </a:rPr>
              <a:t>, OECD Publishing, Paris, </a:t>
            </a:r>
            <a:r>
              <a:rPr lang="en-GB" sz="1400" dirty="0">
                <a:latin typeface="Arial" panose="020B0604020202020204" pitchFamily="34" charset="0"/>
                <a:cs typeface="Arial" panose="020B0604020202020204" pitchFamily="34" charset="0"/>
                <a:hlinkClick r:id="rId9"/>
              </a:rPr>
              <a:t>https://doi.org/10.1787/eedfee77-en</a:t>
            </a:r>
            <a:r>
              <a:rPr lang="en-GB" sz="1400" dirty="0">
                <a:latin typeface="Arial" panose="020B0604020202020204" pitchFamily="34" charset="0"/>
                <a:cs typeface="Arial" panose="020B0604020202020204" pitchFamily="34" charset="0"/>
              </a:rPr>
              <a:t>.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Oxford English Dictionary (2012), Oxford, Oxford University Press.</a:t>
            </a:r>
          </a:p>
          <a:p>
            <a:endParaRPr lang="en-GB"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Prenzsky</a:t>
            </a:r>
            <a:r>
              <a:rPr lang="en-GB" sz="1400" dirty="0">
                <a:latin typeface="Arial" panose="020B0604020202020204" pitchFamily="34" charset="0"/>
                <a:cs typeface="Arial" panose="020B0604020202020204" pitchFamily="34" charset="0"/>
              </a:rPr>
              <a:t>, (2012), </a:t>
            </a:r>
            <a:r>
              <a:rPr lang="en-GB" sz="1400" i="1" dirty="0">
                <a:latin typeface="Arial" panose="020B0604020202020204" pitchFamily="34" charset="0"/>
                <a:cs typeface="Arial" panose="020B0604020202020204" pitchFamily="34" charset="0"/>
              </a:rPr>
              <a:t>From Digital Narratives and Digital Wisdom, </a:t>
            </a:r>
            <a:r>
              <a:rPr lang="en-GB" sz="1400" dirty="0">
                <a:latin typeface="Arial" panose="020B0604020202020204" pitchFamily="34" charset="0"/>
                <a:cs typeface="Arial" panose="020B0604020202020204" pitchFamily="34" charset="0"/>
              </a:rPr>
              <a:t>SAGE Ltd, London.</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27359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069B3D3-CB10-4191-99CD-8572AE393247}"/>
              </a:ext>
            </a:extLst>
          </p:cNvPr>
          <p:cNvSpPr/>
          <p:nvPr/>
        </p:nvSpPr>
        <p:spPr>
          <a:xfrm>
            <a:off x="763571" y="1028343"/>
            <a:ext cx="10586301" cy="3816429"/>
          </a:xfrm>
          <a:prstGeom prst="rect">
            <a:avLst/>
          </a:prstGeom>
        </p:spPr>
        <p:txBody>
          <a:bodyPr wrap="square">
            <a:spAutoFit/>
          </a:bodyPr>
          <a:lstStyle/>
          <a:p>
            <a:r>
              <a:rPr lang="en-GB" sz="1400" dirty="0">
                <a:latin typeface="Arial" panose="020B0604020202020204" pitchFamily="34" charset="0"/>
                <a:cs typeface="Arial" panose="020B0604020202020204" pitchFamily="34" charset="0"/>
              </a:rPr>
              <a:t>Schwartz, O (2018), </a:t>
            </a:r>
            <a:r>
              <a:rPr lang="en-GB" sz="1400" i="1" dirty="0">
                <a:latin typeface="Arial" panose="020B0604020202020204" pitchFamily="34" charset="0"/>
                <a:cs typeface="Arial" panose="020B0604020202020204" pitchFamily="34" charset="0"/>
              </a:rPr>
              <a:t>Love in the time of </a:t>
            </a:r>
            <a:r>
              <a:rPr lang="en-GB" sz="1400" i="1" dirty="0" err="1">
                <a:latin typeface="Arial" panose="020B0604020202020204" pitchFamily="34" charset="0"/>
                <a:cs typeface="Arial" panose="020B0604020202020204" pitchFamily="34" charset="0"/>
              </a:rPr>
              <a:t>AI:meet</a:t>
            </a:r>
            <a:r>
              <a:rPr lang="en-GB" sz="1400" i="1" dirty="0">
                <a:latin typeface="Arial" panose="020B0604020202020204" pitchFamily="34" charset="0"/>
                <a:cs typeface="Arial" panose="020B0604020202020204" pitchFamily="34" charset="0"/>
              </a:rPr>
              <a:t> the people falling for scripted robots, The Guardian, [Online] Available at: </a:t>
            </a:r>
            <a:r>
              <a:rPr lang="en-GB" sz="1400" i="1" dirty="0">
                <a:latin typeface="Arial" panose="020B0604020202020204" pitchFamily="34" charset="0"/>
                <a:cs typeface="Arial" panose="020B0604020202020204" pitchFamily="34" charset="0"/>
                <a:hlinkClick r:id="rId3"/>
              </a:rPr>
              <a:t>https://www.theguardian.com/technology/2018/sep/26/mystic-messenger-dating-simulations-sims-digital-intimacy</a:t>
            </a:r>
            <a:r>
              <a:rPr lang="en-GB" sz="1400" i="1" dirty="0">
                <a:latin typeface="Arial" panose="020B0604020202020204" pitchFamily="34" charset="0"/>
                <a:cs typeface="Arial" panose="020B0604020202020204" pitchFamily="34" charset="0"/>
              </a:rPr>
              <a:t> (Accessed 18th November 2019).</a:t>
            </a:r>
            <a:endParaRPr lang="en-GB" sz="1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Somekh</a:t>
            </a:r>
            <a:r>
              <a:rPr lang="en-GB" sz="1400" dirty="0">
                <a:latin typeface="Arial" panose="020B0604020202020204" pitchFamily="34" charset="0"/>
                <a:cs typeface="Arial" panose="020B0604020202020204" pitchFamily="34" charset="0"/>
              </a:rPr>
              <a:t> (2007), </a:t>
            </a:r>
            <a:r>
              <a:rPr lang="en-GB" sz="1400" i="1" dirty="0">
                <a:latin typeface="Arial" panose="020B0604020202020204" pitchFamily="34" charset="0"/>
                <a:cs typeface="Arial" panose="020B0604020202020204" pitchFamily="34" charset="0"/>
              </a:rPr>
              <a:t>Pedagogy and Learning </a:t>
            </a:r>
            <a:r>
              <a:rPr lang="en-GB" sz="1400" i="1" dirty="0" err="1">
                <a:latin typeface="Arial" panose="020B0604020202020204" pitchFamily="34" charset="0"/>
                <a:cs typeface="Arial" panose="020B0604020202020204" pitchFamily="34" charset="0"/>
              </a:rPr>
              <a:t>ICT:Researching</a:t>
            </a:r>
            <a:r>
              <a:rPr lang="en-GB" sz="1400" i="1" dirty="0">
                <a:latin typeface="Arial" panose="020B0604020202020204" pitchFamily="34" charset="0"/>
                <a:cs typeface="Arial" panose="020B0604020202020204" pitchFamily="34" charset="0"/>
              </a:rPr>
              <a:t> the Art of Innovation, [Online] Available at: </a:t>
            </a:r>
            <a:r>
              <a:rPr lang="en-GB" sz="1400" i="1" dirty="0">
                <a:solidFill>
                  <a:srgbClr val="00FFFF"/>
                </a:solidFill>
                <a:latin typeface="Arial" panose="020B0604020202020204" pitchFamily="34" charset="0"/>
                <a:cs typeface="Arial" panose="020B0604020202020204" pitchFamily="34" charset="0"/>
              </a:rPr>
              <a:t>https://www-dawsonera-com.ezproxy.uwtsd.ac.uk/readonline/9780203947005 </a:t>
            </a:r>
            <a:r>
              <a:rPr lang="en-GB" sz="1400" i="1" dirty="0">
                <a:latin typeface="Arial" panose="020B0604020202020204" pitchFamily="34" charset="0"/>
                <a:cs typeface="Arial" panose="020B0604020202020204" pitchFamily="34" charset="0"/>
              </a:rPr>
              <a:t> (Accessed 17</a:t>
            </a:r>
            <a:r>
              <a:rPr lang="en-GB" sz="1400" i="1" baseline="30000" dirty="0">
                <a:latin typeface="Arial" panose="020B0604020202020204" pitchFamily="34" charset="0"/>
                <a:cs typeface="Arial" panose="020B0604020202020204" pitchFamily="34" charset="0"/>
              </a:rPr>
              <a:t>th</a:t>
            </a:r>
            <a:r>
              <a:rPr lang="en-GB" sz="1400" i="1" dirty="0">
                <a:latin typeface="Arial" panose="020B0604020202020204" pitchFamily="34" charset="0"/>
                <a:cs typeface="Arial" panose="020B0604020202020204" pitchFamily="34" charset="0"/>
              </a:rPr>
              <a:t> November 2019).</a:t>
            </a:r>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Sobereko</a:t>
            </a:r>
            <a:r>
              <a:rPr lang="en-GB" sz="1400" dirty="0">
                <a:latin typeface="Arial" panose="020B0604020202020204" pitchFamily="34" charset="0"/>
                <a:cs typeface="Arial" panose="020B0604020202020204" pitchFamily="34" charset="0"/>
              </a:rPr>
              <a:t>, W &amp; Brown, T (2019), </a:t>
            </a:r>
            <a:r>
              <a:rPr lang="en-GB" sz="1400" i="1" dirty="0">
                <a:latin typeface="Arial" panose="020B0604020202020204" pitchFamily="34" charset="0"/>
                <a:cs typeface="Arial" panose="020B0604020202020204" pitchFamily="34" charset="0"/>
              </a:rPr>
              <a:t>EFFECT OF KNOW-WANT-LEARN (KWL) DIFFERENTIATION AND JIGSAW COOPERATIVE LEARNING STRATEGIES ON STUDENTS’ PERFORMANCE IN SOCIAL STUDIES, Vol.7, No.8, pp.45-54, August 2019, </a:t>
            </a:r>
            <a:r>
              <a:rPr lang="en-GB" sz="1400" dirty="0">
                <a:latin typeface="Arial" panose="020B0604020202020204" pitchFamily="34" charset="0"/>
                <a:cs typeface="Arial" panose="020B0604020202020204" pitchFamily="34" charset="0"/>
              </a:rPr>
              <a:t>[Online] Available at: </a:t>
            </a:r>
            <a:r>
              <a:rPr lang="en-GB" sz="1400" dirty="0">
                <a:latin typeface="Arial" panose="020B0604020202020204" pitchFamily="34" charset="0"/>
                <a:cs typeface="Arial" panose="020B0604020202020204" pitchFamily="34" charset="0"/>
                <a:hlinkClick r:id="rId4"/>
              </a:rPr>
              <a:t>https://www.eajournals.org/</a:t>
            </a:r>
            <a:r>
              <a:rPr lang="en-GB" sz="1400" dirty="0" err="1">
                <a:latin typeface="Arial" panose="020B0604020202020204" pitchFamily="34" charset="0"/>
                <a:cs typeface="Arial" panose="020B0604020202020204" pitchFamily="34" charset="0"/>
                <a:hlinkClick r:id="rId4"/>
              </a:rPr>
              <a:t>wp</a:t>
            </a:r>
            <a:r>
              <a:rPr lang="en-GB" sz="1400" dirty="0">
                <a:latin typeface="Arial" panose="020B0604020202020204" pitchFamily="34" charset="0"/>
                <a:cs typeface="Arial" panose="020B0604020202020204" pitchFamily="34" charset="0"/>
                <a:hlinkClick r:id="rId4"/>
              </a:rPr>
              <a:t>-content/uploads/Effect-of-Know-Want-Learn-KWL-Differentiation-and-Jigsaw-Cooperative-Learning-Strategies-on-Students’-Performance-in-Social-Studies.pdf</a:t>
            </a:r>
            <a:r>
              <a:rPr lang="en-GB" sz="1400" dirty="0">
                <a:latin typeface="Arial" panose="020B0604020202020204" pitchFamily="34" charset="0"/>
                <a:cs typeface="Arial" panose="020B0604020202020204" pitchFamily="34" charset="0"/>
              </a:rPr>
              <a:t> (Accessed 17th November 2019).</a:t>
            </a:r>
          </a:p>
          <a:p>
            <a:endParaRPr lang="en-GB"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Zhihao</a:t>
            </a:r>
            <a:r>
              <a:rPr lang="en-GB" sz="1400" dirty="0">
                <a:latin typeface="Arial" panose="020B0604020202020204" pitchFamily="34" charset="0"/>
                <a:cs typeface="Arial" panose="020B0604020202020204" pitchFamily="34" charset="0"/>
              </a:rPr>
              <a:t> Z &amp; </a:t>
            </a:r>
            <a:r>
              <a:rPr lang="en-GB" sz="1400" dirty="0" err="1">
                <a:latin typeface="Arial" panose="020B0604020202020204" pitchFamily="34" charset="0"/>
                <a:cs typeface="Arial" panose="020B0604020202020204" pitchFamily="34" charset="0"/>
              </a:rPr>
              <a:t>Ahuo</a:t>
            </a:r>
            <a:r>
              <a:rPr lang="en-GB" sz="1400" dirty="0">
                <a:latin typeface="Arial" panose="020B0604020202020204" pitchFamily="34" charset="0"/>
                <a:cs typeface="Arial" panose="020B0604020202020204" pitchFamily="34" charset="0"/>
              </a:rPr>
              <a:t>, Z (2019), </a:t>
            </a:r>
            <a:r>
              <a:rPr lang="en-GB" sz="1400" i="1" dirty="0">
                <a:latin typeface="Arial" panose="020B0604020202020204" pitchFamily="34" charset="0"/>
                <a:cs typeface="Arial" panose="020B0604020202020204" pitchFamily="34" charset="0"/>
              </a:rPr>
              <a:t>AI-enabled tuition ushers in the intelligent age, </a:t>
            </a:r>
            <a:r>
              <a:rPr lang="en-GB" sz="1400" dirty="0">
                <a:latin typeface="Arial" panose="020B0604020202020204" pitchFamily="34" charset="0"/>
                <a:cs typeface="Arial" panose="020B0604020202020204" pitchFamily="34" charset="0"/>
              </a:rPr>
              <a:t>The Guardian, [Online] Available at: </a:t>
            </a:r>
            <a:r>
              <a:rPr lang="en-GB" sz="1400" dirty="0">
                <a:latin typeface="Arial" panose="020B0604020202020204" pitchFamily="34" charset="0"/>
                <a:cs typeface="Arial" panose="020B0604020202020204" pitchFamily="34" charset="0"/>
                <a:hlinkClick r:id="rId5"/>
              </a:rPr>
              <a:t>https://www.telegraph.co.uk/china-watch/technology/artificial-intelligence-in-schools/</a:t>
            </a:r>
            <a:r>
              <a:rPr lang="en-GB" sz="1400" dirty="0">
                <a:latin typeface="Arial" panose="020B0604020202020204" pitchFamily="34" charset="0"/>
                <a:cs typeface="Arial" panose="020B0604020202020204" pitchFamily="34" charset="0"/>
              </a:rPr>
              <a:t> (Accessed 18</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November 2019).</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767105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52C36"/>
      </a:dk2>
      <a:lt2>
        <a:srgbClr val="7C96A3"/>
      </a:lt2>
      <a:accent1>
        <a:srgbClr val="4FD093"/>
      </a:accent1>
      <a:accent2>
        <a:srgbClr val="54BCDF"/>
      </a:accent2>
      <a:accent3>
        <a:srgbClr val="A262D0"/>
      </a:accent3>
      <a:accent4>
        <a:srgbClr val="D7537B"/>
      </a:accent4>
      <a:accent5>
        <a:srgbClr val="E78045"/>
      </a:accent5>
      <a:accent6>
        <a:srgbClr val="84C350"/>
      </a:accent6>
      <a:hlink>
        <a:srgbClr val="22FFFF"/>
      </a:hlink>
      <a:folHlink>
        <a:srgbClr val="9BF3FD"/>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Template>
  <TotalTime>1252</TotalTime>
  <Words>2504</Words>
  <Application>Microsoft Office PowerPoint</Application>
  <PresentationFormat>Widescreen</PresentationFormat>
  <Paragraphs>118</Paragraphs>
  <Slides>14</Slides>
  <Notes>14</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14</vt:i4>
      </vt:variant>
    </vt:vector>
  </HeadingPairs>
  <TitlesOfParts>
    <vt:vector size="20" baseType="lpstr">
      <vt:lpstr>Arial</vt:lpstr>
      <vt:lpstr>Calibri</vt:lpstr>
      <vt:lpstr>Trebuchet MS</vt:lpstr>
      <vt:lpstr>Tw Cen MT</vt:lpstr>
      <vt:lpstr>Circuit</vt:lpstr>
      <vt:lpstr>Document</vt:lpstr>
      <vt:lpstr>       The 4th Industrial Revolution  ‘Artificial Intelligence’.</vt:lpstr>
      <vt:lpstr> Aim: to recognise the existence of artificial Intelligence in use within our society</vt:lpstr>
      <vt:lpstr>Definition</vt:lpstr>
      <vt:lpstr>What does artificial intelligence mean to You ?</vt:lpstr>
      <vt:lpstr>Let’s explore the evidence !!</vt:lpstr>
      <vt:lpstr>How did artificial intelligence evolve ?</vt:lpstr>
      <vt:lpstr>PowerPoint Presentation</vt:lpstr>
      <vt:lpstr>AI In other domains.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Artificial Intelligence</dc:title>
  <dc:creator>Tracy Taylor (1804033)</dc:creator>
  <cp:lastModifiedBy>Tracy Taylor (1804033)</cp:lastModifiedBy>
  <cp:revision>98</cp:revision>
  <cp:lastPrinted>2019-11-20T08:59:20Z</cp:lastPrinted>
  <dcterms:created xsi:type="dcterms:W3CDTF">2019-11-10T18:37:04Z</dcterms:created>
  <dcterms:modified xsi:type="dcterms:W3CDTF">2019-11-20T12:51:44Z</dcterms:modified>
</cp:coreProperties>
</file>