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4" r:id="rId1"/>
  </p:sldMasterIdLst>
  <p:notesMasterIdLst>
    <p:notesMasterId r:id="rId17"/>
  </p:notesMasterIdLst>
  <p:sldIdLst>
    <p:sldId id="256" r:id="rId2"/>
    <p:sldId id="273" r:id="rId3"/>
    <p:sldId id="270" r:id="rId4"/>
    <p:sldId id="268" r:id="rId5"/>
    <p:sldId id="263" r:id="rId6"/>
    <p:sldId id="258" r:id="rId7"/>
    <p:sldId id="262" r:id="rId8"/>
    <p:sldId id="266" r:id="rId9"/>
    <p:sldId id="259" r:id="rId10"/>
    <p:sldId id="261" r:id="rId11"/>
    <p:sldId id="267" r:id="rId12"/>
    <p:sldId id="271" r:id="rId13"/>
    <p:sldId id="272" r:id="rId14"/>
    <p:sldId id="269" r:id="rId15"/>
    <p:sldId id="26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BD438"/>
    <a:srgbClr val="2C3C4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9"/>
    <p:restoredTop sz="78739"/>
  </p:normalViewPr>
  <p:slideViewPr>
    <p:cSldViewPr snapToGrid="0" snapToObjects="1">
      <p:cViewPr varScale="1">
        <p:scale>
          <a:sx n="71" d="100"/>
          <a:sy n="71" d="100"/>
        </p:scale>
        <p:origin x="7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702498-FEEA-D144-B479-609B4828C61E}" type="datetimeFigureOut">
              <a:rPr lang="en-US" smtClean="0"/>
              <a:t>12/14/2017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07A2A3-A1DF-924C-B1BA-498B98E4E38B}" type="slidenum">
              <a:rPr lang="en-US" smtClean="0"/>
              <a:t>‹#›</a:t>
            </a:fld>
            <a:endParaRPr lang="en-US"/>
          </a:p>
        </p:txBody>
      </p:sp>
    </p:spTree>
    <p:extLst>
      <p:ext uri="{BB962C8B-B14F-4D97-AF65-F5344CB8AC3E}">
        <p14:creationId xmlns:p14="http://schemas.microsoft.com/office/powerpoint/2010/main" val="40306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cy-GB" dirty="0" smtClean="0"/>
              <a:t> </a:t>
            </a:r>
          </a:p>
          <a:p>
            <a:r>
              <a:rPr lang="cy-GB" dirty="0" smtClean="0"/>
              <a:t>Mae TESCO wedi ennill nifer o wobrau am ei rhagoriaeth adwerthu, gwasanaeth cwsmeriaid, a phrofiad siopa cyffredinol. Mae gan y sefydliad hanes hir sefydlog yn y DU, gan roi sicrwydd iddo y bydd yn parhau i weithredu yn y dyfodol. Mae wedi gwella'r defnydd o’i dechnoleg trwy ei weithrediadau, gan greu mwy o arbedion cost a gwell profiadau gwasanaeth. Mae ganddi enw gyda chydnabyddiaeth fyd-eang a pharch at yr hyn y mae'n ei olygu o ran ansawdd, dewis a gwasanaeth.</a:t>
            </a:r>
          </a:p>
          <a:p>
            <a:r>
              <a:rPr lang="cy-GB" dirty="0" smtClean="0"/>
              <a:t> </a:t>
            </a:r>
          </a:p>
          <a:p>
            <a:r>
              <a:rPr lang="cy-GB" dirty="0" smtClean="0"/>
              <a:t>Mae'r sefydliad yn ddibynnol iawn ar y DU ac Ewrop i'w werthu ac nid yw wedi treulio amser ac adnoddau ar ddatblygu'r marchnadoedd eraill. Mae pwysau cystadleuol wedi arwain at ryfeloedd pris sydd wedi erydu rhywfaint o elw TESCO. Nid yw rhai o gwmni tramor TESCO yn perfformio cystal â’i disgwyl, gan awgrymu nid yw  Tesco wedi ymchwilio’r farchnad fel y dylent fod wedi'i wneud.</a:t>
            </a:r>
          </a:p>
          <a:p>
            <a:r>
              <a:rPr lang="cy-GB" dirty="0" smtClean="0"/>
              <a:t> </a:t>
            </a:r>
          </a:p>
          <a:p>
            <a:r>
              <a:rPr lang="cy-GB" dirty="0" smtClean="0"/>
              <a:t>Mae 'na gyfleoedd i ymestyn  marchnadoedd tramor sy'n tyfu, a chanolbwyntio ar fusnesau tramor sydd ddim yn perfformio fel byswn yn disgwyl. Mae yna gyfle sylweddol i dyfu siopa ar-lein ar gyfer TESCO yn ogystal â chynnig ei wasanaeth darparu cartref i fwy o feysydd. Mae 'na gyfleoedd i ragor o strategaethau arall gyfeirio e.e. Banc TESCO, gall gynnig mwy o gynhyrchion  sy’n golygu mwy o ddefnyddwyr mewn rhai marchnadoedd.</a:t>
            </a:r>
          </a:p>
          <a:p>
            <a:r>
              <a:rPr lang="cy-GB" dirty="0" smtClean="0"/>
              <a:t>Mae Prydain yn gadael yr UE.  Ac nid oes cytundeb gyda'r Undeb Ewropeaidd felly maen nag ansicrwydd ynglŷn â chostau wrth fewnforio o Ewrop neu ddelio â chyflenwr. Mae gwerth y bunt yn cwympo  sy'n arwain at gynnydd mewn prisiau ar gyfer Tesco. Hefyd mae ganddyn nhw gystadleuaeth gan o’r farchnad sy’n cynnig pris isel sef </a:t>
            </a:r>
            <a:r>
              <a:rPr lang="cy-GB" dirty="0" err="1" smtClean="0"/>
              <a:t>Aldi</a:t>
            </a:r>
            <a:r>
              <a:rPr lang="cy-GB" dirty="0" smtClean="0"/>
              <a:t> a </a:t>
            </a:r>
            <a:r>
              <a:rPr lang="cy-GB" dirty="0" err="1" smtClean="0"/>
              <a:t>Lidl</a:t>
            </a:r>
            <a:r>
              <a:rPr lang="cy-GB" dirty="0" smtClean="0"/>
              <a:t>.</a:t>
            </a:r>
          </a:p>
          <a:p>
            <a:endParaRPr lang="en-US" dirty="0"/>
          </a:p>
        </p:txBody>
      </p:sp>
      <p:sp>
        <p:nvSpPr>
          <p:cNvPr id="4" name="Slide Number Placeholder 3"/>
          <p:cNvSpPr>
            <a:spLocks noGrp="1"/>
          </p:cNvSpPr>
          <p:nvPr>
            <p:ph type="sldNum" sz="quarter" idx="10"/>
          </p:nvPr>
        </p:nvSpPr>
        <p:spPr/>
        <p:txBody>
          <a:bodyPr/>
          <a:lstStyle/>
          <a:p>
            <a:fld id="{3207A2A3-A1DF-924C-B1BA-498B98E4E38B}" type="slidenum">
              <a:rPr lang="en-US" smtClean="0"/>
              <a:t>5</a:t>
            </a:fld>
            <a:endParaRPr lang="en-US"/>
          </a:p>
        </p:txBody>
      </p:sp>
    </p:spTree>
    <p:extLst>
      <p:ext uri="{BB962C8B-B14F-4D97-AF65-F5344CB8AC3E}">
        <p14:creationId xmlns:p14="http://schemas.microsoft.com/office/powerpoint/2010/main" val="455161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cy-GB" sz="1200" b="1" kern="1200" dirty="0" smtClean="0">
                <a:solidFill>
                  <a:schemeClr val="tx1"/>
                </a:solidFill>
                <a:effectLst/>
                <a:latin typeface="+mn-lt"/>
                <a:ea typeface="+mn-ea"/>
                <a:cs typeface="+mn-cs"/>
              </a:rPr>
              <a:t>Ffactorau Gwleidyddol</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Gan fod Tesco yn gwmni  sy’n gweithredu  ar draws y byd, mae  ffactorau gwleidyddol byd-eang yn  dylanwadu'n ar  eu perfformiad. Mae'r rhain yn cynnwys cyfraddau treth, gweithredoedd deddfwriaeth ac wrth gwrs, sefydlogrwydd y wlad y mae'n gweithredu ynddo. Oherwydd ansefydlogrwydd ariannol parhaus yn y byd, mae llawer o lywodraethau'n annog mân-werthwyr i greu swyddi ar gyfer y boblogaeth ddomestig. Wrth i Tesco chwarae rhan wrth greu cyfleoedd cyflogaeth, mae hefyd yn ei dro yn cynyddu'r galw am ei gynhyrchion ac yn arallgyfeirio ei weithlu</a:t>
            </a:r>
            <a:r>
              <a:rPr lang="cy-GB" sz="1200" kern="1200" baseline="0" dirty="0" smtClean="0">
                <a:solidFill>
                  <a:schemeClr val="tx1"/>
                </a:solidFill>
                <a:effectLst/>
                <a:latin typeface="+mn-lt"/>
                <a:ea typeface="+mn-ea"/>
                <a:cs typeface="+mn-cs"/>
              </a:rPr>
              <a:t> (</a:t>
            </a:r>
            <a:r>
              <a:rPr lang="en-GB" dirty="0" smtClean="0"/>
              <a:t>Annual Report and Financial Statements, 2017). </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Ffactorau economaidd</a:t>
            </a: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Mae ffactorau economaidd fel Chwyddiant, Diweithdra, cyfraddau llog a chyfraddau cyfnewid yn achosi pryder i Tesco. Mae'r rhain yn debygol i ddylanwadu ar boblogrwydd eitem, costau, prisiau ac elw. Un o'r ffactorau mwyaf dylanwadol ar yr economi yw lefelau diweithdra uchel, sy'n lleihau'r galw effeithiol am lawer o nwyddau, sy'n cael effaith andwyol ar y galw sy'n ofynnol i gynhyrchu nwyddau o'r fath. Mae’r cwmni angen fod yn ymwybodol o unrhyw newidiadau mewn polisïau, fel newidiadau mewn trethi neu unrhyw ffactorau eraill a allai effeithio ar fynediad at gyllid. Er bod y busnes yn tyfu'n rhyngwladol, bydden dal i ddibynnu ar farchnad y DU oherwydd maen ganddynt gyfran o tua  30% o’r farchnad </a:t>
            </a:r>
            <a:r>
              <a:rPr lang="cy-GB" sz="1200" kern="1200" baseline="0" dirty="0" smtClean="0">
                <a:solidFill>
                  <a:schemeClr val="tx1"/>
                </a:solidFill>
                <a:effectLst/>
                <a:latin typeface="+mn-lt"/>
                <a:ea typeface="+mn-ea"/>
                <a:cs typeface="+mn-cs"/>
              </a:rPr>
              <a:t>(</a:t>
            </a:r>
            <a:r>
              <a:rPr lang="en-GB" dirty="0" smtClean="0"/>
              <a:t>Annual Report and Financial Statements, 2017). </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207A2A3-A1DF-924C-B1BA-498B98E4E38B}" type="slidenum">
              <a:rPr lang="en-US" smtClean="0"/>
              <a:t>6</a:t>
            </a:fld>
            <a:endParaRPr lang="en-US"/>
          </a:p>
        </p:txBody>
      </p:sp>
    </p:spTree>
    <p:extLst>
      <p:ext uri="{BB962C8B-B14F-4D97-AF65-F5344CB8AC3E}">
        <p14:creationId xmlns:p14="http://schemas.microsoft.com/office/powerpoint/2010/main" val="3088686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Oherwydd amrywiaeth o newidiadau cymdeithasol, mae tueddiadau'n dangos bod cwsmeriaid yn y DU wedi symud tuag at brynu llawer o bethau ar unwaith, ac yn dueddol i fynd i un siop i brynu gwahanol fathau o eitemau. Felly, mae Tesco  nawr yn gwerthu lawer mwy na bwyd, ac yn gwerthu bob math o bethau e.e. dillad, technoleg, llestru a llawer mwy. Mae'r math o nwyddau a gwasanaethau y mae eu cwsmeriaid yn gofyn amdan yn cael  dylanwad ar  eu credoau a'u hagweddau sydd, yn eu tro, yn cael eu dylanwadu gan y sefydliad cymdeithasol. Gan fod cwsmeriaid yn dod yn fwy ymwybodol o faterion iechyd, oherwydd mae eu hymagwedd tuag at fwydydd yn newid yn gyson, mae Tesco yn addasu i'r newidiadau hyn trwy ddelio â'r galw am gynnyrch organig</a:t>
            </a:r>
            <a:r>
              <a:rPr lang="cy-GB" sz="1200" kern="1200" baseline="0" dirty="0" smtClean="0">
                <a:solidFill>
                  <a:schemeClr val="tx1"/>
                </a:solidFill>
                <a:effectLst/>
                <a:latin typeface="+mn-lt"/>
                <a:ea typeface="+mn-ea"/>
                <a:cs typeface="+mn-cs"/>
              </a:rPr>
              <a:t> (</a:t>
            </a:r>
            <a:r>
              <a:rPr lang="en-GB" dirty="0" smtClean="0"/>
              <a:t>Annual Report and Financial Statements, 2017). </a:t>
            </a:r>
            <a:endParaRPr lang="en-GB" sz="1200" kern="1200" dirty="0" smtClean="0">
              <a:solidFill>
                <a:schemeClr val="tx1"/>
              </a:solidFill>
              <a:effectLst/>
              <a:latin typeface="+mn-lt"/>
              <a:ea typeface="+mn-ea"/>
              <a:cs typeface="+mn-cs"/>
            </a:endParaRPr>
          </a:p>
          <a:p>
            <a:endParaRPr lang="cy-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Mae'r datblygiadau mewn technoleg wedi dod â gwahanol gyfleoedd newydd i Tesco. Mae dau o'r rhai mwyaf  yn cynnwys,  datblygu a chyflwyno siopa ar-lein gyda chyfleusterau ar gyfer darparu bwyd i’r  cartrefi. Yn ail, mae pwyntiau gwirio hunanwasanaeth wedi darparu cyfleustra a rhwyddineb i gwsmeriaid, sydd yn eu tro wedi lleihau costau llafur. At hynny, mae Tesco hefyd wedi buddsoddi swm sylweddol ar brosiectau effeithlonrwydd ynni i gyflawni ei hamcan hirdymor i ostwng ei hôl troed carbon</a:t>
            </a:r>
            <a:r>
              <a:rPr lang="cy-GB" sz="1200" kern="1200" baseline="0" dirty="0" smtClean="0">
                <a:solidFill>
                  <a:schemeClr val="tx1"/>
                </a:solidFill>
                <a:effectLst/>
                <a:latin typeface="+mn-lt"/>
                <a:ea typeface="+mn-ea"/>
                <a:cs typeface="+mn-cs"/>
              </a:rPr>
              <a:t> (</a:t>
            </a:r>
            <a:r>
              <a:rPr lang="en-GB" dirty="0" smtClean="0"/>
              <a:t>Annual Report and Financial Statements, 2017). </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207A2A3-A1DF-924C-B1BA-498B98E4E38B}" type="slidenum">
              <a:rPr lang="en-US" smtClean="0"/>
              <a:t>7</a:t>
            </a:fld>
            <a:endParaRPr lang="en-US"/>
          </a:p>
        </p:txBody>
      </p:sp>
    </p:spTree>
    <p:extLst>
      <p:ext uri="{BB962C8B-B14F-4D97-AF65-F5344CB8AC3E}">
        <p14:creationId xmlns:p14="http://schemas.microsoft.com/office/powerpoint/2010/main" val="4232644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Gyda phwysau cynyddol ar gwmnïau i gymryd ffactorau  amgylcheddol  mewn i ystyriaeth mae'n rhaid iddyn nhw fabwysiadu ffyrdd o weithredu beth fyddai o fudd i'r gymdeithas, mae Tesco wedi ymrwymo'n glir i leihau ei ôl troed carbon o 50% erbyn 2020. Hefyd, mae Tesco yn lleihau'r gwastraff a gynhyrchir yn eu siopau trwy gynyddu cymdeithas cydwybod mewn cwsmeriaid. Maen nhw hefyd yn gweithio i roi stop yn gyfan gwbl i ddatgoedwigo erbyn 2020.</a:t>
            </a: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Mae polisïau a deddfau'r Llywodraeth hefyd yn effeithio'n uniongyrchol ar berfformiad Tesco. Er enghraifft, awgrymodd y Comisiwn Manwerthu Bwyd (CMB) yn 2004 y dylid cyflwyno Cod Ymarfer a fyddai'n gwahardd llawer o arferion cyfredol, fel newid prisiau heb rybudd neu daliadau anodd gan gyflenwyr. I hwyluso'r polisïau hyn, mae Tesco yn darparu gostyngiadau prisiau i'w gwsmeriaid ar y tanwydd y maent yn ei brynu, yn unol â'r swm a wariwyd ar eu siopau gros. Hefyd, mae nifer o gynigion  lle mae prisiau'n cael eu gostwng.</a:t>
            </a:r>
            <a:endParaRPr lang="en-GB" sz="1200" kern="1200" dirty="0" smtClean="0">
              <a:solidFill>
                <a:schemeClr val="tx1"/>
              </a:solidFill>
              <a:effectLst/>
              <a:latin typeface="+mn-lt"/>
              <a:ea typeface="+mn-ea"/>
              <a:cs typeface="+mn-cs"/>
            </a:endParaRPr>
          </a:p>
          <a:p>
            <a:endParaRPr lang="cy-GB" noProof="0" dirty="0" smtClean="0"/>
          </a:p>
        </p:txBody>
      </p:sp>
      <p:sp>
        <p:nvSpPr>
          <p:cNvPr id="4" name="Slide Number Placeholder 3"/>
          <p:cNvSpPr>
            <a:spLocks noGrp="1"/>
          </p:cNvSpPr>
          <p:nvPr>
            <p:ph type="sldNum" sz="quarter" idx="10"/>
          </p:nvPr>
        </p:nvSpPr>
        <p:spPr/>
        <p:txBody>
          <a:bodyPr/>
          <a:lstStyle/>
          <a:p>
            <a:fld id="{3207A2A3-A1DF-924C-B1BA-498B98E4E38B}" type="slidenum">
              <a:rPr lang="en-US" smtClean="0"/>
              <a:t>8</a:t>
            </a:fld>
            <a:endParaRPr lang="en-US"/>
          </a:p>
        </p:txBody>
      </p:sp>
    </p:spTree>
    <p:extLst>
      <p:ext uri="{BB962C8B-B14F-4D97-AF65-F5344CB8AC3E}">
        <p14:creationId xmlns:p14="http://schemas.microsoft.com/office/powerpoint/2010/main" val="417313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Mae llai nag 1% o fwyd yn Tesco yn cael ei wastraffu. Efallai fod hun yn swm bach, ond pan fyddwch chi'n gwasanaethu 50 miliwn o siopwyr yr wythnos, mae'n dal i fod 46,000 tunnell o fwyd yn cael ei wastraffu bob flwyddyn. Felly mae Tesco yn canolbwyntio ar leihau gwastraff bwyd, nid yn unig yn Tesco, ond hefyd ar ffermydd, ffatrïoedd, ac yn y cartref</a:t>
            </a:r>
            <a:r>
              <a:rPr lang="cy-GB" sz="1200" kern="1200" baseline="0" dirty="0" smtClean="0">
                <a:solidFill>
                  <a:schemeClr val="tx1"/>
                </a:solidFill>
                <a:effectLst/>
                <a:latin typeface="+mn-lt"/>
                <a:ea typeface="+mn-ea"/>
                <a:cs typeface="+mn-cs"/>
              </a:rPr>
              <a:t> </a:t>
            </a:r>
            <a:r>
              <a:rPr lang="en-GB" dirty="0" smtClean="0"/>
              <a:t>("Tackling food waste at home",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Tesco eisiau helpu i leihau gwastraff bwyd, nid yn unig yn Tesco, ond hefyd ar ffermydd, mewn ffatrïoedd, ac yn y cartref</a:t>
            </a:r>
            <a:r>
              <a:rPr lang="cy-GB" sz="1200" kern="1200" baseline="0" dirty="0" smtClean="0">
                <a:solidFill>
                  <a:schemeClr val="tx1"/>
                </a:solidFill>
                <a:effectLst/>
                <a:latin typeface="+mn-lt"/>
                <a:ea typeface="+mn-ea"/>
                <a:cs typeface="+mn-cs"/>
              </a:rPr>
              <a:t> </a:t>
            </a:r>
            <a:r>
              <a:rPr lang="en-GB" dirty="0" smtClean="0"/>
              <a:t>("Tackling food waste at home",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Nod Tesco i leihau gwastraff bwyd yw atal unrhyw fwyd diogel i’w fwyta gan bobl  gael eu gwastraff o’i gweithrediadau yn y DU erbyn diwedd 2017. Bydden yn gwneud hun drwy leihau cost bwydydd sy’n agos at eu dydd gorffen a chynnig eu bwyd i elusennau a grwpiau sy’n helpu i fwydo pobol mewn angen</a:t>
            </a:r>
            <a:r>
              <a:rPr lang="cy-GB" sz="1200" kern="1200" baseline="0" dirty="0" smtClean="0">
                <a:solidFill>
                  <a:schemeClr val="tx1"/>
                </a:solidFill>
                <a:effectLst/>
                <a:latin typeface="+mn-lt"/>
                <a:ea typeface="+mn-ea"/>
                <a:cs typeface="+mn-cs"/>
              </a:rPr>
              <a:t> </a:t>
            </a:r>
            <a:r>
              <a:rPr lang="en-GB" dirty="0" smtClean="0"/>
              <a:t>("Tackling food waste at home",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Ei nod i leihau gwastraff bwyd gyda'u Cyflenwyr yw gweithio gyda’i ffermwyr, tyfwyr a’i  chyflenwyr i leihau gwastraff lle mae'n digwydd. Bydden yn gwneud hun drwy gyrchu bwyd yn gyfrifol ac ehangu ein manylebau fel y gall gymryd mwy o’r bwydydd a’i phrosesu’n gwell. Ym mis Medi 2017 cyhoeddwyd cytundebau partneriaeth gyda 24 o'n cyflenwyr bwyd mwyaf a fydd yn mabwysiadu'r Nod Datblygu Cynaliadwy i haneru gwastraff bwyd erbyn 2030 </a:t>
            </a:r>
            <a:r>
              <a:rPr lang="en-GB" dirty="0" smtClean="0"/>
              <a:t>("Tackling food waste at home",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cyfran sylweddol o wastraff bwyd yn digwydd yn y cartref. Bydden yn ymdrechu i ddod o hyd i ffyrdd i helpu eu cwsmeriaid i leihau gwastraff. Bydden yn gwneud hun drwy  newid ei hyrwyddiadau, gwneud diweddariadau technoleg i becynnu a gwella ei chadwyn ddosbarthu</a:t>
            </a:r>
            <a:r>
              <a:rPr lang="cy-GB" sz="1200" kern="1200" baseline="0" dirty="0" smtClean="0">
                <a:solidFill>
                  <a:schemeClr val="tx1"/>
                </a:solidFill>
                <a:effectLst/>
                <a:latin typeface="+mn-lt"/>
                <a:ea typeface="+mn-ea"/>
                <a:cs typeface="+mn-cs"/>
              </a:rPr>
              <a:t> </a:t>
            </a:r>
            <a:r>
              <a:rPr lang="en-GB" dirty="0" smtClean="0"/>
              <a:t>("Tackling food waste at home",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Tesco 'n yn gwybod bod eu cwsmeriaid yn teimlo bod rhai hyrwyddiadau cynnyrch yn creu mwy o wastraff bwyd, felly rhoddodd stop ar "Buy </a:t>
            </a:r>
            <a:r>
              <a:rPr lang="cy-GB" sz="1200" kern="1200" dirty="0" err="1" smtClean="0">
                <a:solidFill>
                  <a:schemeClr val="tx1"/>
                </a:solidFill>
                <a:effectLst/>
                <a:latin typeface="+mn-lt"/>
                <a:ea typeface="+mn-ea"/>
                <a:cs typeface="+mn-cs"/>
              </a:rPr>
              <a:t>One</a:t>
            </a:r>
            <a:r>
              <a:rPr lang="cy-GB" sz="1200" kern="1200" dirty="0" smtClean="0">
                <a:solidFill>
                  <a:schemeClr val="tx1"/>
                </a:solidFill>
                <a:effectLst/>
                <a:latin typeface="+mn-lt"/>
                <a:ea typeface="+mn-ea"/>
                <a:cs typeface="+mn-cs"/>
              </a:rPr>
              <a:t>, </a:t>
            </a:r>
            <a:r>
              <a:rPr lang="cy-GB" sz="1200" kern="1200" dirty="0" err="1" smtClean="0">
                <a:solidFill>
                  <a:schemeClr val="tx1"/>
                </a:solidFill>
                <a:effectLst/>
                <a:latin typeface="+mn-lt"/>
                <a:ea typeface="+mn-ea"/>
                <a:cs typeface="+mn-cs"/>
              </a:rPr>
              <a:t>Get</a:t>
            </a:r>
            <a:r>
              <a:rPr lang="cy-GB" sz="1200" kern="1200" dirty="0" smtClean="0">
                <a:solidFill>
                  <a:schemeClr val="tx1"/>
                </a:solidFill>
                <a:effectLst/>
                <a:latin typeface="+mn-lt"/>
                <a:ea typeface="+mn-ea"/>
                <a:cs typeface="+mn-cs"/>
              </a:rPr>
              <a:t> </a:t>
            </a:r>
            <a:r>
              <a:rPr lang="cy-GB" sz="1200" kern="1200" dirty="0" err="1" smtClean="0">
                <a:solidFill>
                  <a:schemeClr val="tx1"/>
                </a:solidFill>
                <a:effectLst/>
                <a:latin typeface="+mn-lt"/>
                <a:ea typeface="+mn-ea"/>
                <a:cs typeface="+mn-cs"/>
              </a:rPr>
              <a:t>One</a:t>
            </a:r>
            <a:r>
              <a:rPr lang="cy-GB" sz="1200" kern="1200" dirty="0" smtClean="0">
                <a:solidFill>
                  <a:schemeClr val="tx1"/>
                </a:solidFill>
                <a:effectLst/>
                <a:latin typeface="+mn-lt"/>
                <a:ea typeface="+mn-ea"/>
                <a:cs typeface="+mn-cs"/>
              </a:rPr>
              <a:t> </a:t>
            </a:r>
            <a:r>
              <a:rPr lang="cy-GB" sz="1200" kern="1200" dirty="0" err="1" smtClean="0">
                <a:solidFill>
                  <a:schemeClr val="tx1"/>
                </a:solidFill>
                <a:effectLst/>
                <a:latin typeface="+mn-lt"/>
                <a:ea typeface="+mn-ea"/>
                <a:cs typeface="+mn-cs"/>
              </a:rPr>
              <a:t>Free</a:t>
            </a:r>
            <a:r>
              <a:rPr lang="cy-GB" sz="1200" kern="1200" dirty="0" smtClean="0">
                <a:solidFill>
                  <a:schemeClr val="tx1"/>
                </a:solidFill>
                <a:effectLst/>
                <a:latin typeface="+mn-lt"/>
                <a:ea typeface="+mn-ea"/>
                <a:cs typeface="+mn-cs"/>
              </a:rPr>
              <a:t>" ar ffrwythau a llysiau ym mis Ebrill 2014. Yn hytrach, byddent yn canolbwyntio ar  hyrwyddiadau sy'n cynnig gwerth gwych i gwsmeriaid trwy gydol y flwyddyn</a:t>
            </a:r>
            <a:r>
              <a:rPr lang="cy-GB" sz="1200" kern="1200" baseline="0" dirty="0" smtClean="0">
                <a:solidFill>
                  <a:schemeClr val="tx1"/>
                </a:solidFill>
                <a:effectLst/>
                <a:latin typeface="+mn-lt"/>
                <a:ea typeface="+mn-ea"/>
                <a:cs typeface="+mn-cs"/>
              </a:rPr>
              <a:t> </a:t>
            </a:r>
            <a:r>
              <a:rPr lang="en-GB" dirty="0" smtClean="0"/>
              <a:t>("Tackling food waste at home", 2017)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207A2A3-A1DF-924C-B1BA-498B98E4E38B}" type="slidenum">
              <a:rPr lang="en-US" smtClean="0"/>
              <a:t>9</a:t>
            </a:fld>
            <a:endParaRPr lang="en-US"/>
          </a:p>
        </p:txBody>
      </p:sp>
    </p:spTree>
    <p:extLst>
      <p:ext uri="{BB962C8B-B14F-4D97-AF65-F5344CB8AC3E}">
        <p14:creationId xmlns:p14="http://schemas.microsoft.com/office/powerpoint/2010/main" val="493311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Mae Tesco yn defnyddio llawer o ymagwedd system ddynol yn ei sefydliad. Mae Tesco yn chwilio am reolwyr sy'n gadarnhaol, hyderus a dilys, gyda'r gallu i ysbrydoli ac annog eu timau. Mae Tesco yn canolbwyntio ar adeiladu eu  harweinwyr ac annog eu hunan-adolygiad ac adlewyrchiad. Mae hyn yn caniatáu i staff asesu eu cryfderau a dod o hyd i ffyrdd o ddangos y nodweddion sy'n hanfodol i ddatblygiad y busnes yn y tymor hir. Mae Tesco yn dilyn y dull ‘Steering Wheel’ er mwyn galluogi'r ysbrydoliaeth hun yn y gwaith</a:t>
            </a:r>
            <a:r>
              <a:rPr lang="cy-GB" sz="1200" kern="1200" baseline="0" dirty="0" smtClean="0">
                <a:solidFill>
                  <a:schemeClr val="tx1"/>
                </a:solidFill>
                <a:effectLst/>
                <a:latin typeface="+mn-lt"/>
                <a:ea typeface="+mn-ea"/>
                <a:cs typeface="+mn-cs"/>
              </a:rPr>
              <a:t> </a:t>
            </a:r>
            <a:r>
              <a:rPr lang="en-GB" dirty="0" smtClean="0"/>
              <a:t>("How We Communicate Together - Our Tesco",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Mae’r dull hun yn helpu i fesur ei pherfformiad a rheoli'r busnes mewn ffordd gytbwys. Mae'n chwarae rhan bwysig wrth gyfathrebu ein strategaeth a'n perfformiad i'n holl gydweithwyr. Mae’r dull yn cynnwys Pum ffactor sef y Cwsmer, Pobol, Cyllid, Gweithrediadau a’r Gymuned</a:t>
            </a:r>
            <a:r>
              <a:rPr lang="cy-GB" sz="1200" kern="1200" baseline="0" dirty="0" smtClean="0">
                <a:solidFill>
                  <a:schemeClr val="tx1"/>
                </a:solidFill>
                <a:effectLst/>
                <a:latin typeface="+mn-lt"/>
                <a:ea typeface="+mn-ea"/>
                <a:cs typeface="+mn-cs"/>
              </a:rPr>
              <a:t> </a:t>
            </a:r>
            <a:r>
              <a:rPr lang="en-GB" dirty="0" smtClean="0"/>
              <a:t>("How We Communicate Together - Our Tesco", 2017) .</a:t>
            </a:r>
            <a:endParaRPr lang="en-GB" sz="1200" kern="1200" baseline="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Cwsmer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Bydden yn edrych ar  ba mor dda  maen nhw’n  darparu eu cwsmer gyda’r cyfleusterau sydd angen arnynt a’i ddisgwyliadau. Bydden yn annog eu gweithwyr i fod yn bositif, er mwyn cyrraedd anghenion ei chwsmeriaid er mwyn i brofiad eu cwsmeriaid yn Tesco fod yn un hwylus</a:t>
            </a:r>
            <a:r>
              <a:rPr lang="en-GB" dirty="0" smtClean="0"/>
              <a:t>("How We Communicate Together - Our Tesco", 2017).</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Pobl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hyn yn ymwneud â'i gweithwyr. Bydden yn edrych ar sut mae ei chydweithwyr yn teimlo am weithio i Tesco. Mae Tesco yn pwysleisio pwysigrwydd o’i staff a bydden yn gwneud yn siŵr fod eu staff yn hapus, a sicrhau fod Tesco yn lle cartrefol i weithio ynddo </a:t>
            </a:r>
            <a:r>
              <a:rPr lang="en-GB" dirty="0" smtClean="0"/>
              <a:t>("How We Communicate Together - Our Tesco", 2017).</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Cyllid</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hyn yn ymwneud â rheoli ein costau a darparu gweithrediad effeithiol a chyrraedd disgwyliadau  eu rhan ddeiliaid. Mae darnau o’r system glasurol yn cael eu dangos fan hun oherwydd mae angen strwythur ffurfiol i sicrhau fod y sefydliad yn gwneud pres</a:t>
            </a:r>
            <a:r>
              <a:rPr lang="cy-GB" sz="1200" kern="1200" baseline="0" dirty="0" smtClean="0">
                <a:solidFill>
                  <a:schemeClr val="tx1"/>
                </a:solidFill>
                <a:effectLst/>
                <a:latin typeface="+mn-lt"/>
                <a:ea typeface="+mn-ea"/>
                <a:cs typeface="+mn-cs"/>
              </a:rPr>
              <a:t> </a:t>
            </a:r>
            <a:r>
              <a:rPr lang="en-GB" dirty="0" smtClean="0"/>
              <a:t>("How We Communicate Together - Our Tesco", 2017).</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Gweithrediadau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hyn yn ymwneud â chynhyrchiant a safonau'r amgylchedd gwaith. Mae darnau o hun yn debyg i’r dull clasurol, gan fod angen rhyw fath o gynllun mewn bob sefydliad er mwyn sicrhau eu bod yn gweithredu yn effeithiol</a:t>
            </a:r>
            <a:r>
              <a:rPr lang="cy-GB" sz="1200" kern="1200" baseline="0" dirty="0" smtClean="0">
                <a:solidFill>
                  <a:schemeClr val="tx1"/>
                </a:solidFill>
                <a:effectLst/>
                <a:latin typeface="+mn-lt"/>
                <a:ea typeface="+mn-ea"/>
                <a:cs typeface="+mn-cs"/>
              </a:rPr>
              <a:t> </a:t>
            </a:r>
            <a:r>
              <a:rPr lang="en-GB" dirty="0" smtClean="0"/>
              <a:t>("How We Communicate Together - Our Tesco", 2017).</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Cymuned</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hyn yn ymwneud â'r  gymuned a beth maen nhw’n gwneud i gefnogi  aelod o gymuned a'r rôl mae'r busnes yn ei chwarae yn y gymdeithas. Mae hun yn debyg i’r ymagwedd system ddynol oherwydd maen nhw’n edrych ar anghenion eu cymuned ac yn gwneud eu gorau i ddarparu'r hun sydd angen arnynt</a:t>
            </a:r>
            <a:r>
              <a:rPr lang="cy-GB" sz="1200" kern="1200" baseline="0" dirty="0" smtClean="0">
                <a:solidFill>
                  <a:schemeClr val="tx1"/>
                </a:solidFill>
                <a:effectLst/>
                <a:latin typeface="+mn-lt"/>
                <a:ea typeface="+mn-ea"/>
                <a:cs typeface="+mn-cs"/>
              </a:rPr>
              <a:t> </a:t>
            </a:r>
            <a:r>
              <a:rPr lang="en-GB" dirty="0" smtClean="0"/>
              <a:t>("How We Communicate Together - Our Tesco", 2017).</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207A2A3-A1DF-924C-B1BA-498B98E4E38B}" type="slidenum">
              <a:rPr lang="en-US" smtClean="0"/>
              <a:t>11</a:t>
            </a:fld>
            <a:endParaRPr lang="en-US"/>
          </a:p>
        </p:txBody>
      </p:sp>
    </p:spTree>
    <p:extLst>
      <p:ext uri="{BB962C8B-B14F-4D97-AF65-F5344CB8AC3E}">
        <p14:creationId xmlns:p14="http://schemas.microsoft.com/office/powerpoint/2010/main" val="2835878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Yn gynnar yn y 1930au, awgrymodd  Elton </a:t>
            </a:r>
            <a:r>
              <a:rPr lang="cy-GB" noProof="0" dirty="0" err="1" smtClean="0"/>
              <a:t>Mayo</a:t>
            </a:r>
            <a:r>
              <a:rPr lang="cy-GB" noProof="0" dirty="0" smtClean="0"/>
              <a:t> theori fod cymhelliant yn y gwaith yn cael ei hyrwyddo drwy, Cyfathrebu, Dangos diddordeb mewn eraill, cynnwys eraill mewn penderfyniadau, sicrhau lles phobol eraill a sicrhau fod gwaith yn ddiddorol. Mae theori </a:t>
            </a:r>
            <a:r>
              <a:rPr lang="cy-GB" noProof="0" dirty="0" err="1" smtClean="0"/>
              <a:t>Mayo</a:t>
            </a:r>
            <a:r>
              <a:rPr lang="cy-GB" noProof="0" dirty="0" smtClean="0"/>
              <a:t> yn cael ei weithredu drwy Tesco. Mae Cyfathrebu yn ffactor hynod bwysig er mwyn gallu gweithio yn dda fel tîm. Gall hyn ddigwydd drwy drafodaeth 1 i 1 gyda rheolwyr , trwy gylchlythyrau neu drwy strwythur ffurfiol fel gwerthusiadau</a:t>
            </a:r>
            <a:r>
              <a:rPr lang="cy-GB" baseline="0" noProof="0" dirty="0" smtClean="0"/>
              <a:t> </a:t>
            </a:r>
            <a:r>
              <a:rPr lang="en-GB" dirty="0" smtClean="0"/>
              <a:t>("Management Theory of Elton Mayo", 2017) </a:t>
            </a:r>
            <a:endParaRPr lang="cy-GB" noProof="0" dirty="0"/>
          </a:p>
        </p:txBody>
      </p:sp>
      <p:sp>
        <p:nvSpPr>
          <p:cNvPr id="4" name="Slide Number Placeholder 3"/>
          <p:cNvSpPr>
            <a:spLocks noGrp="1"/>
          </p:cNvSpPr>
          <p:nvPr>
            <p:ph type="sldNum" sz="quarter" idx="10"/>
          </p:nvPr>
        </p:nvSpPr>
        <p:spPr/>
        <p:txBody>
          <a:bodyPr/>
          <a:lstStyle/>
          <a:p>
            <a:fld id="{3207A2A3-A1DF-924C-B1BA-498B98E4E38B}" type="slidenum">
              <a:rPr lang="en-US" smtClean="0"/>
              <a:t>12</a:t>
            </a:fld>
            <a:endParaRPr lang="en-US"/>
          </a:p>
        </p:txBody>
      </p:sp>
    </p:spTree>
    <p:extLst>
      <p:ext uri="{BB962C8B-B14F-4D97-AF65-F5344CB8AC3E}">
        <p14:creationId xmlns:p14="http://schemas.microsoft.com/office/powerpoint/2010/main" val="3793901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Mewn pob tîm bydden nhw yn mynd drwy wahanol gamau, i gychwyn bydd Tesco yn ffurfio tîm sy’n cynnwys pobol gyda gwahanol syniadau sydd gyda phrofiadau mewn gwahanol faes. Y ail gam yw ‘</a:t>
            </a:r>
            <a:r>
              <a:rPr lang="cy-GB" sz="1200" kern="1200" dirty="0" err="1" smtClean="0">
                <a:solidFill>
                  <a:schemeClr val="tx1"/>
                </a:solidFill>
                <a:effectLst/>
                <a:latin typeface="+mn-lt"/>
                <a:ea typeface="+mn-ea"/>
                <a:cs typeface="+mn-cs"/>
              </a:rPr>
              <a:t>Storming</a:t>
            </a:r>
            <a:r>
              <a:rPr lang="cy-GB" sz="1200" kern="1200" dirty="0" smtClean="0">
                <a:solidFill>
                  <a:schemeClr val="tx1"/>
                </a:solidFill>
                <a:effectLst/>
                <a:latin typeface="+mn-lt"/>
                <a:ea typeface="+mn-ea"/>
                <a:cs typeface="+mn-cs"/>
              </a:rPr>
              <a:t>’, yn y cam hun nid ydyn i ddisgwyl i bawb o fewn y tîm i gytuno oherwydd eu gwahanol bersonoliaeth, Y Trydydd Cam yw ‘</a:t>
            </a:r>
            <a:r>
              <a:rPr lang="cy-GB" sz="1200" kern="1200" dirty="0" err="1" smtClean="0">
                <a:solidFill>
                  <a:schemeClr val="tx1"/>
                </a:solidFill>
                <a:effectLst/>
                <a:latin typeface="+mn-lt"/>
                <a:ea typeface="+mn-ea"/>
                <a:cs typeface="+mn-cs"/>
              </a:rPr>
              <a:t>Norming</a:t>
            </a:r>
            <a:r>
              <a:rPr lang="cy-GB" sz="1200" kern="1200" dirty="0" smtClean="0">
                <a:solidFill>
                  <a:schemeClr val="tx1"/>
                </a:solidFill>
                <a:effectLst/>
                <a:latin typeface="+mn-lt"/>
                <a:ea typeface="+mn-ea"/>
                <a:cs typeface="+mn-cs"/>
              </a:rPr>
              <a:t>’ yn y cam hun fydd aelodau o’r tîm yn dod i gytûn a bydden yn cychwyn gweithio fel tîm. Y cam olaf yw perfformio, bydd hun yn cael ei ddangos drwy ystadegau a gwobrau, ac mae Tesco wedi ennill llawer o hun. Felly mae Tesco yn gwmni sydd yn gweithio yn dda fel tîm</a:t>
            </a:r>
            <a:r>
              <a:rPr lang="cy-GB" sz="1200" kern="1200" baseline="0" dirty="0" smtClean="0">
                <a:solidFill>
                  <a:schemeClr val="tx1"/>
                </a:solidFill>
                <a:effectLst/>
                <a:latin typeface="+mn-lt"/>
                <a:ea typeface="+mn-ea"/>
                <a:cs typeface="+mn-cs"/>
              </a:rPr>
              <a:t> </a:t>
            </a:r>
            <a:r>
              <a:rPr lang="en-GB" dirty="0" smtClean="0"/>
              <a:t>("Forming, Storming, Norming, and Performing: Understanding the Stages of Team Formation", 2017)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cy-GB" noProof="0" dirty="0"/>
          </a:p>
        </p:txBody>
      </p:sp>
      <p:sp>
        <p:nvSpPr>
          <p:cNvPr id="4" name="Slide Number Placeholder 3"/>
          <p:cNvSpPr>
            <a:spLocks noGrp="1"/>
          </p:cNvSpPr>
          <p:nvPr>
            <p:ph type="sldNum" sz="quarter" idx="10"/>
          </p:nvPr>
        </p:nvSpPr>
        <p:spPr/>
        <p:txBody>
          <a:bodyPr/>
          <a:lstStyle/>
          <a:p>
            <a:fld id="{3207A2A3-A1DF-924C-B1BA-498B98E4E38B}" type="slidenum">
              <a:rPr lang="en-US" smtClean="0"/>
              <a:t>13</a:t>
            </a:fld>
            <a:endParaRPr lang="en-US"/>
          </a:p>
        </p:txBody>
      </p:sp>
    </p:spTree>
    <p:extLst>
      <p:ext uri="{BB962C8B-B14F-4D97-AF65-F5344CB8AC3E}">
        <p14:creationId xmlns:p14="http://schemas.microsoft.com/office/powerpoint/2010/main" val="1859529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1117659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3240514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2525936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87892E4-7DAD-524D-B4B7-45D856B59381}" type="datetimeFigureOut">
              <a:rPr lang="en-US" smtClean="0"/>
              <a:t>12/14/2017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3521454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87892E4-7DAD-524D-B4B7-45D856B59381}" type="datetimeFigureOut">
              <a:rPr lang="en-US" smtClean="0"/>
              <a:t>12/14/2017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339150891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87892E4-7DAD-524D-B4B7-45D856B59381}" type="datetimeFigureOut">
              <a:rPr lang="en-US" smtClean="0"/>
              <a:t>12/14/2017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3977062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7892E4-7DAD-524D-B4B7-45D856B59381}" type="datetimeFigureOut">
              <a:rPr lang="en-US" smtClean="0"/>
              <a:t>12/14/2017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1528892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7892E4-7DAD-524D-B4B7-45D856B59381}" type="datetimeFigureOut">
              <a:rPr lang="en-US" smtClean="0"/>
              <a:t>12/14/2017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86945406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87892E4-7DAD-524D-B4B7-45D856B59381}" type="datetimeFigureOut">
              <a:rPr lang="en-US" smtClean="0"/>
              <a:t>12/14/2017</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2855693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2370720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898534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623335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440903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4465066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9884658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337991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87892E4-7DAD-524D-B4B7-45D856B59381}" type="datetimeFigureOut">
              <a:rPr lang="en-US" smtClean="0"/>
              <a:t>12/14/2017</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B652599-6172-454D-8E01-67C748798A82}" type="slidenum">
              <a:rPr lang="en-US" smtClean="0"/>
              <a:t>‹#›</a:t>
            </a:fld>
            <a:endParaRPr lang="en-US"/>
          </a:p>
        </p:txBody>
      </p:sp>
    </p:spTree>
    <p:extLst>
      <p:ext uri="{BB962C8B-B14F-4D97-AF65-F5344CB8AC3E}">
        <p14:creationId xmlns:p14="http://schemas.microsoft.com/office/powerpoint/2010/main" val="390894358"/>
      </p:ext>
    </p:extLst>
  </p:cSld>
  <p:clrMap bg1="dk1" tx1="lt1" bg2="dk2" tx2="lt2" accent1="accent1" accent2="accent2" accent3="accent3" accent4="accent4" accent5="accent5" accent6="accent6" hlink="hlink" folHlink="folHlink"/>
  <p:sldLayoutIdLst>
    <p:sldLayoutId id="2147484355" r:id="rId1"/>
    <p:sldLayoutId id="2147484356" r:id="rId2"/>
    <p:sldLayoutId id="2147484357" r:id="rId3"/>
    <p:sldLayoutId id="2147484358" r:id="rId4"/>
    <p:sldLayoutId id="2147484359" r:id="rId5"/>
    <p:sldLayoutId id="2147484360" r:id="rId6"/>
    <p:sldLayoutId id="2147484361" r:id="rId7"/>
    <p:sldLayoutId id="2147484362" r:id="rId8"/>
    <p:sldLayoutId id="2147484363" r:id="rId9"/>
    <p:sldLayoutId id="2147484364" r:id="rId10"/>
    <p:sldLayoutId id="2147484365" r:id="rId11"/>
    <p:sldLayoutId id="2147484366" r:id="rId12"/>
    <p:sldLayoutId id="2147484367" r:id="rId13"/>
    <p:sldLayoutId id="2147484368" r:id="rId14"/>
    <p:sldLayoutId id="2147484369" r:id="rId15"/>
    <p:sldLayoutId id="214748437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tiff"/></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businessteacher.org.uk/swot/tesco.php" TargetMode="External"/><Relationship Id="rId2" Type="http://schemas.openxmlformats.org/officeDocument/2006/relationships/hyperlink" Target="https://www.ourtesco.com/how-we-communicate-togeth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FB8BB-2396-C04E-91E2-E44EA2463EB1}"/>
              </a:ext>
            </a:extLst>
          </p:cNvPr>
          <p:cNvSpPr>
            <a:spLocks noGrp="1"/>
          </p:cNvSpPr>
          <p:nvPr>
            <p:ph type="ctrTitle"/>
          </p:nvPr>
        </p:nvSpPr>
        <p:spPr/>
        <p:txBody>
          <a:bodyPr/>
          <a:lstStyle/>
          <a:p>
            <a:r>
              <a:rPr lang="cy-GB" sz="3200" dirty="0" smtClean="0"/>
              <a:t>Dulliau Tesco Tuag at Reoli</a:t>
            </a:r>
            <a:r>
              <a:rPr lang="en-US" sz="2400" dirty="0"/>
              <a:t/>
            </a:r>
            <a:br>
              <a:rPr lang="en-US" sz="2400" dirty="0"/>
            </a:br>
            <a:r>
              <a:rPr lang="en-US" sz="2400" dirty="0"/>
              <a:t>Contemporary Approaches to Management</a:t>
            </a:r>
            <a:br>
              <a:rPr lang="en-US" sz="2400" dirty="0"/>
            </a:br>
            <a:r>
              <a:rPr lang="en-US" sz="2400" dirty="0"/>
              <a:t>BMSP4002</a:t>
            </a:r>
            <a:br>
              <a:rPr lang="en-US" sz="2400" dirty="0"/>
            </a:br>
            <a:r>
              <a:rPr lang="en-US" sz="2400" dirty="0"/>
              <a:t>Eleri </a:t>
            </a:r>
            <a:r>
              <a:rPr lang="en-US" sz="2400" dirty="0" err="1"/>
              <a:t>Mair</a:t>
            </a:r>
            <a:r>
              <a:rPr lang="en-US" sz="2400" dirty="0"/>
              <a:t> Jones</a:t>
            </a:r>
            <a:br>
              <a:rPr lang="en-US" sz="2400" dirty="0"/>
            </a:br>
            <a:r>
              <a:rPr lang="en-US" sz="2400" dirty="0"/>
              <a:t>Business Management </a:t>
            </a:r>
            <a:br>
              <a:rPr lang="en-US" sz="2400" dirty="0"/>
            </a:br>
            <a:r>
              <a:rPr lang="en-US" sz="2400" dirty="0"/>
              <a:t>Anthony Burns </a:t>
            </a:r>
            <a:br>
              <a:rPr lang="en-US" sz="2400" dirty="0"/>
            </a:br>
            <a:r>
              <a:rPr lang="en-US" sz="2400" dirty="0" smtClean="0"/>
              <a:t>14/12/2017</a:t>
            </a:r>
            <a:r>
              <a:rPr lang="en-US" sz="2400" dirty="0"/>
              <a:t/>
            </a:r>
            <a:br>
              <a:rPr lang="en-US" sz="2400" dirty="0"/>
            </a:br>
            <a:endParaRPr lang="en-US" sz="24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0117" y="3067193"/>
            <a:ext cx="6004791" cy="3378599"/>
          </a:xfrm>
          <a:prstGeom prst="rect">
            <a:avLst/>
          </a:prstGeom>
        </p:spPr>
      </p:pic>
    </p:spTree>
    <p:extLst>
      <p:ext uri="{BB962C8B-B14F-4D97-AF65-F5344CB8AC3E}">
        <p14:creationId xmlns:p14="http://schemas.microsoft.com/office/powerpoint/2010/main" val="408211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376516"/>
            <a:ext cx="8596668" cy="1320800"/>
          </a:xfrm>
        </p:spPr>
        <p:txBody>
          <a:bodyPr>
            <a:normAutofit/>
          </a:bodyPr>
          <a:lstStyle/>
          <a:p>
            <a:r>
              <a:rPr lang="en-GB" sz="5400" dirty="0" err="1" smtClean="0"/>
              <a:t>Cyd-destun</a:t>
            </a:r>
            <a:endParaRPr lang="en-GB" sz="5400" dirty="0"/>
          </a:p>
        </p:txBody>
      </p:sp>
      <p:sp>
        <p:nvSpPr>
          <p:cNvPr id="3" name="Content Placeholder 2"/>
          <p:cNvSpPr>
            <a:spLocks noGrp="1"/>
          </p:cNvSpPr>
          <p:nvPr>
            <p:ph idx="1"/>
          </p:nvPr>
        </p:nvSpPr>
        <p:spPr>
          <a:xfrm>
            <a:off x="677333" y="1283447"/>
            <a:ext cx="9340725" cy="5096435"/>
          </a:xfrm>
        </p:spPr>
        <p:txBody>
          <a:bodyPr>
            <a:normAutofit lnSpcReduction="10000"/>
          </a:bodyPr>
          <a:lstStyle/>
          <a:p>
            <a:pPr>
              <a:buFont typeface="+mj-lt"/>
              <a:buAutoNum type="arabicPeriod"/>
            </a:pPr>
            <a:r>
              <a:rPr lang="cy-GB" dirty="0" smtClean="0">
                <a:solidFill>
                  <a:schemeClr val="tx1"/>
                </a:solidFill>
              </a:rPr>
              <a:t>Amcanion</a:t>
            </a:r>
          </a:p>
          <a:p>
            <a:pPr>
              <a:buFont typeface="+mj-lt"/>
              <a:buAutoNum type="arabicPeriod"/>
            </a:pPr>
            <a:r>
              <a:rPr lang="cy-GB" dirty="0" smtClean="0">
                <a:solidFill>
                  <a:schemeClr val="tx1"/>
                </a:solidFill>
              </a:rPr>
              <a:t>Cyflwyniad </a:t>
            </a:r>
          </a:p>
          <a:p>
            <a:pPr>
              <a:buFont typeface="+mj-lt"/>
              <a:buAutoNum type="arabicPeriod"/>
            </a:pPr>
            <a:r>
              <a:rPr lang="cy-GB" dirty="0">
                <a:solidFill>
                  <a:schemeClr val="tx1"/>
                </a:solidFill>
              </a:rPr>
              <a:t>Cryfderau, Cyfleoedd, Gwendidau a bygythiadau </a:t>
            </a:r>
            <a:r>
              <a:rPr lang="cy-GB" dirty="0" smtClean="0">
                <a:solidFill>
                  <a:schemeClr val="tx1"/>
                </a:solidFill>
              </a:rPr>
              <a:t>TESCO </a:t>
            </a:r>
          </a:p>
          <a:p>
            <a:pPr>
              <a:buFont typeface="+mj-lt"/>
              <a:buAutoNum type="arabicPeriod"/>
            </a:pPr>
            <a:r>
              <a:rPr lang="cy-GB" dirty="0">
                <a:solidFill>
                  <a:schemeClr val="tx1"/>
                </a:solidFill>
              </a:rPr>
              <a:t>Ffactorau</a:t>
            </a:r>
            <a:r>
              <a:rPr lang="en-GB" dirty="0">
                <a:solidFill>
                  <a:schemeClr val="tx1"/>
                </a:solidFill>
              </a:rPr>
              <a:t> </a:t>
            </a:r>
            <a:r>
              <a:rPr lang="cy-GB" dirty="0" smtClean="0">
                <a:solidFill>
                  <a:schemeClr val="tx1"/>
                </a:solidFill>
              </a:rPr>
              <a:t>gwleidyddol l a  Economaidd </a:t>
            </a:r>
          </a:p>
          <a:p>
            <a:pPr>
              <a:buFont typeface="+mj-lt"/>
              <a:buAutoNum type="arabicPeriod"/>
            </a:pPr>
            <a:r>
              <a:rPr lang="cy-GB" dirty="0" smtClean="0">
                <a:solidFill>
                  <a:schemeClr val="tx1"/>
                </a:solidFill>
              </a:rPr>
              <a:t>Ffactorau Cymdeithasol a Technoleg </a:t>
            </a:r>
          </a:p>
          <a:p>
            <a:pPr>
              <a:buFont typeface="+mj-lt"/>
              <a:buAutoNum type="arabicPeriod"/>
            </a:pPr>
            <a:r>
              <a:rPr lang="cy-GB" dirty="0" smtClean="0">
                <a:solidFill>
                  <a:schemeClr val="tx1"/>
                </a:solidFill>
              </a:rPr>
              <a:t>Ffactorau Amgylchedd a Llywodraeth</a:t>
            </a:r>
          </a:p>
          <a:p>
            <a:pPr>
              <a:buFont typeface="+mj-lt"/>
              <a:buAutoNum type="arabicPeriod"/>
            </a:pPr>
            <a:r>
              <a:rPr lang="cy-GB" dirty="0">
                <a:solidFill>
                  <a:schemeClr val="tx1"/>
                </a:solidFill>
              </a:rPr>
              <a:t>Dulliau TESCO ai cyfrifoldeb cymdeithasol </a:t>
            </a:r>
            <a:r>
              <a:rPr lang="cy-GB" dirty="0" smtClean="0">
                <a:solidFill>
                  <a:schemeClr val="tx1"/>
                </a:solidFill>
              </a:rPr>
              <a:t>corfforaethol</a:t>
            </a:r>
          </a:p>
          <a:p>
            <a:pPr>
              <a:buFont typeface="+mj-lt"/>
              <a:buAutoNum type="arabicPeriod"/>
            </a:pPr>
            <a:r>
              <a:rPr lang="cy-GB" dirty="0">
                <a:solidFill>
                  <a:schemeClr val="tx1"/>
                </a:solidFill>
              </a:rPr>
              <a:t>Eu llwyddiant hyd yn </a:t>
            </a:r>
            <a:r>
              <a:rPr lang="cy-GB" dirty="0" smtClean="0">
                <a:solidFill>
                  <a:schemeClr val="tx1"/>
                </a:solidFill>
              </a:rPr>
              <a:t>hyn</a:t>
            </a:r>
          </a:p>
          <a:p>
            <a:pPr>
              <a:buFont typeface="+mj-lt"/>
              <a:buAutoNum type="arabicPeriod"/>
            </a:pPr>
            <a:r>
              <a:rPr lang="cy-GB" dirty="0" smtClean="0">
                <a:solidFill>
                  <a:schemeClr val="tx1"/>
                </a:solidFill>
              </a:rPr>
              <a:t>Dull </a:t>
            </a:r>
            <a:r>
              <a:rPr lang="cy-GB" dirty="0">
                <a:solidFill>
                  <a:schemeClr val="tx1"/>
                </a:solidFill>
              </a:rPr>
              <a:t>TESCO tuag at </a:t>
            </a:r>
            <a:r>
              <a:rPr lang="cy-GB" dirty="0" smtClean="0">
                <a:solidFill>
                  <a:schemeClr val="tx1"/>
                </a:solidFill>
              </a:rPr>
              <a:t>rheolaeth</a:t>
            </a:r>
          </a:p>
          <a:p>
            <a:pPr>
              <a:buFont typeface="+mj-lt"/>
              <a:buAutoNum type="arabicPeriod"/>
            </a:pPr>
            <a:r>
              <a:rPr lang="cy-GB" dirty="0">
                <a:solidFill>
                  <a:schemeClr val="tx1"/>
                </a:solidFill>
              </a:rPr>
              <a:t>Dull tuag at weithio fel </a:t>
            </a:r>
            <a:r>
              <a:rPr lang="cy-GB" dirty="0" smtClean="0">
                <a:solidFill>
                  <a:schemeClr val="tx1"/>
                </a:solidFill>
              </a:rPr>
              <a:t>tîm</a:t>
            </a:r>
          </a:p>
          <a:p>
            <a:pPr>
              <a:buFont typeface="+mj-lt"/>
              <a:buAutoNum type="arabicPeriod"/>
            </a:pPr>
            <a:r>
              <a:rPr lang="cy-GB" dirty="0">
                <a:solidFill>
                  <a:schemeClr val="tx1"/>
                </a:solidFill>
              </a:rPr>
              <a:t>Camau o Ffurfio, </a:t>
            </a:r>
            <a:r>
              <a:rPr lang="cy-GB" dirty="0" err="1">
                <a:solidFill>
                  <a:schemeClr val="tx1"/>
                </a:solidFill>
              </a:rPr>
              <a:t>Storming</a:t>
            </a:r>
            <a:r>
              <a:rPr lang="cy-GB" dirty="0">
                <a:solidFill>
                  <a:schemeClr val="tx1"/>
                </a:solidFill>
              </a:rPr>
              <a:t>, </a:t>
            </a:r>
            <a:r>
              <a:rPr lang="cy-GB" dirty="0" err="1">
                <a:solidFill>
                  <a:schemeClr val="tx1"/>
                </a:solidFill>
              </a:rPr>
              <a:t>Norming</a:t>
            </a:r>
            <a:r>
              <a:rPr lang="cy-GB" dirty="0">
                <a:solidFill>
                  <a:schemeClr val="tx1"/>
                </a:solidFill>
              </a:rPr>
              <a:t>, a </a:t>
            </a:r>
            <a:r>
              <a:rPr lang="cy-GB" dirty="0" smtClean="0">
                <a:solidFill>
                  <a:schemeClr val="tx1"/>
                </a:solidFill>
              </a:rPr>
              <a:t>Perfformio</a:t>
            </a:r>
          </a:p>
          <a:p>
            <a:pPr>
              <a:buFont typeface="+mj-lt"/>
              <a:buAutoNum type="arabicPeriod"/>
            </a:pPr>
            <a:r>
              <a:rPr lang="cy-GB" dirty="0">
                <a:solidFill>
                  <a:schemeClr val="tx1"/>
                </a:solidFill>
              </a:rPr>
              <a:t>Casgliad</a:t>
            </a:r>
            <a:endParaRPr lang="cy-GB" dirty="0" smtClean="0">
              <a:solidFill>
                <a:schemeClr val="tx1"/>
              </a:solidFill>
            </a:endParaRPr>
          </a:p>
          <a:p>
            <a:pPr>
              <a:buFont typeface="+mj-lt"/>
              <a:buAutoNum type="arabicPeriod"/>
            </a:pPr>
            <a:r>
              <a:rPr lang="cy-GB" dirty="0" smtClean="0">
                <a:solidFill>
                  <a:schemeClr val="tx1"/>
                </a:solidFill>
              </a:rPr>
              <a:t>Cyfeirio</a:t>
            </a:r>
          </a:p>
          <a:p>
            <a:endParaRPr lang="cy-GB" dirty="0" smtClean="0">
              <a:solidFill>
                <a:srgbClr val="ABD438"/>
              </a:solidFill>
            </a:endParaRPr>
          </a:p>
          <a:p>
            <a:endParaRPr lang="cy-GB" dirty="0">
              <a:solidFill>
                <a:srgbClr val="ABD438"/>
              </a:solidFill>
            </a:endParaRPr>
          </a:p>
          <a:p>
            <a:endParaRPr lang="cy-GB" dirty="0" smtClean="0"/>
          </a:p>
          <a:p>
            <a:endParaRPr lang="cy-GB" dirty="0" smtClean="0"/>
          </a:p>
          <a:p>
            <a:endParaRPr lang="cy-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6615" y="2030505"/>
            <a:ext cx="4474384" cy="3355788"/>
          </a:xfrm>
          <a:prstGeom prst="rect">
            <a:avLst/>
          </a:prstGeom>
        </p:spPr>
      </p:pic>
    </p:spTree>
    <p:extLst>
      <p:ext uri="{BB962C8B-B14F-4D97-AF65-F5344CB8AC3E}">
        <p14:creationId xmlns:p14="http://schemas.microsoft.com/office/powerpoint/2010/main" val="2994953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CBB4C-6A5E-8649-9A67-7FECE378C829}"/>
              </a:ext>
            </a:extLst>
          </p:cNvPr>
          <p:cNvSpPr>
            <a:spLocks noGrp="1"/>
          </p:cNvSpPr>
          <p:nvPr>
            <p:ph type="title"/>
          </p:nvPr>
        </p:nvSpPr>
        <p:spPr>
          <a:xfrm>
            <a:off x="646111" y="452718"/>
            <a:ext cx="11310362" cy="1400530"/>
          </a:xfrm>
        </p:spPr>
        <p:txBody>
          <a:bodyPr>
            <a:normAutofit/>
          </a:bodyPr>
          <a:lstStyle/>
          <a:p>
            <a:r>
              <a:rPr lang="cy-GB" sz="5400" dirty="0" smtClean="0"/>
              <a:t>Amcanion</a:t>
            </a:r>
            <a:endParaRPr lang="cy-GB" sz="5400" dirty="0"/>
          </a:p>
        </p:txBody>
      </p:sp>
      <p:sp>
        <p:nvSpPr>
          <p:cNvPr id="3" name="Content Placeholder 2">
            <a:extLst>
              <a:ext uri="{FF2B5EF4-FFF2-40B4-BE49-F238E27FC236}">
                <a16:creationId xmlns:a16="http://schemas.microsoft.com/office/drawing/2014/main" id="{0BCB70E2-A1E6-FC48-99A4-5D06F4C9DD10}"/>
              </a:ext>
            </a:extLst>
          </p:cNvPr>
          <p:cNvSpPr>
            <a:spLocks noGrp="1"/>
          </p:cNvSpPr>
          <p:nvPr>
            <p:ph idx="1"/>
          </p:nvPr>
        </p:nvSpPr>
        <p:spPr/>
        <p:txBody>
          <a:bodyPr>
            <a:normAutofit/>
          </a:bodyPr>
          <a:lstStyle/>
          <a:p>
            <a:pPr lvl="0"/>
            <a:r>
              <a:rPr lang="cy-GB" sz="3200" dirty="0"/>
              <a:t>I ddysgu am ffactorau sy’n effeithi </a:t>
            </a:r>
            <a:r>
              <a:rPr lang="cy-GB" sz="3200" dirty="0" smtClean="0"/>
              <a:t>Tesco?</a:t>
            </a:r>
            <a:endParaRPr lang="en-GB" sz="3200" dirty="0"/>
          </a:p>
          <a:p>
            <a:pPr lvl="0"/>
            <a:r>
              <a:rPr lang="cy-GB" sz="3200" dirty="0"/>
              <a:t>Beth maen nhw’n gwneud i wneud eu busnes yn fwy </a:t>
            </a:r>
            <a:r>
              <a:rPr lang="cy-GB" sz="3200" dirty="0" smtClean="0"/>
              <a:t>cynaliadwy?</a:t>
            </a:r>
            <a:endParaRPr lang="en-GB" sz="3200" dirty="0"/>
          </a:p>
          <a:p>
            <a:pPr lvl="0"/>
            <a:r>
              <a:rPr lang="cy-GB" sz="3200" dirty="0"/>
              <a:t>Sut mae Tesco yn rheoli eu gweithwyr</a:t>
            </a:r>
            <a:endParaRPr lang="en-GB" sz="3200" dirty="0"/>
          </a:p>
          <a:p>
            <a:pPr lvl="0"/>
            <a:r>
              <a:rPr lang="cy-GB" sz="3200" dirty="0"/>
              <a:t>Sut mae timau o fewn Tesco yn gweithio fel </a:t>
            </a:r>
            <a:r>
              <a:rPr lang="cy-GB" sz="3200" dirty="0" smtClean="0"/>
              <a:t>tîm</a:t>
            </a:r>
            <a:r>
              <a:rPr lang="cy-GB" sz="3200" dirty="0"/>
              <a:t>?</a:t>
            </a:r>
            <a:endParaRPr lang="en-GB" sz="3200" dirty="0"/>
          </a:p>
          <a:p>
            <a:endParaRPr lang="en-US" dirty="0"/>
          </a:p>
        </p:txBody>
      </p:sp>
    </p:spTree>
    <p:extLst>
      <p:ext uri="{BB962C8B-B14F-4D97-AF65-F5344CB8AC3E}">
        <p14:creationId xmlns:p14="http://schemas.microsoft.com/office/powerpoint/2010/main" val="3119038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2596B-4A82-3B41-B1C0-DDFAEFAB7DC5}"/>
              </a:ext>
            </a:extLst>
          </p:cNvPr>
          <p:cNvSpPr>
            <a:spLocks noGrp="1"/>
          </p:cNvSpPr>
          <p:nvPr>
            <p:ph type="title"/>
          </p:nvPr>
        </p:nvSpPr>
        <p:spPr/>
        <p:txBody>
          <a:bodyPr/>
          <a:lstStyle/>
          <a:p>
            <a:r>
              <a:rPr lang="cy-GB" sz="5400" dirty="0" smtClean="0"/>
              <a:t>Cyflwyniad</a:t>
            </a:r>
            <a:r>
              <a:rPr lang="cy-GB" dirty="0" smtClean="0"/>
              <a:t> </a:t>
            </a:r>
            <a:endParaRPr lang="cy-GB" dirty="0"/>
          </a:p>
        </p:txBody>
      </p:sp>
      <p:sp>
        <p:nvSpPr>
          <p:cNvPr id="3" name="Content Placeholder 2">
            <a:extLst>
              <a:ext uri="{FF2B5EF4-FFF2-40B4-BE49-F238E27FC236}">
                <a16:creationId xmlns:a16="http://schemas.microsoft.com/office/drawing/2014/main" id="{14EDBE83-D3D3-634B-ADFD-F29A026E2269}"/>
              </a:ext>
            </a:extLst>
          </p:cNvPr>
          <p:cNvSpPr>
            <a:spLocks noGrp="1"/>
          </p:cNvSpPr>
          <p:nvPr>
            <p:ph idx="1"/>
          </p:nvPr>
        </p:nvSpPr>
        <p:spPr>
          <a:xfrm>
            <a:off x="1103312" y="2096283"/>
            <a:ext cx="8946541" cy="4195481"/>
          </a:xfrm>
        </p:spPr>
        <p:txBody>
          <a:bodyPr>
            <a:normAutofit/>
          </a:bodyPr>
          <a:lstStyle/>
          <a:p>
            <a:r>
              <a:rPr lang="cy-GB" dirty="0" smtClean="0"/>
              <a:t>Tesco yw'r prif adwerthwr, gyda 460,000 o gydweithwyr, maen nhw'n gwasanaethu miliynau o gwsmeriaid bob wythnos, yn eu siopau ac ar-lein </a:t>
            </a:r>
            <a:r>
              <a:rPr lang="en-GB" dirty="0"/>
              <a:t>("Core Purpose and Values", 2017) </a:t>
            </a:r>
            <a:endParaRPr lang="cy-GB" dirty="0" smtClean="0"/>
          </a:p>
          <a:p>
            <a:r>
              <a:rPr lang="cy-GB" dirty="0" smtClean="0"/>
              <a:t>Ein pwrpas craidd: Yw  i ‘gwasanaethu siopwyr Prydain ychydig yn well bob dydd’</a:t>
            </a:r>
            <a:r>
              <a:rPr lang="en-GB" dirty="0"/>
              <a:t> ("Core Purpose and Values", 2017) </a:t>
            </a:r>
            <a:endParaRPr lang="cy-GB" dirty="0" smtClean="0"/>
          </a:p>
          <a:p>
            <a:r>
              <a:rPr lang="cy-GB" dirty="0" smtClean="0"/>
              <a:t>Mae Tesco yn gweithio'n galed i helpu eu cwsmeriaid i fwynhau gwell ansawdd bywyd a ffordd  haws o fyw. Mae cwsmeriaid yn dymuno cael cynhyrchion gwych o werth mawr sy’n hawdd prynu ac maen nhw'n anelu at gyflawni hyn </a:t>
            </a:r>
            <a:r>
              <a:rPr lang="en-GB" dirty="0"/>
              <a:t>("Core Purpose and Values", 2017) </a:t>
            </a:r>
            <a:endParaRPr lang="cy-GB" dirty="0" smtClean="0"/>
          </a:p>
          <a:p>
            <a:endParaRPr lang="en-US" dirty="0"/>
          </a:p>
        </p:txBody>
      </p:sp>
    </p:spTree>
    <p:extLst>
      <p:ext uri="{BB962C8B-B14F-4D97-AF65-F5344CB8AC3E}">
        <p14:creationId xmlns:p14="http://schemas.microsoft.com/office/powerpoint/2010/main" val="398433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44DF8-3C5A-ED43-A13F-5E65D8B1E6A4}"/>
              </a:ext>
            </a:extLst>
          </p:cNvPr>
          <p:cNvSpPr>
            <a:spLocks noGrp="1"/>
          </p:cNvSpPr>
          <p:nvPr>
            <p:ph type="title"/>
          </p:nvPr>
        </p:nvSpPr>
        <p:spPr>
          <a:xfrm>
            <a:off x="361507" y="187723"/>
            <a:ext cx="11276311" cy="1482436"/>
          </a:xfrm>
        </p:spPr>
        <p:txBody>
          <a:bodyPr/>
          <a:lstStyle/>
          <a:p>
            <a:pPr algn="ctr"/>
            <a:r>
              <a:rPr lang="cy-GB" dirty="0" smtClean="0"/>
              <a:t>Cryfderau, Cyfleoedd, Gwendidau a bygythiadau TESCO. </a:t>
            </a:r>
            <a:endParaRPr lang="cy-GB" dirty="0"/>
          </a:p>
        </p:txBody>
      </p:sp>
      <p:sp>
        <p:nvSpPr>
          <p:cNvPr id="3" name="Content Placeholder 2"/>
          <p:cNvSpPr>
            <a:spLocks noGrp="1"/>
          </p:cNvSpPr>
          <p:nvPr>
            <p:ph sz="half" idx="1"/>
          </p:nvPr>
        </p:nvSpPr>
        <p:spPr>
          <a:xfrm>
            <a:off x="677334" y="1930529"/>
            <a:ext cx="4184035" cy="3880772"/>
          </a:xfrm>
        </p:spPr>
        <p:txBody>
          <a:bodyPr/>
          <a:lstStyle/>
          <a:p>
            <a:pPr marL="0" indent="0">
              <a:buNone/>
            </a:pPr>
            <a:r>
              <a:rPr lang="cy-GB" sz="2400" b="1" dirty="0">
                <a:solidFill>
                  <a:srgbClr val="ABD438"/>
                </a:solidFill>
              </a:rPr>
              <a:t>Cryfderau</a:t>
            </a:r>
            <a:endParaRPr lang="en-GB" sz="2400" dirty="0">
              <a:solidFill>
                <a:srgbClr val="ABD438"/>
              </a:solidFill>
            </a:endParaRPr>
          </a:p>
          <a:p>
            <a:pPr lvl="1"/>
            <a:r>
              <a:rPr lang="cy-GB" dirty="0"/>
              <a:t>Ennill nifer o wobrau</a:t>
            </a:r>
            <a:endParaRPr lang="en-GB" dirty="0"/>
          </a:p>
          <a:p>
            <a:pPr lvl="1"/>
            <a:r>
              <a:rPr lang="cy-GB" dirty="0"/>
              <a:t>Safle arweinyddiaeth yn y DU</a:t>
            </a:r>
            <a:endParaRPr lang="en-GB" dirty="0"/>
          </a:p>
          <a:p>
            <a:pPr lvl="1"/>
            <a:r>
              <a:rPr lang="cy-GB" dirty="0"/>
              <a:t>Gweithrediadau effeithiol ar-lein</a:t>
            </a:r>
            <a:endParaRPr lang="en-GB" dirty="0"/>
          </a:p>
          <a:p>
            <a:pPr lvl="1"/>
            <a:r>
              <a:rPr lang="cy-GB" dirty="0"/>
              <a:t>Cydnabyddiaeth fyd-eang a pharch</a:t>
            </a:r>
            <a:endParaRPr lang="en-GB" dirty="0"/>
          </a:p>
          <a:p>
            <a:pPr marL="0" indent="0">
              <a:buNone/>
            </a:pPr>
            <a:r>
              <a:rPr lang="cy-GB" sz="2400" b="1" dirty="0">
                <a:solidFill>
                  <a:srgbClr val="ABD438"/>
                </a:solidFill>
              </a:rPr>
              <a:t>Gwendidau</a:t>
            </a:r>
            <a:endParaRPr lang="en-GB" sz="2400" dirty="0">
              <a:solidFill>
                <a:srgbClr val="ABD438"/>
              </a:solidFill>
            </a:endParaRPr>
          </a:p>
          <a:p>
            <a:pPr lvl="1"/>
            <a:r>
              <a:rPr lang="cy-GB" dirty="0"/>
              <a:t>Ddibynnol iawn ar y DU ac Ewrop</a:t>
            </a:r>
            <a:endParaRPr lang="en-GB" dirty="0"/>
          </a:p>
          <a:p>
            <a:pPr lvl="1"/>
            <a:r>
              <a:rPr lang="cy-GB" dirty="0"/>
              <a:t>Ryfeloedd pris </a:t>
            </a:r>
            <a:endParaRPr lang="en-GB" dirty="0"/>
          </a:p>
          <a:p>
            <a:pPr lvl="1"/>
            <a:r>
              <a:rPr lang="cy-GB" dirty="0"/>
              <a:t>Perfformiad mewn gwledydd tramor</a:t>
            </a:r>
            <a:endParaRPr lang="en-GB" dirty="0"/>
          </a:p>
          <a:p>
            <a:endParaRPr lang="en-GB" dirty="0"/>
          </a:p>
        </p:txBody>
      </p:sp>
      <p:sp>
        <p:nvSpPr>
          <p:cNvPr id="5" name="Content Placeholder 4"/>
          <p:cNvSpPr>
            <a:spLocks noGrp="1"/>
          </p:cNvSpPr>
          <p:nvPr>
            <p:ph sz="half" idx="2"/>
          </p:nvPr>
        </p:nvSpPr>
        <p:spPr>
          <a:xfrm>
            <a:off x="5838759" y="2190899"/>
            <a:ext cx="4184034" cy="3880773"/>
          </a:xfrm>
        </p:spPr>
        <p:txBody>
          <a:bodyPr/>
          <a:lstStyle/>
          <a:p>
            <a:pPr marL="0" lvl="0" indent="0">
              <a:buNone/>
            </a:pPr>
            <a:r>
              <a:rPr lang="cy-GB" sz="2400" b="1" dirty="0">
                <a:solidFill>
                  <a:srgbClr val="ABD438"/>
                </a:solidFill>
              </a:rPr>
              <a:t>Cyfleoedd</a:t>
            </a:r>
            <a:endParaRPr lang="en-GB" sz="2400" dirty="0">
              <a:solidFill>
                <a:srgbClr val="ABD438"/>
              </a:solidFill>
            </a:endParaRPr>
          </a:p>
          <a:p>
            <a:pPr lvl="0"/>
            <a:r>
              <a:rPr lang="cy-GB" dirty="0"/>
              <a:t>Ymestyn  marchnadoedd tramor</a:t>
            </a:r>
            <a:endParaRPr lang="en-GB" dirty="0"/>
          </a:p>
          <a:p>
            <a:pPr lvl="0"/>
            <a:r>
              <a:rPr lang="cy-GB" dirty="0"/>
              <a:t>Dyfu siopa ar-lein</a:t>
            </a:r>
            <a:endParaRPr lang="en-GB" dirty="0"/>
          </a:p>
          <a:p>
            <a:pPr lvl="0"/>
            <a:r>
              <a:rPr lang="cy-GB" dirty="0"/>
              <a:t>Rhagor o strategaethau arallgyfeirio ee Banc Tesco </a:t>
            </a:r>
            <a:endParaRPr lang="en-GB" dirty="0"/>
          </a:p>
          <a:p>
            <a:pPr marL="0" indent="0">
              <a:buNone/>
            </a:pPr>
            <a:r>
              <a:rPr lang="cy-GB" sz="2400" b="1" dirty="0">
                <a:solidFill>
                  <a:srgbClr val="ABD438"/>
                </a:solidFill>
              </a:rPr>
              <a:t>Bygythiadau</a:t>
            </a:r>
            <a:endParaRPr lang="en-GB" sz="2400" dirty="0">
              <a:solidFill>
                <a:srgbClr val="ABD438"/>
              </a:solidFill>
            </a:endParaRPr>
          </a:p>
          <a:p>
            <a:pPr lvl="0"/>
            <a:r>
              <a:rPr lang="cy-GB" dirty="0" err="1"/>
              <a:t>Brexit</a:t>
            </a:r>
            <a:endParaRPr lang="en-GB" dirty="0"/>
          </a:p>
          <a:p>
            <a:pPr lvl="0"/>
            <a:r>
              <a:rPr lang="cy-GB" dirty="0"/>
              <a:t>Gwerth y bunt</a:t>
            </a:r>
            <a:endParaRPr lang="en-GB" dirty="0"/>
          </a:p>
          <a:p>
            <a:pPr lvl="0">
              <a:buFont typeface="+mj-lt"/>
              <a:buAutoNum type="arabicPeriod"/>
            </a:pPr>
            <a:r>
              <a:rPr lang="cy-GB" dirty="0"/>
              <a:t>Cystadlaethau</a:t>
            </a:r>
            <a:endParaRPr lang="en-GB" dirty="0"/>
          </a:p>
          <a:p>
            <a:endParaRPr lang="en-GB" dirty="0"/>
          </a:p>
        </p:txBody>
      </p:sp>
      <p:sp>
        <p:nvSpPr>
          <p:cNvPr id="11" name="TextBox 10">
            <a:extLst>
              <a:ext uri="{FF2B5EF4-FFF2-40B4-BE49-F238E27FC236}">
                <a16:creationId xmlns:a16="http://schemas.microsoft.com/office/drawing/2014/main" id="{8D147C3F-689D-8E4B-90F2-C34F400C3B21}"/>
              </a:ext>
            </a:extLst>
          </p:cNvPr>
          <p:cNvSpPr txBox="1"/>
          <p:nvPr/>
        </p:nvSpPr>
        <p:spPr>
          <a:xfrm>
            <a:off x="-441148" y="1002723"/>
            <a:ext cx="184731" cy="300082"/>
          </a:xfrm>
          <a:prstGeom prst="rect">
            <a:avLst/>
          </a:prstGeom>
          <a:noFill/>
        </p:spPr>
        <p:txBody>
          <a:bodyPr wrap="none" rtlCol="0">
            <a:spAutoFit/>
          </a:bodyPr>
          <a:lstStyle/>
          <a:p>
            <a:endParaRPr lang="en-US" sz="1350" dirty="0"/>
          </a:p>
        </p:txBody>
      </p:sp>
      <p:sp>
        <p:nvSpPr>
          <p:cNvPr id="6" name="Rectangle 5"/>
          <p:cNvSpPr/>
          <p:nvPr/>
        </p:nvSpPr>
        <p:spPr>
          <a:xfrm>
            <a:off x="1587430" y="6071672"/>
            <a:ext cx="1340432" cy="369332"/>
          </a:xfrm>
          <a:prstGeom prst="rect">
            <a:avLst/>
          </a:prstGeom>
        </p:spPr>
        <p:txBody>
          <a:bodyPr wrap="none">
            <a:spAutoFit/>
          </a:bodyPr>
          <a:lstStyle/>
          <a:p>
            <a:r>
              <a:rPr lang="en-GB" dirty="0"/>
              <a:t>(Ltd, 2017)</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0100" y="3199534"/>
            <a:ext cx="3771900" cy="3867150"/>
          </a:xfrm>
          <a:prstGeom prst="rect">
            <a:avLst/>
          </a:prstGeom>
        </p:spPr>
      </p:pic>
      <p:pic>
        <p:nvPicPr>
          <p:cNvPr id="9" name="Picture 8"/>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rot="20301352">
            <a:off x="8941274" y="4599652"/>
            <a:ext cx="2729551" cy="734145"/>
          </a:xfrm>
          <a:prstGeom prst="rect">
            <a:avLst/>
          </a:prstGeom>
        </p:spPr>
      </p:pic>
    </p:spTree>
    <p:extLst>
      <p:ext uri="{BB962C8B-B14F-4D97-AF65-F5344CB8AC3E}">
        <p14:creationId xmlns:p14="http://schemas.microsoft.com/office/powerpoint/2010/main" val="4174195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C3C43"/>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3AE83FB-66C4-224D-943E-BE6F3373CFEF}"/>
              </a:ext>
            </a:extLst>
          </p:cNvPr>
          <p:cNvSpPr>
            <a:spLocks noGrp="1"/>
          </p:cNvSpPr>
          <p:nvPr>
            <p:ph type="body" idx="1"/>
          </p:nvPr>
        </p:nvSpPr>
        <p:spPr>
          <a:xfrm>
            <a:off x="5558118" y="798317"/>
            <a:ext cx="4244788" cy="957338"/>
          </a:xfrm>
        </p:spPr>
        <p:txBody>
          <a:bodyPr/>
          <a:lstStyle/>
          <a:p>
            <a:r>
              <a:rPr lang="cy-GB" sz="3600" dirty="0" smtClean="0">
                <a:solidFill>
                  <a:srgbClr val="ABD438"/>
                </a:solidFill>
              </a:rPr>
              <a:t>Ffactorau </a:t>
            </a:r>
            <a:r>
              <a:rPr lang="cy-GB" sz="3600" dirty="0">
                <a:solidFill>
                  <a:srgbClr val="ABD438"/>
                </a:solidFill>
              </a:rPr>
              <a:t>E</a:t>
            </a:r>
            <a:r>
              <a:rPr lang="cy-GB" sz="3600" dirty="0" smtClean="0">
                <a:solidFill>
                  <a:srgbClr val="ABD438"/>
                </a:solidFill>
              </a:rPr>
              <a:t>conomaidd</a:t>
            </a:r>
            <a:endParaRPr lang="cy-GB" sz="3600" dirty="0">
              <a:solidFill>
                <a:srgbClr val="ABD438"/>
              </a:solidFill>
            </a:endParaRPr>
          </a:p>
        </p:txBody>
      </p:sp>
      <p:sp>
        <p:nvSpPr>
          <p:cNvPr id="3" name="Content Placeholder 2">
            <a:extLst>
              <a:ext uri="{FF2B5EF4-FFF2-40B4-BE49-F238E27FC236}">
                <a16:creationId xmlns:a16="http://schemas.microsoft.com/office/drawing/2014/main" id="{60FBCB46-6B02-6546-8D54-91FFE6CDA2CD}"/>
              </a:ext>
            </a:extLst>
          </p:cNvPr>
          <p:cNvSpPr>
            <a:spLocks noGrp="1"/>
          </p:cNvSpPr>
          <p:nvPr>
            <p:ph sz="half" idx="2"/>
          </p:nvPr>
        </p:nvSpPr>
        <p:spPr>
          <a:xfrm>
            <a:off x="5558118" y="2234324"/>
            <a:ext cx="4396339" cy="3741738"/>
          </a:xfrm>
        </p:spPr>
        <p:txBody>
          <a:bodyPr>
            <a:normAutofit/>
          </a:bodyPr>
          <a:lstStyle/>
          <a:p>
            <a:r>
              <a:rPr lang="cy-GB" dirty="0" smtClean="0"/>
              <a:t>Poblogrwydd eitem</a:t>
            </a:r>
          </a:p>
          <a:p>
            <a:r>
              <a:rPr lang="cy-GB" dirty="0" smtClean="0"/>
              <a:t>Costau</a:t>
            </a:r>
          </a:p>
          <a:p>
            <a:r>
              <a:rPr lang="cy-GB" dirty="0" smtClean="0"/>
              <a:t>Prisiau </a:t>
            </a:r>
          </a:p>
          <a:p>
            <a:r>
              <a:rPr lang="cy-GB" dirty="0" smtClean="0"/>
              <a:t>Elw </a:t>
            </a:r>
          </a:p>
          <a:p>
            <a:pPr marL="0" indent="0">
              <a:buNone/>
            </a:pPr>
            <a:r>
              <a:rPr lang="cy-GB" dirty="0"/>
              <a:t>(</a:t>
            </a:r>
            <a:r>
              <a:rPr lang="en-GB" dirty="0"/>
              <a:t>Annual Report and Financial Statements, 2017). </a:t>
            </a:r>
          </a:p>
          <a:p>
            <a:pPr marL="0" indent="0">
              <a:buNone/>
            </a:pPr>
            <a:endParaRPr lang="cy-GB" sz="2800" dirty="0"/>
          </a:p>
        </p:txBody>
      </p:sp>
      <p:sp>
        <p:nvSpPr>
          <p:cNvPr id="5" name="Text Placeholder 4">
            <a:extLst>
              <a:ext uri="{FF2B5EF4-FFF2-40B4-BE49-F238E27FC236}">
                <a16:creationId xmlns:a16="http://schemas.microsoft.com/office/drawing/2014/main" id="{2498ABF9-6320-8C45-8739-7634DC5FB3FB}"/>
              </a:ext>
            </a:extLst>
          </p:cNvPr>
          <p:cNvSpPr>
            <a:spLocks noGrp="1"/>
          </p:cNvSpPr>
          <p:nvPr>
            <p:ph type="body" sz="quarter" idx="3"/>
          </p:nvPr>
        </p:nvSpPr>
        <p:spPr>
          <a:xfrm>
            <a:off x="646111" y="158920"/>
            <a:ext cx="3831760" cy="1694328"/>
          </a:xfrm>
        </p:spPr>
        <p:txBody>
          <a:bodyPr/>
          <a:lstStyle/>
          <a:p>
            <a:r>
              <a:rPr lang="cy-GB" sz="3600" dirty="0" smtClean="0">
                <a:solidFill>
                  <a:srgbClr val="ABD438"/>
                </a:solidFill>
              </a:rPr>
              <a:t>Ffactorau Gwleidyddol</a:t>
            </a:r>
            <a:endParaRPr lang="cy-GB" sz="3600" dirty="0">
              <a:solidFill>
                <a:srgbClr val="ABD438"/>
              </a:solidFill>
            </a:endParaRPr>
          </a:p>
        </p:txBody>
      </p:sp>
      <p:sp>
        <p:nvSpPr>
          <p:cNvPr id="6" name="Content Placeholder 5">
            <a:extLst>
              <a:ext uri="{FF2B5EF4-FFF2-40B4-BE49-F238E27FC236}">
                <a16:creationId xmlns:a16="http://schemas.microsoft.com/office/drawing/2014/main" id="{AB1D37A6-F8FF-4945-BC44-74CA4833E043}"/>
              </a:ext>
            </a:extLst>
          </p:cNvPr>
          <p:cNvSpPr>
            <a:spLocks noGrp="1"/>
          </p:cNvSpPr>
          <p:nvPr>
            <p:ph sz="quarter" idx="4"/>
          </p:nvPr>
        </p:nvSpPr>
        <p:spPr>
          <a:xfrm>
            <a:off x="511641" y="2234324"/>
            <a:ext cx="4208277" cy="3741738"/>
          </a:xfrm>
        </p:spPr>
        <p:txBody>
          <a:bodyPr/>
          <a:lstStyle/>
          <a:p>
            <a:pPr lvl="0"/>
            <a:r>
              <a:rPr lang="cy-GB" dirty="0" smtClean="0"/>
              <a:t>Cyfraddau</a:t>
            </a:r>
            <a:r>
              <a:rPr lang="en-GB" dirty="0" smtClean="0"/>
              <a:t> </a:t>
            </a:r>
            <a:r>
              <a:rPr lang="cy-GB" dirty="0" smtClean="0"/>
              <a:t>treth</a:t>
            </a:r>
          </a:p>
          <a:p>
            <a:pPr lvl="0"/>
            <a:r>
              <a:rPr lang="cy-GB" dirty="0" smtClean="0"/>
              <a:t>Gweithredoedd</a:t>
            </a:r>
            <a:r>
              <a:rPr lang="en-GB" dirty="0" smtClean="0"/>
              <a:t> </a:t>
            </a:r>
            <a:r>
              <a:rPr lang="cy-GB" dirty="0" smtClean="0"/>
              <a:t>deddfwriaeth</a:t>
            </a:r>
          </a:p>
          <a:p>
            <a:r>
              <a:rPr lang="cy-GB" dirty="0" smtClean="0"/>
              <a:t>Sefydlogrwydd</a:t>
            </a:r>
            <a:r>
              <a:rPr lang="en-GB" dirty="0" smtClean="0"/>
              <a:t> </a:t>
            </a:r>
            <a:r>
              <a:rPr lang="en-GB" dirty="0"/>
              <a:t>y </a:t>
            </a:r>
            <a:r>
              <a:rPr lang="cy-GB" dirty="0" smtClean="0"/>
              <a:t>wlad</a:t>
            </a:r>
            <a:r>
              <a:rPr lang="en-GB" dirty="0" smtClean="0"/>
              <a:t> </a:t>
            </a:r>
            <a:r>
              <a:rPr lang="cy-GB" dirty="0"/>
              <a:t>(</a:t>
            </a:r>
            <a:r>
              <a:rPr lang="en-GB" dirty="0"/>
              <a:t>Annual Report and Financial Statements, 2017). </a:t>
            </a:r>
          </a:p>
          <a:p>
            <a:pPr lvl="0"/>
            <a:endParaRPr lang="en-US" sz="2800" dirty="0"/>
          </a:p>
          <a:p>
            <a:pPr marL="0" indent="0">
              <a:buNone/>
            </a:pPr>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90618" y="4696690"/>
            <a:ext cx="5737795" cy="1967346"/>
          </a:xfrm>
          <a:prstGeom prst="rect">
            <a:avLst/>
          </a:prstGeom>
        </p:spPr>
      </p:pic>
    </p:spTree>
    <p:extLst>
      <p:ext uri="{BB962C8B-B14F-4D97-AF65-F5344CB8AC3E}">
        <p14:creationId xmlns:p14="http://schemas.microsoft.com/office/powerpoint/2010/main" val="2857936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C3C43"/>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36176" y="654912"/>
            <a:ext cx="4525191" cy="999076"/>
          </a:xfrm>
        </p:spPr>
        <p:txBody>
          <a:bodyPr/>
          <a:lstStyle/>
          <a:p>
            <a:r>
              <a:rPr lang="cy-GB" sz="3600" dirty="0" smtClean="0">
                <a:solidFill>
                  <a:srgbClr val="ABD438"/>
                </a:solidFill>
              </a:rPr>
              <a:t>Ffactorau Cymdeithasol</a:t>
            </a:r>
            <a:endParaRPr lang="cy-GB" sz="3600" dirty="0">
              <a:solidFill>
                <a:srgbClr val="ABD438"/>
              </a:solidFill>
            </a:endParaRPr>
          </a:p>
        </p:txBody>
      </p:sp>
      <p:sp>
        <p:nvSpPr>
          <p:cNvPr id="5" name="Content Placeholder 4"/>
          <p:cNvSpPr>
            <a:spLocks noGrp="1"/>
          </p:cNvSpPr>
          <p:nvPr>
            <p:ph sz="half" idx="2"/>
          </p:nvPr>
        </p:nvSpPr>
        <p:spPr>
          <a:xfrm>
            <a:off x="0" y="2160983"/>
            <a:ext cx="4185623" cy="3304117"/>
          </a:xfrm>
        </p:spPr>
        <p:txBody>
          <a:bodyPr/>
          <a:lstStyle/>
          <a:p>
            <a:pPr marL="457200">
              <a:lnSpc>
                <a:spcPct val="107000"/>
              </a:lnSpc>
              <a:spcAft>
                <a:spcPts val="800"/>
              </a:spcAft>
              <a:tabLst>
                <a:tab pos="819150" algn="l"/>
              </a:tabLst>
            </a:pPr>
            <a:r>
              <a:rPr lang="cy-GB" dirty="0">
                <a:solidFill>
                  <a:schemeClr val="bg1"/>
                </a:solidFill>
                <a:ea typeface="Calibri" panose="020F0502020204030204" pitchFamily="34" charset="0"/>
                <a:cs typeface="Calibri" panose="020F0502020204030204" pitchFamily="34" charset="0"/>
              </a:rPr>
              <a:t>Y ffordd mae pobol yn siopa e.e. mae pobol nawr yn tueddu i fynd i un siop ac yn prynu llawer o bethau ar unwaith.</a:t>
            </a:r>
            <a:endParaRPr lang="en-GB" dirty="0">
              <a:solidFill>
                <a:schemeClr val="bg1"/>
              </a:solidFill>
              <a:ea typeface="Calibri" panose="020F0502020204030204" pitchFamily="34" charset="0"/>
              <a:cs typeface="Times New Roman" panose="02020603050405020304" pitchFamily="18" charset="0"/>
            </a:endParaRPr>
          </a:p>
          <a:p>
            <a:pPr marL="457200">
              <a:lnSpc>
                <a:spcPct val="107000"/>
              </a:lnSpc>
              <a:spcAft>
                <a:spcPts val="800"/>
              </a:spcAft>
              <a:tabLst>
                <a:tab pos="819150" algn="l"/>
              </a:tabLst>
            </a:pPr>
            <a:r>
              <a:rPr lang="cy-GB" dirty="0">
                <a:solidFill>
                  <a:schemeClr val="bg1"/>
                </a:solidFill>
                <a:ea typeface="Calibri" panose="020F0502020204030204" pitchFamily="34" charset="0"/>
                <a:cs typeface="Calibri" panose="020F0502020204030204" pitchFamily="34" charset="0"/>
              </a:rPr>
              <a:t>Diet, mae pobol yn fwy ymwybodol am faterion iechyd ac yno mae cynnyrch organig yn fwy </a:t>
            </a:r>
            <a:r>
              <a:rPr lang="cy-GB" dirty="0" smtClean="0">
                <a:solidFill>
                  <a:schemeClr val="bg1"/>
                </a:solidFill>
                <a:ea typeface="Calibri" panose="020F0502020204030204" pitchFamily="34" charset="0"/>
                <a:cs typeface="Calibri" panose="020F0502020204030204" pitchFamily="34" charset="0"/>
              </a:rPr>
              <a:t>poblogaidd</a:t>
            </a:r>
            <a:r>
              <a:rPr lang="cy-GB" dirty="0">
                <a:solidFill>
                  <a:schemeClr val="bg1"/>
                </a:solidFill>
                <a:ea typeface="Calibri" panose="020F0502020204030204" pitchFamily="34" charset="0"/>
                <a:cs typeface="Calibri" panose="020F0502020204030204" pitchFamily="34" charset="0"/>
              </a:rPr>
              <a:t> </a:t>
            </a:r>
            <a:r>
              <a:rPr lang="cy-GB" dirty="0" smtClean="0">
                <a:solidFill>
                  <a:schemeClr val="bg1"/>
                </a:solidFill>
              </a:rPr>
              <a:t>(</a:t>
            </a:r>
            <a:r>
              <a:rPr lang="en-GB" dirty="0">
                <a:solidFill>
                  <a:schemeClr val="bg1"/>
                </a:solidFill>
              </a:rPr>
              <a:t>Annual Report and Financial Statements, 2017). </a:t>
            </a:r>
          </a:p>
          <a:p>
            <a:pPr marL="0" indent="0">
              <a:buNone/>
            </a:pPr>
            <a:endParaRPr lang="en-GB" dirty="0"/>
          </a:p>
        </p:txBody>
      </p:sp>
      <p:sp>
        <p:nvSpPr>
          <p:cNvPr id="6" name="Text Placeholder 5"/>
          <p:cNvSpPr>
            <a:spLocks noGrp="1"/>
          </p:cNvSpPr>
          <p:nvPr>
            <p:ph type="body" sz="quarter" idx="3"/>
          </p:nvPr>
        </p:nvSpPr>
        <p:spPr>
          <a:xfrm>
            <a:off x="5088384" y="1071771"/>
            <a:ext cx="4185618" cy="576262"/>
          </a:xfrm>
        </p:spPr>
        <p:txBody>
          <a:bodyPr/>
          <a:lstStyle/>
          <a:p>
            <a:r>
              <a:rPr lang="cy-GB" sz="3600" dirty="0">
                <a:solidFill>
                  <a:srgbClr val="ABD438"/>
                </a:solidFill>
              </a:rPr>
              <a:t>Ffactorau Technolegol</a:t>
            </a:r>
            <a:endParaRPr lang="en-GB" sz="3600" dirty="0">
              <a:solidFill>
                <a:srgbClr val="ABD438"/>
              </a:solidFill>
            </a:endParaRPr>
          </a:p>
        </p:txBody>
      </p:sp>
      <p:sp>
        <p:nvSpPr>
          <p:cNvPr id="7" name="Content Placeholder 6"/>
          <p:cNvSpPr>
            <a:spLocks noGrp="1"/>
          </p:cNvSpPr>
          <p:nvPr>
            <p:ph sz="quarter" idx="4"/>
          </p:nvPr>
        </p:nvSpPr>
        <p:spPr>
          <a:xfrm>
            <a:off x="5088385" y="2160982"/>
            <a:ext cx="3934592" cy="3406100"/>
          </a:xfrm>
        </p:spPr>
        <p:txBody>
          <a:bodyPr/>
          <a:lstStyle/>
          <a:p>
            <a:pPr marL="0" indent="0">
              <a:buNone/>
            </a:pPr>
            <a:r>
              <a:rPr lang="cy-GB" dirty="0" smtClean="0">
                <a:solidFill>
                  <a:schemeClr val="bg1"/>
                </a:solidFill>
              </a:rPr>
              <a:t>Mae ffactorau Technoleg wedi galluogi Tesco i </a:t>
            </a:r>
          </a:p>
          <a:p>
            <a:r>
              <a:rPr lang="cy-GB" dirty="0" smtClean="0">
                <a:solidFill>
                  <a:schemeClr val="bg1"/>
                </a:solidFill>
              </a:rPr>
              <a:t>Siopa ar-lein</a:t>
            </a:r>
          </a:p>
          <a:p>
            <a:r>
              <a:rPr lang="cy-GB" dirty="0" smtClean="0">
                <a:solidFill>
                  <a:schemeClr val="bg1"/>
                </a:solidFill>
              </a:rPr>
              <a:t>Hunain wasanaeth </a:t>
            </a:r>
          </a:p>
          <a:p>
            <a:r>
              <a:rPr lang="cy-GB" dirty="0" smtClean="0">
                <a:solidFill>
                  <a:schemeClr val="bg1"/>
                </a:solidFill>
              </a:rPr>
              <a:t>Lleihau costau llafur</a:t>
            </a:r>
          </a:p>
          <a:p>
            <a:r>
              <a:rPr lang="cy-GB" dirty="0" smtClean="0">
                <a:solidFill>
                  <a:schemeClr val="bg1"/>
                </a:solidFill>
              </a:rPr>
              <a:t>Ostwng ei hol troed carbon (</a:t>
            </a:r>
            <a:r>
              <a:rPr lang="en-GB" dirty="0">
                <a:solidFill>
                  <a:schemeClr val="bg1"/>
                </a:solidFill>
              </a:rPr>
              <a:t>Annual Report and Financial Statements, 2017). </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37087" y="265716"/>
            <a:ext cx="3339354" cy="2003612"/>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37088" y="2403683"/>
            <a:ext cx="3339354" cy="240030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37088" y="4938339"/>
            <a:ext cx="3339354" cy="1825531"/>
          </a:xfrm>
          <a:prstGeom prst="rect">
            <a:avLst/>
          </a:prstGeom>
        </p:spPr>
      </p:pic>
    </p:spTree>
    <p:extLst>
      <p:ext uri="{BB962C8B-B14F-4D97-AF65-F5344CB8AC3E}">
        <p14:creationId xmlns:p14="http://schemas.microsoft.com/office/powerpoint/2010/main" val="196344192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675744" y="983347"/>
            <a:ext cx="4185623" cy="576262"/>
          </a:xfrm>
        </p:spPr>
        <p:txBody>
          <a:bodyPr/>
          <a:lstStyle/>
          <a:p>
            <a:r>
              <a:rPr lang="cy-GB" sz="3600" dirty="0" smtClean="0">
                <a:solidFill>
                  <a:srgbClr val="ABD438"/>
                </a:solidFill>
              </a:rPr>
              <a:t>Ffactorau Amgylcheddol</a:t>
            </a:r>
            <a:endParaRPr lang="cy-GB" sz="3600" dirty="0">
              <a:solidFill>
                <a:srgbClr val="ABD438"/>
              </a:solidFill>
            </a:endParaRPr>
          </a:p>
        </p:txBody>
      </p:sp>
      <p:sp>
        <p:nvSpPr>
          <p:cNvPr id="5" name="Content Placeholder 4"/>
          <p:cNvSpPr>
            <a:spLocks noGrp="1"/>
          </p:cNvSpPr>
          <p:nvPr>
            <p:ph sz="half" idx="2"/>
          </p:nvPr>
        </p:nvSpPr>
        <p:spPr>
          <a:xfrm>
            <a:off x="675743" y="2072226"/>
            <a:ext cx="4185623" cy="3304117"/>
          </a:xfrm>
        </p:spPr>
        <p:txBody>
          <a:bodyPr/>
          <a:lstStyle/>
          <a:p>
            <a:pPr marL="0" indent="0">
              <a:buNone/>
            </a:pPr>
            <a:r>
              <a:rPr lang="cy-GB" dirty="0"/>
              <a:t>Mae Tesco yn gweithio yn galed i;</a:t>
            </a:r>
            <a:endParaRPr lang="en-GB" dirty="0"/>
          </a:p>
          <a:p>
            <a:r>
              <a:rPr lang="cy-GB" dirty="0"/>
              <a:t>	i leihau ei ôl troed Carbon o 50% erbyn 2020</a:t>
            </a:r>
            <a:endParaRPr lang="en-GB" dirty="0"/>
          </a:p>
          <a:p>
            <a:r>
              <a:rPr lang="cy-GB" dirty="0"/>
              <a:t>	Leihau gwastraff bwyd </a:t>
            </a:r>
            <a:endParaRPr lang="en-GB" dirty="0"/>
          </a:p>
          <a:p>
            <a:r>
              <a:rPr lang="cy-GB" dirty="0"/>
              <a:t>	Cyflawni datgoedwigo di-net erbyn </a:t>
            </a:r>
            <a:r>
              <a:rPr lang="cy-GB" dirty="0" smtClean="0"/>
              <a:t>2020 </a:t>
            </a:r>
            <a:r>
              <a:rPr lang="cy-GB" dirty="0"/>
              <a:t>(</a:t>
            </a:r>
            <a:r>
              <a:rPr lang="en-GB" dirty="0"/>
              <a:t>Annual Report and Financial Statements, 2017). </a:t>
            </a:r>
          </a:p>
          <a:p>
            <a:endParaRPr lang="en-GB" dirty="0"/>
          </a:p>
          <a:p>
            <a:endParaRPr lang="en-GB" dirty="0"/>
          </a:p>
        </p:txBody>
      </p:sp>
      <p:sp>
        <p:nvSpPr>
          <p:cNvPr id="6" name="Text Placeholder 5"/>
          <p:cNvSpPr>
            <a:spLocks noGrp="1"/>
          </p:cNvSpPr>
          <p:nvPr>
            <p:ph type="body" sz="quarter" idx="3"/>
          </p:nvPr>
        </p:nvSpPr>
        <p:spPr>
          <a:xfrm>
            <a:off x="5379329" y="983347"/>
            <a:ext cx="4185618" cy="576262"/>
          </a:xfrm>
        </p:spPr>
        <p:txBody>
          <a:bodyPr/>
          <a:lstStyle/>
          <a:p>
            <a:r>
              <a:rPr lang="cy-GB" sz="3600" dirty="0" smtClean="0">
                <a:solidFill>
                  <a:srgbClr val="ABD438"/>
                </a:solidFill>
              </a:rPr>
              <a:t>Ffactorau Llywodraeth</a:t>
            </a:r>
            <a:endParaRPr lang="cy-GB" sz="3600" dirty="0">
              <a:solidFill>
                <a:srgbClr val="ABD438"/>
              </a:solidFill>
            </a:endParaRPr>
          </a:p>
        </p:txBody>
      </p:sp>
      <p:sp>
        <p:nvSpPr>
          <p:cNvPr id="7" name="Content Placeholder 6"/>
          <p:cNvSpPr>
            <a:spLocks noGrp="1"/>
          </p:cNvSpPr>
          <p:nvPr>
            <p:ph sz="quarter" idx="4"/>
          </p:nvPr>
        </p:nvSpPr>
        <p:spPr>
          <a:xfrm>
            <a:off x="5379330" y="2072227"/>
            <a:ext cx="4185617" cy="3304117"/>
          </a:xfrm>
        </p:spPr>
        <p:txBody>
          <a:bodyPr/>
          <a:lstStyle/>
          <a:p>
            <a:r>
              <a:rPr lang="cy-GB" dirty="0" smtClean="0"/>
              <a:t>Cod Ymarfer</a:t>
            </a:r>
          </a:p>
          <a:p>
            <a:r>
              <a:rPr lang="cy-GB" dirty="0" smtClean="0"/>
              <a:t>Deddfau Newydd</a:t>
            </a:r>
          </a:p>
          <a:p>
            <a:pPr marL="0" indent="0">
              <a:buNone/>
            </a:pPr>
            <a:r>
              <a:rPr lang="cy-GB" dirty="0"/>
              <a:t>(</a:t>
            </a:r>
            <a:r>
              <a:rPr lang="en-GB" dirty="0"/>
              <a:t>Annual Report and Financial Statements, 2017). </a:t>
            </a:r>
          </a:p>
          <a:p>
            <a:pPr marL="0" indent="0">
              <a:buNone/>
            </a:pPr>
            <a:endParaRPr lang="cy-GB"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8788" y="3929625"/>
            <a:ext cx="5132294" cy="2666127"/>
          </a:xfrm>
          <a:prstGeom prst="rect">
            <a:avLst/>
          </a:prstGeom>
        </p:spPr>
      </p:pic>
    </p:spTree>
    <p:extLst>
      <p:ext uri="{BB962C8B-B14F-4D97-AF65-F5344CB8AC3E}">
        <p14:creationId xmlns:p14="http://schemas.microsoft.com/office/powerpoint/2010/main" val="4122080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BCC8C-D6FB-704A-B865-797398F3C2D3}"/>
              </a:ext>
            </a:extLst>
          </p:cNvPr>
          <p:cNvSpPr>
            <a:spLocks noGrp="1"/>
          </p:cNvSpPr>
          <p:nvPr>
            <p:ph type="title"/>
          </p:nvPr>
        </p:nvSpPr>
        <p:spPr>
          <a:xfrm>
            <a:off x="382773" y="421443"/>
            <a:ext cx="9810557" cy="1320800"/>
          </a:xfrm>
        </p:spPr>
        <p:txBody>
          <a:bodyPr>
            <a:normAutofit/>
          </a:bodyPr>
          <a:lstStyle/>
          <a:p>
            <a:pPr algn="ctr"/>
            <a:r>
              <a:rPr lang="cy-GB" dirty="0" smtClean="0"/>
              <a:t>Dulliau TESCO ai cyfrifoldeb cymdeithasol corfforaethol</a:t>
            </a:r>
            <a:endParaRPr lang="cy-GB" dirty="0"/>
          </a:p>
        </p:txBody>
      </p:sp>
      <p:sp>
        <p:nvSpPr>
          <p:cNvPr id="3" name="Content Placeholder 2"/>
          <p:cNvSpPr>
            <a:spLocks noGrp="1"/>
          </p:cNvSpPr>
          <p:nvPr>
            <p:ph idx="1"/>
          </p:nvPr>
        </p:nvSpPr>
        <p:spPr>
          <a:xfrm>
            <a:off x="677334" y="1943534"/>
            <a:ext cx="8596668" cy="3880773"/>
          </a:xfrm>
        </p:spPr>
        <p:txBody>
          <a:bodyPr/>
          <a:lstStyle/>
          <a:p>
            <a:r>
              <a:rPr lang="cy-GB" dirty="0" smtClean="0"/>
              <a:t>Mae 46,000 tunnell o fwyd yn cael ei wastraffu bod blwyddyn</a:t>
            </a:r>
            <a:r>
              <a:rPr lang="en-GB" dirty="0" smtClean="0"/>
              <a:t>.</a:t>
            </a:r>
            <a:endParaRPr lang="en-GB" dirty="0"/>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806429535"/>
              </p:ext>
            </p:extLst>
          </p:nvPr>
        </p:nvGraphicFramePr>
        <p:xfrm>
          <a:off x="382773" y="2346116"/>
          <a:ext cx="10898372" cy="4034789"/>
        </p:xfrm>
        <a:graphic>
          <a:graphicData uri="http://schemas.openxmlformats.org/drawingml/2006/table">
            <a:tbl>
              <a:tblPr firstRow="1" bandRow="1">
                <a:tableStyleId>{5C22544A-7EE6-4342-B048-85BDC9FD1C3A}</a:tableStyleId>
              </a:tblPr>
              <a:tblGrid>
                <a:gridCol w="1582889">
                  <a:extLst>
                    <a:ext uri="{9D8B030D-6E8A-4147-A177-3AD203B41FA5}">
                      <a16:colId xmlns:a16="http://schemas.microsoft.com/office/drawing/2014/main" val="1016350518"/>
                    </a:ext>
                  </a:extLst>
                </a:gridCol>
                <a:gridCol w="4325696">
                  <a:extLst>
                    <a:ext uri="{9D8B030D-6E8A-4147-A177-3AD203B41FA5}">
                      <a16:colId xmlns:a16="http://schemas.microsoft.com/office/drawing/2014/main" val="1318986514"/>
                    </a:ext>
                  </a:extLst>
                </a:gridCol>
                <a:gridCol w="4989787">
                  <a:extLst>
                    <a:ext uri="{9D8B030D-6E8A-4147-A177-3AD203B41FA5}">
                      <a16:colId xmlns:a16="http://schemas.microsoft.com/office/drawing/2014/main" val="2182532837"/>
                    </a:ext>
                  </a:extLst>
                </a:gridCol>
              </a:tblGrid>
              <a:tr h="449542">
                <a:tc>
                  <a:txBody>
                    <a:bodyPr/>
                    <a:lstStyle/>
                    <a:p>
                      <a:pPr algn="l">
                        <a:lnSpc>
                          <a:spcPct val="107000"/>
                        </a:lnSpc>
                        <a:spcAft>
                          <a:spcPts val="800"/>
                        </a:spcAft>
                      </a:pPr>
                      <a:r>
                        <a:rPr lang="cy-GB" sz="1400">
                          <a:effectLst/>
                        </a:rPr>
                        <a:t>Targedu gwastraff bwyd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algn="l">
                        <a:lnSpc>
                          <a:spcPct val="107000"/>
                        </a:lnSpc>
                        <a:spcAft>
                          <a:spcPts val="800"/>
                        </a:spcAft>
                      </a:pPr>
                      <a:r>
                        <a:rPr lang="cy-GB" sz="1400">
                          <a:effectLst/>
                        </a:rPr>
                        <a:t>Nod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algn="l">
                        <a:lnSpc>
                          <a:spcPct val="107000"/>
                        </a:lnSpc>
                        <a:spcAft>
                          <a:spcPts val="800"/>
                        </a:spcAft>
                      </a:pPr>
                      <a:r>
                        <a:rPr lang="cy-GB" sz="1400">
                          <a:effectLst/>
                        </a:rPr>
                        <a:t>Sut?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extLst>
                  <a:ext uri="{0D108BD9-81ED-4DB2-BD59-A6C34878D82A}">
                    <a16:rowId xmlns:a16="http://schemas.microsoft.com/office/drawing/2014/main" val="2812494538"/>
                  </a:ext>
                </a:extLst>
              </a:tr>
              <a:tr h="1017231">
                <a:tc>
                  <a:txBody>
                    <a:bodyPr/>
                    <a:lstStyle/>
                    <a:p>
                      <a:pPr algn="l">
                        <a:lnSpc>
                          <a:spcPct val="107000"/>
                        </a:lnSpc>
                        <a:spcAft>
                          <a:spcPts val="800"/>
                        </a:spcAft>
                      </a:pPr>
                      <a:r>
                        <a:rPr lang="cy-GB" sz="1400" dirty="0" smtClean="0">
                          <a:effectLst/>
                        </a:rPr>
                        <a:t>TESCO</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algn="l">
                        <a:lnSpc>
                          <a:spcPct val="107000"/>
                        </a:lnSpc>
                        <a:spcAft>
                          <a:spcPts val="800"/>
                        </a:spcAft>
                      </a:pPr>
                      <a:r>
                        <a:rPr lang="cy-GB" sz="1400" dirty="0" smtClean="0">
                          <a:effectLst/>
                        </a:rPr>
                        <a:t>Atal </a:t>
                      </a:r>
                      <a:r>
                        <a:rPr lang="cy-GB" sz="1400" dirty="0">
                          <a:effectLst/>
                        </a:rPr>
                        <a:t>unrhyw fwyd diogel i’w fwyta gan bobl  gael eu gwastraff o’i gweithrediadau yn y DU erbyn diwedd 2017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Drwy leihau cost bwydydd sy’n agos at eu dydd gorffen.</a:t>
                      </a:r>
                      <a:endParaRPr lang="en-GB" sz="1400" dirty="0">
                        <a:effectLst/>
                      </a:endParaRPr>
                    </a:p>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Cynnig eu </a:t>
                      </a:r>
                      <a:r>
                        <a:rPr lang="cy-GB" sz="1400" dirty="0" smtClean="0">
                          <a:effectLst/>
                        </a:rPr>
                        <a:t>bwyd </a:t>
                      </a:r>
                      <a:r>
                        <a:rPr lang="cy-GB" sz="1400" dirty="0">
                          <a:effectLst/>
                        </a:rPr>
                        <a:t>i elusennau a grwpiau sy’n helpu i fwydo pobol mewn angen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extLst>
                  <a:ext uri="{0D108BD9-81ED-4DB2-BD59-A6C34878D82A}">
                    <a16:rowId xmlns:a16="http://schemas.microsoft.com/office/drawing/2014/main" val="4195048983"/>
                  </a:ext>
                </a:extLst>
              </a:tr>
              <a:tr h="1017231">
                <a:tc>
                  <a:txBody>
                    <a:bodyPr/>
                    <a:lstStyle/>
                    <a:p>
                      <a:pPr algn="l">
                        <a:lnSpc>
                          <a:spcPct val="107000"/>
                        </a:lnSpc>
                        <a:spcAft>
                          <a:spcPts val="800"/>
                        </a:spcAft>
                      </a:pPr>
                      <a:r>
                        <a:rPr lang="cy-GB" sz="1400">
                          <a:effectLst/>
                        </a:rPr>
                        <a:t>Cyflenwyr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algn="l">
                        <a:lnSpc>
                          <a:spcPct val="107000"/>
                        </a:lnSpc>
                        <a:spcAft>
                          <a:spcPts val="800"/>
                        </a:spcAft>
                      </a:pPr>
                      <a:r>
                        <a:rPr lang="cy-GB" sz="1400">
                          <a:effectLst/>
                        </a:rPr>
                        <a:t>I weithio gyda’i ffermwyr, tyfwyr a’i  chyflenwyr i leihau gwastraff lle mae'n digwydd.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Cyrchu bwyd yn gyfrifol</a:t>
                      </a:r>
                      <a:endParaRPr lang="en-GB" sz="1400" dirty="0">
                        <a:effectLst/>
                      </a:endParaRPr>
                    </a:p>
                    <a:p>
                      <a:pPr marL="342900" lvl="0" indent="-342900" algn="l">
                        <a:lnSpc>
                          <a:spcPct val="107000"/>
                        </a:lnSpc>
                        <a:spcAft>
                          <a:spcPts val="800"/>
                        </a:spcAft>
                        <a:buFont typeface="Arial" panose="020B0604020202020204" pitchFamily="34" charset="0"/>
                        <a:buChar char="•"/>
                        <a:tabLst>
                          <a:tab pos="457200" algn="l"/>
                        </a:tabLst>
                      </a:pPr>
                      <a:r>
                        <a:rPr lang="cy-GB" sz="1400" dirty="0" smtClean="0">
                          <a:effectLst/>
                        </a:rPr>
                        <a:t>Ehangu </a:t>
                      </a:r>
                      <a:r>
                        <a:rPr lang="cy-GB" sz="1400" dirty="0">
                          <a:effectLst/>
                        </a:rPr>
                        <a:t>ein manylebau fel y gall gymryd mwy o’r bwydydd a’i phrosesu’n gwell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extLst>
                  <a:ext uri="{0D108BD9-81ED-4DB2-BD59-A6C34878D82A}">
                    <a16:rowId xmlns:a16="http://schemas.microsoft.com/office/drawing/2014/main" val="2855468048"/>
                  </a:ext>
                </a:extLst>
              </a:tr>
              <a:tr h="1502650">
                <a:tc>
                  <a:txBody>
                    <a:bodyPr/>
                    <a:lstStyle/>
                    <a:p>
                      <a:pPr algn="l">
                        <a:lnSpc>
                          <a:spcPct val="107000"/>
                        </a:lnSpc>
                        <a:spcAft>
                          <a:spcPts val="800"/>
                        </a:spcAft>
                      </a:pPr>
                      <a:r>
                        <a:rPr lang="cy-GB" sz="1400" dirty="0">
                          <a:effectLst/>
                        </a:rPr>
                        <a:t>O’r cartref</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algn="l">
                        <a:lnSpc>
                          <a:spcPct val="107000"/>
                        </a:lnSpc>
                        <a:spcAft>
                          <a:spcPts val="800"/>
                        </a:spcAft>
                      </a:pPr>
                      <a:r>
                        <a:rPr lang="cy-GB" sz="1400" dirty="0">
                          <a:effectLst/>
                        </a:rPr>
                        <a:t>Mae cyfran sylweddol o wastraff bwyd yn digwydd yn y cartref. Bydden yn ymdrechu i ddod o hyd i ffyrdd i helpu eu cwsmeriaid i leihau </a:t>
                      </a:r>
                      <a:r>
                        <a:rPr lang="cy-GB" sz="1400" dirty="0" smtClean="0">
                          <a:effectLst/>
                        </a:rPr>
                        <a:t>gwastraff.</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Newid ei hyrwyddiadau</a:t>
                      </a:r>
                      <a:endParaRPr lang="en-GB" sz="1400" dirty="0">
                        <a:effectLst/>
                      </a:endParaRPr>
                    </a:p>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Gwneud diweddariadau technoleg i becynnu.</a:t>
                      </a:r>
                      <a:endParaRPr lang="en-GB" sz="1400" dirty="0">
                        <a:effectLst/>
                      </a:endParaRPr>
                    </a:p>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Gwella ei chadwyn ddosbarthu.</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extLst>
                  <a:ext uri="{0D108BD9-81ED-4DB2-BD59-A6C34878D82A}">
                    <a16:rowId xmlns:a16="http://schemas.microsoft.com/office/drawing/2014/main" val="4276626774"/>
                  </a:ext>
                </a:extLst>
              </a:tr>
            </a:tbl>
          </a:graphicData>
        </a:graphic>
      </p:graphicFrame>
      <p:sp>
        <p:nvSpPr>
          <p:cNvPr id="8" name="Rectangle 7"/>
          <p:cNvSpPr/>
          <p:nvPr/>
        </p:nvSpPr>
        <p:spPr>
          <a:xfrm>
            <a:off x="6479429" y="6392335"/>
            <a:ext cx="4400564" cy="369332"/>
          </a:xfrm>
          <a:prstGeom prst="rect">
            <a:avLst/>
          </a:prstGeom>
        </p:spPr>
        <p:txBody>
          <a:bodyPr wrap="none">
            <a:spAutoFit/>
          </a:bodyPr>
          <a:lstStyle/>
          <a:p>
            <a:r>
              <a:rPr lang="en-GB" dirty="0"/>
              <a:t>("Tackling food waste at home", 2017)</a:t>
            </a:r>
          </a:p>
        </p:txBody>
      </p:sp>
    </p:spTree>
    <p:extLst>
      <p:ext uri="{BB962C8B-B14F-4D97-AF65-F5344CB8AC3E}">
        <p14:creationId xmlns:p14="http://schemas.microsoft.com/office/powerpoint/2010/main" val="3926547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214C9-F909-FD4C-A64A-A26EBC0DFDD1}"/>
              </a:ext>
            </a:extLst>
          </p:cNvPr>
          <p:cNvSpPr>
            <a:spLocks noGrp="1"/>
          </p:cNvSpPr>
          <p:nvPr>
            <p:ph type="title"/>
          </p:nvPr>
        </p:nvSpPr>
        <p:spPr/>
        <p:txBody>
          <a:bodyPr/>
          <a:lstStyle/>
          <a:p>
            <a:r>
              <a:rPr lang="cy-GB" dirty="0" smtClean="0"/>
              <a:t>Eu llwyddiant hyd yn hyn</a:t>
            </a:r>
            <a:br>
              <a:rPr lang="cy-GB" dirty="0" smtClean="0"/>
            </a:br>
            <a:endParaRPr lang="cy-GB" dirty="0"/>
          </a:p>
        </p:txBody>
      </p:sp>
      <p:sp>
        <p:nvSpPr>
          <p:cNvPr id="3" name="Content Placeholder 2">
            <a:extLst>
              <a:ext uri="{FF2B5EF4-FFF2-40B4-BE49-F238E27FC236}">
                <a16:creationId xmlns:a16="http://schemas.microsoft.com/office/drawing/2014/main" id="{EE46E898-F58D-2D4E-9222-08135752F737}"/>
              </a:ext>
            </a:extLst>
          </p:cNvPr>
          <p:cNvSpPr>
            <a:spLocks noGrp="1"/>
          </p:cNvSpPr>
          <p:nvPr>
            <p:ph idx="1"/>
          </p:nvPr>
        </p:nvSpPr>
        <p:spPr>
          <a:xfrm>
            <a:off x="677333" y="1744953"/>
            <a:ext cx="9602739" cy="3880773"/>
          </a:xfrm>
        </p:spPr>
        <p:txBody>
          <a:bodyPr/>
          <a:lstStyle/>
          <a:p>
            <a:r>
              <a:rPr lang="cy-GB" sz="2400" dirty="0" smtClean="0"/>
              <a:t>Maen nhw wedi rhoi 10 miliwn o brydau fwyd i fwy na 5,400 o elusennau (Tesco,2017)</a:t>
            </a:r>
          </a:p>
          <a:p>
            <a:r>
              <a:rPr lang="cy-GB" sz="2400" dirty="0" smtClean="0"/>
              <a:t>Mae rhoddion dros y flwyddyn mwy na lai yn ddwbl na’r flwyddyn cynt. Aeth o 2,303 tunnell I 5,700 tunnell (Tesco,2017).</a:t>
            </a:r>
          </a:p>
          <a:p>
            <a:r>
              <a:rPr lang="cy-GB" sz="2400" dirty="0" smtClean="0"/>
              <a:t>Bydd Cysylltiad Bwyd Cymunedol yn cael ei gyflwyno i holl siopa’r Du erbyn diwedd o 2017 (Tesco,2017).</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36327" y="3979576"/>
            <a:ext cx="4170218" cy="2781503"/>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8690" y="4325550"/>
            <a:ext cx="4299393" cy="2435529"/>
          </a:xfrm>
          <a:prstGeom prst="rect">
            <a:avLst/>
          </a:prstGeom>
        </p:spPr>
      </p:pic>
    </p:spTree>
    <p:extLst>
      <p:ext uri="{BB962C8B-B14F-4D97-AF65-F5344CB8AC3E}">
        <p14:creationId xmlns:p14="http://schemas.microsoft.com/office/powerpoint/2010/main" val="532675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A4B1DA-9F3F-7D4D-8FFA-87611FA8594B}"/>
              </a:ext>
            </a:extLst>
          </p:cNvPr>
          <p:cNvPicPr>
            <a:picLocks noChangeAspect="1"/>
          </p:cNvPicPr>
          <p:nvPr/>
        </p:nvPicPr>
        <p:blipFill>
          <a:blip r:embed="rId4"/>
          <a:stretch>
            <a:fillRect/>
          </a:stretch>
        </p:blipFill>
        <p:spPr>
          <a:xfrm>
            <a:off x="7563742" y="1547909"/>
            <a:ext cx="3980139" cy="3762179"/>
          </a:xfrm>
          <a:prstGeom prst="rect">
            <a:avLst/>
          </a:prstGeom>
          <a:effectLst/>
        </p:spPr>
      </p:pic>
      <p:sp>
        <p:nvSpPr>
          <p:cNvPr id="2" name="Title 1">
            <a:extLst>
              <a:ext uri="{FF2B5EF4-FFF2-40B4-BE49-F238E27FC236}">
                <a16:creationId xmlns:a16="http://schemas.microsoft.com/office/drawing/2014/main" id="{56F2EA89-2941-7946-874B-3903FBE5B73C}"/>
              </a:ext>
            </a:extLst>
          </p:cNvPr>
          <p:cNvSpPr>
            <a:spLocks noGrp="1"/>
          </p:cNvSpPr>
          <p:nvPr>
            <p:ph type="title"/>
          </p:nvPr>
        </p:nvSpPr>
        <p:spPr>
          <a:xfrm>
            <a:off x="648930" y="629266"/>
            <a:ext cx="5616217" cy="1622321"/>
          </a:xfrm>
        </p:spPr>
        <p:txBody>
          <a:bodyPr>
            <a:normAutofit/>
          </a:bodyPr>
          <a:lstStyle/>
          <a:p>
            <a:r>
              <a:rPr lang="cy-GB" dirty="0" smtClean="0"/>
              <a:t>Dull TESCO tuag at rheolaeth</a:t>
            </a:r>
            <a:endParaRPr lang="cy-GB" dirty="0"/>
          </a:p>
        </p:txBody>
      </p:sp>
      <p:sp>
        <p:nvSpPr>
          <p:cNvPr id="3" name="Content Placeholder 2">
            <a:extLst>
              <a:ext uri="{FF2B5EF4-FFF2-40B4-BE49-F238E27FC236}">
                <a16:creationId xmlns:a16="http://schemas.microsoft.com/office/drawing/2014/main" id="{FCDAAFC1-8F69-8041-8FF9-3E54B1597D6B}"/>
              </a:ext>
            </a:extLst>
          </p:cNvPr>
          <p:cNvSpPr>
            <a:spLocks noGrp="1"/>
          </p:cNvSpPr>
          <p:nvPr>
            <p:ph idx="1"/>
          </p:nvPr>
        </p:nvSpPr>
        <p:spPr>
          <a:xfrm>
            <a:off x="648931" y="2438400"/>
            <a:ext cx="5616216" cy="3785419"/>
          </a:xfrm>
        </p:spPr>
        <p:txBody>
          <a:bodyPr>
            <a:normAutofit/>
          </a:bodyPr>
          <a:lstStyle/>
          <a:p>
            <a:r>
              <a:rPr lang="cy-GB" b="1" dirty="0"/>
              <a:t>Defnyddiwyd </a:t>
            </a:r>
            <a:r>
              <a:rPr lang="cy-GB" b="1" dirty="0" smtClean="0"/>
              <a:t>TESCO Dull </a:t>
            </a:r>
            <a:r>
              <a:rPr lang="cy-GB" b="1" dirty="0"/>
              <a:t>‘STEERING WHEEL’ yn eu rheolaeth. Mae hun yn debyg iawn i’r System Ddynol.  Mae'r Dull hun yn cynnwys pum ffactor sef eu;</a:t>
            </a:r>
            <a:endParaRPr lang="en-GB" dirty="0"/>
          </a:p>
          <a:p>
            <a:pPr lvl="0"/>
            <a:r>
              <a:rPr lang="cy-GB" b="1" dirty="0"/>
              <a:t>Cwsmer</a:t>
            </a:r>
            <a:endParaRPr lang="en-GB" dirty="0"/>
          </a:p>
          <a:p>
            <a:pPr lvl="0"/>
            <a:r>
              <a:rPr lang="cy-GB" b="1" dirty="0"/>
              <a:t>Pobol</a:t>
            </a:r>
            <a:endParaRPr lang="en-GB" dirty="0"/>
          </a:p>
          <a:p>
            <a:pPr lvl="0"/>
            <a:r>
              <a:rPr lang="cy-GB" b="1" dirty="0"/>
              <a:t>Cyllid</a:t>
            </a:r>
            <a:endParaRPr lang="en-GB" dirty="0"/>
          </a:p>
          <a:p>
            <a:pPr lvl="0"/>
            <a:r>
              <a:rPr lang="cy-GB" b="1" dirty="0"/>
              <a:t>Gweithrediadau</a:t>
            </a:r>
            <a:endParaRPr lang="en-GB" dirty="0"/>
          </a:p>
          <a:p>
            <a:pPr lvl="0"/>
            <a:r>
              <a:rPr lang="cy-GB" b="1" dirty="0" smtClean="0"/>
              <a:t>Cymuned</a:t>
            </a:r>
          </a:p>
          <a:p>
            <a:pPr marL="0" lvl="0" indent="0">
              <a:buNone/>
            </a:pPr>
            <a:r>
              <a:rPr lang="en-GB" dirty="0"/>
              <a:t>("How We Communicate Together - Our Tesco", 2017) </a:t>
            </a:r>
          </a:p>
          <a:p>
            <a:endParaRPr lang="cy-GB" b="1" dirty="0" smtClean="0"/>
          </a:p>
          <a:p>
            <a:endParaRPr lang="cy-GB" dirty="0"/>
          </a:p>
        </p:txBody>
      </p:sp>
    </p:spTree>
    <p:extLst>
      <p:ext uri="{BB962C8B-B14F-4D97-AF65-F5344CB8AC3E}">
        <p14:creationId xmlns:p14="http://schemas.microsoft.com/office/powerpoint/2010/main" val="557278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333CC-B150-2249-990D-B2CAFB6FF9CB}"/>
              </a:ext>
            </a:extLst>
          </p:cNvPr>
          <p:cNvSpPr>
            <a:spLocks noGrp="1"/>
          </p:cNvSpPr>
          <p:nvPr>
            <p:ph type="title"/>
          </p:nvPr>
        </p:nvSpPr>
        <p:spPr/>
        <p:txBody>
          <a:bodyPr/>
          <a:lstStyle/>
          <a:p>
            <a:r>
              <a:rPr lang="cy-GB" dirty="0" smtClean="0"/>
              <a:t>Dull tuag at weithio fel tîm</a:t>
            </a:r>
            <a:endParaRPr lang="cy-GB" dirty="0"/>
          </a:p>
        </p:txBody>
      </p:sp>
      <p:sp>
        <p:nvSpPr>
          <p:cNvPr id="3" name="Content Placeholder 2">
            <a:extLst>
              <a:ext uri="{FF2B5EF4-FFF2-40B4-BE49-F238E27FC236}">
                <a16:creationId xmlns:a16="http://schemas.microsoft.com/office/drawing/2014/main" id="{09760030-2CFB-2241-ACF9-0AD2A3DA0FA3}"/>
              </a:ext>
            </a:extLst>
          </p:cNvPr>
          <p:cNvSpPr>
            <a:spLocks noGrp="1"/>
          </p:cNvSpPr>
          <p:nvPr>
            <p:ph idx="1"/>
          </p:nvPr>
        </p:nvSpPr>
        <p:spPr/>
        <p:txBody>
          <a:bodyPr/>
          <a:lstStyle/>
          <a:p>
            <a:pPr marL="0" indent="0">
              <a:buNone/>
            </a:pPr>
            <a:r>
              <a:rPr lang="cy-GB" dirty="0"/>
              <a:t>Mae theori Elton </a:t>
            </a:r>
            <a:r>
              <a:rPr lang="cy-GB" dirty="0" err="1"/>
              <a:t>Mayo</a:t>
            </a:r>
            <a:r>
              <a:rPr lang="cy-GB" dirty="0"/>
              <a:t> o gymhelliant yn cynnwys sawl ffactor sef;</a:t>
            </a:r>
            <a:endParaRPr lang="en-GB" dirty="0"/>
          </a:p>
          <a:p>
            <a:r>
              <a:rPr lang="cy-GB" dirty="0"/>
              <a:t>Cyfathrebu</a:t>
            </a:r>
            <a:endParaRPr lang="en-GB" dirty="0"/>
          </a:p>
          <a:p>
            <a:r>
              <a:rPr lang="cy-GB" dirty="0"/>
              <a:t>Dangos diddordeb mewn eraill</a:t>
            </a:r>
            <a:endParaRPr lang="en-GB" dirty="0"/>
          </a:p>
          <a:p>
            <a:r>
              <a:rPr lang="cy-GB" dirty="0"/>
              <a:t>Cynnwys eraill mewn penderfyniadau</a:t>
            </a:r>
            <a:endParaRPr lang="en-GB" dirty="0"/>
          </a:p>
          <a:p>
            <a:r>
              <a:rPr lang="cy-GB" dirty="0"/>
              <a:t>Sicrhau lles phobol eraill</a:t>
            </a:r>
            <a:endParaRPr lang="en-GB" dirty="0"/>
          </a:p>
          <a:p>
            <a:r>
              <a:rPr lang="cy-GB" dirty="0"/>
              <a:t>Sicrhau fod gwaith yn </a:t>
            </a:r>
            <a:r>
              <a:rPr lang="cy-GB" dirty="0" smtClean="0"/>
              <a:t>ddiddorol</a:t>
            </a:r>
          </a:p>
          <a:p>
            <a:pPr marL="0" indent="0">
              <a:buNone/>
            </a:pPr>
            <a:r>
              <a:rPr lang="en-GB" dirty="0"/>
              <a:t>("Management Theory of Elton Mayo", 2017) </a:t>
            </a:r>
          </a:p>
          <a:p>
            <a:pPr marL="0" indent="0">
              <a:buNone/>
            </a:pPr>
            <a:endParaRPr lang="cy-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4332" y="3152775"/>
            <a:ext cx="6050425" cy="3118776"/>
          </a:xfrm>
          <a:prstGeom prst="rect">
            <a:avLst/>
          </a:prstGeom>
        </p:spPr>
      </p:pic>
    </p:spTree>
    <p:extLst>
      <p:ext uri="{BB962C8B-B14F-4D97-AF65-F5344CB8AC3E}">
        <p14:creationId xmlns:p14="http://schemas.microsoft.com/office/powerpoint/2010/main" val="465955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C3C4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713F9-6F36-6B4C-9E48-FEF2EF629F82}"/>
              </a:ext>
            </a:extLst>
          </p:cNvPr>
          <p:cNvSpPr>
            <a:spLocks noGrp="1"/>
          </p:cNvSpPr>
          <p:nvPr>
            <p:ph type="title"/>
          </p:nvPr>
        </p:nvSpPr>
        <p:spPr/>
        <p:txBody>
          <a:bodyPr>
            <a:normAutofit/>
          </a:bodyPr>
          <a:lstStyle/>
          <a:p>
            <a:pPr>
              <a:lnSpc>
                <a:spcPct val="90000"/>
              </a:lnSpc>
            </a:pPr>
            <a:r>
              <a:rPr lang="cy-GB" sz="2900" dirty="0" smtClean="0">
                <a:solidFill>
                  <a:srgbClr val="ABD438"/>
                </a:solidFill>
              </a:rPr>
              <a:t>Camau o Ffurfio, </a:t>
            </a:r>
            <a:r>
              <a:rPr lang="cy-GB" sz="2900" dirty="0" err="1" smtClean="0">
                <a:solidFill>
                  <a:srgbClr val="ABD438"/>
                </a:solidFill>
              </a:rPr>
              <a:t>Storming</a:t>
            </a:r>
            <a:r>
              <a:rPr lang="cy-GB" sz="2900" dirty="0" smtClean="0">
                <a:solidFill>
                  <a:srgbClr val="ABD438"/>
                </a:solidFill>
              </a:rPr>
              <a:t>, </a:t>
            </a:r>
            <a:r>
              <a:rPr lang="cy-GB" sz="2900" dirty="0" err="1" smtClean="0">
                <a:solidFill>
                  <a:srgbClr val="ABD438"/>
                </a:solidFill>
              </a:rPr>
              <a:t>Norming</a:t>
            </a:r>
            <a:r>
              <a:rPr lang="cy-GB" sz="2900" dirty="0" smtClean="0">
                <a:solidFill>
                  <a:srgbClr val="ABD438"/>
                </a:solidFill>
              </a:rPr>
              <a:t>, a Perfformio.</a:t>
            </a:r>
            <a:r>
              <a:rPr lang="cy-GB" sz="2900" b="1" dirty="0" smtClean="0">
                <a:solidFill>
                  <a:srgbClr val="ABD438"/>
                </a:solidFill>
              </a:rPr>
              <a:t/>
            </a:r>
            <a:br>
              <a:rPr lang="cy-GB" sz="2900" b="1" dirty="0" smtClean="0">
                <a:solidFill>
                  <a:srgbClr val="ABD438"/>
                </a:solidFill>
              </a:rPr>
            </a:br>
            <a:endParaRPr lang="cy-GB" sz="2900" dirty="0">
              <a:solidFill>
                <a:srgbClr val="ABD438"/>
              </a:solidFill>
            </a:endParaRPr>
          </a:p>
        </p:txBody>
      </p:sp>
      <p:sp>
        <p:nvSpPr>
          <p:cNvPr id="3" name="Content Placeholder 2"/>
          <p:cNvSpPr>
            <a:spLocks noGrp="1"/>
          </p:cNvSpPr>
          <p:nvPr>
            <p:ph idx="1"/>
          </p:nvPr>
        </p:nvSpPr>
        <p:spPr/>
        <p:txBody>
          <a:bodyPr/>
          <a:lstStyle/>
          <a:p>
            <a:pPr lvl="0"/>
            <a:r>
              <a:rPr lang="cy-GB" dirty="0">
                <a:solidFill>
                  <a:schemeClr val="bg1"/>
                </a:solidFill>
              </a:rPr>
              <a:t>Bydd Tesco yn </a:t>
            </a:r>
            <a:r>
              <a:rPr lang="cy-GB" b="1" dirty="0">
                <a:solidFill>
                  <a:schemeClr val="bg1"/>
                </a:solidFill>
              </a:rPr>
              <a:t>Ffurfio</a:t>
            </a:r>
            <a:r>
              <a:rPr lang="cy-GB" dirty="0">
                <a:solidFill>
                  <a:schemeClr val="bg1"/>
                </a:solidFill>
              </a:rPr>
              <a:t> timau newydd o fewn y sefydliad yn aml e.e. Tîm stoc</a:t>
            </a:r>
            <a:endParaRPr lang="en-GB" dirty="0">
              <a:solidFill>
                <a:schemeClr val="bg1"/>
              </a:solidFill>
            </a:endParaRPr>
          </a:p>
          <a:p>
            <a:pPr lvl="0"/>
            <a:r>
              <a:rPr lang="cy-GB" dirty="0" smtClean="0">
                <a:solidFill>
                  <a:schemeClr val="bg1"/>
                </a:solidFill>
              </a:rPr>
              <a:t>Yn y cam </a:t>
            </a:r>
            <a:r>
              <a:rPr lang="cy-GB" b="1" dirty="0" smtClean="0">
                <a:solidFill>
                  <a:schemeClr val="bg1"/>
                </a:solidFill>
              </a:rPr>
              <a:t>‘</a:t>
            </a:r>
            <a:r>
              <a:rPr lang="cy-GB" b="1" dirty="0" err="1" smtClean="0">
                <a:solidFill>
                  <a:schemeClr val="bg1"/>
                </a:solidFill>
              </a:rPr>
              <a:t>Storming</a:t>
            </a:r>
            <a:r>
              <a:rPr lang="cy-GB" dirty="0" smtClean="0">
                <a:solidFill>
                  <a:schemeClr val="bg1"/>
                </a:solidFill>
              </a:rPr>
              <a:t>’ ni fydd y tîm yn llwyddo i a fydd rhai yn anghytuno gyda strwythur y tîm e.e. lle mae bwydydd yn cael ei gosod</a:t>
            </a:r>
            <a:endParaRPr lang="en-GB" dirty="0" smtClean="0">
              <a:solidFill>
                <a:schemeClr val="bg1"/>
              </a:solidFill>
            </a:endParaRPr>
          </a:p>
          <a:p>
            <a:pPr lvl="0"/>
            <a:r>
              <a:rPr lang="cy-GB" dirty="0" smtClean="0">
                <a:solidFill>
                  <a:schemeClr val="bg1"/>
                </a:solidFill>
              </a:rPr>
              <a:t>Yn y cam </a:t>
            </a:r>
            <a:r>
              <a:rPr lang="cy-GB" b="1" dirty="0" smtClean="0">
                <a:solidFill>
                  <a:schemeClr val="bg1"/>
                </a:solidFill>
              </a:rPr>
              <a:t>‘ </a:t>
            </a:r>
            <a:r>
              <a:rPr lang="cy-GB" b="1" dirty="0" err="1" smtClean="0">
                <a:solidFill>
                  <a:schemeClr val="bg1"/>
                </a:solidFill>
              </a:rPr>
              <a:t>Norming</a:t>
            </a:r>
            <a:r>
              <a:rPr lang="cy-GB" b="1" dirty="0" smtClean="0">
                <a:solidFill>
                  <a:schemeClr val="bg1"/>
                </a:solidFill>
              </a:rPr>
              <a:t>’ </a:t>
            </a:r>
            <a:r>
              <a:rPr lang="cy-GB" dirty="0" smtClean="0">
                <a:solidFill>
                  <a:schemeClr val="bg1"/>
                </a:solidFill>
              </a:rPr>
              <a:t>bydd aelodau o’r tîm yn cychwyn cytuno a’r strwythur </a:t>
            </a:r>
            <a:endParaRPr lang="en-GB" dirty="0" smtClean="0">
              <a:solidFill>
                <a:schemeClr val="bg1"/>
              </a:solidFill>
            </a:endParaRPr>
          </a:p>
          <a:p>
            <a:pPr lvl="0"/>
            <a:r>
              <a:rPr lang="cy-GB" dirty="0" smtClean="0">
                <a:solidFill>
                  <a:schemeClr val="bg1"/>
                </a:solidFill>
              </a:rPr>
              <a:t>Bydden </a:t>
            </a:r>
            <a:r>
              <a:rPr lang="cy-GB" dirty="0">
                <a:solidFill>
                  <a:schemeClr val="bg1"/>
                </a:solidFill>
              </a:rPr>
              <a:t>wedyn yn cychwyn </a:t>
            </a:r>
            <a:r>
              <a:rPr lang="cy-GB" b="1" dirty="0">
                <a:solidFill>
                  <a:schemeClr val="bg1"/>
                </a:solidFill>
              </a:rPr>
              <a:t>Perfformio</a:t>
            </a:r>
            <a:r>
              <a:rPr lang="cy-GB" dirty="0">
                <a:solidFill>
                  <a:schemeClr val="bg1"/>
                </a:solidFill>
              </a:rPr>
              <a:t>, bydd hun yn cael eu dangos drwy ystadegau a </a:t>
            </a:r>
            <a:r>
              <a:rPr lang="cy-GB" dirty="0" smtClean="0">
                <a:solidFill>
                  <a:schemeClr val="bg1"/>
                </a:solidFill>
              </a:rPr>
              <a:t>gwobrau</a:t>
            </a:r>
          </a:p>
          <a:p>
            <a:pPr marL="0" lvl="0" indent="0">
              <a:buNone/>
            </a:pPr>
            <a:r>
              <a:rPr lang="cy-GB" dirty="0" smtClean="0">
                <a:solidFill>
                  <a:schemeClr val="bg1"/>
                </a:solidFill>
              </a:rPr>
              <a:t> </a:t>
            </a:r>
            <a:r>
              <a:rPr lang="en-GB" dirty="0">
                <a:solidFill>
                  <a:schemeClr val="bg1"/>
                </a:solidFill>
              </a:rPr>
              <a:t>("Forming, Storming, Norming, and Performing: Understanding the Stages of Team Formation", 2017) </a:t>
            </a:r>
          </a:p>
          <a:p>
            <a:endParaRPr lang="en-GB" dirty="0"/>
          </a:p>
        </p:txBody>
      </p:sp>
    </p:spTree>
    <p:extLst>
      <p:ext uri="{BB962C8B-B14F-4D97-AF65-F5344CB8AC3E}">
        <p14:creationId xmlns:p14="http://schemas.microsoft.com/office/powerpoint/2010/main" val="66295171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17C8-39A0-F44A-B66F-B7FAC60A4FC5}"/>
              </a:ext>
            </a:extLst>
          </p:cNvPr>
          <p:cNvSpPr>
            <a:spLocks noGrp="1"/>
          </p:cNvSpPr>
          <p:nvPr>
            <p:ph type="title"/>
          </p:nvPr>
        </p:nvSpPr>
        <p:spPr/>
        <p:txBody>
          <a:bodyPr/>
          <a:lstStyle/>
          <a:p>
            <a:r>
              <a:rPr lang="cy-GB" dirty="0" smtClean="0"/>
              <a:t>Casgliad </a:t>
            </a:r>
            <a:endParaRPr lang="cy-GB" dirty="0"/>
          </a:p>
        </p:txBody>
      </p:sp>
      <p:sp>
        <p:nvSpPr>
          <p:cNvPr id="3" name="Content Placeholder 2">
            <a:extLst>
              <a:ext uri="{FF2B5EF4-FFF2-40B4-BE49-F238E27FC236}">
                <a16:creationId xmlns:a16="http://schemas.microsoft.com/office/drawing/2014/main" id="{B7E939F2-4F07-6D43-896F-B7ECB3D1E885}"/>
              </a:ext>
            </a:extLst>
          </p:cNvPr>
          <p:cNvSpPr>
            <a:spLocks noGrp="1"/>
          </p:cNvSpPr>
          <p:nvPr>
            <p:ph idx="1"/>
          </p:nvPr>
        </p:nvSpPr>
        <p:spPr>
          <a:xfrm>
            <a:off x="677334" y="2160589"/>
            <a:ext cx="9575030" cy="3880773"/>
          </a:xfrm>
        </p:spPr>
        <p:txBody>
          <a:bodyPr>
            <a:noAutofit/>
          </a:bodyPr>
          <a:lstStyle/>
          <a:p>
            <a:r>
              <a:rPr lang="cy-GB" sz="2400" dirty="0"/>
              <a:t>Mae Tesco yn gwmni sydd yn gweithio yn galed er mwyn cyflawni anghenion ei chwsmeriaid a’i gweithwyr. Byddent yn rheoli eu gweithwyr gyda pharch ac yn rhoi cyfrifoldebau iddynt er myn gwneud eu gwaith yn hwylus. Maen nhw’n gweithio fel tîm, ac mae hun wedi cael ei dangos drwy’r llwyddiant y busnes. Maen na lawer o ffactorau sy’n effeithi'r busnes ond maen nhw’n gweithio yn dda gyda'i gilydd er mwyn datru'r broblem. Mae Tesco hefyd yn gweithio yn galed i leihau eu  i leihau ei ôl troed Carbon o 50% erbyn 2020</a:t>
            </a:r>
            <a:endParaRPr lang="en-GB" sz="2400" dirty="0"/>
          </a:p>
          <a:p>
            <a:pPr marL="0" indent="0">
              <a:buNone/>
            </a:pPr>
            <a:r>
              <a:rPr lang="cy-GB" sz="2400" dirty="0" smtClean="0"/>
              <a:t> </a:t>
            </a:r>
            <a:endParaRPr lang="cy-GB" sz="2400" dirty="0"/>
          </a:p>
        </p:txBody>
      </p:sp>
    </p:spTree>
    <p:extLst>
      <p:ext uri="{BB962C8B-B14F-4D97-AF65-F5344CB8AC3E}">
        <p14:creationId xmlns:p14="http://schemas.microsoft.com/office/powerpoint/2010/main" val="2551238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8514-FADE-7145-BA33-E310DD6458BE}"/>
              </a:ext>
            </a:extLst>
          </p:cNvPr>
          <p:cNvSpPr>
            <a:spLocks noGrp="1"/>
          </p:cNvSpPr>
          <p:nvPr>
            <p:ph type="title"/>
          </p:nvPr>
        </p:nvSpPr>
        <p:spPr/>
        <p:txBody>
          <a:bodyPr/>
          <a:lstStyle/>
          <a:p>
            <a:r>
              <a:rPr lang="cy-GB" dirty="0" smtClean="0"/>
              <a:t>Cyfeirio</a:t>
            </a:r>
            <a:endParaRPr lang="en-US" dirty="0"/>
          </a:p>
        </p:txBody>
      </p:sp>
      <p:sp>
        <p:nvSpPr>
          <p:cNvPr id="3" name="Content Placeholder 2">
            <a:extLst>
              <a:ext uri="{FF2B5EF4-FFF2-40B4-BE49-F238E27FC236}">
                <a16:creationId xmlns:a16="http://schemas.microsoft.com/office/drawing/2014/main" id="{31717FAE-CC65-754A-8AE7-854870021C40}"/>
              </a:ext>
            </a:extLst>
          </p:cNvPr>
          <p:cNvSpPr>
            <a:spLocks noGrp="1"/>
          </p:cNvSpPr>
          <p:nvPr>
            <p:ph idx="1"/>
          </p:nvPr>
        </p:nvSpPr>
        <p:spPr>
          <a:xfrm>
            <a:off x="903767" y="1424764"/>
            <a:ext cx="9622465" cy="4823636"/>
          </a:xfrm>
        </p:spPr>
        <p:txBody>
          <a:bodyPr>
            <a:normAutofit fontScale="85000" lnSpcReduction="10000"/>
          </a:bodyPr>
          <a:lstStyle/>
          <a:p>
            <a:r>
              <a:rPr lang="en-GB" i="1" dirty="0" smtClean="0"/>
              <a:t>Core </a:t>
            </a:r>
            <a:r>
              <a:rPr lang="en-GB" i="1" dirty="0"/>
              <a:t>Purpose and Values</a:t>
            </a:r>
            <a:r>
              <a:rPr lang="en-GB" dirty="0"/>
              <a:t>. (2017). </a:t>
            </a:r>
            <a:r>
              <a:rPr lang="en-GB" i="1" dirty="0"/>
              <a:t>Tesco plc</a:t>
            </a:r>
            <a:r>
              <a:rPr lang="en-GB" dirty="0"/>
              <a:t>. Retrieved 14 December 2017, from https://www.tescoplc.com/about-us/core-purpose-and-values/ </a:t>
            </a:r>
            <a:endParaRPr lang="en-GB" dirty="0" smtClean="0"/>
          </a:p>
          <a:p>
            <a:r>
              <a:rPr lang="en-GB" i="1" dirty="0"/>
              <a:t>Tackling food waste at home</a:t>
            </a:r>
            <a:r>
              <a:rPr lang="en-GB" dirty="0"/>
              <a:t>. (2017). </a:t>
            </a:r>
            <a:r>
              <a:rPr lang="en-GB" i="1" dirty="0"/>
              <a:t>Tesco plc</a:t>
            </a:r>
            <a:r>
              <a:rPr lang="en-GB" dirty="0"/>
              <a:t>. Retrieved 14 December 2017, from https://www.tescoplc.com/little-helps-plan/products-food-waste/tackling-food-waste-at-home/ </a:t>
            </a:r>
            <a:endParaRPr lang="en-GB" dirty="0" smtClean="0"/>
          </a:p>
          <a:p>
            <a:r>
              <a:rPr lang="en-GB" dirty="0" smtClean="0"/>
              <a:t>Annual </a:t>
            </a:r>
            <a:r>
              <a:rPr lang="en-GB" dirty="0"/>
              <a:t>Report and Financial Statements </a:t>
            </a:r>
            <a:r>
              <a:rPr lang="en-GB" dirty="0" smtClean="0"/>
              <a:t>(</a:t>
            </a:r>
            <a:r>
              <a:rPr lang="en-GB" dirty="0"/>
              <a:t>2017). </a:t>
            </a:r>
            <a:r>
              <a:rPr lang="en-GB" i="1" dirty="0"/>
              <a:t>Tescoplc.com</a:t>
            </a:r>
            <a:r>
              <a:rPr lang="en-GB" dirty="0"/>
              <a:t>. Retrieved 14 December 2017, from </a:t>
            </a:r>
            <a:r>
              <a:rPr lang="en-GB" dirty="0" smtClean="0"/>
              <a:t>https</a:t>
            </a:r>
            <a:r>
              <a:rPr lang="en-GB" dirty="0"/>
              <a:t>://www.tescoplc.com/media/392373/68336_tesco_ar_digital_interactive_250417.pdf </a:t>
            </a:r>
            <a:endParaRPr lang="en-GB" dirty="0" smtClean="0"/>
          </a:p>
          <a:p>
            <a:r>
              <a:rPr lang="en-GB" i="1" dirty="0"/>
              <a:t>Forming, Storming, Norming, and Performing: Understanding the Stages of Team Formation</a:t>
            </a:r>
            <a:r>
              <a:rPr lang="en-GB" dirty="0"/>
              <a:t>. (2017). </a:t>
            </a:r>
            <a:r>
              <a:rPr lang="en-GB" i="1" dirty="0"/>
              <a:t>Mindtools.com</a:t>
            </a:r>
            <a:r>
              <a:rPr lang="en-GB" dirty="0"/>
              <a:t>. Retrieved 14 December 2017, from https://www.mindtools.com/pages/article/newLDR_86.htm </a:t>
            </a:r>
            <a:endParaRPr lang="en-GB" dirty="0" smtClean="0"/>
          </a:p>
          <a:p>
            <a:r>
              <a:rPr lang="en-GB" i="1" dirty="0"/>
              <a:t>Management Theory of Elton Mayo</a:t>
            </a:r>
            <a:r>
              <a:rPr lang="en-GB" dirty="0"/>
              <a:t>. (2017). </a:t>
            </a:r>
            <a:r>
              <a:rPr lang="en-GB" i="1" dirty="0"/>
              <a:t>business.com</a:t>
            </a:r>
            <a:r>
              <a:rPr lang="en-GB" dirty="0"/>
              <a:t>. Retrieved 14 December 2017, from https://www.business.com/articles/management-theory-of-elton-mayo/ </a:t>
            </a:r>
            <a:endParaRPr lang="en-GB" dirty="0" smtClean="0"/>
          </a:p>
          <a:p>
            <a:r>
              <a:rPr lang="en-GB" i="1" dirty="0"/>
              <a:t>How We Communicate Together - Our Tesco</a:t>
            </a:r>
            <a:r>
              <a:rPr lang="en-GB" dirty="0"/>
              <a:t>. (2017). </a:t>
            </a:r>
            <a:r>
              <a:rPr lang="en-GB" i="1" dirty="0"/>
              <a:t>Our Tesco</a:t>
            </a:r>
            <a:r>
              <a:rPr lang="en-GB" dirty="0"/>
              <a:t>. Retrieved 14 December 2017, from </a:t>
            </a:r>
            <a:r>
              <a:rPr lang="en-GB" dirty="0">
                <a:hlinkClick r:id="rId2"/>
              </a:rPr>
              <a:t>https://</a:t>
            </a:r>
            <a:r>
              <a:rPr lang="en-GB" dirty="0" smtClean="0">
                <a:hlinkClick r:id="rId2"/>
              </a:rPr>
              <a:t>www.ourtesco.com/how-we-communicate-together/</a:t>
            </a:r>
            <a:endParaRPr lang="en-GB" dirty="0"/>
          </a:p>
          <a:p>
            <a:r>
              <a:rPr lang="en-GB" dirty="0" smtClean="0"/>
              <a:t>Ltd</a:t>
            </a:r>
            <a:r>
              <a:rPr lang="en-GB" dirty="0"/>
              <a:t>, A. (2017). </a:t>
            </a:r>
            <a:r>
              <a:rPr lang="en-GB" i="1" dirty="0"/>
              <a:t>SWOT </a:t>
            </a:r>
            <a:r>
              <a:rPr lang="en-GB" i="1" dirty="0" err="1"/>
              <a:t>Analyis</a:t>
            </a:r>
            <a:r>
              <a:rPr lang="en-GB" i="1" dirty="0"/>
              <a:t> of TESCO | Business Teacher</a:t>
            </a:r>
            <a:r>
              <a:rPr lang="en-GB" dirty="0"/>
              <a:t>. </a:t>
            </a:r>
            <a:r>
              <a:rPr lang="en-GB" i="1" dirty="0"/>
              <a:t>Businessteacher.org.uk</a:t>
            </a:r>
            <a:r>
              <a:rPr lang="en-GB" dirty="0"/>
              <a:t>. Retrieved 14 December 2017, from </a:t>
            </a:r>
            <a:r>
              <a:rPr lang="en-GB" dirty="0">
                <a:hlinkClick r:id="rId3"/>
              </a:rPr>
              <a:t>https://</a:t>
            </a:r>
            <a:r>
              <a:rPr lang="en-GB" dirty="0" smtClean="0">
                <a:hlinkClick r:id="rId3"/>
              </a:rPr>
              <a:t>businessteacher.org.uk/swot/tesco.php</a:t>
            </a:r>
            <a:endParaRPr lang="en-GB" dirty="0" smtClean="0"/>
          </a:p>
          <a:p>
            <a:r>
              <a:rPr lang="en-GB" i="1" dirty="0" smtClean="0"/>
              <a:t>UK </a:t>
            </a:r>
            <a:r>
              <a:rPr lang="en-GB" i="1" dirty="0"/>
              <a:t>Food Waste Data</a:t>
            </a:r>
            <a:r>
              <a:rPr lang="en-GB" dirty="0"/>
              <a:t>. (2017). </a:t>
            </a:r>
            <a:r>
              <a:rPr lang="en-GB" i="1" dirty="0"/>
              <a:t>Tesco plc</a:t>
            </a:r>
            <a:r>
              <a:rPr lang="en-GB" dirty="0"/>
              <a:t>. Retrieved 14 December 2017, from https://www.tescoplc.com/little-helps-plan/products-food-waste/uk-food-waste-data/</a:t>
            </a:r>
          </a:p>
          <a:p>
            <a:endParaRPr lang="en-US" dirty="0"/>
          </a:p>
        </p:txBody>
      </p:sp>
    </p:spTree>
    <p:extLst>
      <p:ext uri="{BB962C8B-B14F-4D97-AF65-F5344CB8AC3E}">
        <p14:creationId xmlns:p14="http://schemas.microsoft.com/office/powerpoint/2010/main" val="23706200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708</TotalTime>
  <Words>2519</Words>
  <Application>Microsoft Office PowerPoint</Application>
  <PresentationFormat>Widescreen</PresentationFormat>
  <Paragraphs>182</Paragraphs>
  <Slides>15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Trebuchet MS</vt:lpstr>
      <vt:lpstr>Wingdings 3</vt:lpstr>
      <vt:lpstr>Facet</vt:lpstr>
      <vt:lpstr>Dulliau Tesco Tuag at Reoli Contemporary Approaches to Management BMSP4002 Eleri Mair Jones Business Management  Anthony Burns  14/12/2017 </vt:lpstr>
      <vt:lpstr>Cyd-destun</vt:lpstr>
      <vt:lpstr>Amcanion</vt:lpstr>
      <vt:lpstr>Cyflwyniad </vt:lpstr>
      <vt:lpstr>Cryfderau, Cyfleoedd, Gwendidau a bygythiadau TESCO. </vt:lpstr>
      <vt:lpstr>PowerPoint Presentation</vt:lpstr>
      <vt:lpstr>PowerPoint Presentation</vt:lpstr>
      <vt:lpstr>PowerPoint Presentation</vt:lpstr>
      <vt:lpstr>Dulliau TESCO ai cyfrifoldeb cymdeithasol corfforaethol</vt:lpstr>
      <vt:lpstr>Eu llwyddiant hyd yn hyn </vt:lpstr>
      <vt:lpstr>Dull TESCO tuag at rheolaeth</vt:lpstr>
      <vt:lpstr>Dull tuag at weithio fel tîm</vt:lpstr>
      <vt:lpstr>Camau o Ffurfio, Storming, Norming, a Perfformio. </vt:lpstr>
      <vt:lpstr>Casgliad </vt:lpstr>
      <vt:lpstr>Cyfeirio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Eleri Jones</dc:creator>
  <cp:lastModifiedBy>Eleri Jones (1701278)</cp:lastModifiedBy>
  <cp:revision>49</cp:revision>
  <dcterms:created xsi:type="dcterms:W3CDTF">2017-12-13T18:21:28Z</dcterms:created>
  <dcterms:modified xsi:type="dcterms:W3CDTF">2017-12-14T18:21:23Z</dcterms:modified>
</cp:coreProperties>
</file>