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22" autoAdjust="0"/>
    <p:restoredTop sz="94660"/>
  </p:normalViewPr>
  <p:slideViewPr>
    <p:cSldViewPr snapToGrid="0">
      <p:cViewPr varScale="1">
        <p:scale>
          <a:sx n="94" d="100"/>
          <a:sy n="94" d="100"/>
        </p:scale>
        <p:origin x="72" y="2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an Nantel" userId="822b6ccb-b577-418d-bd17-dec28cd5c242" providerId="ADAL" clId="{EBD079D0-383F-4813-A42A-9C705E031D5D}"/>
    <pc:docChg chg="modSld">
      <pc:chgData name="Alan Nantel" userId="822b6ccb-b577-418d-bd17-dec28cd5c242" providerId="ADAL" clId="{EBD079D0-383F-4813-A42A-9C705E031D5D}" dt="2026-01-01T19:42:20.557" v="3" actId="20577"/>
      <pc:docMkLst>
        <pc:docMk/>
      </pc:docMkLst>
      <pc:sldChg chg="modSp mod">
        <pc:chgData name="Alan Nantel" userId="822b6ccb-b577-418d-bd17-dec28cd5c242" providerId="ADAL" clId="{EBD079D0-383F-4813-A42A-9C705E031D5D}" dt="2026-01-01T19:42:20.557" v="3" actId="20577"/>
        <pc:sldMkLst>
          <pc:docMk/>
          <pc:sldMk cId="3321216464" sldId="257"/>
        </pc:sldMkLst>
        <pc:spChg chg="mod">
          <ac:chgData name="Alan Nantel" userId="822b6ccb-b577-418d-bd17-dec28cd5c242" providerId="ADAL" clId="{EBD079D0-383F-4813-A42A-9C705E031D5D}" dt="2026-01-01T19:42:20.557" v="3" actId="20577"/>
          <ac:spMkLst>
            <pc:docMk/>
            <pc:sldMk cId="3321216464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98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608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35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311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841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3407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544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289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9432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89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046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52D5FD-E04F-4C70-A3D2-1A9AFDD27E77}" type="datetimeFigureOut">
              <a:rPr lang="en-GB" smtClean="0"/>
              <a:t>01/01/2026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42B41-A31D-4E11-BDB6-19EB822F14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2466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87688" y="1124745"/>
            <a:ext cx="590465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0070C0"/>
                </a:solidFill>
              </a:rPr>
              <a:t>EXAM</a:t>
            </a:r>
          </a:p>
          <a:p>
            <a:pPr algn="ctr"/>
            <a:r>
              <a:rPr lang="en-GB" sz="4000" b="1" dirty="0">
                <a:solidFill>
                  <a:srgbClr val="0070C0"/>
                </a:solidFill>
              </a:rPr>
              <a:t>SOUND, LIGHT and HEAT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503712" y="2852936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/>
              <a:t>THURSDAY 8</a:t>
            </a:r>
            <a:r>
              <a:rPr lang="en-GB" baseline="30000"/>
              <a:t>th</a:t>
            </a:r>
            <a:r>
              <a:rPr lang="en-GB"/>
              <a:t> January 2026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110323" y="3784493"/>
            <a:ext cx="360040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You will need:</a:t>
            </a:r>
          </a:p>
          <a:p>
            <a:endParaRPr lang="en-GB" b="1" dirty="0">
              <a:solidFill>
                <a:srgbClr val="0070C0"/>
              </a:solidFill>
            </a:endParaRPr>
          </a:p>
          <a:p>
            <a:r>
              <a:rPr lang="en-GB" sz="2000" b="1" dirty="0"/>
              <a:t>Pen</a:t>
            </a:r>
          </a:p>
          <a:p>
            <a:r>
              <a:rPr lang="en-GB" sz="2000" b="1" dirty="0"/>
              <a:t>Pencil</a:t>
            </a:r>
          </a:p>
          <a:p>
            <a:r>
              <a:rPr lang="en-GB" sz="2000" b="1" dirty="0"/>
              <a:t>Rubber</a:t>
            </a:r>
          </a:p>
          <a:p>
            <a:r>
              <a:rPr lang="en-GB" sz="2000" b="1" dirty="0"/>
              <a:t>Calculator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23792" y="4076880"/>
            <a:ext cx="37444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 hours to complete</a:t>
            </a:r>
          </a:p>
          <a:p>
            <a:pPr algn="ctr"/>
            <a:r>
              <a:rPr lang="en-GB" dirty="0"/>
              <a:t>Task split into 3 parts</a:t>
            </a:r>
          </a:p>
        </p:txBody>
      </p:sp>
    </p:spTree>
    <p:extLst>
      <p:ext uri="{BB962C8B-B14F-4D97-AF65-F5344CB8AC3E}">
        <p14:creationId xmlns:p14="http://schemas.microsoft.com/office/powerpoint/2010/main" val="3321216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07568" y="980729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0C0"/>
                </a:solidFill>
              </a:rPr>
              <a:t>General form of the 35 multiple choice questions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207568" y="1844824"/>
            <a:ext cx="698477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/>
              <a:t>Definitions</a:t>
            </a:r>
          </a:p>
          <a:p>
            <a:pPr marL="342900" indent="-342900">
              <a:buAutoNum type="arabicPeriod"/>
            </a:pPr>
            <a:r>
              <a:rPr lang="en-GB" sz="2800" dirty="0"/>
              <a:t>True or False statements</a:t>
            </a:r>
          </a:p>
          <a:p>
            <a:pPr marL="342900" indent="-342900">
              <a:buAutoNum type="arabicPeriod"/>
            </a:pPr>
            <a:r>
              <a:rPr lang="en-GB" sz="2800" dirty="0"/>
              <a:t>Minor calculative</a:t>
            </a:r>
          </a:p>
          <a:p>
            <a:pPr marL="342900" indent="-342900">
              <a:buAutoNum type="arabicPeriod"/>
            </a:pPr>
            <a:r>
              <a:rPr lang="en-GB" sz="2800" dirty="0"/>
              <a:t>The units of calculation</a:t>
            </a:r>
          </a:p>
          <a:p>
            <a:pPr marL="342900" indent="-342900">
              <a:buAutoNum type="arabicPeriod"/>
            </a:pPr>
            <a:r>
              <a:rPr lang="en-GB" sz="2800" dirty="0"/>
              <a:t>The terms of an equation</a:t>
            </a:r>
          </a:p>
          <a:p>
            <a:pPr marL="342900" indent="-342900">
              <a:buAutoNum type="arabicPeriod"/>
            </a:pPr>
            <a:r>
              <a:rPr lang="en-GB" sz="2800" dirty="0"/>
              <a:t>Applying  knowledge to supply the solution to a practical situation</a:t>
            </a:r>
          </a:p>
          <a:p>
            <a:pPr marL="342900" indent="-342900"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489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0" y="918544"/>
            <a:ext cx="8424936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Qu.1. The luminous flux emitted by one steradian by a point source of light of one candela is called: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A. a joule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B. a calorie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C. an apostilb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D. a watt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E. a </a:t>
            </a:r>
            <a:r>
              <a:rPr lang="en-US" sz="1200" b="1" i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π </a:t>
            </a: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radian</a:t>
            </a: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Qu.2. Which </a:t>
            </a:r>
            <a:r>
              <a:rPr lang="en-US" sz="1200" b="1" u="sng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ONE </a:t>
            </a: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of the following statements is </a:t>
            </a:r>
            <a:r>
              <a:rPr lang="en-US" sz="1200" b="1" u="sng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TRUE</a:t>
            </a: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?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A. Lighting levels increase rapidly as distance from the source increases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B. Lighting levels increase as the surface being lit is tilted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C. The illuminance produced by a point source of light decreases in inverse proportion to the square of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    the distance from the source.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D. The illuminance produced by a point source of light increases in inverse proportion to the square of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    the distance from the source.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E. The illuminance produced by a point source of light increases in inverse proportion to the square of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    the power from the source.</a:t>
            </a: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Qu.3. Which one of the following lamps has the </a:t>
            </a:r>
            <a:r>
              <a:rPr lang="en-US" sz="1200" b="1" u="sng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lowest</a:t>
            </a: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value of luminous efficacy?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A.  An incandescent lamp with 20W and 450 lumens specification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B.  A compact fluorescent light with 8W and 750 lumens specification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C.  A LED light with 8W and 400 lumens specifications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D. A fluorescent tube with 9W and 470 lumens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E.  A LED down light with 12W and 930 lumens specifications</a:t>
            </a: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lphaUcPeriod" startAt="5"/>
              <a:tabLst>
                <a:tab pos="457200" algn="l"/>
              </a:tabLst>
            </a:pPr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Qu.4. Which </a:t>
            </a:r>
            <a:r>
              <a:rPr lang="en-US" sz="1200" b="1" u="sng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ONE</a:t>
            </a: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of the following statements is </a:t>
            </a:r>
            <a:r>
              <a:rPr lang="en-US" sz="1200" b="1" u="sng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FALSE</a:t>
            </a:r>
            <a:r>
              <a:rPr lang="en-US" sz="1200" b="1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?</a:t>
            </a:r>
            <a:endParaRPr lang="en-GB" sz="1200" b="1" dirty="0"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      A. The higher the colour temperature, the colour appearance becomes “hotter”.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lvl="1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       B. In office environment, the light with lower temperature colour is preferred as it is less likely to induce  sleepiness.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C. Colour temperatures are measured in Kelvin's.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D. The Kelvin's temperature is equivalent to Centigrade + 273.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E. For warehouses, the light with lower temperature colour is preferred as it consumes less energy.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1200" dirty="0">
                <a:latin typeface="Calibri" pitchFamily="34" charset="0"/>
                <a:ea typeface="Times New Roman" pitchFamily="18" charset="0"/>
                <a:cs typeface="Arial" pitchFamily="34" charset="0"/>
              </a:rPr>
              <a:t>	 </a:t>
            </a:r>
            <a:endParaRPr lang="en-GB" sz="1200" dirty="0">
              <a:latin typeface="Arial" pitchFamily="34" charset="0"/>
              <a:cs typeface="Arial" pitchFamily="34" charset="0"/>
            </a:endParaRPr>
          </a:p>
          <a:p>
            <a:pPr indent="6858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endParaRPr lang="en-GB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1524001" y="2725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1524001" y="208228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03512" y="116633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0C0"/>
                </a:solidFill>
              </a:rPr>
              <a:t>    PART 1:  35 multiple choice questions on SOUND AND LIGHT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8296" y="563755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General format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073837" y="4025847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b="1" dirty="0">
                <a:solidFill>
                  <a:srgbClr val="0070C0"/>
                </a:solidFill>
              </a:rPr>
              <a:t>Write on the question paper…cross out…or use it for your calculations as you want.</a:t>
            </a:r>
          </a:p>
        </p:txBody>
      </p:sp>
    </p:spTree>
    <p:extLst>
      <p:ext uri="{BB962C8B-B14F-4D97-AF65-F5344CB8AC3E}">
        <p14:creationId xmlns:p14="http://schemas.microsoft.com/office/powerpoint/2010/main" val="2123467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9" name="Picture 211" descr="C:\Users\fad-an\Desktop\multi choice she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612145"/>
            <a:ext cx="4104456" cy="5913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40" name="TextBox 2239"/>
          <p:cNvSpPr txBox="1"/>
          <p:nvPr/>
        </p:nvSpPr>
        <p:spPr>
          <a:xfrm>
            <a:off x="7215126" y="285445"/>
            <a:ext cx="3528392" cy="7940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70C0"/>
                </a:solidFill>
              </a:rPr>
              <a:t>Multiple Choice Answer input sheet</a:t>
            </a:r>
          </a:p>
          <a:p>
            <a:endParaRPr lang="en-GB" dirty="0"/>
          </a:p>
          <a:p>
            <a:endParaRPr lang="en-GB" dirty="0"/>
          </a:p>
          <a:p>
            <a:pPr algn="ctr"/>
            <a:r>
              <a:rPr lang="en-GB" sz="2400" dirty="0"/>
              <a:t>35 questions on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SOUND and LIGHT</a:t>
            </a:r>
          </a:p>
          <a:p>
            <a:pPr algn="ctr"/>
            <a:r>
              <a:rPr lang="en-GB" b="1" dirty="0">
                <a:solidFill>
                  <a:srgbClr val="0070C0"/>
                </a:solidFill>
              </a:rPr>
              <a:t>2 marks each answer</a:t>
            </a:r>
          </a:p>
          <a:p>
            <a:pPr algn="ctr"/>
            <a:endParaRPr lang="en-GB" b="1" dirty="0">
              <a:solidFill>
                <a:srgbClr val="0070C0"/>
              </a:solidFill>
            </a:endParaRPr>
          </a:p>
          <a:p>
            <a:pPr algn="just"/>
            <a:r>
              <a:rPr lang="en-GB" dirty="0"/>
              <a:t>Choose 1 answer from the five options (A to E)…..and fill in the box corresponding to that option.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This answer sheet to be completed in </a:t>
            </a:r>
            <a:r>
              <a:rPr lang="en-GB" b="1" dirty="0"/>
              <a:t>PENCIL</a:t>
            </a:r>
            <a:r>
              <a:rPr lang="en-GB" dirty="0"/>
              <a:t>...mistakes can be rubbed out, and the questions re-attempted</a:t>
            </a:r>
          </a:p>
          <a:p>
            <a:pPr algn="just"/>
            <a:endParaRPr lang="en-GB" dirty="0"/>
          </a:p>
          <a:p>
            <a:pPr algn="just"/>
            <a:r>
              <a:rPr lang="en-GB" b="1" dirty="0">
                <a:solidFill>
                  <a:srgbClr val="0070C0"/>
                </a:solidFill>
              </a:rPr>
              <a:t>One letter shaded only......</a:t>
            </a:r>
          </a:p>
          <a:p>
            <a:pPr algn="just"/>
            <a:r>
              <a:rPr lang="en-GB" b="1" u="sng" dirty="0">
                <a:solidFill>
                  <a:srgbClr val="0070C0"/>
                </a:solidFill>
              </a:rPr>
              <a:t>Two letters shaded out will void that question.</a:t>
            </a:r>
          </a:p>
          <a:p>
            <a:endParaRPr lang="en-GB" u="sng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0720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ad-an\Desktop\Question she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3" y="260649"/>
            <a:ext cx="4511327" cy="635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16080" y="332657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70C0"/>
                </a:solidFill>
              </a:rPr>
              <a:t>PART 2:</a:t>
            </a:r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04112" y="908721"/>
            <a:ext cx="316835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Three  calculative exercises on </a:t>
            </a:r>
            <a:r>
              <a:rPr lang="en-GB" sz="2400" b="1" u="sng" dirty="0">
                <a:solidFill>
                  <a:srgbClr val="0070C0"/>
                </a:solidFill>
              </a:rPr>
              <a:t>HEAT</a:t>
            </a:r>
          </a:p>
          <a:p>
            <a:pPr algn="ctr"/>
            <a:r>
              <a:rPr lang="en-GB" sz="2400" b="1" dirty="0">
                <a:solidFill>
                  <a:srgbClr val="0070C0"/>
                </a:solidFill>
              </a:rPr>
              <a:t> 30 marks up for grabs !</a:t>
            </a:r>
          </a:p>
          <a:p>
            <a:pPr algn="ctr"/>
            <a:endParaRPr lang="en-GB" sz="2400" b="1" dirty="0">
              <a:solidFill>
                <a:srgbClr val="0070C0"/>
              </a:solidFill>
            </a:endParaRPr>
          </a:p>
          <a:p>
            <a:pPr algn="ctr"/>
            <a:r>
              <a:rPr lang="en-GB" sz="2400" dirty="0"/>
              <a:t>Equations we have studied will be supplied with the questions....but you will need to know how to use them and what the ‘ terms’ used in the equations mean  and represent.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7568" y="40466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General Format :</a:t>
            </a:r>
          </a:p>
        </p:txBody>
      </p:sp>
    </p:spTree>
    <p:extLst>
      <p:ext uri="{BB962C8B-B14F-4D97-AF65-F5344CB8AC3E}">
        <p14:creationId xmlns:p14="http://schemas.microsoft.com/office/powerpoint/2010/main" val="27782083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fad-an\Desktop\Answer shee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411" y="404665"/>
            <a:ext cx="4239241" cy="5970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744072" y="281430"/>
            <a:ext cx="4059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rgbClr val="0070C0"/>
                </a:solidFill>
              </a:rPr>
              <a:t>Maths Exercise Answer Sheet x 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744072" y="786764"/>
            <a:ext cx="3312368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dirty="0"/>
              <a:t>Complete your 4 calculative exercises on </a:t>
            </a:r>
            <a:r>
              <a:rPr lang="en-GB" sz="2400" b="1" dirty="0">
                <a:solidFill>
                  <a:srgbClr val="0070C0"/>
                </a:solidFill>
              </a:rPr>
              <a:t>HEAT</a:t>
            </a:r>
            <a:r>
              <a:rPr lang="en-GB" sz="2400" dirty="0"/>
              <a:t> using these three sheets.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Show your workings in PEN on this page. Marks given for formulation of an answer as well as the answer itself. </a:t>
            </a:r>
          </a:p>
          <a:p>
            <a:pPr algn="just"/>
            <a:endParaRPr lang="en-GB" sz="2400" dirty="0"/>
          </a:p>
          <a:p>
            <a:pPr algn="just"/>
            <a:r>
              <a:rPr lang="en-GB" sz="2400" dirty="0"/>
              <a:t>The marks awarded against each question will be shown on the question sheet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8161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40159" y="745202"/>
            <a:ext cx="9952532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Test will allow 2 hours for completion</a:t>
            </a:r>
          </a:p>
          <a:p>
            <a:endParaRPr lang="en-GB" sz="2000" dirty="0"/>
          </a:p>
          <a:p>
            <a:r>
              <a:rPr lang="en-GB" sz="2000" b="1" dirty="0">
                <a:solidFill>
                  <a:srgbClr val="0070C0"/>
                </a:solidFill>
              </a:rPr>
              <a:t>Exam Conditions </a:t>
            </a:r>
            <a:r>
              <a:rPr lang="en-GB" sz="2000" dirty="0"/>
              <a:t>– This means no bags/phones with you, and silence during the exam time.</a:t>
            </a:r>
          </a:p>
          <a:p>
            <a:endParaRPr lang="en-GB" sz="2000" dirty="0"/>
          </a:p>
          <a:p>
            <a:pPr algn="just"/>
            <a:r>
              <a:rPr lang="en-GB" sz="2000" dirty="0"/>
              <a:t>You can leave at any time if you are satisfied with your answers by handing in your submission....but re-entry to the room will not be allowed.</a:t>
            </a:r>
          </a:p>
          <a:p>
            <a:pPr algn="just"/>
            <a:r>
              <a:rPr lang="en-GB" dirty="0"/>
              <a:t>(Leaving the room is not permitted during the first or last 15 minutes)</a:t>
            </a:r>
          </a:p>
          <a:p>
            <a:pPr algn="just"/>
            <a:endParaRPr lang="en-GB" dirty="0"/>
          </a:p>
          <a:p>
            <a:pPr algn="just"/>
            <a:r>
              <a:rPr lang="en-GB" b="1" dirty="0">
                <a:solidFill>
                  <a:srgbClr val="0070C0"/>
                </a:solidFill>
              </a:rPr>
              <a:t>All documents </a:t>
            </a:r>
            <a:r>
              <a:rPr lang="en-GB" dirty="0"/>
              <a:t>are to be handed back in at the end of the test tucked inside the test booklet.</a:t>
            </a:r>
          </a:p>
          <a:p>
            <a:pPr algn="just"/>
            <a:endParaRPr lang="en-GB" dirty="0"/>
          </a:p>
          <a:p>
            <a:pPr algn="just"/>
            <a:r>
              <a:rPr lang="en-GB" b="1" dirty="0">
                <a:solidFill>
                  <a:srgbClr val="0070C0"/>
                </a:solidFill>
              </a:rPr>
              <a:t>MAKE SURE your name is on all sheets handed in.</a:t>
            </a:r>
          </a:p>
          <a:p>
            <a:pPr algn="just"/>
            <a:endParaRPr lang="en-GB" dirty="0"/>
          </a:p>
          <a:p>
            <a:pPr algn="just"/>
            <a:r>
              <a:rPr lang="en-GB" dirty="0"/>
              <a:t>That is :</a:t>
            </a:r>
          </a:p>
          <a:p>
            <a:pPr algn="just"/>
            <a:r>
              <a:rPr lang="en-GB" b="1" dirty="0">
                <a:solidFill>
                  <a:srgbClr val="0070C0"/>
                </a:solidFill>
              </a:rPr>
              <a:t>Question booklet</a:t>
            </a:r>
          </a:p>
          <a:p>
            <a:pPr algn="just"/>
            <a:r>
              <a:rPr lang="en-GB" b="1" dirty="0">
                <a:solidFill>
                  <a:srgbClr val="0070C0"/>
                </a:solidFill>
              </a:rPr>
              <a:t>Multiple choice answer sheet</a:t>
            </a:r>
          </a:p>
          <a:p>
            <a:pPr algn="just"/>
            <a:r>
              <a:rPr lang="en-GB" b="1" dirty="0">
                <a:solidFill>
                  <a:srgbClr val="0070C0"/>
                </a:solidFill>
              </a:rPr>
              <a:t>Exercises answer sheets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5862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712</Words>
  <Application>Microsoft Office PowerPoint</Application>
  <PresentationFormat>Widescreen</PresentationFormat>
  <Paragraphs>100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 Nantel</dc:creator>
  <cp:lastModifiedBy>Alan Nantel</cp:lastModifiedBy>
  <cp:revision>6</cp:revision>
  <dcterms:created xsi:type="dcterms:W3CDTF">2021-02-23T09:49:15Z</dcterms:created>
  <dcterms:modified xsi:type="dcterms:W3CDTF">2026-01-01T19:42:21Z</dcterms:modified>
</cp:coreProperties>
</file>