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13" r:id="rId4"/>
  </p:sldMasterIdLst>
  <p:sldIdLst>
    <p:sldId id="256" r:id="rId5"/>
    <p:sldId id="257" r:id="rId6"/>
    <p:sldId id="258" r:id="rId7"/>
    <p:sldId id="259" r:id="rId8"/>
    <p:sldId id="260" r:id="rId9"/>
    <p:sldId id="261" r:id="rId10"/>
    <p:sldId id="262" r:id="rId11"/>
    <p:sldId id="263" r:id="rId12"/>
    <p:sldId id="264" r:id="rId13"/>
    <p:sldId id="266" r:id="rId14"/>
    <p:sldId id="268" r:id="rId15"/>
    <p:sldId id="269" r:id="rId16"/>
    <p:sldId id="267" r:id="rId17"/>
    <p:sldId id="270" r:id="rId18"/>
    <p:sldId id="265"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C3D646-C001-4C76-A2F7-B2834EACD38F}" v="10" dt="2020-12-16T12:10:33.4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4" autoAdjust="0"/>
    <p:restoredTop sz="94660"/>
  </p:normalViewPr>
  <p:slideViewPr>
    <p:cSldViewPr snapToGrid="0">
      <p:cViewPr varScale="1">
        <p:scale>
          <a:sx n="86" d="100"/>
          <a:sy n="86" d="100"/>
        </p:scale>
        <p:origin x="331"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F179E1-67CB-426E-86FD-ED376663E8E1}"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34BB876-C208-415E-B20C-89C2C90CFFA1}">
      <dgm:prSet/>
      <dgm:spPr/>
      <dgm:t>
        <a:bodyPr/>
        <a:lstStyle/>
        <a:p>
          <a:pPr>
            <a:lnSpc>
              <a:spcPct val="100000"/>
            </a:lnSpc>
          </a:pPr>
          <a:r>
            <a:rPr lang="en-US" dirty="0"/>
            <a:t>Mainly used for communication in business or education.</a:t>
          </a:r>
        </a:p>
      </dgm:t>
    </dgm:pt>
    <dgm:pt modelId="{EAF4BB1F-F3A3-458A-B614-F8AA235D13F7}" type="parTrans" cxnId="{5C3622C2-A9D2-49AE-9AA7-E98833CFBAB3}">
      <dgm:prSet/>
      <dgm:spPr/>
      <dgm:t>
        <a:bodyPr/>
        <a:lstStyle/>
        <a:p>
          <a:endParaRPr lang="en-US"/>
        </a:p>
      </dgm:t>
    </dgm:pt>
    <dgm:pt modelId="{7BC57B25-4C1D-460A-9DD2-E90E5D91DA02}" type="sibTrans" cxnId="{5C3622C2-A9D2-49AE-9AA7-E98833CFBAB3}">
      <dgm:prSet/>
      <dgm:spPr/>
      <dgm:t>
        <a:bodyPr/>
        <a:lstStyle/>
        <a:p>
          <a:pPr>
            <a:lnSpc>
              <a:spcPct val="100000"/>
            </a:lnSpc>
          </a:pPr>
          <a:endParaRPr lang="en-US"/>
        </a:p>
      </dgm:t>
    </dgm:pt>
    <dgm:pt modelId="{D7AECFDC-62E9-4D53-87BC-081DEA66E73C}">
      <dgm:prSet/>
      <dgm:spPr/>
      <dgm:t>
        <a:bodyPr/>
        <a:lstStyle/>
        <a:p>
          <a:pPr>
            <a:lnSpc>
              <a:spcPct val="100000"/>
            </a:lnSpc>
          </a:pPr>
          <a:r>
            <a:rPr lang="en-GB" dirty="0"/>
            <a:t>This is useful if the person is often at work, and regularly checks their E-mails</a:t>
          </a:r>
          <a:endParaRPr lang="en-US" dirty="0"/>
        </a:p>
      </dgm:t>
    </dgm:pt>
    <dgm:pt modelId="{05EEB620-9A0D-4562-B005-DDB0AB748402}" type="parTrans" cxnId="{44ACA83E-C2C8-42A7-A09A-B15F78AAB2B2}">
      <dgm:prSet/>
      <dgm:spPr/>
      <dgm:t>
        <a:bodyPr/>
        <a:lstStyle/>
        <a:p>
          <a:endParaRPr lang="en-US"/>
        </a:p>
      </dgm:t>
    </dgm:pt>
    <dgm:pt modelId="{40A4682B-3F8A-4582-B295-6566268200E2}" type="sibTrans" cxnId="{44ACA83E-C2C8-42A7-A09A-B15F78AAB2B2}">
      <dgm:prSet/>
      <dgm:spPr/>
      <dgm:t>
        <a:bodyPr/>
        <a:lstStyle/>
        <a:p>
          <a:pPr>
            <a:lnSpc>
              <a:spcPct val="100000"/>
            </a:lnSpc>
          </a:pPr>
          <a:endParaRPr lang="en-US"/>
        </a:p>
      </dgm:t>
    </dgm:pt>
    <dgm:pt modelId="{70AA35B7-BBF3-4A88-8E93-684CEF989124}">
      <dgm:prSet/>
      <dgm:spPr/>
      <dgm:t>
        <a:bodyPr/>
        <a:lstStyle/>
        <a:p>
          <a:pPr>
            <a:lnSpc>
              <a:spcPct val="100000"/>
            </a:lnSpc>
          </a:pPr>
          <a:r>
            <a:rPr lang="en-GB" dirty="0"/>
            <a:t>Links can also be contained within the E-mail to other sources of information.</a:t>
          </a:r>
          <a:endParaRPr lang="en-US" dirty="0"/>
        </a:p>
      </dgm:t>
    </dgm:pt>
    <dgm:pt modelId="{4E741424-A9D9-4DF2-9A20-C46FF937A692}" type="parTrans" cxnId="{9E1909E4-5251-46F2-83F1-C128EA853D8D}">
      <dgm:prSet/>
      <dgm:spPr/>
      <dgm:t>
        <a:bodyPr/>
        <a:lstStyle/>
        <a:p>
          <a:endParaRPr lang="en-US"/>
        </a:p>
      </dgm:t>
    </dgm:pt>
    <dgm:pt modelId="{162B17C0-5A7D-4C3A-9A3F-98595956E798}" type="sibTrans" cxnId="{9E1909E4-5251-46F2-83F1-C128EA853D8D}">
      <dgm:prSet/>
      <dgm:spPr/>
      <dgm:t>
        <a:bodyPr/>
        <a:lstStyle/>
        <a:p>
          <a:pPr>
            <a:lnSpc>
              <a:spcPct val="100000"/>
            </a:lnSpc>
          </a:pPr>
          <a:endParaRPr lang="en-US"/>
        </a:p>
      </dgm:t>
    </dgm:pt>
    <dgm:pt modelId="{32DFB073-C0EE-4FFA-88EC-F64B71B78C58}">
      <dgm:prSet/>
      <dgm:spPr/>
      <dgm:t>
        <a:bodyPr/>
        <a:lstStyle/>
        <a:p>
          <a:pPr>
            <a:lnSpc>
              <a:spcPct val="100000"/>
            </a:lnSpc>
          </a:pPr>
          <a:r>
            <a:rPr lang="en-GB" dirty="0"/>
            <a:t>The negative point is you need to know the E-mail address of the recipient, so this is not effective for the community.</a:t>
          </a:r>
        </a:p>
      </dgm:t>
    </dgm:pt>
    <dgm:pt modelId="{D1DCF852-D53E-4547-A0D4-55A0E794D06D}" type="parTrans" cxnId="{643A91C3-F492-4027-AA9F-3EA1AE2DA4B8}">
      <dgm:prSet/>
      <dgm:spPr/>
      <dgm:t>
        <a:bodyPr/>
        <a:lstStyle/>
        <a:p>
          <a:endParaRPr lang="en-US"/>
        </a:p>
      </dgm:t>
    </dgm:pt>
    <dgm:pt modelId="{EACE3672-0377-4881-A75D-262A3DEACC59}" type="sibTrans" cxnId="{643A91C3-F492-4027-AA9F-3EA1AE2DA4B8}">
      <dgm:prSet/>
      <dgm:spPr/>
      <dgm:t>
        <a:bodyPr/>
        <a:lstStyle/>
        <a:p>
          <a:endParaRPr lang="en-US"/>
        </a:p>
      </dgm:t>
    </dgm:pt>
    <dgm:pt modelId="{543BE084-E699-4D63-912B-5D6F38AED0BE}" type="pres">
      <dgm:prSet presAssocID="{BEF179E1-67CB-426E-86FD-ED376663E8E1}" presName="root" presStyleCnt="0">
        <dgm:presLayoutVars>
          <dgm:dir/>
          <dgm:resizeHandles val="exact"/>
        </dgm:presLayoutVars>
      </dgm:prSet>
      <dgm:spPr/>
    </dgm:pt>
    <dgm:pt modelId="{AB96D597-9552-47DD-BA4B-6B530E3B07F3}" type="pres">
      <dgm:prSet presAssocID="{BEF179E1-67CB-426E-86FD-ED376663E8E1}" presName="container" presStyleCnt="0">
        <dgm:presLayoutVars>
          <dgm:dir/>
          <dgm:resizeHandles val="exact"/>
        </dgm:presLayoutVars>
      </dgm:prSet>
      <dgm:spPr/>
    </dgm:pt>
    <dgm:pt modelId="{69C5691B-3BB0-4451-8835-3A72139C620A}" type="pres">
      <dgm:prSet presAssocID="{F34BB876-C208-415E-B20C-89C2C90CFFA1}" presName="compNode" presStyleCnt="0"/>
      <dgm:spPr/>
    </dgm:pt>
    <dgm:pt modelId="{EB7E9247-1680-44A2-828E-97E53BEE55A9}" type="pres">
      <dgm:prSet presAssocID="{F34BB876-C208-415E-B20C-89C2C90CFFA1}" presName="iconBgRect" presStyleLbl="bgShp" presStyleIdx="0" presStyleCnt="4"/>
      <dgm:spPr/>
    </dgm:pt>
    <dgm:pt modelId="{B203470D-EC31-4166-872D-02BB4D6D7E4E}" type="pres">
      <dgm:prSet presAssocID="{F34BB876-C208-415E-B20C-89C2C90CFFA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mail"/>
        </a:ext>
      </dgm:extLst>
    </dgm:pt>
    <dgm:pt modelId="{33336AE0-1A22-4AE7-870C-E4B21A3A2898}" type="pres">
      <dgm:prSet presAssocID="{F34BB876-C208-415E-B20C-89C2C90CFFA1}" presName="spaceRect" presStyleCnt="0"/>
      <dgm:spPr/>
    </dgm:pt>
    <dgm:pt modelId="{6A0E8928-720A-4BCF-9049-E164B451D0C1}" type="pres">
      <dgm:prSet presAssocID="{F34BB876-C208-415E-B20C-89C2C90CFFA1}" presName="textRect" presStyleLbl="revTx" presStyleIdx="0" presStyleCnt="4">
        <dgm:presLayoutVars>
          <dgm:chMax val="1"/>
          <dgm:chPref val="1"/>
        </dgm:presLayoutVars>
      </dgm:prSet>
      <dgm:spPr/>
    </dgm:pt>
    <dgm:pt modelId="{87E1E798-DFD0-4132-9C8C-779A54709C77}" type="pres">
      <dgm:prSet presAssocID="{7BC57B25-4C1D-460A-9DD2-E90E5D91DA02}" presName="sibTrans" presStyleLbl="sibTrans2D1" presStyleIdx="0" presStyleCnt="0"/>
      <dgm:spPr/>
    </dgm:pt>
    <dgm:pt modelId="{8B66DFEC-1316-46A6-9503-30F899FB61D6}" type="pres">
      <dgm:prSet presAssocID="{D7AECFDC-62E9-4D53-87BC-081DEA66E73C}" presName="compNode" presStyleCnt="0"/>
      <dgm:spPr/>
    </dgm:pt>
    <dgm:pt modelId="{10C0FE03-FFA5-412E-A7B7-EC64B5F502DA}" type="pres">
      <dgm:prSet presAssocID="{D7AECFDC-62E9-4D53-87BC-081DEA66E73C}" presName="iconBgRect" presStyleLbl="bgShp" presStyleIdx="1" presStyleCnt="4"/>
      <dgm:spPr/>
    </dgm:pt>
    <dgm:pt modelId="{B2CF53E4-646B-4247-B64F-9CD17E19CE74}" type="pres">
      <dgm:prSet presAssocID="{D7AECFDC-62E9-4D53-87BC-081DEA66E73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nvelope"/>
        </a:ext>
      </dgm:extLst>
    </dgm:pt>
    <dgm:pt modelId="{62D9CF9D-56EE-4D8D-A0B2-2901002D9182}" type="pres">
      <dgm:prSet presAssocID="{D7AECFDC-62E9-4D53-87BC-081DEA66E73C}" presName="spaceRect" presStyleCnt="0"/>
      <dgm:spPr/>
    </dgm:pt>
    <dgm:pt modelId="{1ACA66C9-5936-4D39-9628-98B54A265825}" type="pres">
      <dgm:prSet presAssocID="{D7AECFDC-62E9-4D53-87BC-081DEA66E73C}" presName="textRect" presStyleLbl="revTx" presStyleIdx="1" presStyleCnt="4">
        <dgm:presLayoutVars>
          <dgm:chMax val="1"/>
          <dgm:chPref val="1"/>
        </dgm:presLayoutVars>
      </dgm:prSet>
      <dgm:spPr/>
    </dgm:pt>
    <dgm:pt modelId="{3088D5F3-DC38-4EB6-8149-8BCA574D1F8F}" type="pres">
      <dgm:prSet presAssocID="{40A4682B-3F8A-4582-B295-6566268200E2}" presName="sibTrans" presStyleLbl="sibTrans2D1" presStyleIdx="0" presStyleCnt="0"/>
      <dgm:spPr/>
    </dgm:pt>
    <dgm:pt modelId="{7E031E52-2791-4F00-BEF5-776E9C08B482}" type="pres">
      <dgm:prSet presAssocID="{70AA35B7-BBF3-4A88-8E93-684CEF989124}" presName="compNode" presStyleCnt="0"/>
      <dgm:spPr/>
    </dgm:pt>
    <dgm:pt modelId="{FCABF471-294B-49DF-9A2E-1B8F448B9B06}" type="pres">
      <dgm:prSet presAssocID="{70AA35B7-BBF3-4A88-8E93-684CEF989124}" presName="iconBgRect" presStyleLbl="bgShp" presStyleIdx="2" presStyleCnt="4"/>
      <dgm:spPr/>
    </dgm:pt>
    <dgm:pt modelId="{B6A65C5A-504B-4591-98FE-A5D3D948E302}" type="pres">
      <dgm:prSet presAssocID="{70AA35B7-BBF3-4A88-8E93-684CEF98912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nk"/>
        </a:ext>
      </dgm:extLst>
    </dgm:pt>
    <dgm:pt modelId="{25CCF698-9E69-4C2C-B127-DE6E01DC3ECD}" type="pres">
      <dgm:prSet presAssocID="{70AA35B7-BBF3-4A88-8E93-684CEF989124}" presName="spaceRect" presStyleCnt="0"/>
      <dgm:spPr/>
    </dgm:pt>
    <dgm:pt modelId="{733A745B-E893-43CA-A896-61F714CD2ABA}" type="pres">
      <dgm:prSet presAssocID="{70AA35B7-BBF3-4A88-8E93-684CEF989124}" presName="textRect" presStyleLbl="revTx" presStyleIdx="2" presStyleCnt="4">
        <dgm:presLayoutVars>
          <dgm:chMax val="1"/>
          <dgm:chPref val="1"/>
        </dgm:presLayoutVars>
      </dgm:prSet>
      <dgm:spPr/>
    </dgm:pt>
    <dgm:pt modelId="{9C2A7B00-C4A1-4B7B-94B3-3BC7589EADB8}" type="pres">
      <dgm:prSet presAssocID="{162B17C0-5A7D-4C3A-9A3F-98595956E798}" presName="sibTrans" presStyleLbl="sibTrans2D1" presStyleIdx="0" presStyleCnt="0"/>
      <dgm:spPr/>
    </dgm:pt>
    <dgm:pt modelId="{2187B809-193F-44EC-AFAD-712015791351}" type="pres">
      <dgm:prSet presAssocID="{32DFB073-C0EE-4FFA-88EC-F64B71B78C58}" presName="compNode" presStyleCnt="0"/>
      <dgm:spPr/>
    </dgm:pt>
    <dgm:pt modelId="{094F859E-853F-4748-9DD7-91896F06D04B}" type="pres">
      <dgm:prSet presAssocID="{32DFB073-C0EE-4FFA-88EC-F64B71B78C58}" presName="iconBgRect" presStyleLbl="bgShp" presStyleIdx="3" presStyleCnt="4"/>
      <dgm:spPr/>
    </dgm:pt>
    <dgm:pt modelId="{C00F89BB-2BEA-4378-B6FE-4C9C5FA24BA8}" type="pres">
      <dgm:prSet presAssocID="{32DFB073-C0EE-4FFA-88EC-F64B71B78C5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ose"/>
        </a:ext>
      </dgm:extLst>
    </dgm:pt>
    <dgm:pt modelId="{543393DE-14D7-4E7E-8AE2-57AA874AA195}" type="pres">
      <dgm:prSet presAssocID="{32DFB073-C0EE-4FFA-88EC-F64B71B78C58}" presName="spaceRect" presStyleCnt="0"/>
      <dgm:spPr/>
    </dgm:pt>
    <dgm:pt modelId="{33A32995-04D1-498F-A974-B0373AA9D37A}" type="pres">
      <dgm:prSet presAssocID="{32DFB073-C0EE-4FFA-88EC-F64B71B78C58}" presName="textRect" presStyleLbl="revTx" presStyleIdx="3" presStyleCnt="4" custScaleY="124829">
        <dgm:presLayoutVars>
          <dgm:chMax val="1"/>
          <dgm:chPref val="1"/>
        </dgm:presLayoutVars>
      </dgm:prSet>
      <dgm:spPr/>
    </dgm:pt>
  </dgm:ptLst>
  <dgm:cxnLst>
    <dgm:cxn modelId="{08B3C630-0D16-4973-B68F-C4C204F9B9CB}" type="presOf" srcId="{F34BB876-C208-415E-B20C-89C2C90CFFA1}" destId="{6A0E8928-720A-4BCF-9049-E164B451D0C1}" srcOrd="0" destOrd="0" presId="urn:microsoft.com/office/officeart/2018/2/layout/IconCircleList"/>
    <dgm:cxn modelId="{14E4573A-422D-483D-AD57-04282014CD77}" type="presOf" srcId="{D7AECFDC-62E9-4D53-87BC-081DEA66E73C}" destId="{1ACA66C9-5936-4D39-9628-98B54A265825}" srcOrd="0" destOrd="0" presId="urn:microsoft.com/office/officeart/2018/2/layout/IconCircleList"/>
    <dgm:cxn modelId="{44ACA83E-C2C8-42A7-A09A-B15F78AAB2B2}" srcId="{BEF179E1-67CB-426E-86FD-ED376663E8E1}" destId="{D7AECFDC-62E9-4D53-87BC-081DEA66E73C}" srcOrd="1" destOrd="0" parTransId="{05EEB620-9A0D-4562-B005-DDB0AB748402}" sibTransId="{40A4682B-3F8A-4582-B295-6566268200E2}"/>
    <dgm:cxn modelId="{F390633F-84C8-49A7-B8C9-5B4486C029AA}" type="presOf" srcId="{162B17C0-5A7D-4C3A-9A3F-98595956E798}" destId="{9C2A7B00-C4A1-4B7B-94B3-3BC7589EADB8}" srcOrd="0" destOrd="0" presId="urn:microsoft.com/office/officeart/2018/2/layout/IconCircleList"/>
    <dgm:cxn modelId="{C8E73E6E-C07F-4DCF-874B-FD33412A688E}" type="presOf" srcId="{40A4682B-3F8A-4582-B295-6566268200E2}" destId="{3088D5F3-DC38-4EB6-8149-8BCA574D1F8F}" srcOrd="0" destOrd="0" presId="urn:microsoft.com/office/officeart/2018/2/layout/IconCircleList"/>
    <dgm:cxn modelId="{FC13D179-887A-4BD5-8AA5-71302070259E}" type="presOf" srcId="{7BC57B25-4C1D-460A-9DD2-E90E5D91DA02}" destId="{87E1E798-DFD0-4132-9C8C-779A54709C77}" srcOrd="0" destOrd="0" presId="urn:microsoft.com/office/officeart/2018/2/layout/IconCircleList"/>
    <dgm:cxn modelId="{2E7A408C-565B-4B91-963C-0862BEF73C46}" type="presOf" srcId="{70AA35B7-BBF3-4A88-8E93-684CEF989124}" destId="{733A745B-E893-43CA-A896-61F714CD2ABA}" srcOrd="0" destOrd="0" presId="urn:microsoft.com/office/officeart/2018/2/layout/IconCircleList"/>
    <dgm:cxn modelId="{2922B8B1-890E-46C1-B7AD-34D1554BA6E6}" type="presOf" srcId="{BEF179E1-67CB-426E-86FD-ED376663E8E1}" destId="{543BE084-E699-4D63-912B-5D6F38AED0BE}" srcOrd="0" destOrd="0" presId="urn:microsoft.com/office/officeart/2018/2/layout/IconCircleList"/>
    <dgm:cxn modelId="{5C3622C2-A9D2-49AE-9AA7-E98833CFBAB3}" srcId="{BEF179E1-67CB-426E-86FD-ED376663E8E1}" destId="{F34BB876-C208-415E-B20C-89C2C90CFFA1}" srcOrd="0" destOrd="0" parTransId="{EAF4BB1F-F3A3-458A-B614-F8AA235D13F7}" sibTransId="{7BC57B25-4C1D-460A-9DD2-E90E5D91DA02}"/>
    <dgm:cxn modelId="{643A91C3-F492-4027-AA9F-3EA1AE2DA4B8}" srcId="{BEF179E1-67CB-426E-86FD-ED376663E8E1}" destId="{32DFB073-C0EE-4FFA-88EC-F64B71B78C58}" srcOrd="3" destOrd="0" parTransId="{D1DCF852-D53E-4547-A0D4-55A0E794D06D}" sibTransId="{EACE3672-0377-4881-A75D-262A3DEACC59}"/>
    <dgm:cxn modelId="{9E1909E4-5251-46F2-83F1-C128EA853D8D}" srcId="{BEF179E1-67CB-426E-86FD-ED376663E8E1}" destId="{70AA35B7-BBF3-4A88-8E93-684CEF989124}" srcOrd="2" destOrd="0" parTransId="{4E741424-A9D9-4DF2-9A20-C46FF937A692}" sibTransId="{162B17C0-5A7D-4C3A-9A3F-98595956E798}"/>
    <dgm:cxn modelId="{7B045AF4-0007-4564-A9DA-56E1BE69BF96}" type="presOf" srcId="{32DFB073-C0EE-4FFA-88EC-F64B71B78C58}" destId="{33A32995-04D1-498F-A974-B0373AA9D37A}" srcOrd="0" destOrd="0" presId="urn:microsoft.com/office/officeart/2018/2/layout/IconCircleList"/>
    <dgm:cxn modelId="{9FA72C14-B621-4261-AAFF-A71DA99351AC}" type="presParOf" srcId="{543BE084-E699-4D63-912B-5D6F38AED0BE}" destId="{AB96D597-9552-47DD-BA4B-6B530E3B07F3}" srcOrd="0" destOrd="0" presId="urn:microsoft.com/office/officeart/2018/2/layout/IconCircleList"/>
    <dgm:cxn modelId="{A2871E70-AA6F-4EF3-98DD-645DC7DFB5F3}" type="presParOf" srcId="{AB96D597-9552-47DD-BA4B-6B530E3B07F3}" destId="{69C5691B-3BB0-4451-8835-3A72139C620A}" srcOrd="0" destOrd="0" presId="urn:microsoft.com/office/officeart/2018/2/layout/IconCircleList"/>
    <dgm:cxn modelId="{E8AB2B51-5B01-4B6C-8BD4-0A502F3F7E80}" type="presParOf" srcId="{69C5691B-3BB0-4451-8835-3A72139C620A}" destId="{EB7E9247-1680-44A2-828E-97E53BEE55A9}" srcOrd="0" destOrd="0" presId="urn:microsoft.com/office/officeart/2018/2/layout/IconCircleList"/>
    <dgm:cxn modelId="{78E4CB41-68C2-4D53-A066-D613B3D6731C}" type="presParOf" srcId="{69C5691B-3BB0-4451-8835-3A72139C620A}" destId="{B203470D-EC31-4166-872D-02BB4D6D7E4E}" srcOrd="1" destOrd="0" presId="urn:microsoft.com/office/officeart/2018/2/layout/IconCircleList"/>
    <dgm:cxn modelId="{BF7A9BA2-DF09-4486-A3B4-E95890DE9775}" type="presParOf" srcId="{69C5691B-3BB0-4451-8835-3A72139C620A}" destId="{33336AE0-1A22-4AE7-870C-E4B21A3A2898}" srcOrd="2" destOrd="0" presId="urn:microsoft.com/office/officeart/2018/2/layout/IconCircleList"/>
    <dgm:cxn modelId="{A965BA1E-407B-4DBD-B8A5-DA283822474B}" type="presParOf" srcId="{69C5691B-3BB0-4451-8835-3A72139C620A}" destId="{6A0E8928-720A-4BCF-9049-E164B451D0C1}" srcOrd="3" destOrd="0" presId="urn:microsoft.com/office/officeart/2018/2/layout/IconCircleList"/>
    <dgm:cxn modelId="{D140E675-738E-4751-A63E-A1A453DDC0CB}" type="presParOf" srcId="{AB96D597-9552-47DD-BA4B-6B530E3B07F3}" destId="{87E1E798-DFD0-4132-9C8C-779A54709C77}" srcOrd="1" destOrd="0" presId="urn:microsoft.com/office/officeart/2018/2/layout/IconCircleList"/>
    <dgm:cxn modelId="{0D68684B-ACF7-4B2E-A0B8-84EC4173520B}" type="presParOf" srcId="{AB96D597-9552-47DD-BA4B-6B530E3B07F3}" destId="{8B66DFEC-1316-46A6-9503-30F899FB61D6}" srcOrd="2" destOrd="0" presId="urn:microsoft.com/office/officeart/2018/2/layout/IconCircleList"/>
    <dgm:cxn modelId="{B7A7E091-2F77-4542-B71E-B07F9CE334F0}" type="presParOf" srcId="{8B66DFEC-1316-46A6-9503-30F899FB61D6}" destId="{10C0FE03-FFA5-412E-A7B7-EC64B5F502DA}" srcOrd="0" destOrd="0" presId="urn:microsoft.com/office/officeart/2018/2/layout/IconCircleList"/>
    <dgm:cxn modelId="{5D8369F7-DE12-4975-8177-2507CB4261AB}" type="presParOf" srcId="{8B66DFEC-1316-46A6-9503-30F899FB61D6}" destId="{B2CF53E4-646B-4247-B64F-9CD17E19CE74}" srcOrd="1" destOrd="0" presId="urn:microsoft.com/office/officeart/2018/2/layout/IconCircleList"/>
    <dgm:cxn modelId="{C4A7CFD2-ABEA-440E-AF6D-7D9E8089ED30}" type="presParOf" srcId="{8B66DFEC-1316-46A6-9503-30F899FB61D6}" destId="{62D9CF9D-56EE-4D8D-A0B2-2901002D9182}" srcOrd="2" destOrd="0" presId="urn:microsoft.com/office/officeart/2018/2/layout/IconCircleList"/>
    <dgm:cxn modelId="{F5CE192D-504B-4A22-A6BA-1C69EA6B4855}" type="presParOf" srcId="{8B66DFEC-1316-46A6-9503-30F899FB61D6}" destId="{1ACA66C9-5936-4D39-9628-98B54A265825}" srcOrd="3" destOrd="0" presId="urn:microsoft.com/office/officeart/2018/2/layout/IconCircleList"/>
    <dgm:cxn modelId="{3763DCBD-B416-4E3F-B927-469E5C281108}" type="presParOf" srcId="{AB96D597-9552-47DD-BA4B-6B530E3B07F3}" destId="{3088D5F3-DC38-4EB6-8149-8BCA574D1F8F}" srcOrd="3" destOrd="0" presId="urn:microsoft.com/office/officeart/2018/2/layout/IconCircleList"/>
    <dgm:cxn modelId="{42F01723-8C4E-498B-B9B3-746A9F5D1C76}" type="presParOf" srcId="{AB96D597-9552-47DD-BA4B-6B530E3B07F3}" destId="{7E031E52-2791-4F00-BEF5-776E9C08B482}" srcOrd="4" destOrd="0" presId="urn:microsoft.com/office/officeart/2018/2/layout/IconCircleList"/>
    <dgm:cxn modelId="{11C75E8B-A996-4E2A-89F4-BF45A4DA21AF}" type="presParOf" srcId="{7E031E52-2791-4F00-BEF5-776E9C08B482}" destId="{FCABF471-294B-49DF-9A2E-1B8F448B9B06}" srcOrd="0" destOrd="0" presId="urn:microsoft.com/office/officeart/2018/2/layout/IconCircleList"/>
    <dgm:cxn modelId="{D846419A-E9BE-4472-9D2C-DC3354569729}" type="presParOf" srcId="{7E031E52-2791-4F00-BEF5-776E9C08B482}" destId="{B6A65C5A-504B-4591-98FE-A5D3D948E302}" srcOrd="1" destOrd="0" presId="urn:microsoft.com/office/officeart/2018/2/layout/IconCircleList"/>
    <dgm:cxn modelId="{5F8F556C-FF17-4340-8C00-677A79B5BC5D}" type="presParOf" srcId="{7E031E52-2791-4F00-BEF5-776E9C08B482}" destId="{25CCF698-9E69-4C2C-B127-DE6E01DC3ECD}" srcOrd="2" destOrd="0" presId="urn:microsoft.com/office/officeart/2018/2/layout/IconCircleList"/>
    <dgm:cxn modelId="{0482796D-086B-41C7-908D-2B216048E5A4}" type="presParOf" srcId="{7E031E52-2791-4F00-BEF5-776E9C08B482}" destId="{733A745B-E893-43CA-A896-61F714CD2ABA}" srcOrd="3" destOrd="0" presId="urn:microsoft.com/office/officeart/2018/2/layout/IconCircleList"/>
    <dgm:cxn modelId="{F95C773D-8056-4DA0-93F8-AB3D4705AAB0}" type="presParOf" srcId="{AB96D597-9552-47DD-BA4B-6B530E3B07F3}" destId="{9C2A7B00-C4A1-4B7B-94B3-3BC7589EADB8}" srcOrd="5" destOrd="0" presId="urn:microsoft.com/office/officeart/2018/2/layout/IconCircleList"/>
    <dgm:cxn modelId="{D5558728-77D2-415B-9F55-4079B1705226}" type="presParOf" srcId="{AB96D597-9552-47DD-BA4B-6B530E3B07F3}" destId="{2187B809-193F-44EC-AFAD-712015791351}" srcOrd="6" destOrd="0" presId="urn:microsoft.com/office/officeart/2018/2/layout/IconCircleList"/>
    <dgm:cxn modelId="{AF1A02BC-9DF5-48C9-A7BC-D70F4D81855E}" type="presParOf" srcId="{2187B809-193F-44EC-AFAD-712015791351}" destId="{094F859E-853F-4748-9DD7-91896F06D04B}" srcOrd="0" destOrd="0" presId="urn:microsoft.com/office/officeart/2018/2/layout/IconCircleList"/>
    <dgm:cxn modelId="{94FC0553-39C6-47B6-A00B-25FFF1380EB4}" type="presParOf" srcId="{2187B809-193F-44EC-AFAD-712015791351}" destId="{C00F89BB-2BEA-4378-B6FE-4C9C5FA24BA8}" srcOrd="1" destOrd="0" presId="urn:microsoft.com/office/officeart/2018/2/layout/IconCircleList"/>
    <dgm:cxn modelId="{22F9B5EB-0A6E-4DB8-B734-34ED88888136}" type="presParOf" srcId="{2187B809-193F-44EC-AFAD-712015791351}" destId="{543393DE-14D7-4E7E-8AE2-57AA874AA195}" srcOrd="2" destOrd="0" presId="urn:microsoft.com/office/officeart/2018/2/layout/IconCircleList"/>
    <dgm:cxn modelId="{3A3B5EDF-95D8-4FB3-A5A1-14B0D642A280}" type="presParOf" srcId="{2187B809-193F-44EC-AFAD-712015791351}" destId="{33A32995-04D1-498F-A974-B0373AA9D37A}"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90536F0-F7D3-40A8-917F-014454A580A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C23233A-CDC6-4D52-AC7A-97038CA2F62E}">
      <dgm:prSet/>
      <dgm:spPr/>
      <dgm:t>
        <a:bodyPr/>
        <a:lstStyle/>
        <a:p>
          <a:r>
            <a:rPr lang="en-GB" dirty="0"/>
            <a:t>A website is the main page for any business or organisation to explain what they are all about.</a:t>
          </a:r>
          <a:endParaRPr lang="en-US" dirty="0"/>
        </a:p>
      </dgm:t>
    </dgm:pt>
    <dgm:pt modelId="{E6A1EA0C-182D-46B5-9589-08EB075D2A41}" type="parTrans" cxnId="{8924437F-81D7-4304-A2F4-D5FFAA2B428D}">
      <dgm:prSet/>
      <dgm:spPr/>
      <dgm:t>
        <a:bodyPr/>
        <a:lstStyle/>
        <a:p>
          <a:endParaRPr lang="en-US"/>
        </a:p>
      </dgm:t>
    </dgm:pt>
    <dgm:pt modelId="{8D06226D-B7DE-428F-A7F2-7A5E5190AD2F}" type="sibTrans" cxnId="{8924437F-81D7-4304-A2F4-D5FFAA2B428D}">
      <dgm:prSet/>
      <dgm:spPr/>
      <dgm:t>
        <a:bodyPr/>
        <a:lstStyle/>
        <a:p>
          <a:endParaRPr lang="en-US"/>
        </a:p>
      </dgm:t>
    </dgm:pt>
    <dgm:pt modelId="{78331CDA-3C93-4D75-82FB-FB3E85379D8E}">
      <dgm:prSet/>
      <dgm:spPr/>
      <dgm:t>
        <a:bodyPr/>
        <a:lstStyle/>
        <a:p>
          <a:r>
            <a:rPr lang="en-GB" dirty="0"/>
            <a:t>The website can contain facts, statistics, case studies and examples of the organisation.  In the case of health promotion, a Website can be an invaluable source of information.</a:t>
          </a:r>
          <a:endParaRPr lang="en-US" dirty="0"/>
        </a:p>
      </dgm:t>
    </dgm:pt>
    <dgm:pt modelId="{C8554FD3-8F5A-4E1F-B4D4-2E4C17A98043}" type="parTrans" cxnId="{2897F13A-F855-435F-A7F7-E141FDCF971D}">
      <dgm:prSet/>
      <dgm:spPr/>
      <dgm:t>
        <a:bodyPr/>
        <a:lstStyle/>
        <a:p>
          <a:endParaRPr lang="en-US"/>
        </a:p>
      </dgm:t>
    </dgm:pt>
    <dgm:pt modelId="{C4F15C39-D4EC-4EA1-A044-88531500E6AA}" type="sibTrans" cxnId="{2897F13A-F855-435F-A7F7-E141FDCF971D}">
      <dgm:prSet/>
      <dgm:spPr/>
      <dgm:t>
        <a:bodyPr/>
        <a:lstStyle/>
        <a:p>
          <a:endParaRPr lang="en-US"/>
        </a:p>
      </dgm:t>
    </dgm:pt>
    <dgm:pt modelId="{8EFDCE0E-78A9-4B41-946B-EC733B00CFB3}">
      <dgm:prSet/>
      <dgm:spPr/>
      <dgm:t>
        <a:bodyPr/>
        <a:lstStyle/>
        <a:p>
          <a:r>
            <a:rPr lang="en-GB" dirty="0"/>
            <a:t>Websites often have areas where it is interactive, and viewers can contact the organisation, purchase items, or add comments.</a:t>
          </a:r>
          <a:endParaRPr lang="en-US" dirty="0"/>
        </a:p>
      </dgm:t>
    </dgm:pt>
    <dgm:pt modelId="{0AF572CE-E574-48BE-8E74-D70CD1CA4E48}" type="parTrans" cxnId="{60111E77-D637-43C2-A303-996FF4D9D21A}">
      <dgm:prSet/>
      <dgm:spPr/>
      <dgm:t>
        <a:bodyPr/>
        <a:lstStyle/>
        <a:p>
          <a:endParaRPr lang="en-US"/>
        </a:p>
      </dgm:t>
    </dgm:pt>
    <dgm:pt modelId="{CB6C37DA-3E70-4683-A9C8-6AAE96E0B848}" type="sibTrans" cxnId="{60111E77-D637-43C2-A303-996FF4D9D21A}">
      <dgm:prSet/>
      <dgm:spPr/>
      <dgm:t>
        <a:bodyPr/>
        <a:lstStyle/>
        <a:p>
          <a:endParaRPr lang="en-US"/>
        </a:p>
      </dgm:t>
    </dgm:pt>
    <dgm:pt modelId="{8231CB1A-968B-4983-B223-63527402B6E1}">
      <dgm:prSet/>
      <dgm:spPr/>
      <dgm:t>
        <a:bodyPr/>
        <a:lstStyle/>
        <a:p>
          <a:r>
            <a:rPr lang="en-GB" dirty="0"/>
            <a:t>Negative point – the website is only accessible for individuals who are computer literate and have access to the internet.</a:t>
          </a:r>
          <a:endParaRPr lang="en-US" dirty="0"/>
        </a:p>
      </dgm:t>
    </dgm:pt>
    <dgm:pt modelId="{B18D0527-062D-473D-87C4-5C1A6A0926B0}" type="parTrans" cxnId="{D22D9532-27FE-4C83-9194-3AD68C6869C9}">
      <dgm:prSet/>
      <dgm:spPr/>
      <dgm:t>
        <a:bodyPr/>
        <a:lstStyle/>
        <a:p>
          <a:endParaRPr lang="en-US"/>
        </a:p>
      </dgm:t>
    </dgm:pt>
    <dgm:pt modelId="{01A2B873-3E73-4A14-97F0-2F20B45A1B1F}" type="sibTrans" cxnId="{D22D9532-27FE-4C83-9194-3AD68C6869C9}">
      <dgm:prSet/>
      <dgm:spPr/>
      <dgm:t>
        <a:bodyPr/>
        <a:lstStyle/>
        <a:p>
          <a:endParaRPr lang="en-US"/>
        </a:p>
      </dgm:t>
    </dgm:pt>
    <dgm:pt modelId="{52B023D6-7C06-4094-BB47-78A852456A7C}" type="pres">
      <dgm:prSet presAssocID="{090536F0-F7D3-40A8-917F-014454A580AF}" presName="root" presStyleCnt="0">
        <dgm:presLayoutVars>
          <dgm:dir/>
          <dgm:resizeHandles val="exact"/>
        </dgm:presLayoutVars>
      </dgm:prSet>
      <dgm:spPr/>
    </dgm:pt>
    <dgm:pt modelId="{FE17CA94-55B4-4C4A-8655-9A1B7229C436}" type="pres">
      <dgm:prSet presAssocID="{6C23233A-CDC6-4D52-AC7A-97038CA2F62E}" presName="compNode" presStyleCnt="0"/>
      <dgm:spPr/>
    </dgm:pt>
    <dgm:pt modelId="{C0499DE2-D627-45C5-9C74-A89AD743EADD}" type="pres">
      <dgm:prSet presAssocID="{6C23233A-CDC6-4D52-AC7A-97038CA2F62E}" presName="bgRect" presStyleLbl="bgShp" presStyleIdx="0" presStyleCnt="4"/>
      <dgm:spPr/>
    </dgm:pt>
    <dgm:pt modelId="{FCDA15B4-4638-4AC8-8262-6D3C2CCC8D61}" type="pres">
      <dgm:prSet presAssocID="{6C23233A-CDC6-4D52-AC7A-97038CA2F62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6879383E-42BC-4958-8872-ACFA162C2EF6}" type="pres">
      <dgm:prSet presAssocID="{6C23233A-CDC6-4D52-AC7A-97038CA2F62E}" presName="spaceRect" presStyleCnt="0"/>
      <dgm:spPr/>
    </dgm:pt>
    <dgm:pt modelId="{5530C44A-2A01-4829-AFD2-8B449EEEBC43}" type="pres">
      <dgm:prSet presAssocID="{6C23233A-CDC6-4D52-AC7A-97038CA2F62E}" presName="parTx" presStyleLbl="revTx" presStyleIdx="0" presStyleCnt="4">
        <dgm:presLayoutVars>
          <dgm:chMax val="0"/>
          <dgm:chPref val="0"/>
        </dgm:presLayoutVars>
      </dgm:prSet>
      <dgm:spPr/>
    </dgm:pt>
    <dgm:pt modelId="{78EFCDCD-B36B-4CAB-A76E-D4B0A41BE6C7}" type="pres">
      <dgm:prSet presAssocID="{8D06226D-B7DE-428F-A7F2-7A5E5190AD2F}" presName="sibTrans" presStyleCnt="0"/>
      <dgm:spPr/>
    </dgm:pt>
    <dgm:pt modelId="{488D2663-39AF-4850-9D02-5DE4813E9620}" type="pres">
      <dgm:prSet presAssocID="{78331CDA-3C93-4D75-82FB-FB3E85379D8E}" presName="compNode" presStyleCnt="0"/>
      <dgm:spPr/>
    </dgm:pt>
    <dgm:pt modelId="{9D7A8D92-CF17-4E61-BBF1-54876C65154E}" type="pres">
      <dgm:prSet presAssocID="{78331CDA-3C93-4D75-82FB-FB3E85379D8E}" presName="bgRect" presStyleLbl="bgShp" presStyleIdx="1" presStyleCnt="4"/>
      <dgm:spPr/>
    </dgm:pt>
    <dgm:pt modelId="{04498FE9-2A90-4E76-BD58-AB03779272E6}" type="pres">
      <dgm:prSet presAssocID="{78331CDA-3C93-4D75-82FB-FB3E85379D8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rget Audience"/>
        </a:ext>
      </dgm:extLst>
    </dgm:pt>
    <dgm:pt modelId="{523C249A-8ECF-4D1C-B13C-4063F19C894C}" type="pres">
      <dgm:prSet presAssocID="{78331CDA-3C93-4D75-82FB-FB3E85379D8E}" presName="spaceRect" presStyleCnt="0"/>
      <dgm:spPr/>
    </dgm:pt>
    <dgm:pt modelId="{DC3724AF-9E83-4A6C-9988-4555AE71D17C}" type="pres">
      <dgm:prSet presAssocID="{78331CDA-3C93-4D75-82FB-FB3E85379D8E}" presName="parTx" presStyleLbl="revTx" presStyleIdx="1" presStyleCnt="4">
        <dgm:presLayoutVars>
          <dgm:chMax val="0"/>
          <dgm:chPref val="0"/>
        </dgm:presLayoutVars>
      </dgm:prSet>
      <dgm:spPr/>
    </dgm:pt>
    <dgm:pt modelId="{CF1C26AB-3FAD-492F-A832-077775775AC3}" type="pres">
      <dgm:prSet presAssocID="{C4F15C39-D4EC-4EA1-A044-88531500E6AA}" presName="sibTrans" presStyleCnt="0"/>
      <dgm:spPr/>
    </dgm:pt>
    <dgm:pt modelId="{7942E911-10EC-467A-8975-6EC42B03EA13}" type="pres">
      <dgm:prSet presAssocID="{8EFDCE0E-78A9-4B41-946B-EC733B00CFB3}" presName="compNode" presStyleCnt="0"/>
      <dgm:spPr/>
    </dgm:pt>
    <dgm:pt modelId="{F646E337-CEF6-4508-B271-33B73A0DE8EE}" type="pres">
      <dgm:prSet presAssocID="{8EFDCE0E-78A9-4B41-946B-EC733B00CFB3}" presName="bgRect" presStyleLbl="bgShp" presStyleIdx="2" presStyleCnt="4"/>
      <dgm:spPr/>
    </dgm:pt>
    <dgm:pt modelId="{983AF8AA-1A4A-4A1E-B2E5-4E31B008D899}" type="pres">
      <dgm:prSet presAssocID="{8EFDCE0E-78A9-4B41-946B-EC733B00CFB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wspaper"/>
        </a:ext>
      </dgm:extLst>
    </dgm:pt>
    <dgm:pt modelId="{2C8FA312-7C7D-41C8-9C82-5D13BF9EEDAF}" type="pres">
      <dgm:prSet presAssocID="{8EFDCE0E-78A9-4B41-946B-EC733B00CFB3}" presName="spaceRect" presStyleCnt="0"/>
      <dgm:spPr/>
    </dgm:pt>
    <dgm:pt modelId="{342EF9C1-D5CE-4B1A-BFE5-177582E42E06}" type="pres">
      <dgm:prSet presAssocID="{8EFDCE0E-78A9-4B41-946B-EC733B00CFB3}" presName="parTx" presStyleLbl="revTx" presStyleIdx="2" presStyleCnt="4">
        <dgm:presLayoutVars>
          <dgm:chMax val="0"/>
          <dgm:chPref val="0"/>
        </dgm:presLayoutVars>
      </dgm:prSet>
      <dgm:spPr/>
    </dgm:pt>
    <dgm:pt modelId="{12A23947-CE47-45CE-8FA2-2D1BD16535E6}" type="pres">
      <dgm:prSet presAssocID="{CB6C37DA-3E70-4683-A9C8-6AAE96E0B848}" presName="sibTrans" presStyleCnt="0"/>
      <dgm:spPr/>
    </dgm:pt>
    <dgm:pt modelId="{1AF094B4-6435-4A69-ADE2-3C1AB8AB31F1}" type="pres">
      <dgm:prSet presAssocID="{8231CB1A-968B-4983-B223-63527402B6E1}" presName="compNode" presStyleCnt="0"/>
      <dgm:spPr/>
    </dgm:pt>
    <dgm:pt modelId="{0E0DE46C-5A59-4C04-BECB-F3B88D562D36}" type="pres">
      <dgm:prSet presAssocID="{8231CB1A-968B-4983-B223-63527402B6E1}" presName="bgRect" presStyleLbl="bgShp" presStyleIdx="3" presStyleCnt="4"/>
      <dgm:spPr/>
    </dgm:pt>
    <dgm:pt modelId="{1FB54991-5C60-40A4-875B-DD9542EB4287}" type="pres">
      <dgm:prSet presAssocID="{8231CB1A-968B-4983-B223-63527402B6E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ose"/>
        </a:ext>
      </dgm:extLst>
    </dgm:pt>
    <dgm:pt modelId="{008C9385-5AFE-49CC-B37F-2788429BE844}" type="pres">
      <dgm:prSet presAssocID="{8231CB1A-968B-4983-B223-63527402B6E1}" presName="spaceRect" presStyleCnt="0"/>
      <dgm:spPr/>
    </dgm:pt>
    <dgm:pt modelId="{C9FEE0D1-B76A-4CF2-A56E-46E09D1DEDE1}" type="pres">
      <dgm:prSet presAssocID="{8231CB1A-968B-4983-B223-63527402B6E1}" presName="parTx" presStyleLbl="revTx" presStyleIdx="3" presStyleCnt="4">
        <dgm:presLayoutVars>
          <dgm:chMax val="0"/>
          <dgm:chPref val="0"/>
        </dgm:presLayoutVars>
      </dgm:prSet>
      <dgm:spPr/>
    </dgm:pt>
  </dgm:ptLst>
  <dgm:cxnLst>
    <dgm:cxn modelId="{01678B23-DB3E-4C4F-B2E2-52BF00CDDF14}" type="presOf" srcId="{8EFDCE0E-78A9-4B41-946B-EC733B00CFB3}" destId="{342EF9C1-D5CE-4B1A-BFE5-177582E42E06}" srcOrd="0" destOrd="0" presId="urn:microsoft.com/office/officeart/2018/2/layout/IconVerticalSolidList"/>
    <dgm:cxn modelId="{62C21931-E84D-4901-B359-F280A56819A6}" type="presOf" srcId="{78331CDA-3C93-4D75-82FB-FB3E85379D8E}" destId="{DC3724AF-9E83-4A6C-9988-4555AE71D17C}" srcOrd="0" destOrd="0" presId="urn:microsoft.com/office/officeart/2018/2/layout/IconVerticalSolidList"/>
    <dgm:cxn modelId="{D22D9532-27FE-4C83-9194-3AD68C6869C9}" srcId="{090536F0-F7D3-40A8-917F-014454A580AF}" destId="{8231CB1A-968B-4983-B223-63527402B6E1}" srcOrd="3" destOrd="0" parTransId="{B18D0527-062D-473D-87C4-5C1A6A0926B0}" sibTransId="{01A2B873-3E73-4A14-97F0-2F20B45A1B1F}"/>
    <dgm:cxn modelId="{2897F13A-F855-435F-A7F7-E141FDCF971D}" srcId="{090536F0-F7D3-40A8-917F-014454A580AF}" destId="{78331CDA-3C93-4D75-82FB-FB3E85379D8E}" srcOrd="1" destOrd="0" parTransId="{C8554FD3-8F5A-4E1F-B4D4-2E4C17A98043}" sibTransId="{C4F15C39-D4EC-4EA1-A044-88531500E6AA}"/>
    <dgm:cxn modelId="{60111E77-D637-43C2-A303-996FF4D9D21A}" srcId="{090536F0-F7D3-40A8-917F-014454A580AF}" destId="{8EFDCE0E-78A9-4B41-946B-EC733B00CFB3}" srcOrd="2" destOrd="0" parTransId="{0AF572CE-E574-48BE-8E74-D70CD1CA4E48}" sibTransId="{CB6C37DA-3E70-4683-A9C8-6AAE96E0B848}"/>
    <dgm:cxn modelId="{8924437F-81D7-4304-A2F4-D5FFAA2B428D}" srcId="{090536F0-F7D3-40A8-917F-014454A580AF}" destId="{6C23233A-CDC6-4D52-AC7A-97038CA2F62E}" srcOrd="0" destOrd="0" parTransId="{E6A1EA0C-182D-46B5-9589-08EB075D2A41}" sibTransId="{8D06226D-B7DE-428F-A7F2-7A5E5190AD2F}"/>
    <dgm:cxn modelId="{70B029D2-A515-4C45-A0BE-B6BBF29CC5E4}" type="presOf" srcId="{6C23233A-CDC6-4D52-AC7A-97038CA2F62E}" destId="{5530C44A-2A01-4829-AFD2-8B449EEEBC43}" srcOrd="0" destOrd="0" presId="urn:microsoft.com/office/officeart/2018/2/layout/IconVerticalSolidList"/>
    <dgm:cxn modelId="{33B394D2-0A29-4C99-8BDE-B7A78AF0AB19}" type="presOf" srcId="{8231CB1A-968B-4983-B223-63527402B6E1}" destId="{C9FEE0D1-B76A-4CF2-A56E-46E09D1DEDE1}" srcOrd="0" destOrd="0" presId="urn:microsoft.com/office/officeart/2018/2/layout/IconVerticalSolidList"/>
    <dgm:cxn modelId="{625688FC-C3E1-488F-A916-15534D8F4D0B}" type="presOf" srcId="{090536F0-F7D3-40A8-917F-014454A580AF}" destId="{52B023D6-7C06-4094-BB47-78A852456A7C}" srcOrd="0" destOrd="0" presId="urn:microsoft.com/office/officeart/2018/2/layout/IconVerticalSolidList"/>
    <dgm:cxn modelId="{EC38F949-4EF9-4FD2-AF76-A0E11D5AEBFA}" type="presParOf" srcId="{52B023D6-7C06-4094-BB47-78A852456A7C}" destId="{FE17CA94-55B4-4C4A-8655-9A1B7229C436}" srcOrd="0" destOrd="0" presId="urn:microsoft.com/office/officeart/2018/2/layout/IconVerticalSolidList"/>
    <dgm:cxn modelId="{61D00838-04ED-46BF-905C-14455BBE8F0E}" type="presParOf" srcId="{FE17CA94-55B4-4C4A-8655-9A1B7229C436}" destId="{C0499DE2-D627-45C5-9C74-A89AD743EADD}" srcOrd="0" destOrd="0" presId="urn:microsoft.com/office/officeart/2018/2/layout/IconVerticalSolidList"/>
    <dgm:cxn modelId="{CB401968-0B9F-4A36-8E52-05648975D5B2}" type="presParOf" srcId="{FE17CA94-55B4-4C4A-8655-9A1B7229C436}" destId="{FCDA15B4-4638-4AC8-8262-6D3C2CCC8D61}" srcOrd="1" destOrd="0" presId="urn:microsoft.com/office/officeart/2018/2/layout/IconVerticalSolidList"/>
    <dgm:cxn modelId="{3282A8AA-1ECA-421F-8B4B-EF19B9279396}" type="presParOf" srcId="{FE17CA94-55B4-4C4A-8655-9A1B7229C436}" destId="{6879383E-42BC-4958-8872-ACFA162C2EF6}" srcOrd="2" destOrd="0" presId="urn:microsoft.com/office/officeart/2018/2/layout/IconVerticalSolidList"/>
    <dgm:cxn modelId="{3180DDC0-9575-431D-98A1-F744F8EBB95B}" type="presParOf" srcId="{FE17CA94-55B4-4C4A-8655-9A1B7229C436}" destId="{5530C44A-2A01-4829-AFD2-8B449EEEBC43}" srcOrd="3" destOrd="0" presId="urn:microsoft.com/office/officeart/2018/2/layout/IconVerticalSolidList"/>
    <dgm:cxn modelId="{5D941FCA-A3E1-498B-A476-F077129F4E3C}" type="presParOf" srcId="{52B023D6-7C06-4094-BB47-78A852456A7C}" destId="{78EFCDCD-B36B-4CAB-A76E-D4B0A41BE6C7}" srcOrd="1" destOrd="0" presId="urn:microsoft.com/office/officeart/2018/2/layout/IconVerticalSolidList"/>
    <dgm:cxn modelId="{8C7F621E-721D-4655-9578-4CB5BC32CCCA}" type="presParOf" srcId="{52B023D6-7C06-4094-BB47-78A852456A7C}" destId="{488D2663-39AF-4850-9D02-5DE4813E9620}" srcOrd="2" destOrd="0" presId="urn:microsoft.com/office/officeart/2018/2/layout/IconVerticalSolidList"/>
    <dgm:cxn modelId="{437F2C08-8F5E-4807-9F2F-703B5ABD9B8E}" type="presParOf" srcId="{488D2663-39AF-4850-9D02-5DE4813E9620}" destId="{9D7A8D92-CF17-4E61-BBF1-54876C65154E}" srcOrd="0" destOrd="0" presId="urn:microsoft.com/office/officeart/2018/2/layout/IconVerticalSolidList"/>
    <dgm:cxn modelId="{ADFA6721-DE03-4EB8-9D54-5A3F26B9FFEE}" type="presParOf" srcId="{488D2663-39AF-4850-9D02-5DE4813E9620}" destId="{04498FE9-2A90-4E76-BD58-AB03779272E6}" srcOrd="1" destOrd="0" presId="urn:microsoft.com/office/officeart/2018/2/layout/IconVerticalSolidList"/>
    <dgm:cxn modelId="{2C06A936-CB43-44DB-9630-802E7AF81F27}" type="presParOf" srcId="{488D2663-39AF-4850-9D02-5DE4813E9620}" destId="{523C249A-8ECF-4D1C-B13C-4063F19C894C}" srcOrd="2" destOrd="0" presId="urn:microsoft.com/office/officeart/2018/2/layout/IconVerticalSolidList"/>
    <dgm:cxn modelId="{CC75ADE7-7849-4583-909A-BE90013D230C}" type="presParOf" srcId="{488D2663-39AF-4850-9D02-5DE4813E9620}" destId="{DC3724AF-9E83-4A6C-9988-4555AE71D17C}" srcOrd="3" destOrd="0" presId="urn:microsoft.com/office/officeart/2018/2/layout/IconVerticalSolidList"/>
    <dgm:cxn modelId="{D1A5FCB6-EAD2-47BE-985E-B320D275C9E9}" type="presParOf" srcId="{52B023D6-7C06-4094-BB47-78A852456A7C}" destId="{CF1C26AB-3FAD-492F-A832-077775775AC3}" srcOrd="3" destOrd="0" presId="urn:microsoft.com/office/officeart/2018/2/layout/IconVerticalSolidList"/>
    <dgm:cxn modelId="{F409C852-B8DA-4F3A-B6E1-332E4BC95381}" type="presParOf" srcId="{52B023D6-7C06-4094-BB47-78A852456A7C}" destId="{7942E911-10EC-467A-8975-6EC42B03EA13}" srcOrd="4" destOrd="0" presId="urn:microsoft.com/office/officeart/2018/2/layout/IconVerticalSolidList"/>
    <dgm:cxn modelId="{D95DCA0D-6513-4BCA-9C71-87FDDDB87CB9}" type="presParOf" srcId="{7942E911-10EC-467A-8975-6EC42B03EA13}" destId="{F646E337-CEF6-4508-B271-33B73A0DE8EE}" srcOrd="0" destOrd="0" presId="urn:microsoft.com/office/officeart/2018/2/layout/IconVerticalSolidList"/>
    <dgm:cxn modelId="{B5C76915-1B55-447D-B777-BF12BEC82D07}" type="presParOf" srcId="{7942E911-10EC-467A-8975-6EC42B03EA13}" destId="{983AF8AA-1A4A-4A1E-B2E5-4E31B008D899}" srcOrd="1" destOrd="0" presId="urn:microsoft.com/office/officeart/2018/2/layout/IconVerticalSolidList"/>
    <dgm:cxn modelId="{FE349210-59EB-45F6-AE68-F499A28D0BCE}" type="presParOf" srcId="{7942E911-10EC-467A-8975-6EC42B03EA13}" destId="{2C8FA312-7C7D-41C8-9C82-5D13BF9EEDAF}" srcOrd="2" destOrd="0" presId="urn:microsoft.com/office/officeart/2018/2/layout/IconVerticalSolidList"/>
    <dgm:cxn modelId="{65CBD646-9082-46FB-B24C-53C7780B5BB2}" type="presParOf" srcId="{7942E911-10EC-467A-8975-6EC42B03EA13}" destId="{342EF9C1-D5CE-4B1A-BFE5-177582E42E06}" srcOrd="3" destOrd="0" presId="urn:microsoft.com/office/officeart/2018/2/layout/IconVerticalSolidList"/>
    <dgm:cxn modelId="{D8DCCC86-2574-4C0B-B6DA-E34DCCA61C45}" type="presParOf" srcId="{52B023D6-7C06-4094-BB47-78A852456A7C}" destId="{12A23947-CE47-45CE-8FA2-2D1BD16535E6}" srcOrd="5" destOrd="0" presId="urn:microsoft.com/office/officeart/2018/2/layout/IconVerticalSolidList"/>
    <dgm:cxn modelId="{F179394A-796F-413F-905A-AAF45EB41124}" type="presParOf" srcId="{52B023D6-7C06-4094-BB47-78A852456A7C}" destId="{1AF094B4-6435-4A69-ADE2-3C1AB8AB31F1}" srcOrd="6" destOrd="0" presId="urn:microsoft.com/office/officeart/2018/2/layout/IconVerticalSolidList"/>
    <dgm:cxn modelId="{C13EE4FF-8A93-470D-87D0-5F118B9AD4FE}" type="presParOf" srcId="{1AF094B4-6435-4A69-ADE2-3C1AB8AB31F1}" destId="{0E0DE46C-5A59-4C04-BECB-F3B88D562D36}" srcOrd="0" destOrd="0" presId="urn:microsoft.com/office/officeart/2018/2/layout/IconVerticalSolidList"/>
    <dgm:cxn modelId="{FFB393E4-058F-46DA-B687-3631A41F2BE5}" type="presParOf" srcId="{1AF094B4-6435-4A69-ADE2-3C1AB8AB31F1}" destId="{1FB54991-5C60-40A4-875B-DD9542EB4287}" srcOrd="1" destOrd="0" presId="urn:microsoft.com/office/officeart/2018/2/layout/IconVerticalSolidList"/>
    <dgm:cxn modelId="{94B20E78-7713-4154-961F-AC8398F72980}" type="presParOf" srcId="{1AF094B4-6435-4A69-ADE2-3C1AB8AB31F1}" destId="{008C9385-5AFE-49CC-B37F-2788429BE844}" srcOrd="2" destOrd="0" presId="urn:microsoft.com/office/officeart/2018/2/layout/IconVerticalSolidList"/>
    <dgm:cxn modelId="{268AF4DA-F8CD-4959-8A3F-F1D8A371ACF9}" type="presParOf" srcId="{1AF094B4-6435-4A69-ADE2-3C1AB8AB31F1}" destId="{C9FEE0D1-B76A-4CF2-A56E-46E09D1DEDE1}"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7E9247-1680-44A2-828E-97E53BEE55A9}">
      <dsp:nvSpPr>
        <dsp:cNvPr id="0" name=""/>
        <dsp:cNvSpPr/>
      </dsp:nvSpPr>
      <dsp:spPr>
        <a:xfrm>
          <a:off x="99656" y="584655"/>
          <a:ext cx="1111659" cy="111165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03470D-EC31-4166-872D-02BB4D6D7E4E}">
      <dsp:nvSpPr>
        <dsp:cNvPr id="0" name=""/>
        <dsp:cNvSpPr/>
      </dsp:nvSpPr>
      <dsp:spPr>
        <a:xfrm>
          <a:off x="333104" y="818104"/>
          <a:ext cx="644762" cy="6447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A0E8928-720A-4BCF-9049-E164B451D0C1}">
      <dsp:nvSpPr>
        <dsp:cNvPr id="0" name=""/>
        <dsp:cNvSpPr/>
      </dsp:nvSpPr>
      <dsp:spPr>
        <a:xfrm>
          <a:off x="1449528" y="584655"/>
          <a:ext cx="2620340" cy="1111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dirty="0"/>
            <a:t>Mainly used for communication in business or education.</a:t>
          </a:r>
        </a:p>
      </dsp:txBody>
      <dsp:txXfrm>
        <a:off x="1449528" y="584655"/>
        <a:ext cx="2620340" cy="1111659"/>
      </dsp:txXfrm>
    </dsp:sp>
    <dsp:sp modelId="{10C0FE03-FFA5-412E-A7B7-EC64B5F502DA}">
      <dsp:nvSpPr>
        <dsp:cNvPr id="0" name=""/>
        <dsp:cNvSpPr/>
      </dsp:nvSpPr>
      <dsp:spPr>
        <a:xfrm>
          <a:off x="4526443" y="584655"/>
          <a:ext cx="1111659" cy="111165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CF53E4-646B-4247-B64F-9CD17E19CE74}">
      <dsp:nvSpPr>
        <dsp:cNvPr id="0" name=""/>
        <dsp:cNvSpPr/>
      </dsp:nvSpPr>
      <dsp:spPr>
        <a:xfrm>
          <a:off x="4759891" y="818104"/>
          <a:ext cx="644762" cy="6447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ACA66C9-5936-4D39-9628-98B54A265825}">
      <dsp:nvSpPr>
        <dsp:cNvPr id="0" name=""/>
        <dsp:cNvSpPr/>
      </dsp:nvSpPr>
      <dsp:spPr>
        <a:xfrm>
          <a:off x="5876315" y="584655"/>
          <a:ext cx="2620340" cy="1111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dirty="0"/>
            <a:t>This is useful if the person is often at work, and regularly checks their E-mails</a:t>
          </a:r>
          <a:endParaRPr lang="en-US" sz="1700" kern="1200" dirty="0"/>
        </a:p>
      </dsp:txBody>
      <dsp:txXfrm>
        <a:off x="5876315" y="584655"/>
        <a:ext cx="2620340" cy="1111659"/>
      </dsp:txXfrm>
    </dsp:sp>
    <dsp:sp modelId="{FCABF471-294B-49DF-9A2E-1B8F448B9B06}">
      <dsp:nvSpPr>
        <dsp:cNvPr id="0" name=""/>
        <dsp:cNvSpPr/>
      </dsp:nvSpPr>
      <dsp:spPr>
        <a:xfrm>
          <a:off x="99656" y="2585731"/>
          <a:ext cx="1111659" cy="111165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A65C5A-504B-4591-98FE-A5D3D948E302}">
      <dsp:nvSpPr>
        <dsp:cNvPr id="0" name=""/>
        <dsp:cNvSpPr/>
      </dsp:nvSpPr>
      <dsp:spPr>
        <a:xfrm>
          <a:off x="333104" y="2819180"/>
          <a:ext cx="644762" cy="6447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33A745B-E893-43CA-A896-61F714CD2ABA}">
      <dsp:nvSpPr>
        <dsp:cNvPr id="0" name=""/>
        <dsp:cNvSpPr/>
      </dsp:nvSpPr>
      <dsp:spPr>
        <a:xfrm>
          <a:off x="1449528" y="2585731"/>
          <a:ext cx="2620340" cy="1111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dirty="0"/>
            <a:t>Links can also be contained within the E-mail to other sources of information.</a:t>
          </a:r>
          <a:endParaRPr lang="en-US" sz="1700" kern="1200" dirty="0"/>
        </a:p>
      </dsp:txBody>
      <dsp:txXfrm>
        <a:off x="1449528" y="2585731"/>
        <a:ext cx="2620340" cy="1111659"/>
      </dsp:txXfrm>
    </dsp:sp>
    <dsp:sp modelId="{094F859E-853F-4748-9DD7-91896F06D04B}">
      <dsp:nvSpPr>
        <dsp:cNvPr id="0" name=""/>
        <dsp:cNvSpPr/>
      </dsp:nvSpPr>
      <dsp:spPr>
        <a:xfrm>
          <a:off x="4526443" y="2585731"/>
          <a:ext cx="1111659" cy="111165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0F89BB-2BEA-4378-B6FE-4C9C5FA24BA8}">
      <dsp:nvSpPr>
        <dsp:cNvPr id="0" name=""/>
        <dsp:cNvSpPr/>
      </dsp:nvSpPr>
      <dsp:spPr>
        <a:xfrm>
          <a:off x="4759891" y="2819180"/>
          <a:ext cx="644762" cy="64476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3A32995-04D1-498F-A974-B0373AA9D37A}">
      <dsp:nvSpPr>
        <dsp:cNvPr id="0" name=""/>
        <dsp:cNvSpPr/>
      </dsp:nvSpPr>
      <dsp:spPr>
        <a:xfrm>
          <a:off x="5876315" y="2447724"/>
          <a:ext cx="2620340" cy="1387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dirty="0"/>
            <a:t>The negative point is you need to know the E-mail address of the recipient, so this is not effective for the community.</a:t>
          </a:r>
        </a:p>
      </dsp:txBody>
      <dsp:txXfrm>
        <a:off x="5876315" y="2447724"/>
        <a:ext cx="2620340" cy="13876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499DE2-D627-45C5-9C74-A89AD743EADD}">
      <dsp:nvSpPr>
        <dsp:cNvPr id="0" name=""/>
        <dsp:cNvSpPr/>
      </dsp:nvSpPr>
      <dsp:spPr>
        <a:xfrm>
          <a:off x="0" y="1698"/>
          <a:ext cx="9618133"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DA15B4-4638-4AC8-8262-6D3C2CCC8D61}">
      <dsp:nvSpPr>
        <dsp:cNvPr id="0" name=""/>
        <dsp:cNvSpPr/>
      </dsp:nvSpPr>
      <dsp:spPr>
        <a:xfrm>
          <a:off x="260473" y="195439"/>
          <a:ext cx="473588" cy="4735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530C44A-2A01-4829-AFD2-8B449EEEBC43}">
      <dsp:nvSpPr>
        <dsp:cNvPr id="0" name=""/>
        <dsp:cNvSpPr/>
      </dsp:nvSpPr>
      <dsp:spPr>
        <a:xfrm>
          <a:off x="994536" y="1698"/>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755650">
            <a:lnSpc>
              <a:spcPct val="90000"/>
            </a:lnSpc>
            <a:spcBef>
              <a:spcPct val="0"/>
            </a:spcBef>
            <a:spcAft>
              <a:spcPct val="35000"/>
            </a:spcAft>
            <a:buNone/>
          </a:pPr>
          <a:r>
            <a:rPr lang="en-GB" sz="1700" kern="1200" dirty="0"/>
            <a:t>A website is the main page for any business or organisation to explain what they are all about.</a:t>
          </a:r>
          <a:endParaRPr lang="en-US" sz="1700" kern="1200" dirty="0"/>
        </a:p>
      </dsp:txBody>
      <dsp:txXfrm>
        <a:off x="994536" y="1698"/>
        <a:ext cx="8623596" cy="861070"/>
      </dsp:txXfrm>
    </dsp:sp>
    <dsp:sp modelId="{9D7A8D92-CF17-4E61-BBF1-54876C65154E}">
      <dsp:nvSpPr>
        <dsp:cNvPr id="0" name=""/>
        <dsp:cNvSpPr/>
      </dsp:nvSpPr>
      <dsp:spPr>
        <a:xfrm>
          <a:off x="0" y="1078036"/>
          <a:ext cx="9618133"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498FE9-2A90-4E76-BD58-AB03779272E6}">
      <dsp:nvSpPr>
        <dsp:cNvPr id="0" name=""/>
        <dsp:cNvSpPr/>
      </dsp:nvSpPr>
      <dsp:spPr>
        <a:xfrm>
          <a:off x="260473" y="1271777"/>
          <a:ext cx="473588" cy="4735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C3724AF-9E83-4A6C-9988-4555AE71D17C}">
      <dsp:nvSpPr>
        <dsp:cNvPr id="0" name=""/>
        <dsp:cNvSpPr/>
      </dsp:nvSpPr>
      <dsp:spPr>
        <a:xfrm>
          <a:off x="994536" y="1078036"/>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755650">
            <a:lnSpc>
              <a:spcPct val="90000"/>
            </a:lnSpc>
            <a:spcBef>
              <a:spcPct val="0"/>
            </a:spcBef>
            <a:spcAft>
              <a:spcPct val="35000"/>
            </a:spcAft>
            <a:buNone/>
          </a:pPr>
          <a:r>
            <a:rPr lang="en-GB" sz="1700" kern="1200" dirty="0"/>
            <a:t>The website can contain facts, statistics, case studies and examples of the organisation.  In the case of health promotion, a Website can be an invaluable source of information.</a:t>
          </a:r>
          <a:endParaRPr lang="en-US" sz="1700" kern="1200" dirty="0"/>
        </a:p>
      </dsp:txBody>
      <dsp:txXfrm>
        <a:off x="994536" y="1078036"/>
        <a:ext cx="8623596" cy="861070"/>
      </dsp:txXfrm>
    </dsp:sp>
    <dsp:sp modelId="{F646E337-CEF6-4508-B271-33B73A0DE8EE}">
      <dsp:nvSpPr>
        <dsp:cNvPr id="0" name=""/>
        <dsp:cNvSpPr/>
      </dsp:nvSpPr>
      <dsp:spPr>
        <a:xfrm>
          <a:off x="0" y="2154374"/>
          <a:ext cx="9618133"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3AF8AA-1A4A-4A1E-B2E5-4E31B008D899}">
      <dsp:nvSpPr>
        <dsp:cNvPr id="0" name=""/>
        <dsp:cNvSpPr/>
      </dsp:nvSpPr>
      <dsp:spPr>
        <a:xfrm>
          <a:off x="260473" y="2348115"/>
          <a:ext cx="473588" cy="4735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42EF9C1-D5CE-4B1A-BFE5-177582E42E06}">
      <dsp:nvSpPr>
        <dsp:cNvPr id="0" name=""/>
        <dsp:cNvSpPr/>
      </dsp:nvSpPr>
      <dsp:spPr>
        <a:xfrm>
          <a:off x="994536" y="2154374"/>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755650">
            <a:lnSpc>
              <a:spcPct val="90000"/>
            </a:lnSpc>
            <a:spcBef>
              <a:spcPct val="0"/>
            </a:spcBef>
            <a:spcAft>
              <a:spcPct val="35000"/>
            </a:spcAft>
            <a:buNone/>
          </a:pPr>
          <a:r>
            <a:rPr lang="en-GB" sz="1700" kern="1200" dirty="0"/>
            <a:t>Websites often have areas where it is interactive, and viewers can contact the organisation, purchase items, or add comments.</a:t>
          </a:r>
          <a:endParaRPr lang="en-US" sz="1700" kern="1200" dirty="0"/>
        </a:p>
      </dsp:txBody>
      <dsp:txXfrm>
        <a:off x="994536" y="2154374"/>
        <a:ext cx="8623596" cy="861070"/>
      </dsp:txXfrm>
    </dsp:sp>
    <dsp:sp modelId="{0E0DE46C-5A59-4C04-BECB-F3B88D562D36}">
      <dsp:nvSpPr>
        <dsp:cNvPr id="0" name=""/>
        <dsp:cNvSpPr/>
      </dsp:nvSpPr>
      <dsp:spPr>
        <a:xfrm>
          <a:off x="0" y="3230712"/>
          <a:ext cx="9618133"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B54991-5C60-40A4-875B-DD9542EB4287}">
      <dsp:nvSpPr>
        <dsp:cNvPr id="0" name=""/>
        <dsp:cNvSpPr/>
      </dsp:nvSpPr>
      <dsp:spPr>
        <a:xfrm>
          <a:off x="260473" y="3424453"/>
          <a:ext cx="473588" cy="4735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9FEE0D1-B76A-4CF2-A56E-46E09D1DEDE1}">
      <dsp:nvSpPr>
        <dsp:cNvPr id="0" name=""/>
        <dsp:cNvSpPr/>
      </dsp:nvSpPr>
      <dsp:spPr>
        <a:xfrm>
          <a:off x="994536" y="3230712"/>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755650">
            <a:lnSpc>
              <a:spcPct val="90000"/>
            </a:lnSpc>
            <a:spcBef>
              <a:spcPct val="0"/>
            </a:spcBef>
            <a:spcAft>
              <a:spcPct val="35000"/>
            </a:spcAft>
            <a:buNone/>
          </a:pPr>
          <a:r>
            <a:rPr lang="en-GB" sz="1700" kern="1200" dirty="0"/>
            <a:t>Negative point – the website is only accessible for individuals who are computer literate and have access to the internet.</a:t>
          </a:r>
          <a:endParaRPr lang="en-US" sz="1700" kern="1200" dirty="0"/>
        </a:p>
      </dsp:txBody>
      <dsp:txXfrm>
        <a:off x="994536" y="3230712"/>
        <a:ext cx="8623596" cy="86107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849911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207498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318903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12/16/2020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1689797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12/16/2020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402640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12/16/2020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068653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12/16/2020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232115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12/16/2020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69628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89334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946636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8387457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374673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775761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774762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12/16/2020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10108594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774168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12/16/2020</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53023087"/>
      </p:ext>
    </p:extLst>
  </p:cSld>
  <p:clrMap bg1="lt1" tx1="dk1" bg2="lt2" tx2="dk2" accent1="accent1" accent2="accent2" accent3="accent3" accent4="accent4" accent5="accent5" accent6="accent6" hlink="hlink" folHlink="folHlink"/>
  <p:sldLayoutIdLst>
    <p:sldLayoutId id="2147483814" r:id="rId1"/>
    <p:sldLayoutId id="2147483815" r:id="rId2"/>
    <p:sldLayoutId id="2147483816" r:id="rId3"/>
    <p:sldLayoutId id="2147483817" r:id="rId4"/>
    <p:sldLayoutId id="2147483818" r:id="rId5"/>
    <p:sldLayoutId id="2147483819" r:id="rId6"/>
    <p:sldLayoutId id="2147483820" r:id="rId7"/>
    <p:sldLayoutId id="2147483821" r:id="rId8"/>
    <p:sldLayoutId id="2147483822" r:id="rId9"/>
    <p:sldLayoutId id="2147483823" r:id="rId10"/>
    <p:sldLayoutId id="2147483824" r:id="rId11"/>
    <p:sldLayoutId id="2147483825" r:id="rId12"/>
    <p:sldLayoutId id="2147483826" r:id="rId13"/>
    <p:sldLayoutId id="2147483827" r:id="rId14"/>
    <p:sldLayoutId id="2147483828" r:id="rId15"/>
    <p:sldLayoutId id="2147483829"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png"/></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algn="ctr"/>
            <a:r>
              <a:rPr lang="en-US" dirty="0"/>
              <a:t>Digital Technologies that could be used to develop communities now and in the future.</a:t>
            </a:r>
          </a:p>
        </p:txBody>
      </p:sp>
      <p:sp>
        <p:nvSpPr>
          <p:cNvPr id="3" name="Subtitle 2"/>
          <p:cNvSpPr>
            <a:spLocks noGrp="1"/>
          </p:cNvSpPr>
          <p:nvPr>
            <p:ph type="subTitle" idx="1"/>
          </p:nvPr>
        </p:nvSpPr>
        <p:spPr/>
        <p:txBody>
          <a:bodyPr>
            <a:normAutofit fontScale="92500" lnSpcReduction="10000"/>
          </a:bodyPr>
          <a:lstStyle/>
          <a:p>
            <a:endParaRPr lang="en-US" dirty="0"/>
          </a:p>
          <a:p>
            <a:endParaRPr lang="en-US" dirty="0"/>
          </a:p>
          <a:p>
            <a:pPr algn="l"/>
            <a:r>
              <a:rPr lang="en-US" dirty="0"/>
              <a:t>By Caroline Howells  1810376 </a:t>
            </a:r>
          </a:p>
        </p:txBody>
      </p:sp>
      <p:pic>
        <p:nvPicPr>
          <p:cNvPr id="8" name="Audio 7">
            <a:hlinkClick r:id="" action="ppaction://media"/>
            <a:extLst>
              <a:ext uri="{FF2B5EF4-FFF2-40B4-BE49-F238E27FC236}">
                <a16:creationId xmlns:a16="http://schemas.microsoft.com/office/drawing/2014/main" id="{6721BEF6-98BC-4283-B10A-9DCD599D60C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521040635"/>
      </p:ext>
    </p:extLst>
  </p:cSld>
  <p:clrMapOvr>
    <a:masterClrMapping/>
  </p:clrMapOvr>
  <mc:AlternateContent xmlns:mc="http://schemas.openxmlformats.org/markup-compatibility/2006" xmlns:p14="http://schemas.microsoft.com/office/powerpoint/2010/main">
    <mc:Choice Requires="p14">
      <p:transition spd="slow" p14:dur="2000" advTm="16863"/>
    </mc:Choice>
    <mc:Fallback xmlns="">
      <p:transition spd="slow" advTm="168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9">
            <a:extLst>
              <a:ext uri="{FF2B5EF4-FFF2-40B4-BE49-F238E27FC236}">
                <a16:creationId xmlns:a16="http://schemas.microsoft.com/office/drawing/2014/main" id="{3C591D85-25F6-4014-8EE4-E6701B6E93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FD1DF05C-07BC-491B-9CAD-64494BA79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11">
              <a:extLst>
                <a:ext uri="{FF2B5EF4-FFF2-40B4-BE49-F238E27FC236}">
                  <a16:creationId xmlns:a16="http://schemas.microsoft.com/office/drawing/2014/main" id="{A1DD9EDF-1964-427F-B438-C9932530D1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923D52E1-E37A-48B6-B7EE-3C472F60E9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25">
              <a:extLst>
                <a:ext uri="{FF2B5EF4-FFF2-40B4-BE49-F238E27FC236}">
                  <a16:creationId xmlns:a16="http://schemas.microsoft.com/office/drawing/2014/main" id="{9FCF87B7-DFA0-41C5-B4B3-A9F113552A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7BBB45BB-64EE-4E1A-9C95-28A4874E58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7">
              <a:extLst>
                <a:ext uri="{FF2B5EF4-FFF2-40B4-BE49-F238E27FC236}">
                  <a16:creationId xmlns:a16="http://schemas.microsoft.com/office/drawing/2014/main" id="{F8AD2D05-9327-4180-B006-53FDBF42F6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4A50A8D2-F326-4502-8778-AB479771D2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889E66B0-32A4-4375-84C1-A7612D042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C94DE422-737D-4C0B-9680-4F26E9BB4D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19">
              <a:extLst>
                <a:ext uri="{FF2B5EF4-FFF2-40B4-BE49-F238E27FC236}">
                  <a16:creationId xmlns:a16="http://schemas.microsoft.com/office/drawing/2014/main" id="{6D453758-4D58-442F-A42B-781C5C928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cxnSp>
        <p:nvCxnSpPr>
          <p:cNvPr id="22" name="Straight Connector 21">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4" name="Title 3">
            <a:extLst>
              <a:ext uri="{FF2B5EF4-FFF2-40B4-BE49-F238E27FC236}">
                <a16:creationId xmlns:a16="http://schemas.microsoft.com/office/drawing/2014/main" id="{78216A22-BCBA-4970-A038-8D28213B97B9}"/>
              </a:ext>
            </a:extLst>
          </p:cNvPr>
          <p:cNvSpPr>
            <a:spLocks noGrp="1"/>
          </p:cNvSpPr>
          <p:nvPr>
            <p:ph type="title"/>
          </p:nvPr>
        </p:nvSpPr>
        <p:spPr>
          <a:xfrm>
            <a:off x="643467" y="816638"/>
            <a:ext cx="3367359" cy="5224724"/>
          </a:xfrm>
        </p:spPr>
        <p:txBody>
          <a:bodyPr vert="horz" lIns="91440" tIns="45720" rIns="91440" bIns="45720" rtlCol="0" anchor="ctr">
            <a:normAutofit/>
          </a:bodyPr>
          <a:lstStyle/>
          <a:p>
            <a:pPr>
              <a:lnSpc>
                <a:spcPct val="90000"/>
              </a:lnSpc>
            </a:pPr>
            <a:r>
              <a:rPr lang="en-US"/>
              <a:t>Means of Communication with Community Groups, regarding the uptake of routine  Vaccinations by school age. </a:t>
            </a:r>
          </a:p>
        </p:txBody>
      </p:sp>
      <p:sp>
        <p:nvSpPr>
          <p:cNvPr id="5" name="Content Placeholder 4">
            <a:extLst>
              <a:ext uri="{FF2B5EF4-FFF2-40B4-BE49-F238E27FC236}">
                <a16:creationId xmlns:a16="http://schemas.microsoft.com/office/drawing/2014/main" id="{BB8C1DB4-3513-41A4-8BE2-842B401F042F}"/>
              </a:ext>
            </a:extLst>
          </p:cNvPr>
          <p:cNvSpPr>
            <a:spLocks noGrp="1"/>
          </p:cNvSpPr>
          <p:nvPr>
            <p:ph sz="half" idx="4294967295"/>
          </p:nvPr>
        </p:nvSpPr>
        <p:spPr>
          <a:xfrm>
            <a:off x="4654295" y="816638"/>
            <a:ext cx="4619706" cy="5224724"/>
          </a:xfrm>
        </p:spPr>
        <p:txBody>
          <a:bodyPr vert="horz" lIns="91440" tIns="45720" rIns="91440" bIns="45720" rtlCol="0" anchor="ctr">
            <a:normAutofit/>
          </a:bodyPr>
          <a:lstStyle/>
          <a:p>
            <a:r>
              <a:rPr lang="en-US" dirty="0"/>
              <a:t>Communication within the current digital age means that information can reach a far wider audience than ever before, with just the click of a button (Sharp, 2020).</a:t>
            </a:r>
          </a:p>
          <a:p>
            <a:r>
              <a:rPr lang="en-US" dirty="0"/>
              <a:t>Communities can have many different types of people living in them , many with their own set of beliefs and views, which are often influenced by religious or cultural values.</a:t>
            </a:r>
          </a:p>
          <a:p>
            <a:r>
              <a:rPr lang="en-US" dirty="0"/>
              <a:t>In this presentation I will look at the different methods of digital technologies that could have an impact in the community and change behaviour.  </a:t>
            </a:r>
          </a:p>
          <a:p>
            <a:pPr marL="0" indent="0"/>
            <a:endParaRPr lang="en-US"/>
          </a:p>
        </p:txBody>
      </p:sp>
      <p:pic>
        <p:nvPicPr>
          <p:cNvPr id="3" name="Audio 2">
            <a:hlinkClick r:id="" action="ppaction://media"/>
            <a:extLst>
              <a:ext uri="{FF2B5EF4-FFF2-40B4-BE49-F238E27FC236}">
                <a16:creationId xmlns:a16="http://schemas.microsoft.com/office/drawing/2014/main" id="{6B439F77-121A-4172-BCB8-D571C10D6EA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899219534"/>
      </p:ext>
    </p:extLst>
  </p:cSld>
  <p:clrMapOvr>
    <a:masterClrMapping/>
  </p:clrMapOvr>
  <mc:AlternateContent xmlns:mc="http://schemas.openxmlformats.org/markup-compatibility/2006" xmlns:p14="http://schemas.microsoft.com/office/powerpoint/2010/main">
    <mc:Choice Requires="p14">
      <p:transition spd="slow" p14:dur="2000" advTm="44303"/>
    </mc:Choice>
    <mc:Fallback xmlns="">
      <p:transition spd="slow" advTm="443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DEDD464-6477-4F66-8CE1-CA93CC1357A1}"/>
              </a:ext>
            </a:extLst>
          </p:cNvPr>
          <p:cNvSpPr>
            <a:spLocks noGrp="1"/>
          </p:cNvSpPr>
          <p:nvPr>
            <p:ph type="title"/>
          </p:nvPr>
        </p:nvSpPr>
        <p:spPr>
          <a:xfrm>
            <a:off x="1333502" y="609600"/>
            <a:ext cx="8596668" cy="1320800"/>
          </a:xfrm>
        </p:spPr>
        <p:txBody>
          <a:bodyPr>
            <a:normAutofit/>
          </a:bodyPr>
          <a:lstStyle/>
          <a:p>
            <a:r>
              <a:rPr lang="en-GB" dirty="0"/>
              <a:t>Facebook</a:t>
            </a:r>
          </a:p>
        </p:txBody>
      </p:sp>
      <p:sp>
        <p:nvSpPr>
          <p:cNvPr id="4" name="Content Placeholder 3">
            <a:extLst>
              <a:ext uri="{FF2B5EF4-FFF2-40B4-BE49-F238E27FC236}">
                <a16:creationId xmlns:a16="http://schemas.microsoft.com/office/drawing/2014/main" id="{C882FACD-3520-41B6-B364-BC2ED1F69981}"/>
              </a:ext>
            </a:extLst>
          </p:cNvPr>
          <p:cNvSpPr>
            <a:spLocks noGrp="1"/>
          </p:cNvSpPr>
          <p:nvPr>
            <p:ph idx="1"/>
          </p:nvPr>
        </p:nvSpPr>
        <p:spPr>
          <a:xfrm>
            <a:off x="1333502" y="1469571"/>
            <a:ext cx="8596668" cy="4571791"/>
          </a:xfrm>
        </p:spPr>
        <p:txBody>
          <a:bodyPr>
            <a:normAutofit/>
          </a:bodyPr>
          <a:lstStyle/>
          <a:p>
            <a:r>
              <a:rPr lang="en-GB" sz="1700" dirty="0"/>
              <a:t>A Facebook page is similar to a website, as it has lots of information and facts.  The page sometimes has videos of case studies and personal experiences.</a:t>
            </a:r>
          </a:p>
          <a:p>
            <a:r>
              <a:rPr lang="en-GB" sz="1700" dirty="0"/>
              <a:t>The page often asks the visitor to ‘like’ the page, which then causes the page to regularly appear on the visitors own news feed, every time the page is updated.</a:t>
            </a:r>
          </a:p>
          <a:p>
            <a:r>
              <a:rPr lang="en-GB" sz="1700" dirty="0"/>
              <a:t>This means that the information is up to date, and keeps the Facebook user interested in a topic for a long time as it keeps popping up.</a:t>
            </a:r>
          </a:p>
          <a:p>
            <a:r>
              <a:rPr lang="en-GB" sz="1700" dirty="0"/>
              <a:t>Facebook is extremely popular, even amongst the older generation.</a:t>
            </a:r>
          </a:p>
          <a:p>
            <a:r>
              <a:rPr lang="en-GB" sz="1700" dirty="0"/>
              <a:t>Due to its popularity, it is usually a topic of conversation on a daily basis, and word of mouth means that the topic of discussion is talked about in the community.</a:t>
            </a:r>
          </a:p>
          <a:p>
            <a:r>
              <a:rPr lang="en-GB" sz="1700" dirty="0"/>
              <a:t>People like to be reassured and confident about health issues so, members of the community may feel better having a forum for discussion on Facebook.</a:t>
            </a:r>
          </a:p>
          <a:p>
            <a:r>
              <a:rPr lang="en-GB" sz="1700" dirty="0"/>
              <a:t>The disadvantages mean that you are open to critical and negative feedback, or ‘trolling’, giving people misinformation.</a:t>
            </a:r>
          </a:p>
        </p:txBody>
      </p:sp>
      <p:pic>
        <p:nvPicPr>
          <p:cNvPr id="2" name="Audio 1">
            <a:hlinkClick r:id="" action="ppaction://media"/>
            <a:extLst>
              <a:ext uri="{FF2B5EF4-FFF2-40B4-BE49-F238E27FC236}">
                <a16:creationId xmlns:a16="http://schemas.microsoft.com/office/drawing/2014/main" id="{9BB5246E-E4FC-4702-BFD2-EBE61BB7E89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016715055"/>
      </p:ext>
    </p:extLst>
  </p:cSld>
  <p:clrMapOvr>
    <a:masterClrMapping/>
  </p:clrMapOvr>
  <mc:AlternateContent xmlns:mc="http://schemas.openxmlformats.org/markup-compatibility/2006" xmlns:p14="http://schemas.microsoft.com/office/powerpoint/2010/main">
    <mc:Choice Requires="p14">
      <p:transition spd="slow" p14:dur="2000" advTm="64922"/>
    </mc:Choice>
    <mc:Fallback xmlns="">
      <p:transition spd="slow" advTm="649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4C7D547-FC4E-428C-BC28-BF753B7BE80E}"/>
              </a:ext>
            </a:extLst>
          </p:cNvPr>
          <p:cNvSpPr>
            <a:spLocks noGrp="1"/>
          </p:cNvSpPr>
          <p:nvPr>
            <p:ph type="title"/>
          </p:nvPr>
        </p:nvSpPr>
        <p:spPr/>
        <p:txBody>
          <a:bodyPr>
            <a:normAutofit/>
          </a:bodyPr>
          <a:lstStyle/>
          <a:p>
            <a:r>
              <a:rPr lang="en-GB"/>
              <a:t>E-Mail</a:t>
            </a:r>
            <a:br>
              <a:rPr lang="en-GB"/>
            </a:br>
            <a:endParaRPr lang="en-GB"/>
          </a:p>
        </p:txBody>
      </p:sp>
      <p:graphicFrame>
        <p:nvGraphicFramePr>
          <p:cNvPr id="28" name="Content Placeholder 4">
            <a:extLst>
              <a:ext uri="{FF2B5EF4-FFF2-40B4-BE49-F238E27FC236}">
                <a16:creationId xmlns:a16="http://schemas.microsoft.com/office/drawing/2014/main" id="{98F78E04-84A2-4A4F-9C8E-F48606413BEC}"/>
              </a:ext>
            </a:extLst>
          </p:cNvPr>
          <p:cNvGraphicFramePr>
            <a:graphicFrameLocks noGrp="1"/>
          </p:cNvGraphicFramePr>
          <p:nvPr>
            <p:ph idx="1"/>
            <p:extLst>
              <p:ext uri="{D42A27DB-BD31-4B8C-83A1-F6EECF244321}">
                <p14:modId xmlns:p14="http://schemas.microsoft.com/office/powerpoint/2010/main" val="2558127405"/>
              </p:ext>
            </p:extLst>
          </p:nvPr>
        </p:nvGraphicFramePr>
        <p:xfrm>
          <a:off x="677863" y="1621972"/>
          <a:ext cx="8596312" cy="44200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Audio 1">
            <a:hlinkClick r:id="" action="ppaction://media"/>
            <a:extLst>
              <a:ext uri="{FF2B5EF4-FFF2-40B4-BE49-F238E27FC236}">
                <a16:creationId xmlns:a16="http://schemas.microsoft.com/office/drawing/2014/main" id="{002C2DB6-FA2A-45D0-8662-39F79463694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411860101"/>
      </p:ext>
    </p:extLst>
  </p:cSld>
  <p:clrMapOvr>
    <a:masterClrMapping/>
  </p:clrMapOvr>
  <mc:AlternateContent xmlns:mc="http://schemas.openxmlformats.org/markup-compatibility/2006" xmlns:p14="http://schemas.microsoft.com/office/powerpoint/2010/main">
    <mc:Choice Requires="p14">
      <p:transition spd="slow" p14:dur="2000" advTm="30185"/>
    </mc:Choice>
    <mc:Fallback xmlns="">
      <p:transition spd="slow" advTm="301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A2AC34D-2E1B-47B1-930A-97BCCF1DEC2C}"/>
              </a:ext>
            </a:extLst>
          </p:cNvPr>
          <p:cNvSpPr>
            <a:spLocks noGrp="1"/>
          </p:cNvSpPr>
          <p:nvPr>
            <p:ph type="title"/>
          </p:nvPr>
        </p:nvSpPr>
        <p:spPr>
          <a:xfrm>
            <a:off x="1286933" y="609600"/>
            <a:ext cx="10197494" cy="1099457"/>
          </a:xfrm>
        </p:spPr>
        <p:txBody>
          <a:bodyPr>
            <a:normAutofit/>
          </a:bodyPr>
          <a:lstStyle/>
          <a:p>
            <a:r>
              <a:rPr lang="en-GB"/>
              <a:t>Website</a:t>
            </a:r>
          </a:p>
        </p:txBody>
      </p:sp>
      <p:graphicFrame>
        <p:nvGraphicFramePr>
          <p:cNvPr id="7" name="Content Placeholder 4">
            <a:extLst>
              <a:ext uri="{FF2B5EF4-FFF2-40B4-BE49-F238E27FC236}">
                <a16:creationId xmlns:a16="http://schemas.microsoft.com/office/drawing/2014/main" id="{46636EC1-83BA-418D-BCC2-6A5E6E096595}"/>
              </a:ext>
            </a:extLst>
          </p:cNvPr>
          <p:cNvGraphicFramePr>
            <a:graphicFrameLocks noGrp="1"/>
          </p:cNvGraphicFramePr>
          <p:nvPr>
            <p:ph idx="1"/>
            <p:extLst>
              <p:ext uri="{D42A27DB-BD31-4B8C-83A1-F6EECF244321}">
                <p14:modId xmlns:p14="http://schemas.microsoft.com/office/powerpoint/2010/main" val="627949515"/>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Audio 1">
            <a:hlinkClick r:id="" action="ppaction://media"/>
            <a:extLst>
              <a:ext uri="{FF2B5EF4-FFF2-40B4-BE49-F238E27FC236}">
                <a16:creationId xmlns:a16="http://schemas.microsoft.com/office/drawing/2014/main" id="{D1806190-E8C3-4A47-A63A-0D4C26DED18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51084185"/>
      </p:ext>
    </p:extLst>
  </p:cSld>
  <p:clrMapOvr>
    <a:masterClrMapping/>
  </p:clrMapOvr>
  <mc:AlternateContent xmlns:mc="http://schemas.openxmlformats.org/markup-compatibility/2006" xmlns:p14="http://schemas.microsoft.com/office/powerpoint/2010/main">
    <mc:Choice Requires="p14">
      <p:transition spd="slow" p14:dur="2000" advTm="41981"/>
    </mc:Choice>
    <mc:Fallback xmlns="">
      <p:transition spd="slow" advTm="419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D793A-ECCC-41E5-8955-E2AD1652113D}"/>
              </a:ext>
            </a:extLst>
          </p:cNvPr>
          <p:cNvSpPr>
            <a:spLocks noGrp="1"/>
          </p:cNvSpPr>
          <p:nvPr>
            <p:ph type="title"/>
          </p:nvPr>
        </p:nvSpPr>
        <p:spPr>
          <a:xfrm>
            <a:off x="1333502" y="609600"/>
            <a:ext cx="8596668" cy="1320800"/>
          </a:xfrm>
        </p:spPr>
        <p:txBody>
          <a:bodyPr>
            <a:normAutofit/>
          </a:bodyPr>
          <a:lstStyle/>
          <a:p>
            <a:r>
              <a:rPr lang="en-GB" dirty="0"/>
              <a:t>Twitter</a:t>
            </a:r>
          </a:p>
        </p:txBody>
      </p:sp>
      <p:sp>
        <p:nvSpPr>
          <p:cNvPr id="3" name="Content Placeholder 2">
            <a:extLst>
              <a:ext uri="{FF2B5EF4-FFF2-40B4-BE49-F238E27FC236}">
                <a16:creationId xmlns:a16="http://schemas.microsoft.com/office/drawing/2014/main" id="{0844300F-A441-4D0D-8591-4A5896217E53}"/>
              </a:ext>
            </a:extLst>
          </p:cNvPr>
          <p:cNvSpPr>
            <a:spLocks noGrp="1"/>
          </p:cNvSpPr>
          <p:nvPr>
            <p:ph idx="1"/>
          </p:nvPr>
        </p:nvSpPr>
        <p:spPr>
          <a:xfrm>
            <a:off x="1333501" y="1930401"/>
            <a:ext cx="9239803" cy="4110962"/>
          </a:xfrm>
        </p:spPr>
        <p:txBody>
          <a:bodyPr>
            <a:normAutofit/>
          </a:bodyPr>
          <a:lstStyle/>
          <a:p>
            <a:r>
              <a:rPr lang="en-GB" dirty="0"/>
              <a:t>Twitter is a social platform that allows the user to ‘Tweet’ messages.</a:t>
            </a:r>
          </a:p>
          <a:p>
            <a:r>
              <a:rPr lang="en-GB" dirty="0"/>
              <a:t>The audience for Twitter is vast, and is ideal for a health promotion campaign as the message can be basic, clear and unambiguous. </a:t>
            </a:r>
          </a:p>
          <a:p>
            <a:r>
              <a:rPr lang="en-GB" dirty="0"/>
              <a:t>Twitter users can use a hashtag to start trends, which can then be used by your followers to increase its popularity e.g. #getvaccinated</a:t>
            </a:r>
          </a:p>
          <a:p>
            <a:r>
              <a:rPr lang="en-GB" dirty="0"/>
              <a:t>Twitter users don’t need to know people’s e-mail addresses, just the user name e.g. @caro62 to be able to be able to include them in the tweet.</a:t>
            </a:r>
          </a:p>
          <a:p>
            <a:r>
              <a:rPr lang="en-GB" dirty="0"/>
              <a:t>Users can appeal to influential people, famous people and other companies or organisations, which can further increase the audience if they choose to ‘retweet’ your post.</a:t>
            </a:r>
          </a:p>
          <a:p>
            <a:r>
              <a:rPr lang="en-GB" dirty="0"/>
              <a:t>On the negative side, Twitter cannot include pictures or videos, and a ‘Tweet’ is limited to 140 characters in length.</a:t>
            </a:r>
          </a:p>
        </p:txBody>
      </p:sp>
      <p:pic>
        <p:nvPicPr>
          <p:cNvPr id="4" name="Audio 3">
            <a:hlinkClick r:id="" action="ppaction://media"/>
            <a:extLst>
              <a:ext uri="{FF2B5EF4-FFF2-40B4-BE49-F238E27FC236}">
                <a16:creationId xmlns:a16="http://schemas.microsoft.com/office/drawing/2014/main" id="{CDE49B66-ED6C-4C6C-8F7F-41C3544776F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756024520"/>
      </p:ext>
    </p:extLst>
  </p:cSld>
  <p:clrMapOvr>
    <a:masterClrMapping/>
  </p:clrMapOvr>
  <mc:AlternateContent xmlns:mc="http://schemas.openxmlformats.org/markup-compatibility/2006" xmlns:p14="http://schemas.microsoft.com/office/powerpoint/2010/main">
    <mc:Choice Requires="p14">
      <p:transition spd="slow" p14:dur="2000" advTm="60023"/>
    </mc:Choice>
    <mc:Fallback xmlns="">
      <p:transition spd="slow" advTm="600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72787-907F-46D8-91B7-2670C2731D55}"/>
              </a:ext>
            </a:extLst>
          </p:cNvPr>
          <p:cNvSpPr>
            <a:spLocks noGrp="1"/>
          </p:cNvSpPr>
          <p:nvPr>
            <p:ph type="title"/>
          </p:nvPr>
        </p:nvSpPr>
        <p:spPr>
          <a:xfrm>
            <a:off x="1333502" y="609600"/>
            <a:ext cx="8596668" cy="1320800"/>
          </a:xfrm>
        </p:spPr>
        <p:txBody>
          <a:bodyPr>
            <a:normAutofit/>
          </a:bodyPr>
          <a:lstStyle/>
          <a:p>
            <a:r>
              <a:rPr lang="en-GB" dirty="0"/>
              <a:t>Instagram</a:t>
            </a:r>
          </a:p>
        </p:txBody>
      </p:sp>
      <p:sp>
        <p:nvSpPr>
          <p:cNvPr id="3" name="Content Placeholder 2">
            <a:extLst>
              <a:ext uri="{FF2B5EF4-FFF2-40B4-BE49-F238E27FC236}">
                <a16:creationId xmlns:a16="http://schemas.microsoft.com/office/drawing/2014/main" id="{D17694C2-EB5E-4148-BB25-DAC1998B0CE1}"/>
              </a:ext>
            </a:extLst>
          </p:cNvPr>
          <p:cNvSpPr>
            <a:spLocks noGrp="1"/>
          </p:cNvSpPr>
          <p:nvPr>
            <p:ph idx="1"/>
          </p:nvPr>
        </p:nvSpPr>
        <p:spPr>
          <a:xfrm>
            <a:off x="1333502" y="1775534"/>
            <a:ext cx="8470898" cy="3814316"/>
          </a:xfrm>
        </p:spPr>
        <p:txBody>
          <a:bodyPr>
            <a:normAutofit/>
          </a:bodyPr>
          <a:lstStyle/>
          <a:p>
            <a:r>
              <a:rPr lang="en-GB" dirty="0"/>
              <a:t>Instagram is another Social Media platform, but is used to convey information largely through pictures and short videos.</a:t>
            </a:r>
          </a:p>
          <a:p>
            <a:r>
              <a:rPr lang="en-GB" dirty="0"/>
              <a:t>Instagram is useful for conveying a visual message to the audience.</a:t>
            </a:r>
          </a:p>
          <a:p>
            <a:r>
              <a:rPr lang="en-GB" dirty="0"/>
              <a:t>Instagram is not suitable for reaching a large audience as users have to ‘follow’ each other in order to see the posts.</a:t>
            </a:r>
          </a:p>
          <a:p>
            <a:r>
              <a:rPr lang="en-GB" dirty="0"/>
              <a:t>If you need to convey large amounts of information, then Instagram is not suitable</a:t>
            </a:r>
          </a:p>
          <a:p>
            <a:r>
              <a:rPr lang="en-GB" dirty="0"/>
              <a:t>More suitable as a ‘snapshot’ for activities and creative ideas, rather than health promotion.</a:t>
            </a:r>
          </a:p>
        </p:txBody>
      </p:sp>
      <p:pic>
        <p:nvPicPr>
          <p:cNvPr id="4" name="Audio 3">
            <a:hlinkClick r:id="" action="ppaction://media"/>
            <a:extLst>
              <a:ext uri="{FF2B5EF4-FFF2-40B4-BE49-F238E27FC236}">
                <a16:creationId xmlns:a16="http://schemas.microsoft.com/office/drawing/2014/main" id="{4622CA72-E745-4E56-9274-F85A2A5FBC5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002789420"/>
      </p:ext>
    </p:extLst>
  </p:cSld>
  <p:clrMapOvr>
    <a:masterClrMapping/>
  </p:clrMapOvr>
  <mc:AlternateContent xmlns:mc="http://schemas.openxmlformats.org/markup-compatibility/2006" xmlns:p14="http://schemas.microsoft.com/office/powerpoint/2010/main">
    <mc:Choice Requires="p14">
      <p:transition spd="slow" p14:dur="2000" advTm="35247"/>
    </mc:Choice>
    <mc:Fallback xmlns="">
      <p:transition spd="slow" advTm="352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D151B-79FE-4904-A850-41FFB10D1520}"/>
              </a:ext>
            </a:extLst>
          </p:cNvPr>
          <p:cNvSpPr>
            <a:spLocks noGrp="1"/>
          </p:cNvSpPr>
          <p:nvPr>
            <p:ph type="title"/>
          </p:nvPr>
        </p:nvSpPr>
        <p:spPr/>
        <p:txBody>
          <a:bodyPr/>
          <a:lstStyle/>
          <a:p>
            <a:r>
              <a:rPr lang="en-GB" dirty="0"/>
              <a:t>Television</a:t>
            </a:r>
          </a:p>
        </p:txBody>
      </p:sp>
      <p:sp>
        <p:nvSpPr>
          <p:cNvPr id="3" name="Content Placeholder 2">
            <a:extLst>
              <a:ext uri="{FF2B5EF4-FFF2-40B4-BE49-F238E27FC236}">
                <a16:creationId xmlns:a16="http://schemas.microsoft.com/office/drawing/2014/main" id="{79DBF0DA-6023-4612-A1E4-41EBC5BD1F0C}"/>
              </a:ext>
            </a:extLst>
          </p:cNvPr>
          <p:cNvSpPr>
            <a:spLocks noGrp="1"/>
          </p:cNvSpPr>
          <p:nvPr>
            <p:ph idx="1"/>
          </p:nvPr>
        </p:nvSpPr>
        <p:spPr>
          <a:xfrm>
            <a:off x="677333" y="1730829"/>
            <a:ext cx="8945637" cy="4125685"/>
          </a:xfrm>
        </p:spPr>
        <p:txBody>
          <a:bodyPr>
            <a:normAutofit/>
          </a:bodyPr>
          <a:lstStyle/>
          <a:p>
            <a:pPr marL="0" indent="0">
              <a:buNone/>
            </a:pPr>
            <a:endParaRPr lang="en-GB" dirty="0"/>
          </a:p>
          <a:p>
            <a:r>
              <a:rPr lang="en-GB" dirty="0"/>
              <a:t>The audience can be country wide and easily accessible by all ages, cultures, genders.</a:t>
            </a:r>
          </a:p>
          <a:p>
            <a:r>
              <a:rPr lang="en-GB" dirty="0"/>
              <a:t>Can be used for hard hitting campaigns, like smoking or drink driving as it can show dramatisations of events.</a:t>
            </a:r>
          </a:p>
          <a:p>
            <a:r>
              <a:rPr lang="en-GB" dirty="0"/>
              <a:t>A campaign can run the advert numerous times a day, at particular times when they know certain audiences are watching.</a:t>
            </a:r>
          </a:p>
          <a:p>
            <a:r>
              <a:rPr lang="en-GB" dirty="0"/>
              <a:t>Can use a particular catchphrase, music or storyline to stick in people’s minds.</a:t>
            </a:r>
          </a:p>
          <a:p>
            <a:r>
              <a:rPr lang="en-GB" dirty="0"/>
              <a:t>The most expensive way of advertising a campaign, especially if it is long-running but can be the most effective.</a:t>
            </a:r>
          </a:p>
          <a:p>
            <a:endParaRPr lang="en-GB" dirty="0"/>
          </a:p>
          <a:p>
            <a:endParaRPr lang="en-GB" dirty="0"/>
          </a:p>
          <a:p>
            <a:endParaRPr lang="en-GB" dirty="0"/>
          </a:p>
        </p:txBody>
      </p:sp>
      <p:pic>
        <p:nvPicPr>
          <p:cNvPr id="4" name="Audio 3">
            <a:hlinkClick r:id="" action="ppaction://media"/>
            <a:extLst>
              <a:ext uri="{FF2B5EF4-FFF2-40B4-BE49-F238E27FC236}">
                <a16:creationId xmlns:a16="http://schemas.microsoft.com/office/drawing/2014/main" id="{F48ADCAB-D057-40D0-BB9E-3D88ABDCFB9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980728925"/>
      </p:ext>
    </p:extLst>
  </p:cSld>
  <p:clrMapOvr>
    <a:masterClrMapping/>
  </p:clrMapOvr>
  <mc:AlternateContent xmlns:mc="http://schemas.openxmlformats.org/markup-compatibility/2006" xmlns:p14="http://schemas.microsoft.com/office/powerpoint/2010/main">
    <mc:Choice Requires="p14">
      <p:transition spd="slow" p14:dur="2000" advTm="35504"/>
    </mc:Choice>
    <mc:Fallback xmlns="">
      <p:transition spd="slow" advTm="355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EEAD4-C35A-4B2E-80D8-FE661ED8AEEB}"/>
              </a:ext>
            </a:extLst>
          </p:cNvPr>
          <p:cNvSpPr>
            <a:spLocks noGrp="1"/>
          </p:cNvSpPr>
          <p:nvPr>
            <p:ph type="title"/>
          </p:nvPr>
        </p:nvSpPr>
        <p:spPr/>
        <p:txBody>
          <a:bodyPr/>
          <a:lstStyle/>
          <a:p>
            <a:r>
              <a:rPr lang="en-GB" dirty="0"/>
              <a:t>Using Social Media to promote uptake of MMR immunisation programme.</a:t>
            </a:r>
          </a:p>
        </p:txBody>
      </p:sp>
      <p:sp>
        <p:nvSpPr>
          <p:cNvPr id="3" name="Content Placeholder 2">
            <a:extLst>
              <a:ext uri="{FF2B5EF4-FFF2-40B4-BE49-F238E27FC236}">
                <a16:creationId xmlns:a16="http://schemas.microsoft.com/office/drawing/2014/main" id="{EEBCE8A6-D462-4988-9FEA-442BD9A2865A}"/>
              </a:ext>
            </a:extLst>
          </p:cNvPr>
          <p:cNvSpPr>
            <a:spLocks noGrp="1"/>
          </p:cNvSpPr>
          <p:nvPr>
            <p:ph idx="1"/>
          </p:nvPr>
        </p:nvSpPr>
        <p:spPr/>
        <p:txBody>
          <a:bodyPr>
            <a:normAutofit/>
          </a:bodyPr>
          <a:lstStyle/>
          <a:p>
            <a:r>
              <a:rPr lang="en-GB" dirty="0"/>
              <a:t>Public Health Wales (PHW) (2020) state that between April and June 2020 the percentage of children living in Wales who were up to date with their vaccinations by the time they were 4 years of age was 88.8%.  </a:t>
            </a:r>
          </a:p>
          <a:p>
            <a:r>
              <a:rPr lang="en-GB" dirty="0"/>
              <a:t>PHW state that this is a slight decrease on the last quarter.  </a:t>
            </a:r>
          </a:p>
          <a:p>
            <a:r>
              <a:rPr lang="en-GB" dirty="0"/>
              <a:t>To improve the percentage of children having all their vaccinations before school age, a campaign on social media could be an effective way to inform the public, address misinformation and promote the importance of vaccination programmes to children.</a:t>
            </a:r>
          </a:p>
          <a:p>
            <a:r>
              <a:rPr lang="en-GB" dirty="0"/>
              <a:t>The most effective way to reach members of the community using digital devices would be Facebook and Twitter, due to their popularity, ease of use and range of audience.  </a:t>
            </a:r>
          </a:p>
        </p:txBody>
      </p:sp>
      <p:pic>
        <p:nvPicPr>
          <p:cNvPr id="4" name="Audio 3">
            <a:hlinkClick r:id="" action="ppaction://media"/>
            <a:extLst>
              <a:ext uri="{FF2B5EF4-FFF2-40B4-BE49-F238E27FC236}">
                <a16:creationId xmlns:a16="http://schemas.microsoft.com/office/drawing/2014/main" id="{27066A2B-494B-476A-AC5D-71517748085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229099943"/>
      </p:ext>
    </p:extLst>
  </p:cSld>
  <p:clrMapOvr>
    <a:masterClrMapping/>
  </p:clrMapOvr>
  <mc:AlternateContent xmlns:mc="http://schemas.openxmlformats.org/markup-compatibility/2006" xmlns:p14="http://schemas.microsoft.com/office/powerpoint/2010/main">
    <mc:Choice Requires="p14">
      <p:transition spd="slow" p14:dur="2000" advTm="54799"/>
    </mc:Choice>
    <mc:Fallback xmlns="">
      <p:transition spd="slow" advTm="547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72122E-9478-4BB3-B4B1-B2FB923B2EAB}"/>
              </a:ext>
            </a:extLst>
          </p:cNvPr>
          <p:cNvSpPr>
            <a:spLocks noGrp="1"/>
          </p:cNvSpPr>
          <p:nvPr>
            <p:ph type="title"/>
          </p:nvPr>
        </p:nvSpPr>
        <p:spPr>
          <a:xfrm>
            <a:off x="1333502" y="609600"/>
            <a:ext cx="8596668" cy="1320800"/>
          </a:xfrm>
        </p:spPr>
        <p:txBody>
          <a:bodyPr>
            <a:normAutofit/>
          </a:bodyPr>
          <a:lstStyle/>
          <a:p>
            <a:r>
              <a:rPr lang="en-GB"/>
              <a:t>What kind of information could be given to parents/guardians of young children?</a:t>
            </a:r>
          </a:p>
        </p:txBody>
      </p:sp>
      <p:sp>
        <p:nvSpPr>
          <p:cNvPr id="19" name="Isosceles Triangle 18">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23" name="Straight Connector 22">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12" name="Content Placeholder 11">
            <a:extLst>
              <a:ext uri="{FF2B5EF4-FFF2-40B4-BE49-F238E27FC236}">
                <a16:creationId xmlns:a16="http://schemas.microsoft.com/office/drawing/2014/main" id="{B2423C95-F90C-4A39-91C3-F6B59B4144F2}"/>
              </a:ext>
            </a:extLst>
          </p:cNvPr>
          <p:cNvSpPr>
            <a:spLocks noGrp="1"/>
          </p:cNvSpPr>
          <p:nvPr>
            <p:ph idx="1"/>
          </p:nvPr>
        </p:nvSpPr>
        <p:spPr>
          <a:xfrm>
            <a:off x="1333502" y="2160590"/>
            <a:ext cx="8470898" cy="3904930"/>
          </a:xfrm>
        </p:spPr>
        <p:txBody>
          <a:bodyPr>
            <a:normAutofit/>
          </a:bodyPr>
          <a:lstStyle/>
          <a:p>
            <a:r>
              <a:rPr lang="en-GB" dirty="0"/>
              <a:t>Parents/guardians need facts, and statistics to show the stark reality of how important vaccines are to children.</a:t>
            </a:r>
          </a:p>
          <a:p>
            <a:r>
              <a:rPr lang="en-GB" dirty="0"/>
              <a:t>Parents/guardians need reassurance – there is a lot of misinformation in the community and these can create a lot of anxiety amongst parents as rumours circulate.</a:t>
            </a:r>
          </a:p>
          <a:p>
            <a:r>
              <a:rPr lang="en-GB" dirty="0"/>
              <a:t>Information on how to access appointments and vaccination clinics - common barriers to getting children vaccinated are availability of appointments, timing of appointments and childcare for other children (Public Health England, 2019).</a:t>
            </a:r>
          </a:p>
          <a:p>
            <a:r>
              <a:rPr lang="en-GB" dirty="0"/>
              <a:t>Address concerns that a minority of people believe that the MMR Vaccine will give their child Autism, which has been proved not to be true (Autistica, 2020).</a:t>
            </a:r>
          </a:p>
          <a:p>
            <a:endParaRPr lang="en-GB" dirty="0"/>
          </a:p>
          <a:p>
            <a:endParaRPr lang="en-GB" dirty="0"/>
          </a:p>
        </p:txBody>
      </p:sp>
      <p:sp>
        <p:nvSpPr>
          <p:cNvPr id="27"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pic>
        <p:nvPicPr>
          <p:cNvPr id="3" name="Audio 2">
            <a:hlinkClick r:id="" action="ppaction://media"/>
            <a:extLst>
              <a:ext uri="{FF2B5EF4-FFF2-40B4-BE49-F238E27FC236}">
                <a16:creationId xmlns:a16="http://schemas.microsoft.com/office/drawing/2014/main" id="{07A97C8E-01B9-4DE2-B084-FD845B73278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499796977"/>
      </p:ext>
    </p:extLst>
  </p:cSld>
  <p:clrMapOvr>
    <a:masterClrMapping/>
  </p:clrMapOvr>
  <mc:AlternateContent xmlns:mc="http://schemas.openxmlformats.org/markup-compatibility/2006" xmlns:p14="http://schemas.microsoft.com/office/powerpoint/2010/main">
    <mc:Choice Requires="p14">
      <p:transition spd="slow" p14:dur="2000" advTm="48761"/>
    </mc:Choice>
    <mc:Fallback xmlns="">
      <p:transition spd="slow" advTm="487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04A866C-0A5E-46E6-87A0-46B9E4E3B714}"/>
              </a:ext>
            </a:extLst>
          </p:cNvPr>
          <p:cNvSpPr>
            <a:spLocks noGrp="1"/>
          </p:cNvSpPr>
          <p:nvPr>
            <p:ph type="title"/>
          </p:nvPr>
        </p:nvSpPr>
        <p:spPr>
          <a:xfrm>
            <a:off x="1333502" y="609600"/>
            <a:ext cx="8596668" cy="1320800"/>
          </a:xfrm>
        </p:spPr>
        <p:txBody>
          <a:bodyPr>
            <a:normAutofit/>
          </a:bodyPr>
          <a:lstStyle/>
          <a:p>
            <a:r>
              <a:rPr lang="en-GB"/>
              <a:t>What other information should the web page have?</a:t>
            </a:r>
          </a:p>
        </p:txBody>
      </p:sp>
      <p:sp>
        <p:nvSpPr>
          <p:cNvPr id="5" name="Content Placeholder 4">
            <a:extLst>
              <a:ext uri="{FF2B5EF4-FFF2-40B4-BE49-F238E27FC236}">
                <a16:creationId xmlns:a16="http://schemas.microsoft.com/office/drawing/2014/main" id="{AFB7999D-F131-4014-A8D6-87FF14E5ED00}"/>
              </a:ext>
            </a:extLst>
          </p:cNvPr>
          <p:cNvSpPr>
            <a:spLocks noGrp="1"/>
          </p:cNvSpPr>
          <p:nvPr>
            <p:ph idx="1"/>
          </p:nvPr>
        </p:nvSpPr>
        <p:spPr>
          <a:xfrm>
            <a:off x="1333502" y="2160590"/>
            <a:ext cx="8470898" cy="3429260"/>
          </a:xfrm>
        </p:spPr>
        <p:txBody>
          <a:bodyPr>
            <a:normAutofit/>
          </a:bodyPr>
          <a:lstStyle/>
          <a:p>
            <a:r>
              <a:rPr lang="en-GB"/>
              <a:t>A timeline showing the ages of the children when they will be due to have the vaccine.</a:t>
            </a:r>
          </a:p>
          <a:p>
            <a:r>
              <a:rPr lang="en-GB"/>
              <a:t>A full explanation of each vaccine and what it contains, why it is necessary and any side effects that may occur (NHS 111 Wales, 2020)</a:t>
            </a:r>
          </a:p>
          <a:p>
            <a:r>
              <a:rPr lang="en-GB"/>
              <a:t>What to do if their child has missed out on a vaccination.</a:t>
            </a:r>
          </a:p>
          <a:p>
            <a:r>
              <a:rPr lang="en-GB"/>
              <a:t>Local GP Clusters could devise a logo or character that can be displayed on the web page.</a:t>
            </a:r>
          </a:p>
          <a:p>
            <a:r>
              <a:rPr lang="en-GB"/>
              <a:t>Knowledge is Power!! The more information that is provided for families, the more able they are to make an informed choice.</a:t>
            </a:r>
            <a:endParaRPr lang="en-GB" dirty="0"/>
          </a:p>
        </p:txBody>
      </p:sp>
      <p:pic>
        <p:nvPicPr>
          <p:cNvPr id="2" name="Audio 1">
            <a:hlinkClick r:id="" action="ppaction://media"/>
            <a:extLst>
              <a:ext uri="{FF2B5EF4-FFF2-40B4-BE49-F238E27FC236}">
                <a16:creationId xmlns:a16="http://schemas.microsoft.com/office/drawing/2014/main" id="{01FE7CA6-D087-4A6C-BCB8-C04C2EB9C8E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413339890"/>
      </p:ext>
    </p:extLst>
  </p:cSld>
  <p:clrMapOvr>
    <a:masterClrMapping/>
  </p:clrMapOvr>
  <mc:AlternateContent xmlns:mc="http://schemas.openxmlformats.org/markup-compatibility/2006" xmlns:p14="http://schemas.microsoft.com/office/powerpoint/2010/main">
    <mc:Choice Requires="p14">
      <p:transition spd="slow" p14:dur="2000" advTm="37987"/>
    </mc:Choice>
    <mc:Fallback xmlns="">
      <p:transition spd="slow" advTm="379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0A91961-1856-49E9-A9B5-F01333512203}"/>
              </a:ext>
            </a:extLst>
          </p:cNvPr>
          <p:cNvSpPr>
            <a:spLocks noGrp="1"/>
          </p:cNvSpPr>
          <p:nvPr>
            <p:ph type="title"/>
          </p:nvPr>
        </p:nvSpPr>
        <p:spPr>
          <a:xfrm>
            <a:off x="643467" y="816638"/>
            <a:ext cx="3367359" cy="5224724"/>
          </a:xfrm>
        </p:spPr>
        <p:txBody>
          <a:bodyPr anchor="ctr">
            <a:normAutofit/>
          </a:bodyPr>
          <a:lstStyle/>
          <a:p>
            <a:r>
              <a:rPr lang="en-GB"/>
              <a:t>Information on Twitter</a:t>
            </a:r>
            <a:endParaRPr lang="en-GB" dirty="0"/>
          </a:p>
        </p:txBody>
      </p:sp>
      <p:sp>
        <p:nvSpPr>
          <p:cNvPr id="3" name="Content Placeholder 2">
            <a:extLst>
              <a:ext uri="{FF2B5EF4-FFF2-40B4-BE49-F238E27FC236}">
                <a16:creationId xmlns:a16="http://schemas.microsoft.com/office/drawing/2014/main" id="{E34AE6FB-8601-4125-B0C9-87F5641A9570}"/>
              </a:ext>
            </a:extLst>
          </p:cNvPr>
          <p:cNvSpPr>
            <a:spLocks noGrp="1"/>
          </p:cNvSpPr>
          <p:nvPr>
            <p:ph idx="1"/>
          </p:nvPr>
        </p:nvSpPr>
        <p:spPr>
          <a:xfrm>
            <a:off x="4654295" y="816638"/>
            <a:ext cx="4619706" cy="5224724"/>
          </a:xfrm>
        </p:spPr>
        <p:txBody>
          <a:bodyPr anchor="ctr">
            <a:normAutofit/>
          </a:bodyPr>
          <a:lstStyle/>
          <a:p>
            <a:r>
              <a:rPr lang="en-GB"/>
              <a:t>Using a # is a good way to get a message or word trending – this will increase awareness. </a:t>
            </a:r>
          </a:p>
          <a:p>
            <a:r>
              <a:rPr lang="en-GB"/>
              <a:t>Including a link to the vaccination information pages on Public Health Wales, or NHS Direct will allow people to do their own research to verify for themselves the facts that have been stated.</a:t>
            </a:r>
          </a:p>
          <a:p>
            <a:r>
              <a:rPr lang="en-GB"/>
              <a:t>Daily tweets will keep the subject up to date, and remind people to make appointments.</a:t>
            </a:r>
          </a:p>
          <a:p>
            <a:r>
              <a:rPr lang="en-GB"/>
              <a:t>An image or logo that people can identify with for the immunisation programme.</a:t>
            </a:r>
          </a:p>
          <a:p>
            <a:pPr marL="0" indent="0">
              <a:buNone/>
            </a:pPr>
            <a:endParaRPr lang="en-GB" dirty="0"/>
          </a:p>
        </p:txBody>
      </p:sp>
      <p:pic>
        <p:nvPicPr>
          <p:cNvPr id="4" name="Audio 3">
            <a:hlinkClick r:id="" action="ppaction://media"/>
            <a:extLst>
              <a:ext uri="{FF2B5EF4-FFF2-40B4-BE49-F238E27FC236}">
                <a16:creationId xmlns:a16="http://schemas.microsoft.com/office/drawing/2014/main" id="{8CBA9996-B3E1-410E-8BB9-0825BB592F9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852924649"/>
      </p:ext>
    </p:extLst>
  </p:cSld>
  <p:clrMapOvr>
    <a:masterClrMapping/>
  </p:clrMapOvr>
  <mc:AlternateContent xmlns:mc="http://schemas.openxmlformats.org/markup-compatibility/2006" xmlns:p14="http://schemas.microsoft.com/office/powerpoint/2010/main">
    <mc:Choice Requires="p14">
      <p:transition spd="slow" p14:dur="2000" advTm="32113"/>
    </mc:Choice>
    <mc:Fallback xmlns="">
      <p:transition spd="slow" advTm="321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350AC49-9FDD-4A22-892E-EE37665317D0}"/>
              </a:ext>
            </a:extLst>
          </p:cNvPr>
          <p:cNvPicPr>
            <a:picLocks noChangeAspect="1"/>
          </p:cNvPicPr>
          <p:nvPr/>
        </p:nvPicPr>
        <p:blipFill>
          <a:blip r:embed="rId4"/>
          <a:stretch>
            <a:fillRect/>
          </a:stretch>
        </p:blipFill>
        <p:spPr>
          <a:xfrm>
            <a:off x="677334" y="1554480"/>
            <a:ext cx="7315200" cy="4114800"/>
          </a:xfrm>
          <a:prstGeom prst="rect">
            <a:avLst/>
          </a:prstGeom>
        </p:spPr>
      </p:pic>
      <p:sp>
        <p:nvSpPr>
          <p:cNvPr id="3" name="Title 2">
            <a:extLst>
              <a:ext uri="{FF2B5EF4-FFF2-40B4-BE49-F238E27FC236}">
                <a16:creationId xmlns:a16="http://schemas.microsoft.com/office/drawing/2014/main" id="{60B15AB6-80D4-49FA-9851-991143CA738E}"/>
              </a:ext>
            </a:extLst>
          </p:cNvPr>
          <p:cNvSpPr>
            <a:spLocks noGrp="1"/>
          </p:cNvSpPr>
          <p:nvPr>
            <p:ph type="title"/>
          </p:nvPr>
        </p:nvSpPr>
        <p:spPr/>
        <p:txBody>
          <a:bodyPr/>
          <a:lstStyle/>
          <a:p>
            <a:r>
              <a:rPr lang="en-GB" dirty="0"/>
              <a:t>Posters &amp; leaflets….</a:t>
            </a:r>
          </a:p>
        </p:txBody>
      </p:sp>
      <p:sp>
        <p:nvSpPr>
          <p:cNvPr id="4" name="TextBox 3">
            <a:extLst>
              <a:ext uri="{FF2B5EF4-FFF2-40B4-BE49-F238E27FC236}">
                <a16:creationId xmlns:a16="http://schemas.microsoft.com/office/drawing/2014/main" id="{159A7F84-97E5-4217-A362-0BF85BE1E01E}"/>
              </a:ext>
            </a:extLst>
          </p:cNvPr>
          <p:cNvSpPr txBox="1"/>
          <p:nvPr/>
        </p:nvSpPr>
        <p:spPr>
          <a:xfrm>
            <a:off x="6329680" y="6156960"/>
            <a:ext cx="3413760" cy="369332"/>
          </a:xfrm>
          <a:prstGeom prst="rect">
            <a:avLst/>
          </a:prstGeom>
          <a:noFill/>
        </p:spPr>
        <p:txBody>
          <a:bodyPr wrap="square" rtlCol="0">
            <a:spAutoFit/>
          </a:bodyPr>
          <a:lstStyle/>
          <a:p>
            <a:r>
              <a:rPr lang="en-GB" dirty="0"/>
              <a:t>(Public Health England, 2020)</a:t>
            </a:r>
          </a:p>
        </p:txBody>
      </p:sp>
      <p:pic>
        <p:nvPicPr>
          <p:cNvPr id="5" name="Audio 4">
            <a:hlinkClick r:id="" action="ppaction://media"/>
            <a:extLst>
              <a:ext uri="{FF2B5EF4-FFF2-40B4-BE49-F238E27FC236}">
                <a16:creationId xmlns:a16="http://schemas.microsoft.com/office/drawing/2014/main" id="{C9BE9CDB-75C5-4DE0-9DBB-F10D4812BC4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253774636"/>
      </p:ext>
    </p:extLst>
  </p:cSld>
  <p:clrMapOvr>
    <a:masterClrMapping/>
  </p:clrMapOvr>
  <mc:AlternateContent xmlns:mc="http://schemas.openxmlformats.org/markup-compatibility/2006" xmlns:p14="http://schemas.microsoft.com/office/powerpoint/2010/main">
    <mc:Choice Requires="p14">
      <p:transition spd="slow" p14:dur="2000" advTm="7035"/>
    </mc:Choice>
    <mc:Fallback xmlns="">
      <p:transition spd="slow" advTm="70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DDD69-6F6A-4CE9-9202-9443AC568EC0}"/>
              </a:ext>
            </a:extLst>
          </p:cNvPr>
          <p:cNvSpPr>
            <a:spLocks noGrp="1"/>
          </p:cNvSpPr>
          <p:nvPr>
            <p:ph type="title"/>
          </p:nvPr>
        </p:nvSpPr>
        <p:spPr/>
        <p:txBody>
          <a:bodyPr/>
          <a:lstStyle/>
          <a:p>
            <a:r>
              <a:rPr lang="en-GB" dirty="0"/>
              <a:t>How can we measure success?</a:t>
            </a:r>
          </a:p>
        </p:txBody>
      </p:sp>
      <p:sp>
        <p:nvSpPr>
          <p:cNvPr id="3" name="Content Placeholder 2">
            <a:extLst>
              <a:ext uri="{FF2B5EF4-FFF2-40B4-BE49-F238E27FC236}">
                <a16:creationId xmlns:a16="http://schemas.microsoft.com/office/drawing/2014/main" id="{5A6374AC-9EB4-481A-9636-7DF9A3439AC8}"/>
              </a:ext>
            </a:extLst>
          </p:cNvPr>
          <p:cNvSpPr>
            <a:spLocks noGrp="1"/>
          </p:cNvSpPr>
          <p:nvPr>
            <p:ph idx="1"/>
          </p:nvPr>
        </p:nvSpPr>
        <p:spPr>
          <a:xfrm>
            <a:off x="677334" y="2160589"/>
            <a:ext cx="8596668" cy="4087811"/>
          </a:xfrm>
        </p:spPr>
        <p:txBody>
          <a:bodyPr/>
          <a:lstStyle/>
          <a:p>
            <a:r>
              <a:rPr lang="en-GB" dirty="0"/>
              <a:t>If 95% of Children have the MMR vaccine, it is possible to get rid of Measles (NHS, 2019)</a:t>
            </a:r>
          </a:p>
          <a:p>
            <a:r>
              <a:rPr lang="en-GB" dirty="0"/>
              <a:t>If less than 90% receive the Vaccine, then Measles, Mumps and Rubella can spread again.</a:t>
            </a:r>
          </a:p>
          <a:p>
            <a:r>
              <a:rPr lang="en-GB" dirty="0"/>
              <a:t>There is a rise in the percentage of children who have received the Vaccine and kept appointments for follow up vaccinations.</a:t>
            </a:r>
          </a:p>
          <a:p>
            <a:r>
              <a:rPr lang="en-GB" dirty="0"/>
              <a:t>An increase in people who are catching up with missed vaccinations, and being up to date with all immunisations.</a:t>
            </a:r>
          </a:p>
          <a:p>
            <a:r>
              <a:rPr lang="en-GB" dirty="0"/>
              <a:t>Increased awareness in the local community, and feedback from social media platforms is positive and encouraging.</a:t>
            </a:r>
          </a:p>
          <a:p>
            <a:r>
              <a:rPr lang="en-GB" dirty="0"/>
              <a:t>Infectious diseases in the community drops significantly, and herd immunity can be achieved.</a:t>
            </a:r>
          </a:p>
          <a:p>
            <a:endParaRPr lang="en-GB" dirty="0"/>
          </a:p>
        </p:txBody>
      </p:sp>
      <p:pic>
        <p:nvPicPr>
          <p:cNvPr id="4" name="Audio 3">
            <a:hlinkClick r:id="" action="ppaction://media"/>
            <a:extLst>
              <a:ext uri="{FF2B5EF4-FFF2-40B4-BE49-F238E27FC236}">
                <a16:creationId xmlns:a16="http://schemas.microsoft.com/office/drawing/2014/main" id="{4947CC2F-DD11-4C2A-A4F9-80217DBE868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283065232"/>
      </p:ext>
    </p:extLst>
  </p:cSld>
  <p:clrMapOvr>
    <a:masterClrMapping/>
  </p:clrMapOvr>
  <mc:AlternateContent xmlns:mc="http://schemas.openxmlformats.org/markup-compatibility/2006" xmlns:p14="http://schemas.microsoft.com/office/powerpoint/2010/main">
    <mc:Choice Requires="p14">
      <p:transition spd="slow" p14:dur="2000" advTm="46811"/>
    </mc:Choice>
    <mc:Fallback xmlns="">
      <p:transition spd="slow" advTm="468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3C0B2-1852-4C85-8191-A226A55801C5}"/>
              </a:ext>
            </a:extLst>
          </p:cNvPr>
          <p:cNvSpPr>
            <a:spLocks noGrp="1"/>
          </p:cNvSpPr>
          <p:nvPr>
            <p:ph type="title"/>
          </p:nvPr>
        </p:nvSpPr>
        <p:spPr>
          <a:xfrm>
            <a:off x="677334" y="519344"/>
            <a:ext cx="8596668" cy="1320800"/>
          </a:xfrm>
        </p:spPr>
        <p:txBody>
          <a:bodyPr/>
          <a:lstStyle/>
          <a:p>
            <a:r>
              <a:rPr lang="en-GB" dirty="0"/>
              <a:t>References.</a:t>
            </a:r>
          </a:p>
        </p:txBody>
      </p:sp>
      <p:sp>
        <p:nvSpPr>
          <p:cNvPr id="3" name="Content Placeholder 2">
            <a:extLst>
              <a:ext uri="{FF2B5EF4-FFF2-40B4-BE49-F238E27FC236}">
                <a16:creationId xmlns:a16="http://schemas.microsoft.com/office/drawing/2014/main" id="{1B69A58E-2ADF-418B-BA56-FDF2B38DC116}"/>
              </a:ext>
            </a:extLst>
          </p:cNvPr>
          <p:cNvSpPr>
            <a:spLocks noGrp="1"/>
          </p:cNvSpPr>
          <p:nvPr>
            <p:ph idx="1"/>
          </p:nvPr>
        </p:nvSpPr>
        <p:spPr>
          <a:xfrm>
            <a:off x="677334" y="1400462"/>
            <a:ext cx="8596668" cy="5071359"/>
          </a:xfrm>
        </p:spPr>
        <p:txBody>
          <a:bodyPr>
            <a:normAutofit lnSpcReduction="10000"/>
          </a:bodyPr>
          <a:lstStyle/>
          <a:p>
            <a:r>
              <a:rPr lang="en-GB" sz="1600" dirty="0" err="1"/>
              <a:t>Sharp,J</a:t>
            </a:r>
            <a:r>
              <a:rPr lang="en-GB" sz="1600" dirty="0"/>
              <a:t>. (2020). </a:t>
            </a:r>
            <a:r>
              <a:rPr lang="en-GB" sz="1600" i="1" dirty="0"/>
              <a:t>Digital Communication Tools pros and cons. </a:t>
            </a:r>
            <a:r>
              <a:rPr lang="en-GB" sz="1600" dirty="0"/>
              <a:t>Available at: https://realbusiness.co.uk/advantages-and-disadvantages-of-digital-communications-in-the-workplace/ (Accessed 7</a:t>
            </a:r>
            <a:r>
              <a:rPr lang="en-GB" sz="1600" baseline="30000" dirty="0"/>
              <a:t>th</a:t>
            </a:r>
            <a:r>
              <a:rPr lang="en-GB" sz="1600" dirty="0"/>
              <a:t> December 2020).</a:t>
            </a:r>
          </a:p>
          <a:p>
            <a:r>
              <a:rPr lang="en-GB" sz="1600" dirty="0"/>
              <a:t>Public Health Wales (2020). </a:t>
            </a:r>
            <a:r>
              <a:rPr lang="en-GB" sz="1600" i="1" dirty="0"/>
              <a:t>Vaccine Uptake in Children in Wales April to June 2020. </a:t>
            </a:r>
            <a:r>
              <a:rPr lang="en-GB" sz="1600" dirty="0"/>
              <a:t>Available at: http://www.wales.nhs.uk/sites3/page.cfm?orgid=457&amp;pid=54144  (Accessed 7</a:t>
            </a:r>
            <a:r>
              <a:rPr lang="en-GB" sz="1600" baseline="30000" dirty="0"/>
              <a:t>th</a:t>
            </a:r>
            <a:r>
              <a:rPr lang="en-GB" sz="1600" dirty="0"/>
              <a:t> December 2020).</a:t>
            </a:r>
          </a:p>
          <a:p>
            <a:r>
              <a:rPr lang="en-GB" sz="1600" dirty="0"/>
              <a:t>Public Health England, (2019). </a:t>
            </a:r>
            <a:r>
              <a:rPr lang="en-GB" sz="1600" i="1" dirty="0"/>
              <a:t>Increasing Vaccine Uptake: Strategies for addressing barriers in Primary care. </a:t>
            </a:r>
            <a:r>
              <a:rPr lang="en-GB" sz="1600" dirty="0"/>
              <a:t>Available at: https://publichealthmatters.blog.gov.uk/2019/05/16/increasing-vaccine-uptake-strategies-for-addressing-barriers-in-primary-care/ (Accessed 7</a:t>
            </a:r>
            <a:r>
              <a:rPr lang="en-GB" sz="1600" baseline="30000" dirty="0"/>
              <a:t>th</a:t>
            </a:r>
            <a:r>
              <a:rPr lang="en-GB" sz="1600" dirty="0"/>
              <a:t> December 2020).</a:t>
            </a:r>
          </a:p>
          <a:p>
            <a:r>
              <a:rPr lang="en-GB" sz="1600" dirty="0"/>
              <a:t>NHS Wales111, (2020). </a:t>
            </a:r>
            <a:r>
              <a:rPr lang="en-GB" sz="1600" i="1" dirty="0"/>
              <a:t>Vaccinations. </a:t>
            </a:r>
            <a:r>
              <a:rPr lang="en-GB" sz="1600" dirty="0"/>
              <a:t>Available at: https://111.wales.nhs.uk/LiveWell/Vaccinations/ (Accessed 7</a:t>
            </a:r>
            <a:r>
              <a:rPr lang="en-GB" sz="1600" baseline="30000" dirty="0"/>
              <a:t>th</a:t>
            </a:r>
            <a:r>
              <a:rPr lang="en-GB" sz="1600" dirty="0"/>
              <a:t> December 2020).</a:t>
            </a:r>
          </a:p>
          <a:p>
            <a:r>
              <a:rPr lang="en-GB" sz="1600" dirty="0"/>
              <a:t>NHS (2019). </a:t>
            </a:r>
            <a:r>
              <a:rPr lang="en-GB" sz="1600" i="1" dirty="0"/>
              <a:t>Why Vaccination is Safe &amp; Important. </a:t>
            </a:r>
            <a:r>
              <a:rPr lang="en-GB" sz="1600" dirty="0"/>
              <a:t>Available at: https://www.nhs.uk/conditions/vaccinations/why-vaccination-is-safe-and-important/  (Accessed 9</a:t>
            </a:r>
            <a:r>
              <a:rPr lang="en-GB" sz="1600" baseline="30000" dirty="0"/>
              <a:t>th</a:t>
            </a:r>
            <a:r>
              <a:rPr lang="en-GB" sz="1600" dirty="0"/>
              <a:t> December 2020).</a:t>
            </a:r>
          </a:p>
          <a:p>
            <a:r>
              <a:rPr lang="en-GB" sz="1600" dirty="0"/>
              <a:t>Autistica (2020). </a:t>
            </a:r>
            <a:r>
              <a:rPr lang="en-GB" sz="1600" i="1" dirty="0"/>
              <a:t>Autism Myths and Causes. </a:t>
            </a:r>
            <a:r>
              <a:rPr lang="en-GB" sz="1600" dirty="0"/>
              <a:t>Available at: https://www.autistica.org.uk/what-is-autism/autism-myths-and-causes (Accessed 9</a:t>
            </a:r>
            <a:r>
              <a:rPr lang="en-GB" sz="1600" baseline="30000" dirty="0"/>
              <a:t>th</a:t>
            </a:r>
            <a:r>
              <a:rPr lang="en-GB" sz="1600" dirty="0"/>
              <a:t> December 2020).  </a:t>
            </a:r>
          </a:p>
          <a:p>
            <a:endParaRPr lang="en-GB" sz="1600" dirty="0"/>
          </a:p>
          <a:p>
            <a:endParaRPr lang="en-GB" dirty="0"/>
          </a:p>
          <a:p>
            <a:endParaRPr lang="en-GB" dirty="0"/>
          </a:p>
        </p:txBody>
      </p:sp>
      <p:pic>
        <p:nvPicPr>
          <p:cNvPr id="4" name="Audio 3">
            <a:hlinkClick r:id="" action="ppaction://media"/>
            <a:extLst>
              <a:ext uri="{FF2B5EF4-FFF2-40B4-BE49-F238E27FC236}">
                <a16:creationId xmlns:a16="http://schemas.microsoft.com/office/drawing/2014/main" id="{1EC6C565-1C87-4ABD-A030-2F59B10AD1F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629971720"/>
      </p:ext>
    </p:extLst>
  </p:cSld>
  <p:clrMapOvr>
    <a:masterClrMapping/>
  </p:clrMapOvr>
  <mc:AlternateContent xmlns:mc="http://schemas.openxmlformats.org/markup-compatibility/2006" xmlns:p14="http://schemas.microsoft.com/office/powerpoint/2010/main">
    <mc:Choice Requires="p14">
      <p:transition spd="slow" p14:dur="2000" advTm="6897"/>
    </mc:Choice>
    <mc:Fallback xmlns="">
      <p:transition spd="slow" advTm="68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CBCC568AB4B924493790A5C97E2B48C" ma:contentTypeVersion="4" ma:contentTypeDescription="Create a new document." ma:contentTypeScope="" ma:versionID="d885f8d6aca0c1bcc7f021b4f44520eb">
  <xsd:schema xmlns:xsd="http://www.w3.org/2001/XMLSchema" xmlns:xs="http://www.w3.org/2001/XMLSchema" xmlns:p="http://schemas.microsoft.com/office/2006/metadata/properties" xmlns:ns3="6ce03418-4b85-46e6-9705-46dd5ee7fda4" targetNamespace="http://schemas.microsoft.com/office/2006/metadata/properties" ma:root="true" ma:fieldsID="fd7a812d4fdbe6bc36849a34be66b7e6" ns3:_="">
    <xsd:import namespace="6ce03418-4b85-46e6-9705-46dd5ee7fda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ce03418-4b85-46e6-9705-46dd5ee7fd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A28AD13-3190-4F39-8577-0C70A2359546}">
  <ds:schemaRefs>
    <ds:schemaRef ds:uri="http://purl.org/dc/terms/"/>
    <ds:schemaRef ds:uri="http://schemas.openxmlformats.org/package/2006/metadata/core-properties"/>
    <ds:schemaRef ds:uri="http://purl.org/dc/dcmitype/"/>
    <ds:schemaRef ds:uri="http://schemas.microsoft.com/office/infopath/2007/PartnerControls"/>
    <ds:schemaRef ds:uri="6ce03418-4b85-46e6-9705-46dd5ee7fda4"/>
    <ds:schemaRef ds:uri="http://purl.org/dc/elements/1.1/"/>
    <ds:schemaRef ds:uri="http://schemas.microsoft.com/office/2006/metadata/properties"/>
    <ds:schemaRef ds:uri="http://schemas.microsoft.com/office/2006/documentManagement/types"/>
    <ds:schemaRef ds:uri="http://www.w3.org/XML/1998/namespace"/>
  </ds:schemaRefs>
</ds:datastoreItem>
</file>

<file path=customXml/itemProps2.xml><?xml version="1.0" encoding="utf-8"?>
<ds:datastoreItem xmlns:ds="http://schemas.openxmlformats.org/officeDocument/2006/customXml" ds:itemID="{FD0D0231-72C6-4512-8646-64FB97DB4744}">
  <ds:schemaRefs>
    <ds:schemaRef ds:uri="http://schemas.microsoft.com/sharepoint/v3/contenttype/forms"/>
  </ds:schemaRefs>
</ds:datastoreItem>
</file>

<file path=customXml/itemProps3.xml><?xml version="1.0" encoding="utf-8"?>
<ds:datastoreItem xmlns:ds="http://schemas.openxmlformats.org/officeDocument/2006/customXml" ds:itemID="{54CCD9A3-5250-4D72-891C-A2C757E3E3E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ce03418-4b85-46e6-9705-46dd5ee7fda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79</TotalTime>
  <Words>1650</Words>
  <Application>Microsoft Office PowerPoint</Application>
  <PresentationFormat>Widescreen</PresentationFormat>
  <Paragraphs>85</Paragraphs>
  <Slides>15</Slides>
  <Notes>0</Notes>
  <HiddenSlides>0</HiddenSlides>
  <MMClips>15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Trebuchet MS</vt:lpstr>
      <vt:lpstr>Wingdings 3</vt:lpstr>
      <vt:lpstr>Facet</vt:lpstr>
      <vt:lpstr>Digital Technologies that could be used to develop communities now and in the future.</vt:lpstr>
      <vt:lpstr>Means of Communication with Community Groups, regarding the uptake of routine  Vaccinations by school age. </vt:lpstr>
      <vt:lpstr>Facebook</vt:lpstr>
      <vt:lpstr>E-Mail </vt:lpstr>
      <vt:lpstr>Website</vt:lpstr>
      <vt:lpstr>Twitter</vt:lpstr>
      <vt:lpstr>Instagram</vt:lpstr>
      <vt:lpstr>Television</vt:lpstr>
      <vt:lpstr>Using Social Media to promote uptake of MMR immunisation programme.</vt:lpstr>
      <vt:lpstr>What kind of information could be given to parents/guardians of young children?</vt:lpstr>
      <vt:lpstr>What other information should the web page have?</vt:lpstr>
      <vt:lpstr>Information on Twitter</vt:lpstr>
      <vt:lpstr>Posters &amp; leaflets….</vt:lpstr>
      <vt:lpstr>How can we measure success?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Technologies that could be used to develop communities now and in the future.</dc:title>
  <dc:creator>Caroline Howells (1810376)</dc:creator>
  <cp:lastModifiedBy>Caroline Howells (1810376)</cp:lastModifiedBy>
  <cp:revision>4</cp:revision>
  <dcterms:created xsi:type="dcterms:W3CDTF">2020-12-09T22:29:33Z</dcterms:created>
  <dcterms:modified xsi:type="dcterms:W3CDTF">2020-12-16T12:20:39Z</dcterms:modified>
</cp:coreProperties>
</file>