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7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92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491" autoAdjust="0"/>
  </p:normalViewPr>
  <p:slideViewPr>
    <p:cSldViewPr>
      <p:cViewPr varScale="1">
        <p:scale>
          <a:sx n="57" d="100"/>
          <a:sy n="57" d="100"/>
        </p:scale>
        <p:origin x="1540" y="4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JavaScript (JS)</a:t>
            </a:r>
            <a:r>
              <a:rPr lang="en-GB" baseline="0" dirty="0" smtClean="0"/>
              <a:t> is also know as ECMAScript (ES) and was also previously called </a:t>
            </a:r>
            <a:r>
              <a:rPr lang="en-GB" baseline="0" dirty="0" err="1" smtClean="0"/>
              <a:t>LiveScript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There has been a recent major revision of ECMAScript – ECMAScript 6 published June 2015 - http://es6-features.org/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0968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Undefined – is a variable without a value. It refers</a:t>
            </a:r>
            <a:r>
              <a:rPr lang="en-GB" baseline="0" dirty="0" smtClean="0"/>
              <a:t> to a variable that has been declared, but not yet initialised to anything.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null – is nothing. It points to something that does not exist or is something that is invalid.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188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Hoisting: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JavaScript</a:t>
            </a:r>
            <a:r>
              <a:rPr lang="en-GB" baseline="0" dirty="0" smtClean="0"/>
              <a:t> allows you to refer to a variable that is declared later.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Variables are hoisted (lifted) to the top of the function / code block</a:t>
            </a:r>
            <a:r>
              <a:rPr lang="en-GB" baseline="0" dirty="0" smtClean="0"/>
              <a:t>. This is because: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 variable can be declared </a:t>
            </a:r>
            <a:r>
              <a:rPr lang="en-GB" b="1" baseline="0" dirty="0" smtClean="0"/>
              <a:t>after</a:t>
            </a:r>
            <a:r>
              <a:rPr lang="en-GB" baseline="0" dirty="0" smtClean="0"/>
              <a:t> it is used (i.e. a variable can be used before it is declared).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When this happens, the variable is hoisted (lifted/moved) to the top of the code block.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Always try to declare variables as close to the top as possible.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535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4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990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Alternative for Method 1</a:t>
            </a:r>
          </a:p>
          <a:p>
            <a:endParaRPr lang="en-GB" dirty="0" smtClean="0"/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2DA2BF"/>
              </a:buClr>
              <a:buSzPct val="70000"/>
              <a:buFont typeface="Wingdings 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for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 (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FF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var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 = 0,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numDrinks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 =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drinks.length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;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 &lt;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numDrinks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;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++) {</a:t>
            </a: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2DA2BF"/>
              </a:buClr>
              <a:buSzPct val="70000"/>
              <a:buFont typeface="Wingdings 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   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8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// do something with item[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8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8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]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highlight>
                <a:srgbClr val="FFFFFF"/>
              </a:highlight>
              <a:uLnTx/>
              <a:uFillTx/>
              <a:latin typeface="Consolas" panose="020B0609020204030204" pitchFamily="49" charset="0"/>
              <a:ea typeface="+mn-ea"/>
              <a:cs typeface="+mn-cs"/>
            </a:endParaRP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2DA2BF"/>
              </a:buClr>
              <a:buSzPct val="70000"/>
              <a:buFont typeface="Wingdings 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Consolas" panose="020B0609020204030204" pitchFamily="49" charset="0"/>
                <a:ea typeface="+mn-ea"/>
                <a:cs typeface="+mn-cs"/>
              </a:rPr>
              <a:t>}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7519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parseInt</a:t>
            </a:r>
            <a:r>
              <a:rPr lang="en-GB" dirty="0" smtClean="0"/>
              <a:t>(string, base)</a:t>
            </a:r>
            <a:r>
              <a:rPr lang="en-GB" baseline="0" dirty="0" smtClean="0"/>
              <a:t> – most times you want base to be 10 as we tend to work with decimal numbers which are in base 10.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Note</a:t>
            </a:r>
            <a:r>
              <a:rPr lang="en-GB" dirty="0" smtClean="0"/>
              <a:t>: </a:t>
            </a:r>
            <a:r>
              <a:rPr lang="en-GB" dirty="0" err="1" smtClean="0"/>
              <a:t>Date.parse</a:t>
            </a:r>
            <a:r>
              <a:rPr lang="en-GB" dirty="0" smtClean="0"/>
              <a:t>() on its</a:t>
            </a:r>
            <a:r>
              <a:rPr lang="en-GB" baseline="0" dirty="0" smtClean="0"/>
              <a:t> own returns the number of milliseconds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9661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4156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http://www.w3schools.com/js/js_operators.asp </a:t>
            </a:r>
          </a:p>
          <a:p>
            <a:r>
              <a:rPr lang="en-GB" dirty="0" smtClean="0"/>
              <a:t>https</a:t>
            </a:r>
            <a:r>
              <a:rPr lang="en-GB" dirty="0" smtClean="0"/>
              <a:t>://developer.mozilla.org/en-US/docs/Web/JavaScript/Guide/Expressions_and_Operators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972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.</a:t>
            </a:r>
            <a:r>
              <a:rPr lang="en-GB" dirty="0" err="1" smtClean="0"/>
              <a:t>textContent</a:t>
            </a:r>
            <a:r>
              <a:rPr lang="en-GB" dirty="0" smtClean="0"/>
              <a:t> is another useful</a:t>
            </a:r>
            <a:r>
              <a:rPr lang="en-GB" baseline="0" dirty="0" smtClean="0"/>
              <a:t> property used to set the </a:t>
            </a:r>
            <a:r>
              <a:rPr lang="en-GB" b="1" baseline="0" dirty="0" smtClean="0"/>
              <a:t>text</a:t>
            </a:r>
            <a:r>
              <a:rPr lang="en-GB" baseline="0" dirty="0" smtClean="0"/>
              <a:t> content of an element.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See other properties here: http://www.w3schools.com/jsref/dom_obj_all.asp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638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http://www.w3schools.com/jsref/met_document_queryselector.asp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http://www.w3schools.com/jsref/met_document_queryselectorall.asp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044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https://developer.mozilla.org/en-US/docs/Web/API/NodeList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05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js/js_hoisting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eveloper.mozilla.org/en-US/docs/Web/JavaScript/Reference/Statements/let" TargetMode="External"/><Relationship Id="rId4" Type="http://schemas.openxmlformats.org/officeDocument/2006/relationships/hyperlink" Target="https://developer.mozilla.org/en-US/docs/Web/JavaScript/Reference/Statements/var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jsref/jsref_obj_array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js/js_operators.a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.mozilla.org/en-US/docs/Web/JavaScript/Guide/Expressions_and_Operators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JavaScript/Guide" TargetMode="External"/><Relationship Id="rId2" Type="http://schemas.openxmlformats.org/officeDocument/2006/relationships/hyperlink" Target="https://developer.mozilla.org/en-US/docs/Web/JavaScript/A_re-introduction_to_JavaScrip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pi.jquery.com/" TargetMode="External"/><Relationship Id="rId5" Type="http://schemas.openxmlformats.org/officeDocument/2006/relationships/hyperlink" Target="http://www.w3schools.com/jquery/default.asp" TargetMode="External"/><Relationship Id="rId4" Type="http://schemas.openxmlformats.org/officeDocument/2006/relationships/hyperlink" Target="http://www.w3schools.com/js/default.asp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JavaScript Refresher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31-Oct-2016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Re-introduction to JavaScript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JavaScript (JS), aka ECMAScript (ES)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JavaScript is the programming language of the Web, adding:</a:t>
            </a:r>
          </a:p>
          <a:p>
            <a:pPr lvl="1"/>
            <a:r>
              <a:rPr lang="en-GB" dirty="0" smtClean="0"/>
              <a:t>Interactivity and Functionality</a:t>
            </a:r>
          </a:p>
          <a:p>
            <a:pPr lvl="1"/>
            <a:r>
              <a:rPr lang="en-GB" dirty="0" smtClean="0"/>
              <a:t>Custom and Dynamic Behaviours</a:t>
            </a:r>
          </a:p>
          <a:p>
            <a:r>
              <a:rPr lang="en-GB" dirty="0" smtClean="0"/>
              <a:t>It is a lightweight, but powerful, cross-platform, </a:t>
            </a:r>
            <a:r>
              <a:rPr lang="en-GB" i="1" dirty="0" smtClean="0"/>
              <a:t>object-oriented</a:t>
            </a:r>
            <a:r>
              <a:rPr lang="en-GB" dirty="0" smtClean="0"/>
              <a:t> scripting language.</a:t>
            </a:r>
          </a:p>
          <a:p>
            <a:r>
              <a:rPr lang="en-GB" dirty="0" smtClean="0"/>
              <a:t>It contains:</a:t>
            </a:r>
          </a:p>
          <a:p>
            <a:pPr lvl="1"/>
            <a:r>
              <a:rPr lang="en-GB" dirty="0" smtClean="0"/>
              <a:t>primitive types and a standard library of objects, and </a:t>
            </a:r>
          </a:p>
          <a:p>
            <a:pPr lvl="1"/>
            <a:r>
              <a:rPr lang="en-GB" dirty="0" smtClean="0"/>
              <a:t>a core set of language elements (i.e. operators, control structures and statements).</a:t>
            </a:r>
          </a:p>
          <a:p>
            <a:r>
              <a:rPr lang="en-GB" dirty="0" smtClean="0"/>
              <a:t>But it can also be extended for a variety of purposes…</a:t>
            </a:r>
          </a:p>
        </p:txBody>
      </p:sp>
    </p:spTree>
    <p:extLst>
      <p:ext uri="{BB962C8B-B14F-4D97-AF65-F5344CB8AC3E}">
        <p14:creationId xmlns:p14="http://schemas.microsoft.com/office/powerpoint/2010/main" val="156818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Extending JavaScript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JavaScript is designed to run as a scripting language in a host environment.</a:t>
            </a:r>
          </a:p>
          <a:p>
            <a:pPr lvl="1"/>
            <a:r>
              <a:rPr lang="en-GB" dirty="0" smtClean="0"/>
              <a:t>On its own, it has no concept of input or output.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host environment provides the </a:t>
            </a:r>
            <a:r>
              <a:rPr lang="en-GB" dirty="0" smtClean="0"/>
              <a:t>mechanism for communication – it connects JavaScript to the objects of its environment – thus extending it.</a:t>
            </a:r>
            <a:endParaRPr lang="en-GB" dirty="0"/>
          </a:p>
          <a:p>
            <a:r>
              <a:rPr lang="en-GB" dirty="0" smtClean="0"/>
              <a:t>Browsers are the most common host environment for JavaScript.</a:t>
            </a:r>
          </a:p>
          <a:p>
            <a:pPr lvl="1"/>
            <a:r>
              <a:rPr lang="en-GB" dirty="0" smtClean="0"/>
              <a:t>Client-side JavaScript extends the core language by supplying objects to control the browser and DOM.</a:t>
            </a:r>
          </a:p>
          <a:p>
            <a:pPr lvl="1"/>
            <a:r>
              <a:rPr lang="en-GB" dirty="0" smtClean="0"/>
              <a:t>Server-side extends the language by supplying objects relevant to running server-side e.g. database access. </a:t>
            </a:r>
          </a:p>
        </p:txBody>
      </p:sp>
    </p:spTree>
    <p:extLst>
      <p:ext uri="{BB962C8B-B14F-4D97-AF65-F5344CB8AC3E}">
        <p14:creationId xmlns:p14="http://schemas.microsoft.com/office/powerpoint/2010/main" val="274425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of JavaScript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an interpreted </a:t>
            </a:r>
            <a:r>
              <a:rPr lang="en-GB" dirty="0" smtClean="0"/>
              <a:t>language:</a:t>
            </a:r>
            <a:endParaRPr lang="en-GB" dirty="0"/>
          </a:p>
          <a:p>
            <a:pPr lvl="1"/>
            <a:r>
              <a:rPr lang="en-GB" dirty="0"/>
              <a:t>Scripts are not pre-compiled into native </a:t>
            </a:r>
            <a:r>
              <a:rPr lang="en-GB" dirty="0" smtClean="0"/>
              <a:t>code.</a:t>
            </a:r>
            <a:endParaRPr lang="en-GB" dirty="0"/>
          </a:p>
          <a:p>
            <a:pPr lvl="1"/>
            <a:r>
              <a:rPr lang="en-GB" dirty="0"/>
              <a:t>Script code is interpreted line by line on the </a:t>
            </a:r>
            <a:r>
              <a:rPr lang="en-GB" dirty="0" smtClean="0"/>
              <a:t>fly.</a:t>
            </a:r>
          </a:p>
          <a:p>
            <a:r>
              <a:rPr lang="en-GB" dirty="0"/>
              <a:t>It is loosely typed, dynamic typing is used:</a:t>
            </a:r>
          </a:p>
          <a:p>
            <a:pPr lvl="1"/>
            <a:r>
              <a:rPr lang="en-GB" dirty="0"/>
              <a:t>Variables </a:t>
            </a:r>
            <a:r>
              <a:rPr lang="en-GB" dirty="0" smtClean="0"/>
              <a:t>and objects are </a:t>
            </a:r>
            <a:r>
              <a:rPr lang="en-GB" dirty="0"/>
              <a:t>not associated with a </a:t>
            </a:r>
            <a:r>
              <a:rPr lang="en-GB" dirty="0" smtClean="0"/>
              <a:t>type.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current</a:t>
            </a:r>
            <a:r>
              <a:rPr lang="en-GB" dirty="0"/>
              <a:t> </a:t>
            </a:r>
            <a:r>
              <a:rPr lang="en-GB" dirty="0" smtClean="0"/>
              <a:t>value </a:t>
            </a:r>
            <a:r>
              <a:rPr lang="en-GB" dirty="0"/>
              <a:t>of a variable determines its </a:t>
            </a:r>
            <a:r>
              <a:rPr lang="en-GB" dirty="0" smtClean="0"/>
              <a:t>type.</a:t>
            </a:r>
            <a:endParaRPr lang="en-GB" dirty="0"/>
          </a:p>
          <a:p>
            <a:r>
              <a:rPr lang="en-GB" dirty="0" smtClean="0"/>
              <a:t>It is object-oriented:</a:t>
            </a:r>
          </a:p>
          <a:p>
            <a:pPr lvl="1"/>
            <a:r>
              <a:rPr lang="en-GB" dirty="0" smtClean="0"/>
              <a:t>Properties and methods can be added to any object dynamically.</a:t>
            </a:r>
          </a:p>
          <a:p>
            <a:pPr lvl="1"/>
            <a:r>
              <a:rPr lang="en-GB" dirty="0" smtClean="0"/>
              <a:t>It supports inheritance through its prototype mechanism.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26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JavaScript, Some Very Basic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JavaScript is </a:t>
            </a:r>
            <a:r>
              <a:rPr lang="en-GB" b="1" dirty="0" smtClean="0"/>
              <a:t>case-sensitive</a:t>
            </a:r>
            <a:r>
              <a:rPr lang="en-GB" dirty="0" smtClean="0"/>
              <a:t> like C#</a:t>
            </a:r>
          </a:p>
          <a:p>
            <a:r>
              <a:rPr lang="en-GB" dirty="0" smtClean="0"/>
              <a:t>Instructions are called </a:t>
            </a:r>
            <a:r>
              <a:rPr lang="en-GB" b="1" dirty="0" smtClean="0"/>
              <a:t>statements</a:t>
            </a:r>
            <a:r>
              <a:rPr lang="en-GB" dirty="0" smtClean="0"/>
              <a:t> and are </a:t>
            </a:r>
            <a:r>
              <a:rPr lang="en-GB" b="1" i="1" dirty="0" smtClean="0"/>
              <a:t>separated using semi-colons </a:t>
            </a:r>
            <a:r>
              <a:rPr lang="en-GB" dirty="0" smtClean="0"/>
              <a:t>(</a:t>
            </a:r>
            <a:r>
              <a:rPr lang="en-GB" b="1" dirty="0" smtClean="0"/>
              <a:t>;</a:t>
            </a:r>
            <a:r>
              <a:rPr lang="en-GB" dirty="0" smtClean="0"/>
              <a:t>)</a:t>
            </a:r>
          </a:p>
          <a:p>
            <a:r>
              <a:rPr lang="en-GB" dirty="0" smtClean="0"/>
              <a:t>Statements can be grouped together by enclosing them in curly braces </a:t>
            </a:r>
            <a:r>
              <a:rPr lang="en-GB" b="1" i="1" dirty="0" smtClean="0"/>
              <a:t>{ statements… }</a:t>
            </a:r>
            <a:r>
              <a:rPr lang="en-GB" dirty="0" smtClean="0"/>
              <a:t> to form a </a:t>
            </a:r>
            <a:r>
              <a:rPr lang="en-GB" b="1" dirty="0" smtClean="0"/>
              <a:t>Code Block</a:t>
            </a:r>
            <a:r>
              <a:rPr lang="en-GB" dirty="0" smtClean="0"/>
              <a:t> – e.g. for methods and control statements.</a:t>
            </a:r>
          </a:p>
          <a:p>
            <a:r>
              <a:rPr lang="en-GB" dirty="0" smtClean="0"/>
              <a:t>Comments in JavaScript:</a:t>
            </a:r>
          </a:p>
          <a:p>
            <a:pPr lvl="1"/>
            <a:r>
              <a:rPr lang="en-GB" dirty="0" smtClean="0"/>
              <a:t>Single line:</a:t>
            </a:r>
          </a:p>
          <a:p>
            <a:pPr marL="640080" lvl="2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// This is a single line comment</a:t>
            </a:r>
            <a:endParaRPr lang="en-GB" sz="2000" dirty="0" smtClean="0"/>
          </a:p>
          <a:p>
            <a:pPr lvl="1"/>
            <a:r>
              <a:rPr lang="en-GB" dirty="0" smtClean="0"/>
              <a:t>Multi-line: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/*</a:t>
            </a:r>
          </a:p>
          <a:p>
            <a:pPr marL="685800" lvl="2" indent="0">
              <a:buNone/>
            </a:pPr>
            <a:r>
              <a:rPr lang="en-GB" sz="22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This is</a:t>
            </a:r>
          </a:p>
          <a:p>
            <a:pPr marL="685800" lvl="2" indent="0">
              <a:buNone/>
            </a:pPr>
            <a:r>
              <a:rPr lang="en-GB" sz="22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a multi-line comment</a:t>
            </a:r>
          </a:p>
          <a:p>
            <a:pPr marL="685800" lvl="2" indent="0">
              <a:buNone/>
            </a:pPr>
            <a:r>
              <a:rPr lang="en-GB" sz="22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*/</a:t>
            </a:r>
            <a:endParaRPr lang="en-GB" sz="2200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24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 Structures &amp;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The data types in JavaScript are:</a:t>
            </a:r>
          </a:p>
          <a:p>
            <a:pPr lvl="1"/>
            <a:r>
              <a:rPr lang="en-GB" dirty="0" smtClean="0"/>
              <a:t>Primitive Types (data that is not an object and contains no methods) consisting of:</a:t>
            </a:r>
          </a:p>
          <a:p>
            <a:pPr marL="685800" lvl="2" indent="0">
              <a:buNone/>
            </a:pPr>
            <a:r>
              <a:rPr lang="en-GB" b="1" dirty="0" smtClean="0"/>
              <a:t>null</a:t>
            </a:r>
            <a:r>
              <a:rPr lang="en-GB" dirty="0" smtClean="0"/>
              <a:t>		</a:t>
            </a:r>
            <a:r>
              <a:rPr lang="en-GB" b="1" dirty="0" smtClean="0"/>
              <a:t>undefined</a:t>
            </a:r>
            <a:r>
              <a:rPr lang="en-GB" dirty="0" smtClean="0"/>
              <a:t>	</a:t>
            </a:r>
            <a:r>
              <a:rPr lang="en-GB" b="1" dirty="0" smtClean="0"/>
              <a:t>Boolean</a:t>
            </a:r>
          </a:p>
          <a:p>
            <a:pPr marL="685800" lvl="2" indent="0">
              <a:buNone/>
            </a:pPr>
            <a:r>
              <a:rPr lang="en-GB" b="1" dirty="0" smtClean="0"/>
              <a:t>Number</a:t>
            </a:r>
            <a:r>
              <a:rPr lang="en-GB" dirty="0" smtClean="0"/>
              <a:t>		</a:t>
            </a:r>
            <a:r>
              <a:rPr lang="en-GB" b="1" dirty="0" smtClean="0"/>
              <a:t>String</a:t>
            </a:r>
            <a:r>
              <a:rPr lang="en-GB" dirty="0" smtClean="0"/>
              <a:t>		</a:t>
            </a:r>
            <a:r>
              <a:rPr lang="en-GB" b="1" dirty="0" smtClean="0"/>
              <a:t>Symbol</a:t>
            </a:r>
            <a:r>
              <a:rPr lang="en-GB" dirty="0" smtClean="0"/>
              <a:t> (new in ES6)</a:t>
            </a:r>
          </a:p>
          <a:p>
            <a:pPr lvl="1"/>
            <a:r>
              <a:rPr lang="en-GB" b="1" dirty="0" smtClean="0"/>
              <a:t>Object</a:t>
            </a:r>
            <a:r>
              <a:rPr lang="en-GB" dirty="0" smtClean="0"/>
              <a:t>.</a:t>
            </a:r>
          </a:p>
          <a:p>
            <a:pPr marL="685800" lvl="2" indent="0">
              <a:buNone/>
            </a:pPr>
            <a:r>
              <a:rPr lang="en-GB" dirty="0" smtClean="0"/>
              <a:t>The following object data types are also available as part of the core language, but note that their core data type is still object:</a:t>
            </a:r>
          </a:p>
          <a:p>
            <a:pPr marL="685800" lvl="2" indent="0">
              <a:buNone/>
            </a:pPr>
            <a:r>
              <a:rPr lang="en-GB" b="1" dirty="0" smtClean="0"/>
              <a:t>Function</a:t>
            </a:r>
            <a:r>
              <a:rPr lang="en-GB" dirty="0" smtClean="0"/>
              <a:t>	</a:t>
            </a:r>
            <a:r>
              <a:rPr lang="en-GB" b="1" dirty="0" smtClean="0"/>
              <a:t>Array</a:t>
            </a:r>
            <a:r>
              <a:rPr lang="en-GB" dirty="0" smtClean="0"/>
              <a:t>		</a:t>
            </a:r>
            <a:r>
              <a:rPr lang="en-GB" b="1" dirty="0" smtClean="0"/>
              <a:t>Date</a:t>
            </a:r>
            <a:r>
              <a:rPr lang="en-GB" dirty="0" smtClean="0"/>
              <a:t>		</a:t>
            </a:r>
            <a:r>
              <a:rPr lang="en-GB" b="1" dirty="0" err="1" smtClean="0"/>
              <a:t>RegExp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31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Declarations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Three types of declarations:</a:t>
            </a:r>
          </a:p>
          <a:p>
            <a:pPr lvl="1"/>
            <a:r>
              <a:rPr lang="en-GB" b="1" dirty="0" err="1" smtClean="0"/>
              <a:t>var</a:t>
            </a:r>
            <a:r>
              <a:rPr lang="en-GB" dirty="0" smtClean="0"/>
              <a:t>: for variables with global and local </a:t>
            </a:r>
            <a:r>
              <a:rPr lang="en-GB" dirty="0" smtClean="0"/>
              <a:t>scope (</a:t>
            </a:r>
            <a:r>
              <a:rPr lang="en-GB" i="1" dirty="0" smtClean="0"/>
              <a:t>more commonly used</a:t>
            </a:r>
            <a:r>
              <a:rPr lang="en-GB" dirty="0" smtClean="0"/>
              <a:t>).</a:t>
            </a:r>
            <a:endParaRPr lang="en-GB" dirty="0" smtClean="0"/>
          </a:p>
          <a:p>
            <a:pPr lvl="1"/>
            <a:r>
              <a:rPr lang="en-GB" b="1" dirty="0" smtClean="0"/>
              <a:t>let</a:t>
            </a:r>
            <a:r>
              <a:rPr lang="en-GB" dirty="0" smtClean="0"/>
              <a:t>: for variables with local scope within a code block.</a:t>
            </a:r>
          </a:p>
          <a:p>
            <a:pPr lvl="1"/>
            <a:r>
              <a:rPr lang="en-GB" b="1" dirty="0" err="1" smtClean="0"/>
              <a:t>const</a:t>
            </a:r>
            <a:r>
              <a:rPr lang="en-GB" dirty="0" smtClean="0"/>
              <a:t>: for read-only variables – value cannot change</a:t>
            </a:r>
          </a:p>
          <a:p>
            <a:r>
              <a:rPr lang="en-GB" dirty="0" smtClean="0"/>
              <a:t>Variable Scope:</a:t>
            </a:r>
          </a:p>
          <a:p>
            <a:pPr lvl="1"/>
            <a:r>
              <a:rPr lang="en-GB" dirty="0" smtClean="0"/>
              <a:t>A variable declared outside a function is referred to as a </a:t>
            </a:r>
            <a:r>
              <a:rPr lang="en-GB" b="1" dirty="0" smtClean="0"/>
              <a:t>global variable</a:t>
            </a:r>
            <a:r>
              <a:rPr lang="en-GB" dirty="0" smtClean="0"/>
              <a:t>, and it is available to all code in the current document.</a:t>
            </a:r>
          </a:p>
          <a:p>
            <a:pPr lvl="1"/>
            <a:r>
              <a:rPr lang="en-GB" dirty="0" smtClean="0"/>
              <a:t>A variable declared within a function is called a </a:t>
            </a:r>
            <a:r>
              <a:rPr lang="en-GB" b="1" dirty="0" smtClean="0"/>
              <a:t>local variable</a:t>
            </a:r>
            <a:r>
              <a:rPr lang="en-GB" dirty="0" smtClean="0"/>
              <a:t> and is </a:t>
            </a:r>
            <a:r>
              <a:rPr lang="en-GB" u="sng" dirty="0" smtClean="0"/>
              <a:t>only</a:t>
            </a:r>
            <a:r>
              <a:rPr lang="en-GB" dirty="0" smtClean="0"/>
              <a:t> available within that function.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be very careful with variable scope and </a:t>
            </a:r>
            <a:r>
              <a:rPr lang="en-GB" dirty="0">
                <a:hlinkClick r:id="rId3"/>
              </a:rPr>
              <a:t>JS </a:t>
            </a:r>
            <a:r>
              <a:rPr lang="en-GB" dirty="0" smtClean="0">
                <a:hlinkClick r:id="rId3"/>
              </a:rPr>
              <a:t>Hoisting</a:t>
            </a:r>
            <a:r>
              <a:rPr lang="en-GB" dirty="0" smtClean="0"/>
              <a:t>. Also read </a:t>
            </a:r>
            <a:r>
              <a:rPr lang="en-GB" dirty="0"/>
              <a:t>more about the </a:t>
            </a:r>
            <a:r>
              <a:rPr lang="en-GB" dirty="0" err="1">
                <a:hlinkClick r:id="rId4"/>
              </a:rPr>
              <a:t>var</a:t>
            </a:r>
            <a:r>
              <a:rPr lang="en-GB" dirty="0"/>
              <a:t> and </a:t>
            </a:r>
            <a:r>
              <a:rPr lang="en-GB" dirty="0">
                <a:hlinkClick r:id="rId5"/>
              </a:rPr>
              <a:t>let</a:t>
            </a:r>
            <a:r>
              <a:rPr lang="en-GB" dirty="0"/>
              <a:t> behaviours.</a:t>
            </a:r>
          </a:p>
        </p:txBody>
      </p:sp>
    </p:spTree>
    <p:extLst>
      <p:ext uri="{BB962C8B-B14F-4D97-AF65-F5344CB8AC3E}">
        <p14:creationId xmlns:p14="http://schemas.microsoft.com/office/powerpoint/2010/main" val="260033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Used to store a collection of zero or more values, each of which represents an array element.</a:t>
            </a:r>
          </a:p>
          <a:p>
            <a:r>
              <a:rPr lang="en-GB" dirty="0" smtClean="0"/>
              <a:t>Array elements in JS are enclosed within square brackets [ … ].</a:t>
            </a:r>
          </a:p>
          <a:p>
            <a:r>
              <a:rPr lang="en-GB" dirty="0" smtClean="0"/>
              <a:t>You can create an array as follows: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students = [];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an empty array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 = [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"water"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"juice"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beer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an array with items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98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Array Properties and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drinks.length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number of items in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</a:t>
            </a: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drinks.sort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sorts the array items alphabetically</a:t>
            </a: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drinks.push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("wine")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adds a new item (wine) to drinks</a:t>
            </a: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 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drinks.pop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removes and returns the last item in the array (stores in variable d).</a:t>
            </a:r>
            <a:endParaRPr lang="en-GB" sz="2000" dirty="0">
              <a:solidFill>
                <a:srgbClr val="008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drinks.reverse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reverses the items in the array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800" dirty="0" smtClean="0"/>
              <a:t>For more on arrays, see:</a:t>
            </a:r>
          </a:p>
          <a:p>
            <a:pPr lvl="1"/>
            <a:r>
              <a:rPr lang="en-GB" dirty="0">
                <a:hlinkClick r:id="rId3"/>
              </a:rPr>
              <a:t>http://www.w3schools.com/js/js_array_methods.asp</a:t>
            </a:r>
          </a:p>
          <a:p>
            <a:pPr lvl="1"/>
            <a:r>
              <a:rPr lang="en-GB" dirty="0">
                <a:hlinkClick r:id="rId3"/>
              </a:rPr>
              <a:t>http://www.w3schools.com/jsref/jsref_obj_array.asp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66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Looping Over Array Items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Two </a:t>
            </a:r>
            <a:r>
              <a:rPr lang="en-GB" dirty="0" smtClean="0"/>
              <a:t>methods </a:t>
            </a:r>
            <a:r>
              <a:rPr lang="en-GB" dirty="0" smtClean="0"/>
              <a:t>to loop over array items:</a:t>
            </a:r>
          </a:p>
          <a:p>
            <a:r>
              <a:rPr lang="en-GB" sz="23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3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Method 1</a:t>
            </a:r>
            <a:endParaRPr lang="en-GB" sz="2300" dirty="0" smtClean="0">
              <a:solidFill>
                <a:srgbClr val="0000FF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numDrinks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drinks.length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number of items in drinks</a:t>
            </a:r>
            <a:endParaRPr lang="en-GB" sz="2000" dirty="0" smtClean="0">
              <a:solidFill>
                <a:srgbClr val="0000FF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0;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&lt;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numDrinks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++) {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with item[</a:t>
            </a:r>
            <a:r>
              <a:rPr lang="en-GB" sz="20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endParaRPr lang="en-GB" sz="20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23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3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Method 2</a:t>
            </a:r>
            <a:endParaRPr lang="en-GB" sz="2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drinks.forEach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currentItem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index, array) {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do something with </a:t>
            </a:r>
            <a:r>
              <a:rPr lang="en-GB" sz="2000" dirty="0" err="1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currentItem</a:t>
            </a:r>
            <a:endParaRPr lang="en-GB" sz="2000" dirty="0" smtClean="0">
              <a:solidFill>
                <a:srgbClr val="008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index gives you access to </a:t>
            </a:r>
            <a:r>
              <a:rPr lang="en-GB" sz="2000" dirty="0" err="1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currentItem’s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index #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13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 Conversions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Recall that JS uses dynamic typing.</a:t>
            </a:r>
          </a:p>
          <a:p>
            <a:r>
              <a:rPr lang="en-GB" dirty="0" smtClean="0"/>
              <a:t>You can use the </a:t>
            </a:r>
            <a:r>
              <a:rPr lang="en-GB" b="1" dirty="0" err="1" smtClean="0"/>
              <a:t>typeof</a:t>
            </a:r>
            <a:r>
              <a:rPr lang="en-GB" b="1" dirty="0" smtClean="0"/>
              <a:t> operator</a:t>
            </a:r>
            <a:r>
              <a:rPr lang="en-GB" dirty="0" smtClean="0"/>
              <a:t> to check the current type of a variable: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John"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Returns string 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3.14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Returns number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false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Returns </a:t>
            </a:r>
            <a:r>
              <a:rPr lang="en-GB" sz="2000" dirty="0" err="1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boolean</a:t>
            </a:r>
            <a:endParaRPr lang="en-GB" sz="2000" dirty="0">
              <a:solidFill>
                <a:srgbClr val="008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undefined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	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undefined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Date()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Returns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object</a:t>
            </a: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[1, 2, 3, 4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	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Returns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typeof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name: 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'John'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age: 34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r>
              <a:rPr lang="en-GB" sz="2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object</a:t>
            </a:r>
            <a:endParaRPr lang="en-GB" sz="2000" dirty="0" smtClean="0"/>
          </a:p>
          <a:p>
            <a:r>
              <a:rPr lang="en-GB" b="1" dirty="0" smtClean="0"/>
              <a:t>Note</a:t>
            </a:r>
            <a:r>
              <a:rPr lang="en-GB" dirty="0" smtClean="0"/>
              <a:t>: everything, except core types (string, </a:t>
            </a:r>
            <a:r>
              <a:rPr lang="en-GB" dirty="0" err="1"/>
              <a:t>b</a:t>
            </a:r>
            <a:r>
              <a:rPr lang="en-GB" dirty="0" err="1" smtClean="0"/>
              <a:t>oolean</a:t>
            </a:r>
            <a:r>
              <a:rPr lang="en-GB" dirty="0" smtClean="0"/>
              <a:t>, number), in JS are objects.</a:t>
            </a:r>
          </a:p>
        </p:txBody>
      </p:sp>
    </p:spTree>
    <p:extLst>
      <p:ext uri="{BB962C8B-B14F-4D97-AF65-F5344CB8AC3E}">
        <p14:creationId xmlns:p14="http://schemas.microsoft.com/office/powerpoint/2010/main" val="274764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 Conversions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141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Although JS uses dynamic typing, a few methods exist to convert string values to a specific data type:</a:t>
            </a:r>
          </a:p>
          <a:p>
            <a:r>
              <a:rPr lang="en-GB" b="1" dirty="0" err="1" smtClean="0"/>
              <a:t>parseInt</a:t>
            </a:r>
            <a:r>
              <a:rPr lang="en-GB" dirty="0" smtClean="0"/>
              <a:t>: converts to integer. The second value specifies the base or older browsers will surprise you.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"123"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10);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converts to an integer</a:t>
            </a:r>
            <a:endParaRPr lang="en-GB" sz="2000" dirty="0" smtClean="0"/>
          </a:p>
          <a:p>
            <a:r>
              <a:rPr lang="en-GB" b="1" dirty="0" err="1" smtClean="0"/>
              <a:t>parseFloat</a:t>
            </a:r>
            <a:r>
              <a:rPr lang="en-GB" dirty="0" smtClean="0"/>
              <a:t>: converts to floating point number.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parseFloat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"£123.45"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20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produces 123.45</a:t>
            </a:r>
            <a:endParaRPr lang="en-GB" sz="2000" dirty="0" smtClean="0"/>
          </a:p>
          <a:p>
            <a:r>
              <a:rPr lang="en-GB" b="1" dirty="0" err="1" smtClean="0"/>
              <a:t>JSON.parse</a:t>
            </a:r>
            <a:r>
              <a:rPr lang="en-GB" dirty="0" smtClean="0"/>
              <a:t>(</a:t>
            </a:r>
            <a:r>
              <a:rPr lang="en-GB" dirty="0" err="1" smtClean="0"/>
              <a:t>json_string</a:t>
            </a:r>
            <a:r>
              <a:rPr lang="en-GB" dirty="0" smtClean="0"/>
              <a:t>): will convert the string to a JSON object as long as it obeys the rules.</a:t>
            </a:r>
          </a:p>
          <a:p>
            <a:r>
              <a:rPr lang="en-GB" b="1" dirty="0" err="1" smtClean="0"/>
              <a:t>Date.parse</a:t>
            </a:r>
            <a:r>
              <a:rPr lang="en-GB" dirty="0" smtClean="0"/>
              <a:t>(</a:t>
            </a:r>
            <a:r>
              <a:rPr lang="en-GB" dirty="0" err="1" smtClean="0"/>
              <a:t>date_string</a:t>
            </a:r>
            <a:r>
              <a:rPr lang="en-GB" dirty="0" smtClean="0"/>
              <a:t>): will convert the string to the number of milliseconds between date and Jan, 1 1970. You can then use this value to create a new date object.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124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Together with objects, functions are at the </a:t>
            </a:r>
            <a:r>
              <a:rPr lang="en-GB" b="1" dirty="0" smtClean="0"/>
              <a:t>core</a:t>
            </a:r>
            <a:r>
              <a:rPr lang="en-GB" dirty="0" smtClean="0"/>
              <a:t> of properly understanding and using JavaScript.</a:t>
            </a:r>
          </a:p>
          <a:p>
            <a:r>
              <a:rPr lang="en-GB" dirty="0" smtClean="0"/>
              <a:t>The basic function follows the rules of functions (methods) in other programming languages.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{</a:t>
            </a: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(param1, param2, …)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// do </a:t>
            </a:r>
            <a:r>
              <a:rPr lang="en-GB" sz="18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something with parameters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value; </a:t>
            </a: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if required, return something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r>
              <a:rPr lang="en-GB" dirty="0" smtClean="0"/>
              <a:t>Use function by calling it:</a:t>
            </a:r>
          </a:p>
          <a:p>
            <a:pPr lvl="1"/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 </a:t>
            </a: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no parameters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19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functionName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(1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myVar</a:t>
            </a:r>
            <a:r>
              <a:rPr lang="en-GB" sz="1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</a:t>
            </a:r>
            <a:r>
              <a:rPr lang="en-GB" sz="19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with parameters</a:t>
            </a:r>
            <a:endParaRPr lang="en-GB" sz="1900" dirty="0" smtClean="0"/>
          </a:p>
        </p:txBody>
      </p:sp>
    </p:spTree>
    <p:extLst>
      <p:ext uri="{BB962C8B-B14F-4D97-AF65-F5344CB8AC3E}">
        <p14:creationId xmlns:p14="http://schemas.microsoft.com/office/powerpoint/2010/main" val="27634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is, however, a lot more to JavaScript functions and we will discuss these in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6876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You should know the following control structures:</a:t>
            </a:r>
          </a:p>
          <a:p>
            <a:pPr lvl="1"/>
            <a:r>
              <a:rPr lang="en-GB" dirty="0" smtClean="0"/>
              <a:t>if </a:t>
            </a:r>
            <a:r>
              <a:rPr lang="en-GB" dirty="0" smtClean="0"/>
              <a:t>statement</a:t>
            </a:r>
          </a:p>
          <a:p>
            <a:pPr lvl="1"/>
            <a:r>
              <a:rPr lang="en-GB" dirty="0" smtClean="0"/>
              <a:t>while statement</a:t>
            </a:r>
          </a:p>
          <a:p>
            <a:pPr lvl="1"/>
            <a:r>
              <a:rPr lang="en-GB" dirty="0" smtClean="0"/>
              <a:t>do … while statement</a:t>
            </a:r>
          </a:p>
          <a:p>
            <a:pPr lvl="1"/>
            <a:r>
              <a:rPr lang="en-GB" dirty="0" smtClean="0"/>
              <a:t>switch statement</a:t>
            </a:r>
          </a:p>
          <a:p>
            <a:pPr lvl="1"/>
            <a:r>
              <a:rPr lang="en-GB" dirty="0" smtClean="0"/>
              <a:t>break statement</a:t>
            </a:r>
          </a:p>
          <a:p>
            <a:pPr lvl="1"/>
            <a:r>
              <a:rPr lang="en-GB" dirty="0" smtClean="0"/>
              <a:t>continue </a:t>
            </a:r>
            <a:r>
              <a:rPr lang="en-GB" dirty="0" smtClean="0"/>
              <a:t>statement</a:t>
            </a:r>
          </a:p>
          <a:p>
            <a:r>
              <a:rPr lang="en-GB" dirty="0" smtClean="0"/>
              <a:t>Note: if there is any in particular you would like me to go over with you in class, please let me know.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61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You should know most of the operators:</a:t>
            </a:r>
          </a:p>
          <a:p>
            <a:pPr lvl="1"/>
            <a:r>
              <a:rPr lang="en-GB" dirty="0" smtClean="0"/>
              <a:t>Assignment </a:t>
            </a:r>
            <a:r>
              <a:rPr lang="en-GB" dirty="0" smtClean="0"/>
              <a:t>Operators and Compound Assignment Operators</a:t>
            </a:r>
          </a:p>
          <a:p>
            <a:pPr lvl="1"/>
            <a:r>
              <a:rPr lang="en-GB" dirty="0" smtClean="0"/>
              <a:t>Comparison Operators and Strict Comparisons</a:t>
            </a:r>
          </a:p>
          <a:p>
            <a:pPr lvl="1"/>
            <a:r>
              <a:rPr lang="en-GB" dirty="0" smtClean="0"/>
              <a:t>Arithmetic Operators</a:t>
            </a:r>
          </a:p>
          <a:p>
            <a:pPr lvl="1"/>
            <a:r>
              <a:rPr lang="en-GB" dirty="0" smtClean="0"/>
              <a:t>String Operators</a:t>
            </a:r>
          </a:p>
          <a:p>
            <a:pPr lvl="1"/>
            <a:r>
              <a:rPr lang="en-GB" dirty="0" smtClean="0"/>
              <a:t>Logical Operators (&amp;&amp;, ||, </a:t>
            </a:r>
            <a:r>
              <a:rPr lang="en-GB" dirty="0" smtClean="0"/>
              <a:t>!)</a:t>
            </a:r>
          </a:p>
          <a:p>
            <a:r>
              <a:rPr lang="en-GB" dirty="0" smtClean="0"/>
              <a:t>Additional operator of worthy note:</a:t>
            </a:r>
            <a:endParaRPr lang="en-GB" dirty="0"/>
          </a:p>
          <a:p>
            <a:pPr lvl="1"/>
            <a:r>
              <a:rPr lang="en-GB" dirty="0" smtClean="0"/>
              <a:t>Conditional </a:t>
            </a:r>
            <a:r>
              <a:rPr lang="en-GB" dirty="0" smtClean="0"/>
              <a:t>(Ternary) </a:t>
            </a:r>
            <a:r>
              <a:rPr lang="en-GB" dirty="0" smtClean="0"/>
              <a:t>Operator (I wi</a:t>
            </a:r>
            <a:r>
              <a:rPr lang="en-GB" dirty="0" smtClean="0"/>
              <a:t>ll go over this with you in class – please remind me if I forget)</a:t>
            </a:r>
            <a:endParaRPr lang="en-GB" dirty="0" smtClean="0"/>
          </a:p>
          <a:p>
            <a:r>
              <a:rPr lang="en-GB" dirty="0" smtClean="0"/>
              <a:t>See </a:t>
            </a:r>
            <a:r>
              <a:rPr lang="en-GB" dirty="0" smtClean="0"/>
              <a:t>more</a:t>
            </a:r>
            <a:r>
              <a:rPr lang="en-GB" dirty="0" smtClean="0"/>
              <a:t>: </a:t>
            </a:r>
            <a:r>
              <a:rPr lang="en-GB" dirty="0" smtClean="0">
                <a:hlinkClick r:id="rId3"/>
              </a:rPr>
              <a:t>W3Schools</a:t>
            </a:r>
            <a:r>
              <a:rPr lang="en-GB" dirty="0" smtClean="0"/>
              <a:t> or </a:t>
            </a:r>
            <a:r>
              <a:rPr lang="en-GB" dirty="0" smtClean="0">
                <a:hlinkClick r:id="rId4"/>
              </a:rPr>
              <a:t>Mozilla Developer Network (MDN)</a:t>
            </a:r>
            <a:r>
              <a:rPr lang="en-GB" dirty="0" smtClean="0"/>
              <a:t> (the MDN lists the more advanced operators)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JavaScript and the 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JavaScript can be used to: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hange elements, attributes and CSS styles</a:t>
            </a:r>
          </a:p>
          <a:p>
            <a:pPr lvl="1"/>
            <a:r>
              <a:rPr lang="en-GB" dirty="0" smtClean="0"/>
              <a:t>remove existing elements, attributes and styles</a:t>
            </a:r>
          </a:p>
          <a:p>
            <a:pPr lvl="1"/>
            <a:r>
              <a:rPr lang="en-GB" dirty="0" smtClean="0"/>
              <a:t>add new elements, attributes and styles</a:t>
            </a:r>
          </a:p>
          <a:p>
            <a:pPr lvl="1"/>
            <a:r>
              <a:rPr lang="en-GB" dirty="0" smtClean="0"/>
              <a:t>react to events that happen on the page</a:t>
            </a:r>
          </a:p>
          <a:p>
            <a:r>
              <a:rPr lang="en-GB" dirty="0" smtClean="0"/>
              <a:t>The easiest way to get a reference to an element to manipulate it is to use its </a:t>
            </a:r>
            <a:r>
              <a:rPr lang="en-GB" b="1" dirty="0" smtClean="0"/>
              <a:t>id attribute value</a:t>
            </a:r>
            <a:r>
              <a:rPr lang="en-GB" dirty="0" smtClean="0"/>
              <a:t> and the </a:t>
            </a:r>
            <a:r>
              <a:rPr lang="en-GB" b="1" dirty="0" err="1" smtClean="0"/>
              <a:t>document.getElementById</a:t>
            </a:r>
            <a:r>
              <a:rPr lang="en-GB" b="1" dirty="0" smtClean="0"/>
              <a:t>()</a:t>
            </a:r>
            <a:r>
              <a:rPr lang="en-GB" dirty="0" smtClean="0"/>
              <a:t> method.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i="1" dirty="0" smtClean="0"/>
              <a:t>Hopefully you all remember this.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235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Finding elements to program/manipulate:</a:t>
            </a:r>
          </a:p>
          <a:p>
            <a:r>
              <a:rPr lang="en-GB" dirty="0" smtClean="0"/>
              <a:t>By id (returns one element):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</a:t>
            </a:r>
            <a:r>
              <a:rPr lang="en-GB" sz="2000" b="1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 smtClean="0"/>
          </a:p>
          <a:p>
            <a:r>
              <a:rPr lang="en-GB" dirty="0" smtClean="0"/>
              <a:t>By tag type (returns HTML collection):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divs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TagName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"div"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 smtClean="0"/>
          </a:p>
          <a:p>
            <a:r>
              <a:rPr lang="en-GB" dirty="0" smtClean="0"/>
              <a:t>By class (returns HTML collection):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btns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ClassName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flexItem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9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.</a:t>
            </a:r>
            <a:r>
              <a:rPr lang="en-GB" b="1" dirty="0" err="1" smtClean="0"/>
              <a:t>innerHTML</a:t>
            </a:r>
            <a:r>
              <a:rPr lang="en-GB" dirty="0" smtClean="0"/>
              <a:t>: changes the HTML content of an element</a:t>
            </a:r>
          </a:p>
          <a:p>
            <a:pPr marL="365760" lvl="1" indent="0">
              <a:buNone/>
            </a:pP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submitButton</a:t>
            </a:r>
            <a:r>
              <a:rPr lang="en-GB" sz="20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innerHTML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"&lt;span&gt;Hello world&lt;/span&gt;";</a:t>
            </a:r>
            <a:endParaRPr lang="en-GB" sz="2000" dirty="0" smtClean="0"/>
          </a:p>
          <a:p>
            <a:r>
              <a:rPr lang="en-GB" b="1" dirty="0" smtClean="0"/>
              <a:t>.</a:t>
            </a:r>
            <a:r>
              <a:rPr lang="en-GB" b="1" i="1" dirty="0" smtClean="0"/>
              <a:t>attribute</a:t>
            </a:r>
            <a:r>
              <a:rPr lang="en-GB" dirty="0" smtClean="0"/>
              <a:t>: changes the attribute value of an element where attribute is the attribute to change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myLink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).class = 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blueButton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200" dirty="0" smtClean="0"/>
          </a:p>
          <a:p>
            <a:r>
              <a:rPr lang="en-GB" b="1" dirty="0" smtClean="0"/>
              <a:t>.</a:t>
            </a:r>
            <a:r>
              <a:rPr lang="en-GB" b="1" dirty="0" err="1" smtClean="0"/>
              <a:t>setAttribute</a:t>
            </a:r>
            <a:r>
              <a:rPr lang="en-GB" dirty="0" smtClean="0"/>
              <a:t>: also changes the attribute value of an element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myLink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</a:t>
            </a:r>
            <a:r>
              <a:rPr lang="en-GB" sz="22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setAttribute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"class"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blueButton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200" dirty="0" smtClean="0"/>
          </a:p>
          <a:p>
            <a:r>
              <a:rPr lang="en-GB" b="1" dirty="0" smtClean="0"/>
              <a:t>.</a:t>
            </a:r>
            <a:r>
              <a:rPr lang="en-GB" b="1" dirty="0" err="1" smtClean="0"/>
              <a:t>style.property</a:t>
            </a:r>
            <a:r>
              <a:rPr lang="en-GB" dirty="0" smtClean="0"/>
              <a:t>: changes the style of a HTML element where property is the style to change</a:t>
            </a:r>
          </a:p>
          <a:p>
            <a:pPr marL="365760" lvl="1" indent="0">
              <a:buNone/>
            </a:pP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document.getElementById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myLink</a:t>
            </a:r>
            <a:r>
              <a:rPr lang="en-GB" sz="2200" dirty="0" smtClean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</a:t>
            </a:r>
            <a:r>
              <a:rPr lang="en-GB" sz="22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style.color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"red"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42594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Finding Elements Using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addition to common methods for finding elements, the following two methods allow you to find elements using CSS selectors:</a:t>
            </a:r>
          </a:p>
          <a:p>
            <a:pPr lvl="1"/>
            <a:r>
              <a:rPr lang="en-GB" b="1" dirty="0" err="1" smtClean="0"/>
              <a:t>element.querySelector</a:t>
            </a:r>
            <a:r>
              <a:rPr lang="en-GB" dirty="0" smtClean="0"/>
              <a:t>("selector"): returns the </a:t>
            </a:r>
            <a:r>
              <a:rPr lang="en-GB" u="sng" dirty="0" smtClean="0"/>
              <a:t>first</a:t>
            </a:r>
            <a:r>
              <a:rPr lang="en-GB" dirty="0" smtClean="0"/>
              <a:t> matching element based on the CSS selector.</a:t>
            </a:r>
          </a:p>
          <a:p>
            <a:pPr lvl="1"/>
            <a:r>
              <a:rPr lang="en-GB" b="1" dirty="0" err="1" smtClean="0"/>
              <a:t>element.querySelectorAll</a:t>
            </a:r>
            <a:r>
              <a:rPr lang="en-GB" dirty="0" smtClean="0"/>
              <a:t>("</a:t>
            </a:r>
            <a:r>
              <a:rPr lang="en-GB" dirty="0"/>
              <a:t>selector"</a:t>
            </a:r>
            <a:r>
              <a:rPr lang="en-GB" dirty="0" smtClean="0"/>
              <a:t>): returns </a:t>
            </a:r>
            <a:r>
              <a:rPr lang="en-GB" u="sng" dirty="0" smtClean="0"/>
              <a:t>all</a:t>
            </a:r>
            <a:r>
              <a:rPr lang="en-GB" dirty="0" smtClean="0"/>
              <a:t> matching elements based on the CSS selector.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el = 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document.querySelector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"#para1"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900" dirty="0" smtClean="0"/>
          </a:p>
          <a:p>
            <a:pPr lvl="1"/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links = 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document.querySelectorAll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nav.main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a"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900" dirty="0" smtClean="0"/>
          </a:p>
          <a:p>
            <a:r>
              <a:rPr lang="en-GB" dirty="0" smtClean="0"/>
              <a:t>This method of selecting elements using CSS selectors is at the core of jQuery.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86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problem with HTML DOM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Selectors that return a collection of HTML elements return a </a:t>
            </a:r>
            <a:r>
              <a:rPr lang="en-GB" b="1" dirty="0" err="1" smtClean="0"/>
              <a:t>NodeList</a:t>
            </a:r>
            <a:r>
              <a:rPr lang="en-GB" dirty="0" smtClean="0"/>
              <a:t> object.</a:t>
            </a:r>
          </a:p>
          <a:p>
            <a:r>
              <a:rPr lang="en-GB" dirty="0" smtClean="0"/>
              <a:t>This </a:t>
            </a:r>
            <a:r>
              <a:rPr lang="en-GB" dirty="0" err="1" smtClean="0"/>
              <a:t>NodeList</a:t>
            </a:r>
            <a:r>
              <a:rPr lang="en-GB" dirty="0" smtClean="0"/>
              <a:t> can be:</a:t>
            </a:r>
          </a:p>
          <a:p>
            <a:pPr lvl="1"/>
            <a:r>
              <a:rPr lang="en-GB" b="1" dirty="0"/>
              <a:t>A </a:t>
            </a:r>
            <a:r>
              <a:rPr lang="en-GB" b="1" dirty="0" smtClean="0"/>
              <a:t>Static Collection</a:t>
            </a:r>
            <a:r>
              <a:rPr lang="en-GB" dirty="0" smtClean="0"/>
              <a:t>: any dynamic changes in the DOM are not reflected in the retrieved collection.</a:t>
            </a:r>
          </a:p>
          <a:p>
            <a:pPr marL="685800" lvl="2" indent="0">
              <a:buNone/>
            </a:pPr>
            <a:r>
              <a:rPr lang="en-GB" dirty="0" smtClean="0"/>
              <a:t>For example, the </a:t>
            </a:r>
            <a:r>
              <a:rPr lang="en-GB" dirty="0" err="1" smtClean="0"/>
              <a:t>querySelectorAll</a:t>
            </a:r>
            <a:r>
              <a:rPr lang="en-GB" dirty="0" smtClean="0"/>
              <a:t>() returns a static collection.</a:t>
            </a:r>
            <a:endParaRPr lang="en-GB" dirty="0"/>
          </a:p>
          <a:p>
            <a:pPr lvl="1"/>
            <a:r>
              <a:rPr lang="en-GB" b="1" dirty="0" smtClean="0"/>
              <a:t>A Live Collection</a:t>
            </a:r>
            <a:r>
              <a:rPr lang="en-GB" dirty="0" smtClean="0"/>
              <a:t>: any dynamic changes in the DOM are reflected in the retrieved collection.</a:t>
            </a:r>
          </a:p>
          <a:p>
            <a:r>
              <a:rPr lang="en-GB" dirty="0" smtClean="0"/>
              <a:t>The problem with static collections is that often times JS is used to dynamically change the DOM and things need to be done with the inserted content.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36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Responding to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Events occur when something happens to an element e.g. clicked, loads, mouse over, etc.</a:t>
            </a:r>
          </a:p>
          <a:p>
            <a:r>
              <a:rPr lang="en-GB" dirty="0" smtClean="0"/>
              <a:t>You create event listener methods that listen out for an event and respond to it via program code.</a:t>
            </a:r>
          </a:p>
          <a:p>
            <a:r>
              <a:rPr lang="en-GB" dirty="0" smtClean="0"/>
              <a:t>There are different ways to create an event listener method:</a:t>
            </a:r>
          </a:p>
          <a:p>
            <a:pPr lvl="1"/>
            <a:r>
              <a:rPr lang="en-GB" dirty="0" smtClean="0"/>
              <a:t>Using an event attribute e.g.</a:t>
            </a:r>
          </a:p>
          <a:p>
            <a:pPr marL="1143000" lvl="3" indent="0">
              <a:buNone/>
            </a:pP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onclick</a:t>
            </a: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</a:t>
            </a: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…</a:t>
            </a: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pPr lvl="1"/>
            <a:r>
              <a:rPr lang="en-GB" dirty="0" smtClean="0"/>
              <a:t>Using the DOM </a:t>
            </a:r>
            <a:r>
              <a:rPr lang="en-GB" b="1" dirty="0" err="1" smtClean="0"/>
              <a:t>EventListener</a:t>
            </a:r>
            <a:r>
              <a:rPr lang="en-GB" dirty="0" smtClean="0"/>
              <a:t> method (</a:t>
            </a:r>
            <a:r>
              <a:rPr lang="en-GB" b="1" i="1" dirty="0" smtClean="0"/>
              <a:t>this is the best </a:t>
            </a:r>
            <a:r>
              <a:rPr lang="en-GB" b="1" i="1" dirty="0" smtClean="0"/>
              <a:t>approach</a:t>
            </a:r>
            <a:r>
              <a:rPr lang="en-GB" i="1" dirty="0" smtClean="0"/>
              <a:t> – we will look at this together in class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488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JavaScript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 re-introduction to JavaScript</a:t>
            </a:r>
            <a:r>
              <a:rPr lang="en-GB" dirty="0"/>
              <a:t> on MDN</a:t>
            </a:r>
          </a:p>
          <a:p>
            <a:r>
              <a:rPr lang="en-GB" dirty="0" smtClean="0">
                <a:hlinkClick r:id="rId3"/>
              </a:rPr>
              <a:t>JavaScript </a:t>
            </a:r>
            <a:r>
              <a:rPr lang="en-GB" dirty="0" smtClean="0">
                <a:hlinkClick r:id="rId3"/>
              </a:rPr>
              <a:t>Guide</a:t>
            </a:r>
            <a:r>
              <a:rPr lang="en-GB" dirty="0" smtClean="0"/>
              <a:t> on Mozilla Developer Network (MDN)</a:t>
            </a:r>
          </a:p>
          <a:p>
            <a:r>
              <a:rPr lang="en-GB" dirty="0" smtClean="0">
                <a:hlinkClick r:id="rId4"/>
              </a:rPr>
              <a:t>JavaScript </a:t>
            </a:r>
            <a:r>
              <a:rPr lang="en-GB" dirty="0" smtClean="0">
                <a:hlinkClick r:id="rId4"/>
              </a:rPr>
              <a:t>Tutorial</a:t>
            </a:r>
            <a:r>
              <a:rPr lang="en-GB" dirty="0" smtClean="0"/>
              <a:t> on w3schools.com</a:t>
            </a:r>
          </a:p>
          <a:p>
            <a:r>
              <a:rPr lang="en-GB" dirty="0" smtClean="0">
                <a:hlinkClick r:id="rId5"/>
              </a:rPr>
              <a:t>jQuery Tutorial</a:t>
            </a:r>
            <a:r>
              <a:rPr lang="en-GB" dirty="0" smtClean="0"/>
              <a:t> on w3schools.com</a:t>
            </a:r>
          </a:p>
          <a:p>
            <a:r>
              <a:rPr lang="en-GB" dirty="0" smtClean="0">
                <a:hlinkClick r:id="rId6"/>
              </a:rPr>
              <a:t>jQuery API Documentation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44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the role of WAI-ARIA in scripting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is the fall-back solution for browsers without JavaScript support?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2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11316</TotalTime>
  <Words>1946</Words>
  <Application>Microsoft Office PowerPoint</Application>
  <PresentationFormat>On-screen Show (4:3)</PresentationFormat>
  <Paragraphs>241</Paragraphs>
  <Slides>25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JavaScript Refresher</vt:lpstr>
      <vt:lpstr>Today’s Lecture</vt:lpstr>
      <vt:lpstr>JavaScript (JS), aka ECMAScript (ES)</vt:lpstr>
      <vt:lpstr>Extending JavaScript</vt:lpstr>
      <vt:lpstr>Features of JavaScript</vt:lpstr>
      <vt:lpstr>JavaScript, Some Very Basic Rules</vt:lpstr>
      <vt:lpstr>Data Structures &amp; Types</vt:lpstr>
      <vt:lpstr>Declarations</vt:lpstr>
      <vt:lpstr>Arrays</vt:lpstr>
      <vt:lpstr>Useful Array Properties and Methods</vt:lpstr>
      <vt:lpstr>Looping Over Array Items</vt:lpstr>
      <vt:lpstr>Data Type Conversions</vt:lpstr>
      <vt:lpstr>Data Type Conversions</vt:lpstr>
      <vt:lpstr>Functions</vt:lpstr>
      <vt:lpstr>Functions</vt:lpstr>
      <vt:lpstr>Control Structures</vt:lpstr>
      <vt:lpstr>Operators</vt:lpstr>
      <vt:lpstr>JavaScript and the DOM</vt:lpstr>
      <vt:lpstr>Finding Elements</vt:lpstr>
      <vt:lpstr>Changing Elements</vt:lpstr>
      <vt:lpstr>Finding Elements Using CSS Selectors</vt:lpstr>
      <vt:lpstr>The problem with HTML DOM Selectors</vt:lpstr>
      <vt:lpstr>Responding to Events</vt:lpstr>
      <vt:lpstr>JavaScript Links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1590</cp:revision>
  <cp:lastPrinted>2016-10-12T06:42:58Z</cp:lastPrinted>
  <dcterms:created xsi:type="dcterms:W3CDTF">2013-09-18T07:00:31Z</dcterms:created>
  <dcterms:modified xsi:type="dcterms:W3CDTF">2016-10-26T08:59:34Z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