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4"/>
    <p:sldMasterId id="2147483688" r:id="rId5"/>
  </p:sldMasterIdLst>
  <p:notesMasterIdLst>
    <p:notesMasterId r:id="rId48"/>
  </p:notesMasterIdLst>
  <p:handoutMasterIdLst>
    <p:handoutMasterId r:id="rId49"/>
  </p:handoutMasterIdLst>
  <p:sldIdLst>
    <p:sldId id="257" r:id="rId6"/>
    <p:sldId id="258" r:id="rId7"/>
    <p:sldId id="382" r:id="rId8"/>
    <p:sldId id="383" r:id="rId9"/>
    <p:sldId id="384" r:id="rId10"/>
    <p:sldId id="385" r:id="rId11"/>
    <p:sldId id="386" r:id="rId12"/>
    <p:sldId id="387" r:id="rId13"/>
    <p:sldId id="389" r:id="rId14"/>
    <p:sldId id="391" r:id="rId15"/>
    <p:sldId id="393" r:id="rId16"/>
    <p:sldId id="395" r:id="rId17"/>
    <p:sldId id="396" r:id="rId18"/>
    <p:sldId id="397" r:id="rId19"/>
    <p:sldId id="398" r:id="rId20"/>
    <p:sldId id="399" r:id="rId21"/>
    <p:sldId id="400" r:id="rId22"/>
    <p:sldId id="402" r:id="rId23"/>
    <p:sldId id="404" r:id="rId24"/>
    <p:sldId id="405" r:id="rId25"/>
    <p:sldId id="407" r:id="rId26"/>
    <p:sldId id="408" r:id="rId27"/>
    <p:sldId id="409" r:id="rId28"/>
    <p:sldId id="410" r:id="rId29"/>
    <p:sldId id="411" r:id="rId30"/>
    <p:sldId id="414" r:id="rId31"/>
    <p:sldId id="416" r:id="rId32"/>
    <p:sldId id="417" r:id="rId33"/>
    <p:sldId id="418" r:id="rId34"/>
    <p:sldId id="419" r:id="rId35"/>
    <p:sldId id="423" r:id="rId36"/>
    <p:sldId id="424" r:id="rId37"/>
    <p:sldId id="426" r:id="rId38"/>
    <p:sldId id="427" r:id="rId39"/>
    <p:sldId id="428" r:id="rId40"/>
    <p:sldId id="430" r:id="rId41"/>
    <p:sldId id="431" r:id="rId42"/>
    <p:sldId id="432" r:id="rId43"/>
    <p:sldId id="442" r:id="rId44"/>
    <p:sldId id="443" r:id="rId45"/>
    <p:sldId id="444" r:id="rId46"/>
    <p:sldId id="445" r:id="rId47"/>
  </p:sldIdLst>
  <p:sldSz cx="9144000" cy="6858000" type="screen4x3"/>
  <p:notesSz cx="6669088" cy="97536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7" autoAdjust="0"/>
    <p:restoredTop sz="70233" autoAdjust="0"/>
  </p:normalViewPr>
  <p:slideViewPr>
    <p:cSldViewPr>
      <p:cViewPr varScale="1">
        <p:scale>
          <a:sx n="81" d="100"/>
          <a:sy n="81" d="100"/>
        </p:scale>
        <p:origin x="2484" y="78"/>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311866E2-AFD8-4814-A978-FEA38B7C4DBE}" type="datetimeFigureOut">
              <a:rPr lang="en-GB" smtClean="0"/>
              <a:t>19/09/2024</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4F326409-F423-436D-9DBD-BD314C47240D}" type="slidenum">
              <a:rPr lang="en-GB" smtClean="0"/>
              <a:t>‹#›</a:t>
            </a:fld>
            <a:endParaRPr lang="en-GB"/>
          </a:p>
        </p:txBody>
      </p:sp>
    </p:spTree>
    <p:extLst>
      <p:ext uri="{BB962C8B-B14F-4D97-AF65-F5344CB8AC3E}">
        <p14:creationId xmlns:p14="http://schemas.microsoft.com/office/powerpoint/2010/main" val="3927674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ltLang="cy-GB"/>
          </a:p>
        </p:txBody>
      </p:sp>
      <p:sp>
        <p:nvSpPr>
          <p:cNvPr id="24579" name="Rectangle 3"/>
          <p:cNvSpPr>
            <a:spLocks noGrp="1" noChangeArrowheads="1"/>
          </p:cNvSpPr>
          <p:nvPr>
            <p:ph type="dt" idx="1"/>
          </p:nvPr>
        </p:nvSpPr>
        <p:spPr bwMode="auto">
          <a:xfrm>
            <a:off x="3777607" y="0"/>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ltLang="cy-GB"/>
          </a:p>
        </p:txBody>
      </p:sp>
      <p:sp>
        <p:nvSpPr>
          <p:cNvPr id="2052" name="Rectangle 4"/>
          <p:cNvSpPr>
            <a:spLocks noGrp="1" noRot="1" noChangeAspect="1" noChangeArrowheads="1" noTextEdit="1"/>
          </p:cNvSpPr>
          <p:nvPr>
            <p:ph type="sldImg" idx="2"/>
          </p:nvPr>
        </p:nvSpPr>
        <p:spPr bwMode="auto">
          <a:xfrm>
            <a:off x="896938" y="731838"/>
            <a:ext cx="4875212" cy="36576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4581" name="Rectangle 5"/>
          <p:cNvSpPr>
            <a:spLocks noGrp="1" noChangeArrowheads="1"/>
          </p:cNvSpPr>
          <p:nvPr>
            <p:ph type="body" sz="quarter" idx="3"/>
          </p:nvPr>
        </p:nvSpPr>
        <p:spPr bwMode="auto">
          <a:xfrm>
            <a:off x="666909" y="4632960"/>
            <a:ext cx="5335270" cy="4389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cy-GB" noProof="0"/>
              <a:t>Click to edit Master text styles</a:t>
            </a:r>
          </a:p>
          <a:p>
            <a:pPr lvl="1"/>
            <a:r>
              <a:rPr lang="en-GB" altLang="cy-GB" noProof="0"/>
              <a:t>Second level</a:t>
            </a:r>
          </a:p>
          <a:p>
            <a:pPr lvl="2"/>
            <a:r>
              <a:rPr lang="en-GB" altLang="cy-GB" noProof="0"/>
              <a:t>Third level</a:t>
            </a:r>
          </a:p>
          <a:p>
            <a:pPr lvl="3"/>
            <a:r>
              <a:rPr lang="en-GB" altLang="cy-GB" noProof="0"/>
              <a:t>Fourth level</a:t>
            </a:r>
          </a:p>
          <a:p>
            <a:pPr lvl="4"/>
            <a:r>
              <a:rPr lang="en-GB" altLang="cy-GB" noProof="0"/>
              <a:t>Fifth level</a:t>
            </a:r>
          </a:p>
        </p:txBody>
      </p:sp>
      <p:sp>
        <p:nvSpPr>
          <p:cNvPr id="24582" name="Rectangle 6"/>
          <p:cNvSpPr>
            <a:spLocks noGrp="1" noChangeArrowheads="1"/>
          </p:cNvSpPr>
          <p:nvPr>
            <p:ph type="ftr" sz="quarter" idx="4"/>
          </p:nvPr>
        </p:nvSpPr>
        <p:spPr bwMode="auto">
          <a:xfrm>
            <a:off x="0" y="9264227"/>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ltLang="cy-GB"/>
          </a:p>
        </p:txBody>
      </p:sp>
      <p:sp>
        <p:nvSpPr>
          <p:cNvPr id="24583" name="Rectangle 7"/>
          <p:cNvSpPr>
            <a:spLocks noGrp="1" noChangeArrowheads="1"/>
          </p:cNvSpPr>
          <p:nvPr>
            <p:ph type="sldNum" sz="quarter" idx="5"/>
          </p:nvPr>
        </p:nvSpPr>
        <p:spPr bwMode="auto">
          <a:xfrm>
            <a:off x="3777607" y="9264227"/>
            <a:ext cx="2889938" cy="487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1134706C-2566-4601-82E9-725052585166}" type="slidenum">
              <a:rPr lang="en-GB" altLang="cy-GB"/>
              <a:pPr>
                <a:defRPr/>
              </a:pPr>
              <a:t>‹#›</a:t>
            </a:fld>
            <a:endParaRPr lang="en-GB" altLang="cy-GB"/>
          </a:p>
        </p:txBody>
      </p:sp>
    </p:spTree>
    <p:extLst>
      <p:ext uri="{BB962C8B-B14F-4D97-AF65-F5344CB8AC3E}">
        <p14:creationId xmlns:p14="http://schemas.microsoft.com/office/powerpoint/2010/main" val="2845303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ＭＳ Ｐゴシック" panose="020B0600070205080204" pitchFamily="34" charset="-128"/>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Tree>
    <p:extLst>
      <p:ext uri="{BB962C8B-B14F-4D97-AF65-F5344CB8AC3E}">
        <p14:creationId xmlns:p14="http://schemas.microsoft.com/office/powerpoint/2010/main" val="1115139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ＭＳ Ｐゴシック" panose="020B0600070205080204" pitchFamily="34" charset="-128"/>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ＭＳ Ｐゴシック" panose="020B0600070205080204" pitchFamily="34" charset="-128"/>
              <a:cs typeface="+mn-cs"/>
            </a:endParaRPr>
          </a:p>
        </p:txBody>
      </p:sp>
    </p:spTree>
    <p:extLst>
      <p:ext uri="{BB962C8B-B14F-4D97-AF65-F5344CB8AC3E}">
        <p14:creationId xmlns:p14="http://schemas.microsoft.com/office/powerpoint/2010/main" val="4055348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0525" y="846138"/>
            <a:ext cx="5648325" cy="42370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B39E918-88F5-4DC3-ADC2-D63BF93AAE5D}" type="slidenum">
              <a:rPr lang="en-GB" smtClean="0"/>
              <a:t>3</a:t>
            </a:fld>
            <a:endParaRPr lang="en-GB"/>
          </a:p>
        </p:txBody>
      </p:sp>
    </p:spTree>
    <p:extLst>
      <p:ext uri="{BB962C8B-B14F-4D97-AF65-F5344CB8AC3E}">
        <p14:creationId xmlns:p14="http://schemas.microsoft.com/office/powerpoint/2010/main" val="3559367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0525" y="846138"/>
            <a:ext cx="5648325" cy="4237037"/>
          </a:xfrm>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10"/>
          </p:nvPr>
        </p:nvSpPr>
        <p:spPr/>
        <p:txBody>
          <a:bodyPr/>
          <a:lstStyle/>
          <a:p>
            <a:fld id="{9B39E918-88F5-4DC3-ADC2-D63BF93AAE5D}" type="slidenum">
              <a:rPr lang="en-GB" smtClean="0"/>
              <a:t>5</a:t>
            </a:fld>
            <a:endParaRPr lang="en-GB"/>
          </a:p>
        </p:txBody>
      </p:sp>
    </p:spTree>
    <p:extLst>
      <p:ext uri="{BB962C8B-B14F-4D97-AF65-F5344CB8AC3E}">
        <p14:creationId xmlns:p14="http://schemas.microsoft.com/office/powerpoint/2010/main" val="16336675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F6BA355-A187-419B-AA07-6DCA9D19DA4F}" type="slidenum">
              <a:rPr lang="en-GB" altLang="cy-GB" smtClean="0"/>
              <a:pPr>
                <a:spcBef>
                  <a:spcPct val="0"/>
                </a:spcBef>
              </a:pPr>
              <a:t>6</a:t>
            </a:fld>
            <a:endParaRPr lang="en-GB" altLang="cy-GB"/>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a:p>
            <a:pPr eaLnBrk="1" hangingPunct="1"/>
            <a:endParaRPr lang="en-GB" altLang="cy-GB" dirty="0">
              <a:latin typeface="Arial" panose="020B0604020202020204" pitchFamily="34" charset="0"/>
            </a:endParaRPr>
          </a:p>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13691414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D4DB7485-E7D4-45C2-A464-587D020B769F}" type="slidenum">
              <a:rPr lang="en-GB" altLang="cy-GB" smtClean="0"/>
              <a:pPr>
                <a:spcBef>
                  <a:spcPct val="0"/>
                </a:spcBef>
              </a:pPr>
              <a:t>7</a:t>
            </a:fld>
            <a:endParaRPr lang="en-GB" altLang="cy-GB"/>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p:spPr>
        <p:txBody>
          <a:bodyPr/>
          <a:lstStyle/>
          <a:p>
            <a:pPr eaLnBrk="1" hangingPunct="1"/>
            <a:r>
              <a:rPr lang="en-US" altLang="cy-GB" dirty="0">
                <a:latin typeface="Arial" panose="020B0604020202020204" pitchFamily="34" charset="0"/>
              </a:rPr>
              <a:t>I always ask if they remember Disney’s version of Robin Hood that has a cockerel as a minstrel…</a:t>
            </a:r>
          </a:p>
          <a:p>
            <a:pPr eaLnBrk="1" hangingPunct="1"/>
            <a:endParaRPr lang="en-US" altLang="cy-GB" dirty="0">
              <a:latin typeface="Arial" panose="020B0604020202020204" pitchFamily="34" charset="0"/>
            </a:endParaRPr>
          </a:p>
          <a:p>
            <a:pPr eaLnBrk="1" hangingPunct="1"/>
            <a:r>
              <a:rPr lang="en-US" altLang="cy-GB" dirty="0">
                <a:latin typeface="Arial" panose="020B0604020202020204" pitchFamily="34" charset="0"/>
              </a:rPr>
              <a:t>Do they understand the significance of a minstrel?</a:t>
            </a:r>
          </a:p>
          <a:p>
            <a:pPr eaLnBrk="1" hangingPunct="1"/>
            <a:endParaRPr lang="en-US" altLang="cy-GB" dirty="0">
              <a:latin typeface="Arial" panose="020B0604020202020204" pitchFamily="34" charset="0"/>
            </a:endParaRPr>
          </a:p>
          <a:p>
            <a:pPr eaLnBrk="1" hangingPunct="1"/>
            <a:r>
              <a:rPr lang="en-US" altLang="cy-GB" dirty="0">
                <a:latin typeface="Arial" panose="020B0604020202020204" pitchFamily="34" charset="0"/>
              </a:rPr>
              <a:t>Time before radio, television, social media…how did people learn about events on a local/national/international scale?</a:t>
            </a:r>
          </a:p>
          <a:p>
            <a:pPr eaLnBrk="1" hangingPunct="1"/>
            <a:endParaRPr lang="en-US" altLang="cy-GB" dirty="0">
              <a:latin typeface="Arial" panose="020B0604020202020204" pitchFamily="34" charset="0"/>
            </a:endParaRPr>
          </a:p>
          <a:p>
            <a:pPr eaLnBrk="1" hangingPunct="1"/>
            <a:r>
              <a:rPr lang="en-US" altLang="cy-GB" dirty="0">
                <a:latin typeface="Arial" panose="020B0604020202020204" pitchFamily="34" charset="0"/>
              </a:rPr>
              <a:t>People would often compose poems/songs to help them remember events</a:t>
            </a:r>
          </a:p>
        </p:txBody>
      </p:sp>
    </p:spTree>
    <p:extLst>
      <p:ext uri="{BB962C8B-B14F-4D97-AF65-F5344CB8AC3E}">
        <p14:creationId xmlns:p14="http://schemas.microsoft.com/office/powerpoint/2010/main" val="34267376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9144B05-BAE8-4F1B-BB42-05CE54D394BC}" type="slidenum">
              <a:rPr lang="en-GB" altLang="cy-GB" smtClean="0"/>
              <a:pPr>
                <a:spcBef>
                  <a:spcPct val="0"/>
                </a:spcBef>
              </a:pPr>
              <a:t>8</a:t>
            </a:fld>
            <a:endParaRPr lang="en-GB" altLang="cy-GB"/>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p:spPr>
        <p:txBody>
          <a:bodyPr/>
          <a:lstStyle/>
          <a:p>
            <a:pPr eaLnBrk="1" hangingPunct="1"/>
            <a:endParaRPr lang="en-US" altLang="cy-GB" dirty="0">
              <a:latin typeface="Arial" panose="020B0604020202020204" pitchFamily="34" charset="0"/>
            </a:endParaRPr>
          </a:p>
        </p:txBody>
      </p:sp>
    </p:spTree>
    <p:extLst>
      <p:ext uri="{BB962C8B-B14F-4D97-AF65-F5344CB8AC3E}">
        <p14:creationId xmlns:p14="http://schemas.microsoft.com/office/powerpoint/2010/main" val="15504006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83C6E8A-96B2-4AE7-A032-C9919A0DD6D8}" type="slidenum">
              <a:rPr lang="en-GB" altLang="cy-GB" smtClean="0"/>
              <a:pPr>
                <a:spcBef>
                  <a:spcPct val="0"/>
                </a:spcBef>
              </a:pPr>
              <a:t>9</a:t>
            </a:fld>
            <a:endParaRPr lang="en-GB" altLang="cy-GB"/>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6719759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32F8B18-5651-4D19-88E9-C80C667772A8}" type="slidenum">
              <a:rPr lang="en-GB" altLang="cy-GB" smtClean="0"/>
              <a:pPr>
                <a:spcBef>
                  <a:spcPct val="0"/>
                </a:spcBef>
              </a:pPr>
              <a:t>10</a:t>
            </a:fld>
            <a:endParaRPr lang="en-GB" altLang="cy-GB"/>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475572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32F8B18-5651-4D19-88E9-C80C667772A8}" type="slidenum">
              <a:rPr lang="en-GB" altLang="cy-GB" smtClean="0"/>
              <a:pPr>
                <a:spcBef>
                  <a:spcPct val="0"/>
                </a:spcBef>
              </a:pPr>
              <a:t>11</a:t>
            </a:fld>
            <a:endParaRPr lang="en-GB" altLang="cy-GB"/>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15982707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1458422-825A-4FAA-9370-315405751EF0}" type="slidenum">
              <a:rPr lang="en-GB" altLang="cy-GB" smtClean="0"/>
              <a:pPr>
                <a:spcBef>
                  <a:spcPct val="0"/>
                </a:spcBef>
              </a:pPr>
              <a:t>12</a:t>
            </a:fld>
            <a:endParaRPr lang="en-GB" altLang="cy-GB"/>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p:spPr>
        <p:txBody>
          <a:bodyPr/>
          <a:lstStyle/>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33305290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Rhymes from different countries/cultures</a:t>
            </a:r>
          </a:p>
        </p:txBody>
      </p:sp>
      <p:sp>
        <p:nvSpPr>
          <p:cNvPr id="4" name="Slide Number Placeholder 3"/>
          <p:cNvSpPr>
            <a:spLocks noGrp="1"/>
          </p:cNvSpPr>
          <p:nvPr>
            <p:ph type="sldNum" sz="quarter" idx="10"/>
          </p:nvPr>
        </p:nvSpPr>
        <p:spPr/>
        <p:txBody>
          <a:bodyPr/>
          <a:lstStyle/>
          <a:p>
            <a:pPr>
              <a:defRPr/>
            </a:pPr>
            <a:fld id="{1134706C-2566-4601-82E9-725052585166}" type="slidenum">
              <a:rPr lang="en-GB" altLang="cy-GB" smtClean="0"/>
              <a:pPr>
                <a:defRPr/>
              </a:pPr>
              <a:t>13</a:t>
            </a:fld>
            <a:endParaRPr lang="en-GB" altLang="cy-GB"/>
          </a:p>
        </p:txBody>
      </p:sp>
    </p:spTree>
    <p:extLst>
      <p:ext uri="{BB962C8B-B14F-4D97-AF65-F5344CB8AC3E}">
        <p14:creationId xmlns:p14="http://schemas.microsoft.com/office/powerpoint/2010/main" val="36822988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Baobab = a short tree with a very thick trunk and large edible fruit</a:t>
            </a:r>
          </a:p>
          <a:p>
            <a:endParaRPr lang="en-GB" dirty="0"/>
          </a:p>
          <a:p>
            <a:r>
              <a:rPr lang="en-GB" dirty="0"/>
              <a:t>Students can listen in their own time..</a:t>
            </a:r>
          </a:p>
        </p:txBody>
      </p:sp>
      <p:sp>
        <p:nvSpPr>
          <p:cNvPr id="4" name="Slide Number Placeholder 3"/>
          <p:cNvSpPr>
            <a:spLocks noGrp="1"/>
          </p:cNvSpPr>
          <p:nvPr>
            <p:ph type="sldNum" sz="quarter" idx="10"/>
          </p:nvPr>
        </p:nvSpPr>
        <p:spPr/>
        <p:txBody>
          <a:bodyPr/>
          <a:lstStyle/>
          <a:p>
            <a:pPr>
              <a:defRPr/>
            </a:pPr>
            <a:fld id="{1134706C-2566-4601-82E9-725052585166}" type="slidenum">
              <a:rPr lang="en-GB" altLang="cy-GB" smtClean="0"/>
              <a:pPr>
                <a:defRPr/>
              </a:pPr>
              <a:t>14</a:t>
            </a:fld>
            <a:endParaRPr lang="en-GB" altLang="cy-GB"/>
          </a:p>
        </p:txBody>
      </p:sp>
    </p:spTree>
    <p:extLst>
      <p:ext uri="{BB962C8B-B14F-4D97-AF65-F5344CB8AC3E}">
        <p14:creationId xmlns:p14="http://schemas.microsoft.com/office/powerpoint/2010/main" val="8913838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17</a:t>
            </a:fld>
            <a:endParaRPr lang="en-GB" altLang="cy-GB"/>
          </a:p>
        </p:txBody>
      </p:sp>
    </p:spTree>
    <p:extLst>
      <p:ext uri="{BB962C8B-B14F-4D97-AF65-F5344CB8AC3E}">
        <p14:creationId xmlns:p14="http://schemas.microsoft.com/office/powerpoint/2010/main" val="22797548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r>
              <a:rPr lang="cy-GB" altLang="en-US" dirty="0" err="1">
                <a:latin typeface="Arial" panose="020B0604020202020204" pitchFamily="34" charset="0"/>
              </a:rPr>
              <a:t>However</a:t>
            </a:r>
            <a:r>
              <a:rPr lang="cy-GB" altLang="en-US" dirty="0">
                <a:latin typeface="Arial" panose="020B0604020202020204" pitchFamily="34" charset="0"/>
              </a:rPr>
              <a:t>, </a:t>
            </a:r>
            <a:r>
              <a:rPr lang="cy-GB" altLang="en-US" dirty="0" err="1">
                <a:latin typeface="Arial" panose="020B0604020202020204" pitchFamily="34" charset="0"/>
              </a:rPr>
              <a:t>there</a:t>
            </a:r>
            <a:r>
              <a:rPr lang="cy-GB" altLang="en-US" dirty="0">
                <a:latin typeface="Arial" panose="020B0604020202020204" pitchFamily="34" charset="0"/>
              </a:rPr>
              <a:t> </a:t>
            </a:r>
            <a:r>
              <a:rPr lang="cy-GB" altLang="en-US" dirty="0" err="1">
                <a:latin typeface="Arial" panose="020B0604020202020204" pitchFamily="34" charset="0"/>
              </a:rPr>
              <a:t>are</a:t>
            </a:r>
            <a:r>
              <a:rPr lang="cy-GB" altLang="en-US" dirty="0">
                <a:latin typeface="Arial" panose="020B0604020202020204" pitchFamily="34" charset="0"/>
              </a:rPr>
              <a:t> </a:t>
            </a:r>
            <a:r>
              <a:rPr lang="cy-GB" altLang="en-US" dirty="0" err="1">
                <a:latin typeface="Arial" panose="020B0604020202020204" pitchFamily="34" charset="0"/>
              </a:rPr>
              <a:t>several</a:t>
            </a:r>
            <a:r>
              <a:rPr lang="cy-GB" altLang="en-US" dirty="0">
                <a:latin typeface="Arial" panose="020B0604020202020204" pitchFamily="34" charset="0"/>
              </a:rPr>
              <a:t> </a:t>
            </a:r>
            <a:r>
              <a:rPr lang="cy-GB" altLang="en-US" dirty="0" err="1">
                <a:latin typeface="Arial" panose="020B0604020202020204" pitchFamily="34" charset="0"/>
              </a:rPr>
              <a:t>advantages</a:t>
            </a:r>
            <a:r>
              <a:rPr lang="cy-GB" altLang="en-US" dirty="0">
                <a:latin typeface="Arial" panose="020B0604020202020204" pitchFamily="34" charset="0"/>
              </a:rPr>
              <a:t> to </a:t>
            </a:r>
            <a:r>
              <a:rPr lang="cy-GB" altLang="en-US" dirty="0" err="1">
                <a:latin typeface="Arial" panose="020B0604020202020204" pitchFamily="34" charset="0"/>
              </a:rPr>
              <a:t>singing</a:t>
            </a:r>
            <a:r>
              <a:rPr lang="cy-GB" altLang="en-US" dirty="0">
                <a:latin typeface="Arial" panose="020B0604020202020204" pitchFamily="34" charset="0"/>
              </a:rPr>
              <a:t>/</a:t>
            </a:r>
            <a:r>
              <a:rPr lang="cy-GB" altLang="en-US" dirty="0" err="1">
                <a:latin typeface="Arial" panose="020B0604020202020204" pitchFamily="34" charset="0"/>
              </a:rPr>
              <a:t>reciting</a:t>
            </a:r>
            <a:r>
              <a:rPr lang="cy-GB" altLang="en-US" dirty="0">
                <a:latin typeface="Arial" panose="020B0604020202020204" pitchFamily="34" charset="0"/>
              </a:rPr>
              <a:t> </a:t>
            </a:r>
            <a:r>
              <a:rPr lang="cy-GB" altLang="en-US" dirty="0" err="1">
                <a:latin typeface="Arial" panose="020B0604020202020204" pitchFamily="34" charset="0"/>
              </a:rPr>
              <a:t>rhymes</a:t>
            </a:r>
            <a:r>
              <a:rPr lang="cy-GB" altLang="en-US" dirty="0">
                <a:latin typeface="Arial" panose="020B0604020202020204" pitchFamily="34" charset="0"/>
              </a:rPr>
              <a:t> </a:t>
            </a:r>
            <a:r>
              <a:rPr lang="cy-GB" altLang="en-US" dirty="0" err="1">
                <a:latin typeface="Arial" panose="020B0604020202020204" pitchFamily="34" charset="0"/>
              </a:rPr>
              <a:t>with</a:t>
            </a:r>
            <a:r>
              <a:rPr lang="cy-GB" altLang="en-US" dirty="0">
                <a:latin typeface="Arial" panose="020B0604020202020204" pitchFamily="34" charset="0"/>
              </a:rPr>
              <a:t> </a:t>
            </a:r>
            <a:r>
              <a:rPr lang="cy-GB" altLang="en-US" dirty="0" err="1">
                <a:latin typeface="Arial" panose="020B0604020202020204" pitchFamily="34" charset="0"/>
              </a:rPr>
              <a:t>children</a:t>
            </a:r>
            <a:endParaRPr lang="cy-GB" altLang="en-US" dirty="0">
              <a:latin typeface="Arial" panose="020B0604020202020204" pitchFamily="34" charset="0"/>
            </a:endParaRPr>
          </a:p>
          <a:p>
            <a:endParaRPr lang="cy-GB" altLang="en-US" dirty="0">
              <a:latin typeface="Arial" panose="020B0604020202020204" pitchFamily="34" charset="0"/>
            </a:endParaRPr>
          </a:p>
          <a:p>
            <a:r>
              <a:rPr lang="cy-GB" altLang="en-US" dirty="0" err="1">
                <a:latin typeface="Arial" panose="020B0604020202020204" pitchFamily="34" charset="0"/>
              </a:rPr>
              <a:t>Could</a:t>
            </a:r>
            <a:r>
              <a:rPr lang="cy-GB" altLang="en-US" dirty="0">
                <a:latin typeface="Arial" panose="020B0604020202020204" pitchFamily="34" charset="0"/>
              </a:rPr>
              <a:t> be </a:t>
            </a:r>
            <a:r>
              <a:rPr lang="cy-GB" altLang="en-US" dirty="0" err="1">
                <a:latin typeface="Arial" panose="020B0604020202020204" pitchFamily="34" charset="0"/>
              </a:rPr>
              <a:t>linked</a:t>
            </a:r>
            <a:r>
              <a:rPr lang="cy-GB" altLang="en-US" dirty="0">
                <a:latin typeface="Arial" panose="020B0604020202020204" pitchFamily="34" charset="0"/>
              </a:rPr>
              <a:t> to </a:t>
            </a:r>
            <a:r>
              <a:rPr lang="cy-GB" altLang="en-US" dirty="0" err="1">
                <a:latin typeface="Arial" panose="020B0604020202020204" pitchFamily="34" charset="0"/>
              </a:rPr>
              <a:t>some</a:t>
            </a:r>
            <a:r>
              <a:rPr lang="cy-GB" altLang="en-US" dirty="0">
                <a:latin typeface="Arial" panose="020B0604020202020204" pitchFamily="34" charset="0"/>
              </a:rPr>
              <a:t> of the </a:t>
            </a:r>
            <a:r>
              <a:rPr lang="cy-GB" altLang="en-US" dirty="0" err="1">
                <a:latin typeface="Arial" panose="020B0604020202020204" pitchFamily="34" charset="0"/>
              </a:rPr>
              <a:t>theorists</a:t>
            </a:r>
            <a:r>
              <a:rPr lang="cy-GB" altLang="en-US" dirty="0">
                <a:latin typeface="Arial" panose="020B0604020202020204" pitchFamily="34" charset="0"/>
              </a:rPr>
              <a:t> </a:t>
            </a:r>
            <a:r>
              <a:rPr lang="cy-GB" altLang="en-US" dirty="0" err="1">
                <a:latin typeface="Arial" panose="020B0604020202020204" pitchFamily="34" charset="0"/>
              </a:rPr>
              <a:t>from</a:t>
            </a:r>
            <a:r>
              <a:rPr lang="cy-GB" altLang="en-US" dirty="0">
                <a:latin typeface="Arial" panose="020B0604020202020204" pitchFamily="34" charset="0"/>
              </a:rPr>
              <a:t> the </a:t>
            </a:r>
            <a:r>
              <a:rPr lang="cy-GB" altLang="en-US" dirty="0" err="1">
                <a:latin typeface="Arial" panose="020B0604020202020204" pitchFamily="34" charset="0"/>
              </a:rPr>
              <a:t>task</a:t>
            </a:r>
            <a:r>
              <a:rPr lang="cy-GB" altLang="en-US" dirty="0">
                <a:latin typeface="Arial" panose="020B0604020202020204" pitchFamily="34" charset="0"/>
              </a:rPr>
              <a:t>....</a:t>
            </a: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18</a:t>
            </a:fld>
            <a:endParaRPr lang="en-GB" altLang="cy-GB"/>
          </a:p>
        </p:txBody>
      </p:sp>
    </p:spTree>
    <p:extLst>
      <p:ext uri="{BB962C8B-B14F-4D97-AF65-F5344CB8AC3E}">
        <p14:creationId xmlns:p14="http://schemas.microsoft.com/office/powerpoint/2010/main" val="11751426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19</a:t>
            </a:fld>
            <a:endParaRPr lang="en-GB" altLang="cy-GB"/>
          </a:p>
        </p:txBody>
      </p:sp>
    </p:spTree>
    <p:extLst>
      <p:ext uri="{BB962C8B-B14F-4D97-AF65-F5344CB8AC3E}">
        <p14:creationId xmlns:p14="http://schemas.microsoft.com/office/powerpoint/2010/main" val="25225680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20</a:t>
            </a:fld>
            <a:endParaRPr lang="en-GB" altLang="cy-GB"/>
          </a:p>
        </p:txBody>
      </p:sp>
    </p:spTree>
    <p:extLst>
      <p:ext uri="{BB962C8B-B14F-4D97-AF65-F5344CB8AC3E}">
        <p14:creationId xmlns:p14="http://schemas.microsoft.com/office/powerpoint/2010/main" val="11939478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21</a:t>
            </a:fld>
            <a:endParaRPr lang="en-GB" altLang="cy-GB"/>
          </a:p>
        </p:txBody>
      </p:sp>
    </p:spTree>
    <p:extLst>
      <p:ext uri="{BB962C8B-B14F-4D97-AF65-F5344CB8AC3E}">
        <p14:creationId xmlns:p14="http://schemas.microsoft.com/office/powerpoint/2010/main" val="15779635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22</a:t>
            </a:fld>
            <a:endParaRPr lang="en-GB" altLang="cy-GB"/>
          </a:p>
        </p:txBody>
      </p:sp>
    </p:spTree>
    <p:extLst>
      <p:ext uri="{BB962C8B-B14F-4D97-AF65-F5344CB8AC3E}">
        <p14:creationId xmlns:p14="http://schemas.microsoft.com/office/powerpoint/2010/main" val="26629369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r>
              <a:rPr lang="cy-GB" altLang="en-US" dirty="0" smtClean="0">
                <a:latin typeface="Arial" panose="020B0604020202020204" pitchFamily="34" charset="0"/>
              </a:rPr>
              <a:t>A fun Activity</a:t>
            </a:r>
            <a:r>
              <a:rPr lang="cy-GB" altLang="en-US" baseline="0" dirty="0" smtClean="0">
                <a:latin typeface="Arial" panose="020B0604020202020204" pitchFamily="34" charset="0"/>
              </a:rPr>
              <a:t> to prehaps do at home!</a:t>
            </a:r>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23</a:t>
            </a:fld>
            <a:endParaRPr lang="en-GB" altLang="cy-GB"/>
          </a:p>
        </p:txBody>
      </p:sp>
    </p:spTree>
    <p:extLst>
      <p:ext uri="{BB962C8B-B14F-4D97-AF65-F5344CB8AC3E}">
        <p14:creationId xmlns:p14="http://schemas.microsoft.com/office/powerpoint/2010/main" val="27816036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r>
              <a:rPr lang="cy-GB" altLang="en-US" dirty="0" smtClean="0">
                <a:latin typeface="Arial" panose="020B0604020202020204" pitchFamily="34" charset="0"/>
              </a:rPr>
              <a:t>A fun Activity</a:t>
            </a:r>
            <a:r>
              <a:rPr lang="cy-GB" altLang="en-US" baseline="0" dirty="0" smtClean="0">
                <a:latin typeface="Arial" panose="020B0604020202020204" pitchFamily="34" charset="0"/>
              </a:rPr>
              <a:t> to prehaps do at home!</a:t>
            </a:r>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24</a:t>
            </a:fld>
            <a:endParaRPr lang="en-GB" altLang="cy-GB"/>
          </a:p>
        </p:txBody>
      </p:sp>
    </p:spTree>
    <p:extLst>
      <p:ext uri="{BB962C8B-B14F-4D97-AF65-F5344CB8AC3E}">
        <p14:creationId xmlns:p14="http://schemas.microsoft.com/office/powerpoint/2010/main" val="7608444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22532"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50F6017-87E1-4BEE-8864-016042785ABD}" type="slidenum">
              <a:rPr lang="en-GB" altLang="cy-GB" smtClean="0"/>
              <a:pPr>
                <a:spcBef>
                  <a:spcPct val="0"/>
                </a:spcBef>
              </a:pPr>
              <a:t>25</a:t>
            </a:fld>
            <a:endParaRPr lang="en-GB" altLang="cy-GB"/>
          </a:p>
        </p:txBody>
      </p:sp>
    </p:spTree>
    <p:extLst>
      <p:ext uri="{BB962C8B-B14F-4D97-AF65-F5344CB8AC3E}">
        <p14:creationId xmlns:p14="http://schemas.microsoft.com/office/powerpoint/2010/main" val="34900077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876DEBD-9776-4589-B30D-45C18405F30B}" type="slidenum">
              <a:rPr lang="en-GB" altLang="cy-GB" smtClean="0"/>
              <a:pPr>
                <a:spcBef>
                  <a:spcPct val="0"/>
                </a:spcBef>
              </a:pPr>
              <a:t>26</a:t>
            </a:fld>
            <a:endParaRPr lang="en-GB" altLang="cy-GB"/>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p:spPr>
        <p:txBody>
          <a:bodyPr/>
          <a:lstStyle/>
          <a:p>
            <a:pPr eaLnBrk="1" hangingPunct="1"/>
            <a:endParaRPr lang="cy-GB" altLang="cy-GB" dirty="0">
              <a:latin typeface="Arial" panose="020B0604020202020204" pitchFamily="34" charset="0"/>
            </a:endParaRPr>
          </a:p>
          <a:p>
            <a:pPr eaLnBrk="1" hangingPunct="1"/>
            <a:endParaRPr lang="cy-GB" altLang="cy-GB" dirty="0">
              <a:latin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altLang="cy-GB" dirty="0">
              <a:solidFill>
                <a:srgbClr val="0000FF"/>
              </a:solidFill>
              <a:latin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lang="cy-GB" altLang="cy-GB" dirty="0">
              <a:latin typeface="Arial" panose="020B0604020202020204" pitchFamily="34" charset="0"/>
            </a:endParaRPr>
          </a:p>
          <a:p>
            <a:pPr eaLnBrk="1" hangingPunct="1"/>
            <a:endParaRPr lang="en-GB" altLang="cy-GB" dirty="0">
              <a:solidFill>
                <a:srgbClr val="0000FF"/>
              </a:solidFill>
              <a:latin typeface="Arial" panose="020B0604020202020204" pitchFamily="34" charset="0"/>
            </a:endParaRPr>
          </a:p>
          <a:p>
            <a:pPr eaLnBrk="1" hangingPunct="1"/>
            <a:endParaRPr lang="cy-GB" altLang="cy-GB" dirty="0">
              <a:latin typeface="Arial" panose="020B0604020202020204" pitchFamily="34" charset="0"/>
            </a:endParaRPr>
          </a:p>
          <a:p>
            <a:pPr eaLnBrk="1" hangingPunct="1"/>
            <a:endParaRPr lang="en-GB" altLang="cy-GB" dirty="0">
              <a:solidFill>
                <a:srgbClr val="0000FF"/>
              </a:solidFill>
              <a:latin typeface="Arial" panose="020B0604020202020204" pitchFamily="34" charset="0"/>
            </a:endParaRPr>
          </a:p>
          <a:p>
            <a:pPr eaLnBrk="1" hangingPunct="1"/>
            <a:endParaRPr lang="en-GB" altLang="cy-GB" dirty="0">
              <a:latin typeface="Arial" panose="020B0604020202020204" pitchFamily="34" charset="0"/>
            </a:endParaRPr>
          </a:p>
          <a:p>
            <a:pPr eaLnBrk="1" hangingPunct="1"/>
            <a:endParaRPr lang="en-US" altLang="cy-GB" dirty="0">
              <a:latin typeface="Arial" panose="020B0604020202020204" pitchFamily="34" charset="0"/>
            </a:endParaRPr>
          </a:p>
          <a:p>
            <a:pPr eaLnBrk="1" hangingPunct="1">
              <a:lnSpc>
                <a:spcPct val="90000"/>
              </a:lnSpc>
            </a:pPr>
            <a:endParaRPr lang="en-GB" altLang="cy-GB" dirty="0">
              <a:solidFill>
                <a:srgbClr val="0000FF"/>
              </a:solidFill>
              <a:latin typeface="Arial" panose="020B0604020202020204" pitchFamily="34" charset="0"/>
            </a:endParaRPr>
          </a:p>
          <a:p>
            <a:pPr eaLnBrk="1" hangingPunct="1">
              <a:lnSpc>
                <a:spcPct val="90000"/>
              </a:lnSpc>
            </a:pPr>
            <a:endParaRPr lang="cy-GB" altLang="cy-GB" dirty="0">
              <a:latin typeface="Arial" panose="020B0604020202020204" pitchFamily="34" charset="0"/>
            </a:endParaRPr>
          </a:p>
          <a:p>
            <a:pPr eaLnBrk="1" hangingPunct="1">
              <a:lnSpc>
                <a:spcPct val="90000"/>
              </a:lnSpc>
            </a:pPr>
            <a:endParaRPr lang="cy-GB" altLang="cy-GB" dirty="0">
              <a:latin typeface="Arial" panose="020B0604020202020204" pitchFamily="34" charset="0"/>
            </a:endParaRPr>
          </a:p>
          <a:p>
            <a:pPr eaLnBrk="1" hangingPunct="1"/>
            <a:endParaRPr lang="cy-GB" altLang="cy-GB" sz="1200" dirty="0">
              <a:latin typeface="Arial" panose="020B0604020202020204" pitchFamily="34" charset="0"/>
            </a:endParaRPr>
          </a:p>
          <a:p>
            <a:pPr eaLnBrk="1" hangingPunct="1"/>
            <a:endParaRPr lang="en-GB" altLang="cy-GB" dirty="0">
              <a:solidFill>
                <a:srgbClr val="0000FF"/>
              </a:solidFill>
              <a:latin typeface="Arial" panose="020B0604020202020204" pitchFamily="34" charset="0"/>
            </a:endParaRPr>
          </a:p>
          <a:p>
            <a:pPr eaLnBrk="1" hangingPunct="1">
              <a:lnSpc>
                <a:spcPct val="90000"/>
              </a:lnSpc>
            </a:pPr>
            <a:endParaRPr lang="en-GB" altLang="cy-GB" dirty="0">
              <a:solidFill>
                <a:srgbClr val="0000FF"/>
              </a:solidFill>
              <a:latin typeface="Arial" panose="020B0604020202020204" pitchFamily="34" charset="0"/>
            </a:endParaRPr>
          </a:p>
          <a:p>
            <a:pPr eaLnBrk="1" hangingPunct="1"/>
            <a:endParaRPr lang="en-GB" altLang="cy-GB" dirty="0">
              <a:latin typeface="Arial" panose="020B0604020202020204" pitchFamily="34" charset="0"/>
            </a:endParaRPr>
          </a:p>
        </p:txBody>
      </p:sp>
    </p:spTree>
    <p:extLst>
      <p:ext uri="{BB962C8B-B14F-4D97-AF65-F5344CB8AC3E}">
        <p14:creationId xmlns:p14="http://schemas.microsoft.com/office/powerpoint/2010/main" val="21192122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Could be useful if their choice of stories rhyme</a:t>
            </a:r>
          </a:p>
        </p:txBody>
      </p:sp>
      <p:sp>
        <p:nvSpPr>
          <p:cNvPr id="4" name="Slide Number Placeholder 3"/>
          <p:cNvSpPr>
            <a:spLocks noGrp="1"/>
          </p:cNvSpPr>
          <p:nvPr>
            <p:ph type="sldNum" sz="quarter" idx="5"/>
          </p:nvPr>
        </p:nvSpPr>
        <p:spPr/>
        <p:txBody>
          <a:bodyPr/>
          <a:lstStyle/>
          <a:p>
            <a:pPr>
              <a:defRPr/>
            </a:pPr>
            <a:fld id="{1134706C-2566-4601-82E9-725052585166}" type="slidenum">
              <a:rPr lang="en-GB" altLang="cy-GB" smtClean="0"/>
              <a:pPr>
                <a:defRPr/>
              </a:pPr>
              <a:t>31</a:t>
            </a:fld>
            <a:endParaRPr lang="en-GB" altLang="cy-GB"/>
          </a:p>
        </p:txBody>
      </p:sp>
    </p:spTree>
    <p:extLst>
      <p:ext uri="{BB962C8B-B14F-4D97-AF65-F5344CB8AC3E}">
        <p14:creationId xmlns:p14="http://schemas.microsoft.com/office/powerpoint/2010/main" val="18879618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Could be useful if there is repetition in their stories</a:t>
            </a:r>
          </a:p>
        </p:txBody>
      </p:sp>
      <p:sp>
        <p:nvSpPr>
          <p:cNvPr id="4" name="Slide Number Placeholder 3"/>
          <p:cNvSpPr>
            <a:spLocks noGrp="1"/>
          </p:cNvSpPr>
          <p:nvPr>
            <p:ph type="sldNum" sz="quarter" idx="5"/>
          </p:nvPr>
        </p:nvSpPr>
        <p:spPr/>
        <p:txBody>
          <a:bodyPr/>
          <a:lstStyle/>
          <a:p>
            <a:pPr>
              <a:defRPr/>
            </a:pPr>
            <a:fld id="{1134706C-2566-4601-82E9-725052585166}" type="slidenum">
              <a:rPr lang="en-GB" altLang="cy-GB" smtClean="0"/>
              <a:pPr>
                <a:defRPr/>
              </a:pPr>
              <a:t>33</a:t>
            </a:fld>
            <a:endParaRPr lang="en-GB" altLang="cy-GB"/>
          </a:p>
        </p:txBody>
      </p:sp>
    </p:spTree>
    <p:extLst>
      <p:ext uri="{BB962C8B-B14F-4D97-AF65-F5344CB8AC3E}">
        <p14:creationId xmlns:p14="http://schemas.microsoft.com/office/powerpoint/2010/main" val="296342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134706C-2566-4601-82E9-725052585166}" type="slidenum">
              <a:rPr lang="en-GB" altLang="cy-GB" smtClean="0"/>
              <a:pPr>
                <a:defRPr/>
              </a:pPr>
              <a:t>34</a:t>
            </a:fld>
            <a:endParaRPr lang="en-GB" altLang="cy-GB"/>
          </a:p>
        </p:txBody>
      </p:sp>
    </p:spTree>
    <p:extLst>
      <p:ext uri="{BB962C8B-B14F-4D97-AF65-F5344CB8AC3E}">
        <p14:creationId xmlns:p14="http://schemas.microsoft.com/office/powerpoint/2010/main" val="36859075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Referents – the thing in the</a:t>
            </a:r>
            <a:r>
              <a:rPr lang="en-GB" baseline="0" dirty="0"/>
              <a:t> world that a word or phrase denotes or stands for</a:t>
            </a:r>
            <a:endParaRPr lang="en-GB" dirty="0"/>
          </a:p>
        </p:txBody>
      </p:sp>
      <p:sp>
        <p:nvSpPr>
          <p:cNvPr id="4" name="Slide Number Placeholder 3"/>
          <p:cNvSpPr>
            <a:spLocks noGrp="1"/>
          </p:cNvSpPr>
          <p:nvPr>
            <p:ph type="sldNum" sz="quarter" idx="10"/>
          </p:nvPr>
        </p:nvSpPr>
        <p:spPr/>
        <p:txBody>
          <a:bodyPr/>
          <a:lstStyle/>
          <a:p>
            <a:pPr>
              <a:defRPr/>
            </a:pPr>
            <a:fld id="{1134706C-2566-4601-82E9-725052585166}" type="slidenum">
              <a:rPr lang="en-GB" altLang="cy-GB" smtClean="0"/>
              <a:pPr>
                <a:defRPr/>
              </a:pPr>
              <a:t>37</a:t>
            </a:fld>
            <a:endParaRPr lang="en-GB" altLang="cy-GB"/>
          </a:p>
        </p:txBody>
      </p:sp>
    </p:spTree>
    <p:extLst>
      <p:ext uri="{BB962C8B-B14F-4D97-AF65-F5344CB8AC3E}">
        <p14:creationId xmlns:p14="http://schemas.microsoft.com/office/powerpoint/2010/main" val="20642933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6AA8235-3696-4760-9861-96240D05AC2C}" type="slidenum">
              <a:rPr lang="en-GB" altLang="cy-GB" smtClean="0"/>
              <a:pPr>
                <a:spcBef>
                  <a:spcPct val="0"/>
                </a:spcBef>
              </a:pPr>
              <a:t>38</a:t>
            </a:fld>
            <a:endParaRPr lang="en-GB" altLang="cy-GB"/>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pPr eaLnBrk="1" hangingPunct="1"/>
            <a:endParaRPr lang="en-US" altLang="cy-GB" dirty="0">
              <a:latin typeface="Arial" panose="020B0604020202020204" pitchFamily="34" charset="0"/>
            </a:endParaRPr>
          </a:p>
        </p:txBody>
      </p:sp>
    </p:spTree>
    <p:extLst>
      <p:ext uri="{BB962C8B-B14F-4D97-AF65-F5344CB8AC3E}">
        <p14:creationId xmlns:p14="http://schemas.microsoft.com/office/powerpoint/2010/main" val="4466159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p:spPr>
        <p:txBody>
          <a:bodyPr/>
          <a:lstStyle/>
          <a:p>
            <a:endParaRPr lang="cy-GB" altLang="en-US">
              <a:latin typeface="Arial" panose="020B0604020202020204" pitchFamily="34" charset="0"/>
            </a:endParaRPr>
          </a:p>
        </p:txBody>
      </p:sp>
      <p:sp>
        <p:nvSpPr>
          <p:cNvPr id="55300"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88BEDB1-390F-4513-9F25-0237994AE684}" type="slidenum">
              <a:rPr lang="en-GB" altLang="cy-GB" smtClean="0"/>
              <a:pPr>
                <a:spcBef>
                  <a:spcPct val="0"/>
                </a:spcBef>
              </a:pPr>
              <a:t>39</a:t>
            </a:fld>
            <a:endParaRPr lang="en-GB" altLang="cy-GB"/>
          </a:p>
        </p:txBody>
      </p:sp>
    </p:spTree>
    <p:extLst>
      <p:ext uri="{BB962C8B-B14F-4D97-AF65-F5344CB8AC3E}">
        <p14:creationId xmlns:p14="http://schemas.microsoft.com/office/powerpoint/2010/main" val="30424954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418BD10-A4EB-45D9-AE4A-F00A4A8B4BAB}" type="slidenum">
              <a:rPr lang="en-GB" altLang="cy-GB" smtClean="0"/>
              <a:pPr>
                <a:spcBef>
                  <a:spcPct val="0"/>
                </a:spcBef>
              </a:pPr>
              <a:t>40</a:t>
            </a:fld>
            <a:endParaRPr lang="en-GB" altLang="cy-GB"/>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pPr eaLnBrk="1" hangingPunct="1"/>
            <a:endParaRPr lang="en-US" altLang="cy-GB" dirty="0">
              <a:latin typeface="Arial" panose="020B0604020202020204" pitchFamily="34" charset="0"/>
            </a:endParaRPr>
          </a:p>
        </p:txBody>
      </p:sp>
    </p:spTree>
    <p:extLst>
      <p:ext uri="{BB962C8B-B14F-4D97-AF65-F5344CB8AC3E}">
        <p14:creationId xmlns:p14="http://schemas.microsoft.com/office/powerpoint/2010/main" val="9526147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418BD10-A4EB-45D9-AE4A-F00A4A8B4BAB}" type="slidenum">
              <a:rPr lang="en-GB" altLang="cy-GB" smtClean="0"/>
              <a:pPr>
                <a:spcBef>
                  <a:spcPct val="0"/>
                </a:spcBef>
              </a:pPr>
              <a:t>41</a:t>
            </a:fld>
            <a:endParaRPr lang="en-GB" altLang="cy-GB"/>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pPr eaLnBrk="1" hangingPunct="1"/>
            <a:endParaRPr lang="en-US" altLang="cy-GB" dirty="0">
              <a:latin typeface="Arial" panose="020B0604020202020204" pitchFamily="34" charset="0"/>
            </a:endParaRPr>
          </a:p>
        </p:txBody>
      </p:sp>
    </p:spTree>
    <p:extLst>
      <p:ext uri="{BB962C8B-B14F-4D97-AF65-F5344CB8AC3E}">
        <p14:creationId xmlns:p14="http://schemas.microsoft.com/office/powerpoint/2010/main" val="17174941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p:spPr>
        <p:txBody>
          <a:bodyPr/>
          <a:lstStyle/>
          <a:p>
            <a:endParaRPr lang="cy-GB" altLang="en-US" dirty="0">
              <a:latin typeface="Arial" panose="020B0604020202020204" pitchFamily="34" charset="0"/>
            </a:endParaRPr>
          </a:p>
        </p:txBody>
      </p:sp>
      <p:sp>
        <p:nvSpPr>
          <p:cNvPr id="59396"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9CDAFC9-7200-4BE1-A13A-F75DE2D21763}" type="slidenum">
              <a:rPr lang="en-GB" altLang="cy-GB" smtClean="0"/>
              <a:pPr>
                <a:spcBef>
                  <a:spcPct val="0"/>
                </a:spcBef>
              </a:pPr>
              <a:t>42</a:t>
            </a:fld>
            <a:endParaRPr lang="en-GB" altLang="cy-GB"/>
          </a:p>
        </p:txBody>
      </p:sp>
    </p:spTree>
    <p:extLst>
      <p:ext uri="{BB962C8B-B14F-4D97-AF65-F5344CB8AC3E}">
        <p14:creationId xmlns:p14="http://schemas.microsoft.com/office/powerpoint/2010/main" val="2781155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55080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1784671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352853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06721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355361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58770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627467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6534362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cy-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cy-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cy-GB"/>
          </a:p>
        </p:txBody>
      </p:sp>
      <p:sp>
        <p:nvSpPr>
          <p:cNvPr id="7" name="Rectangle 6"/>
          <p:cNvSpPr>
            <a:spLocks noGrp="1" noChangeArrowheads="1"/>
          </p:cNvSpPr>
          <p:nvPr>
            <p:ph type="sldNum" sz="quarter" idx="12"/>
          </p:nvPr>
        </p:nvSpPr>
        <p:spPr>
          <a:ln/>
        </p:spPr>
        <p:txBody>
          <a:bodyPr/>
          <a:lstStyle>
            <a:lvl1pPr>
              <a:defRPr/>
            </a:lvl1pPr>
          </a:lstStyle>
          <a:p>
            <a:pPr>
              <a:defRPr/>
            </a:pPr>
            <a:fld id="{AE20E8E0-E378-4831-B649-F5D8789320A1}" type="slidenum">
              <a:rPr lang="en-GB" altLang="cy-GB"/>
              <a:pPr>
                <a:defRPr/>
              </a:pPr>
              <a:t>‹#›</a:t>
            </a:fld>
            <a:endParaRPr lang="en-GB" altLang="cy-GB"/>
          </a:p>
        </p:txBody>
      </p:sp>
    </p:spTree>
    <p:extLst>
      <p:ext uri="{BB962C8B-B14F-4D97-AF65-F5344CB8AC3E}">
        <p14:creationId xmlns:p14="http://schemas.microsoft.com/office/powerpoint/2010/main" val="30541892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cy-GB"/>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4" name="Text Placeholder 3"/>
          <p:cNvSpPr>
            <a:spLocks noGrp="1"/>
          </p:cNvSpPr>
          <p:nvPr>
            <p:ph type="body"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y-GB"/>
          </a:p>
        </p:txBody>
      </p:sp>
      <p:sp>
        <p:nvSpPr>
          <p:cNvPr id="5" name="Rectangle 4"/>
          <p:cNvSpPr>
            <a:spLocks noGrp="1" noChangeArrowheads="1"/>
          </p:cNvSpPr>
          <p:nvPr>
            <p:ph type="dt" sz="half" idx="10"/>
          </p:nvPr>
        </p:nvSpPr>
        <p:spPr>
          <a:ln/>
        </p:spPr>
        <p:txBody>
          <a:bodyPr/>
          <a:lstStyle>
            <a:lvl1pPr>
              <a:defRPr/>
            </a:lvl1pPr>
          </a:lstStyle>
          <a:p>
            <a:pPr>
              <a:defRPr/>
            </a:pPr>
            <a:endParaRPr lang="en-GB" altLang="cy-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ltLang="cy-GB"/>
          </a:p>
        </p:txBody>
      </p:sp>
      <p:sp>
        <p:nvSpPr>
          <p:cNvPr id="7" name="Rectangle 6"/>
          <p:cNvSpPr>
            <a:spLocks noGrp="1" noChangeArrowheads="1"/>
          </p:cNvSpPr>
          <p:nvPr>
            <p:ph type="sldNum" sz="quarter" idx="12"/>
          </p:nvPr>
        </p:nvSpPr>
        <p:spPr>
          <a:ln/>
        </p:spPr>
        <p:txBody>
          <a:bodyPr/>
          <a:lstStyle>
            <a:lvl1pPr>
              <a:defRPr/>
            </a:lvl1pPr>
          </a:lstStyle>
          <a:p>
            <a:pPr>
              <a:defRPr/>
            </a:pPr>
            <a:fld id="{A6B0853B-5B72-44D5-B144-29DFE7001536}" type="slidenum">
              <a:rPr lang="en-GB" altLang="cy-GB"/>
              <a:pPr>
                <a:defRPr/>
              </a:pPr>
              <a:t>‹#›</a:t>
            </a:fld>
            <a:endParaRPr lang="en-GB" altLang="cy-GB"/>
          </a:p>
        </p:txBody>
      </p:sp>
    </p:spTree>
    <p:extLst>
      <p:ext uri="{BB962C8B-B14F-4D97-AF65-F5344CB8AC3E}">
        <p14:creationId xmlns:p14="http://schemas.microsoft.com/office/powerpoint/2010/main" val="1991958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cy-GB"/>
          </a:p>
        </p:txBody>
      </p:sp>
      <p:sp>
        <p:nvSpPr>
          <p:cNvPr id="3" name="Table Placeholder 2"/>
          <p:cNvSpPr>
            <a:spLocks noGrp="1"/>
          </p:cNvSpPr>
          <p:nvPr>
            <p:ph type="tbl" idx="1"/>
          </p:nvPr>
        </p:nvSpPr>
        <p:spPr>
          <a:xfrm>
            <a:off x="457200" y="1600200"/>
            <a:ext cx="8229600" cy="4525963"/>
          </a:xfrm>
        </p:spPr>
        <p:txBody>
          <a:bodyPr/>
          <a:lstStyle/>
          <a:p>
            <a:pPr lvl="0"/>
            <a:endParaRPr lang="cy-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GB" altLang="cy-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ltLang="cy-GB"/>
          </a:p>
        </p:txBody>
      </p:sp>
      <p:sp>
        <p:nvSpPr>
          <p:cNvPr id="6" name="Rectangle 6"/>
          <p:cNvSpPr>
            <a:spLocks noGrp="1" noChangeArrowheads="1"/>
          </p:cNvSpPr>
          <p:nvPr>
            <p:ph type="sldNum" sz="quarter" idx="12"/>
          </p:nvPr>
        </p:nvSpPr>
        <p:spPr>
          <a:ln/>
        </p:spPr>
        <p:txBody>
          <a:bodyPr/>
          <a:lstStyle>
            <a:lvl1pPr>
              <a:defRPr/>
            </a:lvl1pPr>
          </a:lstStyle>
          <a:p>
            <a:pPr>
              <a:defRPr/>
            </a:pPr>
            <a:fld id="{CD783473-4AAE-4A69-97D5-C2ECCA8AA495}" type="slidenum">
              <a:rPr lang="en-GB" altLang="cy-GB"/>
              <a:pPr>
                <a:defRPr/>
              </a:pPr>
              <a:t>‹#›</a:t>
            </a:fld>
            <a:endParaRPr lang="en-GB" altLang="cy-GB"/>
          </a:p>
        </p:txBody>
      </p:sp>
    </p:spTree>
    <p:extLst>
      <p:ext uri="{BB962C8B-B14F-4D97-AF65-F5344CB8AC3E}">
        <p14:creationId xmlns:p14="http://schemas.microsoft.com/office/powerpoint/2010/main" val="250351697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image" Target="../media/image2.png"/><Relationship Id="rId5" Type="http://schemas.openxmlformats.org/officeDocument/2006/relationships/slideLayout" Target="../slideLayouts/slideLayout7.xml"/><Relationship Id="rId10" Type="http://schemas.openxmlformats.org/officeDocument/2006/relationships/theme" Target="../theme/theme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7621607"/>
      </p:ext>
    </p:extLst>
  </p:cSld>
  <p:clrMap bg1="lt1" tx1="dk1" bg2="lt2" tx2="dk2" accent1="accent1" accent2="accent2" accent3="accent3" accent4="accent4" accent5="accent5" accent6="accent6" hlink="hlink" folHlink="folHlink"/>
  <p:sldLayoutIdLst>
    <p:sldLayoutId id="2147483686" r:id="rId1"/>
    <p:sldLayoutId id="214748368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9/19/2024</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11"/>
          <a:stretch>
            <a:fillRect/>
          </a:stretch>
        </p:blipFill>
        <p:spPr>
          <a:xfrm>
            <a:off x="0" y="0"/>
            <a:ext cx="9144000" cy="6858000"/>
          </a:xfrm>
          <a:prstGeom prst="rect">
            <a:avLst/>
          </a:prstGeom>
        </p:spPr>
      </p:pic>
    </p:spTree>
    <p:extLst>
      <p:ext uri="{BB962C8B-B14F-4D97-AF65-F5344CB8AC3E}">
        <p14:creationId xmlns:p14="http://schemas.microsoft.com/office/powerpoint/2010/main" val="421709628"/>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CvS3JQ7qGcc" TargetMode="External"/><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12.jpg"/></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hyperlink" Target="https://www.youtube.com/watch?v=t7J87fhD5wg&amp;list=PLfgvYZbIGCU6cbLCIqIBEXWkDo-KgCSLQ" TargetMode="Externa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hyperlink" Target="https://www.youtube.com/watch?v=arr8gpJ_09g" TargetMode="Externa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youtube.com/watch?v=dwFvD5Cv9n8" TargetMode="Externa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3" Type="http://schemas.openxmlformats.org/officeDocument/2006/relationships/hyperlink" Target="https://www.youtube.com/watch?v=0ySasQdLkso" TargetMode="External"/><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hyperlink" Target="https://www.bbc.com/culture/article/20150610-the-dark-side-of-nursery-rhymes" TargetMode="External"/><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hyperlink" Target="https://inews.co.uk/inews-lifestyle/people/children-no-longer-learning-traditional-nursery-rhymes-thats-sad-news-101889" TargetMode="External"/><Relationship Id="rId2" Type="http://schemas.openxmlformats.org/officeDocument/2006/relationships/notesSlide" Target="../notesSlides/notesSlide31.xml"/><Relationship Id="rId1" Type="http://schemas.openxmlformats.org/officeDocument/2006/relationships/slideLayout" Target="../slideLayouts/slideLayout4.xml"/><Relationship Id="rId6" Type="http://schemas.openxmlformats.org/officeDocument/2006/relationships/hyperlink" Target="https://www.youtube.com/watch?v=dwFvD5Cv9n8" TargetMode="External"/><Relationship Id="rId5" Type="http://schemas.openxmlformats.org/officeDocument/2006/relationships/hyperlink" Target="https://journals.uvic.ca/index.php/jcs/article/view/17841" TargetMode="External"/><Relationship Id="rId4" Type="http://schemas.openxmlformats.org/officeDocument/2006/relationships/hyperlink" Target="https://www.nature.com/articles/s41598-018-27126-5.pdf"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www.sciencedirect.com/science/article/pii/S0911604417300520?casa_token=jWByiIBl2_YAAAAA:IteJAcyFCpLrxZXu3awQhBqD5mFttB4W-xo9-jtPBW6wycxlrWpdgbGUqwnpsHRi-d5-wK2ivyM" TargetMode="External"/><Relationship Id="rId2" Type="http://schemas.openxmlformats.org/officeDocument/2006/relationships/notesSlide" Target="../notesSlides/notesSlide32.xml"/><Relationship Id="rId1" Type="http://schemas.openxmlformats.org/officeDocument/2006/relationships/slideLayout" Target="../slideLayouts/slideLayout4.xml"/><Relationship Id="rId5" Type="http://schemas.openxmlformats.org/officeDocument/2006/relationships/hyperlink" Target="https://www.education.vic.gov.au/school/teachers/teachingresources/discipline/english/literacy/readingviewing/Pages/litfocusphonologicalexample.aspx" TargetMode="External"/><Relationship Id="rId4" Type="http://schemas.openxmlformats.org/officeDocument/2006/relationships/hyperlink" Target="https://www.nwemail.co.uk/news/16426581.political-correctness-gone-mad-readers-gobsmacked-overhaul-traditional-nursery-rhym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ADC0A30-BE25-DB7F-6367-EEDD0CD07380}"/>
              </a:ext>
            </a:extLst>
          </p:cNvPr>
          <p:cNvSpPr>
            <a:spLocks noGrp="1"/>
          </p:cNvSpPr>
          <p:nvPr>
            <p:ph type="body" sz="quarter" idx="10"/>
          </p:nvPr>
        </p:nvSpPr>
        <p:spPr>
          <a:xfrm>
            <a:off x="395536" y="1385455"/>
            <a:ext cx="8506009" cy="3738995"/>
          </a:xfrm>
        </p:spPr>
        <p:txBody>
          <a:bodyPr/>
          <a:lstStyle/>
          <a:p>
            <a:pPr marL="0" lvl="0" indent="0" eaLnBrk="0" fontAlgn="base" hangingPunct="0">
              <a:spcAft>
                <a:spcPct val="0"/>
              </a:spcAft>
              <a:buNone/>
              <a:defRPr/>
            </a:pPr>
            <a:r>
              <a:rPr lang="en-GB" sz="3600" b="1" kern="0" dirty="0">
                <a:solidFill>
                  <a:schemeClr val="accent4">
                    <a:lumMod val="20000"/>
                    <a:lumOff val="80000"/>
                  </a:schemeClr>
                </a:solidFill>
                <a:latin typeface="Arial" panose="020B0604020202020204" pitchFamily="34" charset="0"/>
                <a:ea typeface="ＭＳ Ｐゴシック" charset="-128"/>
              </a:rPr>
              <a:t>ECEY5004</a:t>
            </a:r>
          </a:p>
          <a:p>
            <a:pPr marL="0" lvl="0" indent="0" eaLnBrk="0" fontAlgn="base" hangingPunct="0">
              <a:spcAft>
                <a:spcPct val="0"/>
              </a:spcAft>
              <a:buNone/>
              <a:defRPr/>
            </a:pPr>
            <a:r>
              <a:rPr lang="en-GB" sz="3600" kern="0" dirty="0">
                <a:solidFill>
                  <a:schemeClr val="accent4">
                    <a:lumMod val="20000"/>
                    <a:lumOff val="80000"/>
                  </a:schemeClr>
                </a:solidFill>
                <a:latin typeface="Arial" panose="020B0604020202020204" pitchFamily="34" charset="0"/>
                <a:ea typeface="ＭＳ Ｐゴシック" charset="-128"/>
              </a:rPr>
              <a:t>Language and Literacy in the Digital Age</a:t>
            </a:r>
          </a:p>
          <a:p>
            <a:pPr marL="0" lvl="0" indent="0" eaLnBrk="0" fontAlgn="base" hangingPunct="0">
              <a:spcAft>
                <a:spcPct val="0"/>
              </a:spcAft>
              <a:buNone/>
              <a:defRPr/>
            </a:pPr>
            <a:endParaRPr lang="en-GB" sz="3600" kern="0" dirty="0">
              <a:solidFill>
                <a:schemeClr val="accent4">
                  <a:lumMod val="20000"/>
                  <a:lumOff val="80000"/>
                </a:schemeClr>
              </a:solidFill>
              <a:ea typeface="ＭＳ Ｐゴシック" charset="-128"/>
            </a:endParaRPr>
          </a:p>
          <a:p>
            <a:pPr marL="0" lvl="0" indent="0" eaLnBrk="0" fontAlgn="base" hangingPunct="0">
              <a:spcAft>
                <a:spcPct val="0"/>
              </a:spcAft>
              <a:buNone/>
              <a:defRPr/>
            </a:pPr>
            <a:r>
              <a:rPr lang="en-GB" sz="3600" kern="0" dirty="0">
                <a:solidFill>
                  <a:schemeClr val="accent4">
                    <a:lumMod val="20000"/>
                    <a:lumOff val="80000"/>
                  </a:schemeClr>
                </a:solidFill>
                <a:ea typeface="ＭＳ Ｐゴシック" charset="-128"/>
              </a:rPr>
              <a:t>Nursery Rhymes</a:t>
            </a:r>
            <a:endParaRPr lang="cy-GB" sz="3600" kern="0" dirty="0">
              <a:solidFill>
                <a:schemeClr val="accent4">
                  <a:lumMod val="20000"/>
                  <a:lumOff val="80000"/>
                </a:schemeClr>
              </a:solidFill>
              <a:latin typeface="Arial"/>
              <a:ea typeface="ＭＳ Ｐゴシック" charset="-128"/>
            </a:endParaRPr>
          </a:p>
          <a:p>
            <a:endParaRPr lang="en-GB" dirty="0"/>
          </a:p>
        </p:txBody>
      </p:sp>
    </p:spTree>
    <p:extLst>
      <p:ext uri="{BB962C8B-B14F-4D97-AF65-F5344CB8AC3E}">
        <p14:creationId xmlns:p14="http://schemas.microsoft.com/office/powerpoint/2010/main" val="4000592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p:txBody>
          <a:bodyPr>
            <a:normAutofit/>
          </a:bodyPr>
          <a:lstStyle/>
          <a:p>
            <a:pPr algn="ctr"/>
            <a:r>
              <a:rPr lang="cy-GB" b="1" dirty="0" err="1">
                <a:latin typeface="Arial" panose="020B0604020202020204" pitchFamily="34" charset="0"/>
                <a:cs typeface="Arial" panose="020B0604020202020204" pitchFamily="34" charset="0"/>
              </a:rPr>
              <a:t>Contents</a:t>
            </a: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a:xfrm>
            <a:off x="395536" y="1484784"/>
            <a:ext cx="8119814" cy="3809862"/>
          </a:xfrm>
        </p:spPr>
        <p:txBody>
          <a:bodyPr>
            <a:noAutofit/>
          </a:bodyPr>
          <a:lstStyle/>
          <a:p>
            <a:pPr eaLnBrk="1" hangingPunct="1">
              <a:lnSpc>
                <a:spcPct val="160000"/>
              </a:lnSpc>
            </a:pPr>
            <a:r>
              <a:rPr lang="en-GB" altLang="cy-GB" sz="1800" dirty="0">
                <a:latin typeface="Arial" panose="020B0604020202020204" pitchFamily="34" charset="0"/>
              </a:rPr>
              <a:t>History of nursery rhymes;</a:t>
            </a:r>
          </a:p>
          <a:p>
            <a:pPr eaLnBrk="1" hangingPunct="1">
              <a:lnSpc>
                <a:spcPct val="160000"/>
              </a:lnSpc>
            </a:pPr>
            <a:r>
              <a:rPr lang="en-GB" altLang="cy-GB" sz="1800" dirty="0">
                <a:latin typeface="Arial" panose="020B0604020202020204" pitchFamily="34" charset="0"/>
              </a:rPr>
              <a:t>Cultural links;</a:t>
            </a:r>
          </a:p>
          <a:p>
            <a:pPr eaLnBrk="1" hangingPunct="1">
              <a:lnSpc>
                <a:spcPct val="160000"/>
              </a:lnSpc>
            </a:pPr>
            <a:r>
              <a:rPr lang="en-GB" altLang="cy-GB" sz="1800" dirty="0">
                <a:latin typeface="Arial" panose="020B0604020202020204" pitchFamily="34" charset="0"/>
              </a:rPr>
              <a:t>Discussions;</a:t>
            </a:r>
          </a:p>
          <a:p>
            <a:pPr eaLnBrk="1" hangingPunct="1">
              <a:lnSpc>
                <a:spcPct val="160000"/>
              </a:lnSpc>
            </a:pPr>
            <a:r>
              <a:rPr lang="en-GB" altLang="cy-GB" sz="1800" dirty="0">
                <a:latin typeface="Arial" panose="020B0604020202020204" pitchFamily="34" charset="0"/>
              </a:rPr>
              <a:t>Research</a:t>
            </a:r>
            <a:r>
              <a:rPr lang="en-GB" altLang="cy-GB" sz="1800" dirty="0" smtClean="0">
                <a:latin typeface="Arial" panose="020B0604020202020204" pitchFamily="34" charset="0"/>
              </a:rPr>
              <a:t>;</a:t>
            </a:r>
          </a:p>
          <a:p>
            <a:pPr>
              <a:lnSpc>
                <a:spcPct val="160000"/>
              </a:lnSpc>
            </a:pPr>
            <a:r>
              <a:rPr lang="en-GB" altLang="cy-GB" sz="1800" dirty="0">
                <a:latin typeface="Arial" panose="020B0604020202020204" pitchFamily="34" charset="0"/>
              </a:rPr>
              <a:t>Theory;</a:t>
            </a:r>
          </a:p>
          <a:p>
            <a:pPr>
              <a:lnSpc>
                <a:spcPct val="160000"/>
              </a:lnSpc>
            </a:pPr>
            <a:r>
              <a:rPr lang="en-GB" altLang="cy-GB" sz="1800" dirty="0">
                <a:latin typeface="Arial" panose="020B0604020202020204" pitchFamily="34" charset="0"/>
              </a:rPr>
              <a:t>Features of nursery rhymes;</a:t>
            </a:r>
          </a:p>
          <a:p>
            <a:pPr>
              <a:lnSpc>
                <a:spcPct val="160000"/>
              </a:lnSpc>
            </a:pPr>
            <a:r>
              <a:rPr lang="en-GB" altLang="cy-GB" sz="1800" dirty="0">
                <a:latin typeface="Arial" panose="020B0604020202020204" pitchFamily="34" charset="0"/>
              </a:rPr>
              <a:t>Questions;</a:t>
            </a:r>
          </a:p>
          <a:p>
            <a:pPr>
              <a:lnSpc>
                <a:spcPct val="160000"/>
              </a:lnSpc>
            </a:pPr>
            <a:r>
              <a:rPr lang="en-GB" altLang="cy-GB" sz="1800" dirty="0">
                <a:latin typeface="Arial" panose="020B0604020202020204" pitchFamily="34" charset="0"/>
              </a:rPr>
              <a:t>Group task.</a:t>
            </a:r>
          </a:p>
          <a:p>
            <a:pPr eaLnBrk="1" hangingPunct="1"/>
            <a:endParaRPr lang="en-GB" altLang="cy-GB" dirty="0">
              <a:latin typeface="Arial" panose="020B0604020202020204" pitchFamily="34" charset="0"/>
            </a:endParaRPr>
          </a:p>
          <a:p>
            <a:pPr marL="0" indent="0">
              <a:buNone/>
            </a:pPr>
            <a:endParaRPr lang="en-GB" dirty="0"/>
          </a:p>
        </p:txBody>
      </p:sp>
      <p:pic>
        <p:nvPicPr>
          <p:cNvPr id="2" name="Picture 1"/>
          <p:cNvPicPr>
            <a:picLocks noChangeAspect="1"/>
          </p:cNvPicPr>
          <p:nvPr/>
        </p:nvPicPr>
        <p:blipFill>
          <a:blip r:embed="rId3"/>
          <a:stretch>
            <a:fillRect/>
          </a:stretch>
        </p:blipFill>
        <p:spPr>
          <a:xfrm>
            <a:off x="4211960" y="1938809"/>
            <a:ext cx="4511742" cy="3002359"/>
          </a:xfrm>
          <a:prstGeom prst="rect">
            <a:avLst/>
          </a:prstGeom>
        </p:spPr>
      </p:pic>
    </p:spTree>
    <p:extLst>
      <p:ext uri="{BB962C8B-B14F-4D97-AF65-F5344CB8AC3E}">
        <p14:creationId xmlns:p14="http://schemas.microsoft.com/office/powerpoint/2010/main" val="891992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365127"/>
            <a:ext cx="8856984" cy="903634"/>
          </a:xfrm>
        </p:spPr>
        <p:txBody>
          <a:bodyPr>
            <a:noAutofit/>
          </a:bodyPr>
          <a:lstStyle/>
          <a:p>
            <a:pPr algn="ctr"/>
            <a:r>
              <a:rPr lang="en-GB" sz="3600" b="1" dirty="0">
                <a:latin typeface="Arial" panose="020B0604020202020204" pitchFamily="34" charset="0"/>
              </a:rPr>
              <a:t>Employability/Transferable Skills</a:t>
            </a:r>
            <a:endParaRPr lang="en-US" sz="4000" b="1" dirty="0">
              <a:latin typeface="Arial" panose="020B0604020202020204" pitchFamily="34" charset="0"/>
            </a:endParaRPr>
          </a:p>
        </p:txBody>
      </p:sp>
      <p:sp>
        <p:nvSpPr>
          <p:cNvPr id="4" name="Content Placeholder 3"/>
          <p:cNvSpPr>
            <a:spLocks noGrp="1"/>
          </p:cNvSpPr>
          <p:nvPr>
            <p:ph sz="half" idx="2"/>
          </p:nvPr>
        </p:nvSpPr>
        <p:spPr>
          <a:xfrm>
            <a:off x="323528" y="1556793"/>
            <a:ext cx="8064896" cy="4104456"/>
          </a:xfrm>
        </p:spPr>
        <p:txBody>
          <a:bodyPr>
            <a:normAutofit/>
          </a:bodyPr>
          <a:lstStyle/>
          <a:p>
            <a:pPr>
              <a:lnSpc>
                <a:spcPct val="150000"/>
              </a:lnSpc>
            </a:pPr>
            <a:r>
              <a:rPr lang="en-GB" dirty="0">
                <a:latin typeface="Arial" panose="020B0604020202020204" pitchFamily="34" charset="0"/>
              </a:rPr>
              <a:t>Organisation and Planning;</a:t>
            </a:r>
          </a:p>
          <a:p>
            <a:pPr>
              <a:lnSpc>
                <a:spcPct val="150000"/>
              </a:lnSpc>
            </a:pPr>
            <a:r>
              <a:rPr lang="en-GB" dirty="0">
                <a:latin typeface="Arial" panose="020B0604020202020204" pitchFamily="34" charset="0"/>
              </a:rPr>
              <a:t>Researching and Note taking;</a:t>
            </a:r>
          </a:p>
          <a:p>
            <a:pPr>
              <a:lnSpc>
                <a:spcPct val="150000"/>
              </a:lnSpc>
            </a:pPr>
            <a:r>
              <a:rPr lang="en-GB" dirty="0">
                <a:latin typeface="Arial" panose="020B0604020202020204" pitchFamily="34" charset="0"/>
              </a:rPr>
              <a:t>Communication and Interaction;</a:t>
            </a:r>
          </a:p>
          <a:p>
            <a:pPr>
              <a:lnSpc>
                <a:spcPct val="150000"/>
              </a:lnSpc>
            </a:pPr>
            <a:r>
              <a:rPr lang="en-GB" dirty="0">
                <a:latin typeface="Arial" panose="020B0604020202020204" pitchFamily="34" charset="0"/>
              </a:rPr>
              <a:t>Presenting and Teamwork.</a:t>
            </a:r>
            <a:endParaRPr lang="en-US" dirty="0">
              <a:latin typeface="Arial" panose="020B0604020202020204" pitchFamily="34" charset="0"/>
            </a:endParaRPr>
          </a:p>
        </p:txBody>
      </p:sp>
      <p:pic>
        <p:nvPicPr>
          <p:cNvPr id="5" name="Picture 4"/>
          <p:cNvPicPr>
            <a:picLocks noChangeAspect="1"/>
          </p:cNvPicPr>
          <p:nvPr/>
        </p:nvPicPr>
        <p:blipFill>
          <a:blip r:embed="rId3"/>
          <a:stretch>
            <a:fillRect/>
          </a:stretch>
        </p:blipFill>
        <p:spPr>
          <a:xfrm>
            <a:off x="5632213" y="3789041"/>
            <a:ext cx="3343229" cy="1872208"/>
          </a:xfrm>
          <a:prstGeom prst="rect">
            <a:avLst/>
          </a:prstGeom>
        </p:spPr>
      </p:pic>
    </p:spTree>
    <p:extLst>
      <p:ext uri="{BB962C8B-B14F-4D97-AF65-F5344CB8AC3E}">
        <p14:creationId xmlns:p14="http://schemas.microsoft.com/office/powerpoint/2010/main" val="32648187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GB" sz="4000" b="1" dirty="0">
                <a:latin typeface="Arial" panose="020B0604020202020204" pitchFamily="34" charset="0"/>
              </a:rPr>
              <a:t>Resources</a:t>
            </a:r>
            <a:endParaRPr lang="en-GB" sz="4000" b="1" dirty="0"/>
          </a:p>
        </p:txBody>
      </p:sp>
      <p:sp>
        <p:nvSpPr>
          <p:cNvPr id="6" name="Content Placeholder 5"/>
          <p:cNvSpPr>
            <a:spLocks noGrp="1"/>
          </p:cNvSpPr>
          <p:nvPr>
            <p:ph sz="half" idx="2"/>
          </p:nvPr>
        </p:nvSpPr>
        <p:spPr>
          <a:xfrm>
            <a:off x="395536" y="1484784"/>
            <a:ext cx="8568952" cy="4104457"/>
          </a:xfrm>
        </p:spPr>
        <p:txBody>
          <a:bodyPr>
            <a:normAutofit/>
          </a:bodyPr>
          <a:lstStyle/>
          <a:p>
            <a:pPr>
              <a:lnSpc>
                <a:spcPct val="150000"/>
              </a:lnSpc>
            </a:pPr>
            <a:r>
              <a:rPr lang="en-GB" dirty="0">
                <a:latin typeface="Arial" panose="020B0604020202020204" pitchFamily="34" charset="0"/>
              </a:rPr>
              <a:t>PP for the lecture;</a:t>
            </a:r>
          </a:p>
          <a:p>
            <a:pPr>
              <a:lnSpc>
                <a:spcPct val="150000"/>
              </a:lnSpc>
            </a:pPr>
            <a:r>
              <a:rPr lang="en-GB" dirty="0">
                <a:latin typeface="Arial" panose="020B0604020202020204" pitchFamily="34" charset="0"/>
              </a:rPr>
              <a:t>Nursery rhymes;</a:t>
            </a:r>
          </a:p>
          <a:p>
            <a:pPr>
              <a:lnSpc>
                <a:spcPct val="150000"/>
              </a:lnSpc>
            </a:pPr>
            <a:r>
              <a:rPr lang="en-GB" dirty="0">
                <a:latin typeface="Arial" panose="020B0604020202020204" pitchFamily="34" charset="0"/>
              </a:rPr>
              <a:t>Research;</a:t>
            </a:r>
          </a:p>
          <a:p>
            <a:pPr>
              <a:lnSpc>
                <a:spcPct val="150000"/>
              </a:lnSpc>
            </a:pPr>
            <a:r>
              <a:rPr lang="en-GB" dirty="0">
                <a:latin typeface="Arial" panose="020B0604020202020204" pitchFamily="34" charset="0"/>
              </a:rPr>
              <a:t>Websites.</a:t>
            </a:r>
          </a:p>
          <a:p>
            <a:pPr marL="0" indent="0">
              <a:buNone/>
            </a:pPr>
            <a:endParaRPr lang="en-GB" dirty="0">
              <a:solidFill>
                <a:srgbClr val="0000FF"/>
              </a:solidFill>
              <a:latin typeface="Arial" panose="020B0604020202020204" pitchFamily="34" charset="0"/>
            </a:endParaRPr>
          </a:p>
        </p:txBody>
      </p:sp>
      <p:pic>
        <p:nvPicPr>
          <p:cNvPr id="7" name="Picture 2" descr="White papers, working papers, preprints: What's the differ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7204" y="1844824"/>
            <a:ext cx="4784049"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4625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6"/>
            <a:ext cx="8964488" cy="1325563"/>
          </a:xfrm>
        </p:spPr>
        <p:txBody>
          <a:bodyPr>
            <a:noAutofit/>
          </a:bodyPr>
          <a:lstStyle/>
          <a:p>
            <a:pPr algn="ctr"/>
            <a:r>
              <a:rPr lang="en-GB" sz="3600" b="1" dirty="0">
                <a:latin typeface="Arial" panose="020B0604020202020204" pitchFamily="34" charset="0"/>
              </a:rPr>
              <a:t>Early Years Practitioner programme</a:t>
            </a:r>
            <a:endParaRPr lang="en-US" sz="3600" b="1" dirty="0">
              <a:latin typeface="Arial" panose="020B0604020202020204" pitchFamily="34" charset="0"/>
            </a:endParaRPr>
          </a:p>
        </p:txBody>
      </p:sp>
      <p:sp>
        <p:nvSpPr>
          <p:cNvPr id="4" name="Content Placeholder 3"/>
          <p:cNvSpPr>
            <a:spLocks noGrp="1"/>
          </p:cNvSpPr>
          <p:nvPr>
            <p:ph sz="half" idx="2"/>
          </p:nvPr>
        </p:nvSpPr>
        <p:spPr>
          <a:xfrm>
            <a:off x="395536" y="2060848"/>
            <a:ext cx="8568952" cy="3528392"/>
          </a:xfrm>
        </p:spPr>
        <p:txBody>
          <a:bodyPr>
            <a:normAutofit/>
          </a:bodyPr>
          <a:lstStyle/>
          <a:p>
            <a:pPr marL="0" indent="0">
              <a:buNone/>
            </a:pPr>
            <a:r>
              <a:rPr lang="en-GB" dirty="0">
                <a:latin typeface="Arial" panose="020B0604020202020204" pitchFamily="34" charset="0"/>
              </a:rPr>
              <a:t>The NOS criteria met in this lecture:</a:t>
            </a:r>
          </a:p>
          <a:p>
            <a:pPr marL="0" indent="0">
              <a:buNone/>
            </a:pPr>
            <a:endParaRPr lang="en-GB" dirty="0">
              <a:latin typeface="Arial" panose="020B0604020202020204" pitchFamily="34" charset="0"/>
            </a:endParaRPr>
          </a:p>
          <a:p>
            <a:pPr marL="0" indent="0">
              <a:buNone/>
            </a:pPr>
            <a:r>
              <a:rPr lang="en-GB" sz="1800" dirty="0">
                <a:latin typeface="Arial" panose="020B0604020202020204" pitchFamily="34" charset="0"/>
              </a:rPr>
              <a:t>Core – K7, K8, K12, K13, K14, K17, K24, K26, K27</a:t>
            </a:r>
          </a:p>
          <a:p>
            <a:pPr marL="0" indent="0">
              <a:buNone/>
            </a:pPr>
            <a:r>
              <a:rPr lang="en-GB" sz="1800" dirty="0">
                <a:latin typeface="Arial" panose="020B0604020202020204" pitchFamily="34" charset="0"/>
              </a:rPr>
              <a:t>0401 – K56, K57, K58, K59, K60; P3, P4, P5, P7, P8</a:t>
            </a:r>
          </a:p>
          <a:p>
            <a:pPr marL="0" indent="0">
              <a:buNone/>
            </a:pPr>
            <a:r>
              <a:rPr lang="en-GB" sz="1800" dirty="0">
                <a:latin typeface="Arial" panose="020B0604020202020204" pitchFamily="34" charset="0"/>
              </a:rPr>
              <a:t>0403 – K60, K61, K62, K63, K64</a:t>
            </a:r>
          </a:p>
          <a:p>
            <a:pPr marL="0" indent="0">
              <a:buNone/>
            </a:pPr>
            <a:r>
              <a:rPr lang="en-GB" sz="1800" dirty="0">
                <a:latin typeface="Arial" panose="020B0604020202020204" pitchFamily="34" charset="0"/>
              </a:rPr>
              <a:t>0408 – K57, K59, K63, K66, K67</a:t>
            </a:r>
          </a:p>
          <a:p>
            <a:pPr marL="0" indent="0">
              <a:buNone/>
            </a:pPr>
            <a:r>
              <a:rPr lang="en-GB" sz="1800" dirty="0">
                <a:latin typeface="Arial" panose="020B0604020202020204" pitchFamily="34" charset="0"/>
              </a:rPr>
              <a:t>0409 – K60, K61, K62, K63, K64, K65, K66, K67, K68, K69, K70, K71, K72; P1, P19, P20, P22</a:t>
            </a:r>
          </a:p>
        </p:txBody>
      </p:sp>
    </p:spTree>
    <p:extLst>
      <p:ext uri="{BB962C8B-B14F-4D97-AF65-F5344CB8AC3E}">
        <p14:creationId xmlns:p14="http://schemas.microsoft.com/office/powerpoint/2010/main" val="3165087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8163" y="457200"/>
            <a:ext cx="8229600" cy="1143000"/>
          </a:xfrm>
        </p:spPr>
        <p:txBody>
          <a:bodyPr>
            <a:noAutofit/>
          </a:bodyPr>
          <a:lstStyle/>
          <a:p>
            <a:pPr algn="ctr" eaLnBrk="1" hangingPunct="1"/>
            <a:r>
              <a:rPr lang="en-GB" altLang="cy-GB" sz="4000" b="1" dirty="0">
                <a:latin typeface="Arial" panose="020B0604020202020204" pitchFamily="34" charset="0"/>
              </a:rPr>
              <a:t>Nursery rhymes - From where?</a:t>
            </a:r>
          </a:p>
        </p:txBody>
      </p:sp>
      <p:sp>
        <p:nvSpPr>
          <p:cNvPr id="4100" name="Rectangle 5"/>
          <p:cNvSpPr>
            <a:spLocks noGrp="1" noChangeArrowheads="1"/>
          </p:cNvSpPr>
          <p:nvPr>
            <p:ph type="body" sz="half" idx="2"/>
          </p:nvPr>
        </p:nvSpPr>
        <p:spPr>
          <a:xfrm>
            <a:off x="683569" y="1412776"/>
            <a:ext cx="8003232" cy="4713387"/>
          </a:xfrm>
        </p:spPr>
        <p:txBody>
          <a:bodyPr>
            <a:normAutofit/>
          </a:bodyPr>
          <a:lstStyle/>
          <a:p>
            <a:pPr eaLnBrk="1" hangingPunct="1">
              <a:lnSpc>
                <a:spcPct val="150000"/>
              </a:lnSpc>
              <a:defRPr/>
            </a:pPr>
            <a:r>
              <a:rPr lang="en-GB" altLang="cy-GB" dirty="0" smtClean="0">
                <a:latin typeface="Arial" panose="020B0604020202020204" pitchFamily="34" charset="0"/>
              </a:rPr>
              <a:t>Parents</a:t>
            </a:r>
            <a:r>
              <a:rPr lang="en-GB" altLang="cy-GB" dirty="0">
                <a:latin typeface="Arial" panose="020B0604020202020204" pitchFamily="34" charset="0"/>
              </a:rPr>
              <a:t>;</a:t>
            </a:r>
          </a:p>
          <a:p>
            <a:pPr eaLnBrk="1" hangingPunct="1">
              <a:lnSpc>
                <a:spcPct val="150000"/>
              </a:lnSpc>
              <a:defRPr/>
            </a:pPr>
            <a:r>
              <a:rPr lang="en-GB" altLang="cy-GB" dirty="0">
                <a:latin typeface="Arial" panose="020B0604020202020204" pitchFamily="34" charset="0"/>
              </a:rPr>
              <a:t>Other family members;</a:t>
            </a:r>
          </a:p>
          <a:p>
            <a:pPr eaLnBrk="1" hangingPunct="1">
              <a:lnSpc>
                <a:spcPct val="150000"/>
              </a:lnSpc>
              <a:defRPr/>
            </a:pPr>
            <a:r>
              <a:rPr lang="en-GB" altLang="cy-GB" dirty="0">
                <a:latin typeface="Arial" panose="020B0604020202020204" pitchFamily="34" charset="0"/>
              </a:rPr>
              <a:t>Cultural/social experiences;</a:t>
            </a:r>
          </a:p>
          <a:p>
            <a:pPr eaLnBrk="1" hangingPunct="1">
              <a:lnSpc>
                <a:spcPct val="150000"/>
              </a:lnSpc>
              <a:defRPr/>
            </a:pPr>
            <a:r>
              <a:rPr lang="en-GB" altLang="cy-GB" dirty="0">
                <a:latin typeface="Arial" panose="020B0604020202020204" pitchFamily="34" charset="0"/>
              </a:rPr>
              <a:t>Anywhere else?</a:t>
            </a:r>
          </a:p>
          <a:p>
            <a:pPr marL="0" indent="0" algn="r" eaLnBrk="1" hangingPunct="1">
              <a:buFontTx/>
              <a:buNone/>
              <a:defRPr/>
            </a:pPr>
            <a:r>
              <a:rPr lang="en-GB" altLang="cy-GB" sz="1800" dirty="0">
                <a:latin typeface="Arial" panose="020B0604020202020204" pitchFamily="34" charset="0"/>
              </a:rPr>
              <a:t>(Mullen, 2017</a:t>
            </a:r>
            <a:r>
              <a:rPr lang="en-GB" altLang="cy-GB" sz="1800" dirty="0" smtClean="0">
                <a:latin typeface="Arial" panose="020B0604020202020204" pitchFamily="34" charset="0"/>
              </a:rPr>
              <a:t>)</a:t>
            </a:r>
          </a:p>
          <a:p>
            <a:pPr marL="0" indent="0" eaLnBrk="1" hangingPunct="1">
              <a:lnSpc>
                <a:spcPct val="150000"/>
              </a:lnSpc>
              <a:buFontTx/>
              <a:buNone/>
              <a:defRPr/>
            </a:pPr>
            <a:r>
              <a:rPr lang="en-GB" altLang="cy-GB" sz="2400" b="1" i="1" dirty="0" smtClean="0">
                <a:latin typeface="Arial" panose="020B0604020202020204" pitchFamily="34" charset="0"/>
              </a:rPr>
              <a:t>Discuss; can you remember where you sang/recited nursery rhymes? With who?</a:t>
            </a:r>
            <a:endParaRPr lang="en-GB" altLang="cy-GB" sz="2400" b="1" i="1" dirty="0">
              <a:latin typeface="Arial" panose="020B0604020202020204" pitchFamily="34" charset="0"/>
            </a:endParaRPr>
          </a:p>
        </p:txBody>
      </p:sp>
    </p:spTree>
    <p:extLst>
      <p:ext uri="{BB962C8B-B14F-4D97-AF65-F5344CB8AC3E}">
        <p14:creationId xmlns:p14="http://schemas.microsoft.com/office/powerpoint/2010/main" val="34845012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97819" y="18657"/>
            <a:ext cx="7886700" cy="1325563"/>
          </a:xfrm>
        </p:spPr>
        <p:txBody>
          <a:bodyPr/>
          <a:lstStyle/>
          <a:p>
            <a:pPr algn="ctr" eaLnBrk="1" hangingPunct="1"/>
            <a:r>
              <a:rPr lang="en-GB" altLang="cy-GB" sz="4000" b="1" dirty="0">
                <a:latin typeface="Arial" panose="020B0604020202020204" pitchFamily="34" charset="0"/>
              </a:rPr>
              <a:t>A little history…</a:t>
            </a:r>
          </a:p>
        </p:txBody>
      </p:sp>
      <p:sp>
        <p:nvSpPr>
          <p:cNvPr id="11268" name="Rectangle 8"/>
          <p:cNvSpPr>
            <a:spLocks noGrp="1" noChangeArrowheads="1"/>
          </p:cNvSpPr>
          <p:nvPr>
            <p:ph type="body" sz="half" idx="2"/>
          </p:nvPr>
        </p:nvSpPr>
        <p:spPr>
          <a:xfrm>
            <a:off x="395537" y="1484784"/>
            <a:ext cx="8291264" cy="4320480"/>
          </a:xfrm>
        </p:spPr>
        <p:txBody>
          <a:bodyPr>
            <a:normAutofit/>
          </a:bodyPr>
          <a:lstStyle/>
          <a:p>
            <a:pPr eaLnBrk="1" hangingPunct="1">
              <a:lnSpc>
                <a:spcPct val="150000"/>
              </a:lnSpc>
            </a:pPr>
            <a:r>
              <a:rPr lang="en-GB" altLang="cy-GB" dirty="0">
                <a:latin typeface="Arial" panose="020B0604020202020204" pitchFamily="34" charset="0"/>
              </a:rPr>
              <a:t>Have been recited to, and by, children for hundreds of years;</a:t>
            </a:r>
          </a:p>
          <a:p>
            <a:pPr eaLnBrk="1" hangingPunct="1">
              <a:lnSpc>
                <a:spcPct val="150000"/>
              </a:lnSpc>
            </a:pPr>
            <a:r>
              <a:rPr lang="en-GB" altLang="cy-GB" dirty="0">
                <a:latin typeface="Arial" panose="020B0604020202020204" pitchFamily="34" charset="0"/>
              </a:rPr>
              <a:t>Origins of most nursery rhymes reflect historical events;</a:t>
            </a:r>
          </a:p>
          <a:p>
            <a:pPr eaLnBrk="1" hangingPunct="1">
              <a:lnSpc>
                <a:spcPct val="150000"/>
              </a:lnSpc>
            </a:pPr>
            <a:r>
              <a:rPr lang="en-GB" altLang="cy-GB" dirty="0">
                <a:latin typeface="Arial" panose="020B0604020202020204" pitchFamily="34" charset="0"/>
              </a:rPr>
              <a:t>Important for our history and culture.</a:t>
            </a:r>
            <a:endParaRPr lang="en-US" altLang="cy-GB" dirty="0">
              <a:latin typeface="Arial" panose="020B0604020202020204" pitchFamily="34" charset="0"/>
            </a:endParaRPr>
          </a:p>
        </p:txBody>
      </p:sp>
    </p:spTree>
    <p:extLst>
      <p:ext uri="{BB962C8B-B14F-4D97-AF65-F5344CB8AC3E}">
        <p14:creationId xmlns:p14="http://schemas.microsoft.com/office/powerpoint/2010/main" val="19719696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p:txBody>
          <a:bodyPr/>
          <a:lstStyle/>
          <a:p>
            <a:pPr algn="ctr" eaLnBrk="1" hangingPunct="1"/>
            <a:r>
              <a:rPr lang="en-GB" altLang="cy-GB" sz="4000" b="1" dirty="0">
                <a:latin typeface="Arial" panose="020B0604020202020204" pitchFamily="34" charset="0"/>
              </a:rPr>
              <a:t>Do you remember these?</a:t>
            </a:r>
          </a:p>
        </p:txBody>
      </p:sp>
      <p:sp>
        <p:nvSpPr>
          <p:cNvPr id="9220" name="Rectangle 6"/>
          <p:cNvSpPr>
            <a:spLocks noGrp="1" noChangeArrowheads="1"/>
          </p:cNvSpPr>
          <p:nvPr>
            <p:ph type="body" sz="half" idx="2"/>
          </p:nvPr>
        </p:nvSpPr>
        <p:spPr>
          <a:xfrm>
            <a:off x="462372" y="1844824"/>
            <a:ext cx="8219256" cy="3993307"/>
          </a:xfrm>
        </p:spPr>
        <p:txBody>
          <a:bodyPr/>
          <a:lstStyle/>
          <a:p>
            <a:pPr eaLnBrk="1" hangingPunct="1">
              <a:lnSpc>
                <a:spcPct val="150000"/>
              </a:lnSpc>
            </a:pPr>
            <a:r>
              <a:rPr lang="en-GB" altLang="cy-GB" dirty="0">
                <a:latin typeface="Arial" panose="020B0604020202020204" pitchFamily="34" charset="0"/>
              </a:rPr>
              <a:t>Ring-a-ring-o-roses;</a:t>
            </a:r>
          </a:p>
          <a:p>
            <a:pPr eaLnBrk="1" hangingPunct="1">
              <a:lnSpc>
                <a:spcPct val="150000"/>
              </a:lnSpc>
            </a:pPr>
            <a:r>
              <a:rPr lang="en-GB" altLang="cy-GB" dirty="0">
                <a:latin typeface="Arial" panose="020B0604020202020204" pitchFamily="34" charset="0"/>
              </a:rPr>
              <a:t>Humpty Dumpty;</a:t>
            </a:r>
          </a:p>
          <a:p>
            <a:pPr eaLnBrk="1" hangingPunct="1">
              <a:lnSpc>
                <a:spcPct val="150000"/>
              </a:lnSpc>
            </a:pPr>
            <a:r>
              <a:rPr lang="en-GB" altLang="cy-GB" dirty="0">
                <a:latin typeface="Arial" panose="020B0604020202020204" pitchFamily="34" charset="0"/>
              </a:rPr>
              <a:t>Baa </a:t>
            </a:r>
            <a:r>
              <a:rPr lang="en-GB" altLang="cy-GB" dirty="0" err="1">
                <a:latin typeface="Arial" panose="020B0604020202020204" pitchFamily="34" charset="0"/>
              </a:rPr>
              <a:t>baa</a:t>
            </a:r>
            <a:r>
              <a:rPr lang="en-GB" altLang="cy-GB" dirty="0">
                <a:latin typeface="Arial" panose="020B0604020202020204" pitchFamily="34" charset="0"/>
              </a:rPr>
              <a:t> black sheep;</a:t>
            </a:r>
          </a:p>
          <a:p>
            <a:pPr eaLnBrk="1" hangingPunct="1">
              <a:lnSpc>
                <a:spcPct val="150000"/>
              </a:lnSpc>
            </a:pPr>
            <a:r>
              <a:rPr lang="en-GB" altLang="cy-GB" dirty="0">
                <a:latin typeface="Arial" panose="020B0604020202020204" pitchFamily="34" charset="0"/>
              </a:rPr>
              <a:t>Mary, Mary quite contrary.</a:t>
            </a:r>
          </a:p>
        </p:txBody>
      </p:sp>
      <p:pic>
        <p:nvPicPr>
          <p:cNvPr id="2" name="Picture 1"/>
          <p:cNvPicPr>
            <a:picLocks noChangeAspect="1"/>
          </p:cNvPicPr>
          <p:nvPr/>
        </p:nvPicPr>
        <p:blipFill>
          <a:blip r:embed="rId3"/>
          <a:stretch>
            <a:fillRect/>
          </a:stretch>
        </p:blipFill>
        <p:spPr>
          <a:xfrm>
            <a:off x="5364088" y="1690688"/>
            <a:ext cx="2971759" cy="3744416"/>
          </a:xfrm>
          <a:prstGeom prst="rect">
            <a:avLst/>
          </a:prstGeom>
        </p:spPr>
      </p:pic>
    </p:spTree>
    <p:extLst>
      <p:ext uri="{BB962C8B-B14F-4D97-AF65-F5344CB8AC3E}">
        <p14:creationId xmlns:p14="http://schemas.microsoft.com/office/powerpoint/2010/main" val="2479729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255192" y="836712"/>
            <a:ext cx="4028776" cy="4032448"/>
          </a:xfrm>
        </p:spPr>
      </p:pic>
      <p:sp>
        <p:nvSpPr>
          <p:cNvPr id="13316" name="Rectangle 5"/>
          <p:cNvSpPr>
            <a:spLocks noGrp="1" noChangeArrowheads="1"/>
          </p:cNvSpPr>
          <p:nvPr>
            <p:ph type="body" sz="half" idx="2"/>
          </p:nvPr>
        </p:nvSpPr>
        <p:spPr>
          <a:xfrm>
            <a:off x="4572000" y="620688"/>
            <a:ext cx="4033837" cy="3744416"/>
          </a:xfrm>
        </p:spPr>
        <p:txBody>
          <a:bodyPr/>
          <a:lstStyle/>
          <a:p>
            <a:pPr eaLnBrk="1" hangingPunct="1">
              <a:lnSpc>
                <a:spcPct val="150000"/>
              </a:lnSpc>
              <a:buFontTx/>
              <a:buNone/>
            </a:pPr>
            <a:r>
              <a:rPr lang="en-GB" altLang="cy-GB" sz="3000" dirty="0">
                <a:latin typeface="Arial" panose="020B0604020202020204" pitchFamily="34" charset="0"/>
              </a:rPr>
              <a:t>Ring-a-ring-o-</a:t>
            </a:r>
            <a:r>
              <a:rPr lang="en-GB" altLang="cy-GB" sz="3000" dirty="0" err="1">
                <a:latin typeface="Arial" panose="020B0604020202020204" pitchFamily="34" charset="0"/>
              </a:rPr>
              <a:t>rosies</a:t>
            </a:r>
            <a:r>
              <a:rPr lang="en-GB" altLang="cy-GB" sz="3000" dirty="0">
                <a:latin typeface="Arial" panose="020B0604020202020204" pitchFamily="34" charset="0"/>
              </a:rPr>
              <a:t>,</a:t>
            </a:r>
          </a:p>
          <a:p>
            <a:pPr eaLnBrk="1" hangingPunct="1">
              <a:lnSpc>
                <a:spcPct val="150000"/>
              </a:lnSpc>
              <a:buFontTx/>
              <a:buNone/>
            </a:pPr>
            <a:r>
              <a:rPr lang="en-GB" altLang="cy-GB" sz="3000" dirty="0">
                <a:latin typeface="Arial" panose="020B0604020202020204" pitchFamily="34" charset="0"/>
              </a:rPr>
              <a:t>A pocketful of posies</a:t>
            </a:r>
          </a:p>
          <a:p>
            <a:pPr eaLnBrk="1" hangingPunct="1">
              <a:lnSpc>
                <a:spcPct val="150000"/>
              </a:lnSpc>
              <a:buFontTx/>
              <a:buNone/>
            </a:pPr>
            <a:r>
              <a:rPr lang="en-GB" altLang="cy-GB" sz="3000" dirty="0">
                <a:latin typeface="Arial" panose="020B0604020202020204" pitchFamily="34" charset="0"/>
              </a:rPr>
              <a:t>Atishoo, atishoo,</a:t>
            </a:r>
          </a:p>
          <a:p>
            <a:pPr eaLnBrk="1" hangingPunct="1">
              <a:lnSpc>
                <a:spcPct val="150000"/>
              </a:lnSpc>
              <a:buFontTx/>
              <a:buNone/>
            </a:pPr>
            <a:r>
              <a:rPr lang="en-GB" altLang="cy-GB" sz="3000" dirty="0">
                <a:latin typeface="Arial" panose="020B0604020202020204" pitchFamily="34" charset="0"/>
              </a:rPr>
              <a:t>We all fall down.</a:t>
            </a:r>
          </a:p>
        </p:txBody>
      </p:sp>
      <p:sp>
        <p:nvSpPr>
          <p:cNvPr id="3" name="Rectangle 2"/>
          <p:cNvSpPr/>
          <p:nvPr/>
        </p:nvSpPr>
        <p:spPr>
          <a:xfrm>
            <a:off x="255192" y="5301208"/>
            <a:ext cx="8781304" cy="523220"/>
          </a:xfrm>
          <a:prstGeom prst="rect">
            <a:avLst/>
          </a:prstGeom>
        </p:spPr>
        <p:txBody>
          <a:bodyPr wrap="square">
            <a:spAutoFit/>
          </a:bodyPr>
          <a:lstStyle/>
          <a:p>
            <a:pPr algn="ctr" eaLnBrk="1" hangingPunct="1"/>
            <a:r>
              <a:rPr lang="en-GB" altLang="cy-GB" sz="2800" dirty="0" smtClean="0"/>
              <a:t>Did you know - This has historical </a:t>
            </a:r>
            <a:r>
              <a:rPr lang="en-GB" altLang="cy-GB" sz="2800" dirty="0"/>
              <a:t>links to the </a:t>
            </a:r>
            <a:r>
              <a:rPr lang="en-GB" altLang="cy-GB" sz="2800" dirty="0" smtClean="0"/>
              <a:t>plague?</a:t>
            </a:r>
            <a:endParaRPr lang="en-GB" altLang="cy-GB" sz="2800" dirty="0"/>
          </a:p>
        </p:txBody>
      </p:sp>
    </p:spTree>
    <p:extLst>
      <p:ext uri="{BB962C8B-B14F-4D97-AF65-F5344CB8AC3E}">
        <p14:creationId xmlns:p14="http://schemas.microsoft.com/office/powerpoint/2010/main" val="982252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611560" y="559222"/>
            <a:ext cx="3168352" cy="4277500"/>
          </a:xfrm>
        </p:spPr>
      </p:pic>
      <p:sp>
        <p:nvSpPr>
          <p:cNvPr id="17412" name="Rectangle 5"/>
          <p:cNvSpPr>
            <a:spLocks noGrp="1" noChangeArrowheads="1"/>
          </p:cNvSpPr>
          <p:nvPr>
            <p:ph type="body" sz="half" idx="2"/>
          </p:nvPr>
        </p:nvSpPr>
        <p:spPr>
          <a:xfrm>
            <a:off x="4572000" y="476672"/>
            <a:ext cx="4033837" cy="4525963"/>
          </a:xfrm>
        </p:spPr>
        <p:txBody>
          <a:bodyPr>
            <a:normAutofit fontScale="85000" lnSpcReduction="20000"/>
          </a:bodyPr>
          <a:lstStyle/>
          <a:p>
            <a:pPr eaLnBrk="1" hangingPunct="1">
              <a:lnSpc>
                <a:spcPct val="150000"/>
              </a:lnSpc>
              <a:buFontTx/>
              <a:buNone/>
            </a:pPr>
            <a:r>
              <a:rPr lang="en-GB" altLang="cy-GB" dirty="0">
                <a:latin typeface="Arial" panose="020B0604020202020204" pitchFamily="34" charset="0"/>
              </a:rPr>
              <a:t>Humpty Dumpty sat on a wall,</a:t>
            </a:r>
          </a:p>
          <a:p>
            <a:pPr eaLnBrk="1" hangingPunct="1">
              <a:lnSpc>
                <a:spcPct val="150000"/>
              </a:lnSpc>
              <a:buFontTx/>
              <a:buNone/>
            </a:pPr>
            <a:r>
              <a:rPr lang="en-GB" altLang="cy-GB" dirty="0">
                <a:latin typeface="Arial" panose="020B0604020202020204" pitchFamily="34" charset="0"/>
              </a:rPr>
              <a:t>Humpty Dumpty had a great fall.</a:t>
            </a:r>
          </a:p>
          <a:p>
            <a:pPr eaLnBrk="1" hangingPunct="1">
              <a:lnSpc>
                <a:spcPct val="150000"/>
              </a:lnSpc>
              <a:buFontTx/>
              <a:buNone/>
            </a:pPr>
            <a:r>
              <a:rPr lang="en-GB" altLang="cy-GB" dirty="0">
                <a:latin typeface="Arial" panose="020B0604020202020204" pitchFamily="34" charset="0"/>
              </a:rPr>
              <a:t>All the king’s horses and all the king’s men,</a:t>
            </a:r>
          </a:p>
          <a:p>
            <a:pPr eaLnBrk="1" hangingPunct="1">
              <a:lnSpc>
                <a:spcPct val="150000"/>
              </a:lnSpc>
              <a:buFontTx/>
              <a:buNone/>
            </a:pPr>
            <a:r>
              <a:rPr lang="en-GB" altLang="cy-GB" dirty="0">
                <a:latin typeface="Arial" panose="020B0604020202020204" pitchFamily="34" charset="0"/>
              </a:rPr>
              <a:t>Couldn’t put Humpty together again.</a:t>
            </a:r>
          </a:p>
        </p:txBody>
      </p:sp>
      <p:sp>
        <p:nvSpPr>
          <p:cNvPr id="3" name="Rectangle 2"/>
          <p:cNvSpPr/>
          <p:nvPr/>
        </p:nvSpPr>
        <p:spPr>
          <a:xfrm>
            <a:off x="863588" y="5301208"/>
            <a:ext cx="7416824" cy="461665"/>
          </a:xfrm>
          <a:prstGeom prst="rect">
            <a:avLst/>
          </a:prstGeom>
        </p:spPr>
        <p:txBody>
          <a:bodyPr wrap="square">
            <a:spAutoFit/>
          </a:bodyPr>
          <a:lstStyle/>
          <a:p>
            <a:pPr algn="ctr" eaLnBrk="1" hangingPunct="1"/>
            <a:r>
              <a:rPr lang="en-GB" altLang="cy-GB" sz="2400" dirty="0"/>
              <a:t>Did you know </a:t>
            </a:r>
            <a:r>
              <a:rPr lang="en-GB" altLang="cy-GB" sz="2400" dirty="0" smtClean="0"/>
              <a:t>– Humpty Dumpty was a cannon?</a:t>
            </a:r>
            <a:endParaRPr lang="en-GB" altLang="cy-GB" sz="2400" dirty="0"/>
          </a:p>
        </p:txBody>
      </p:sp>
    </p:spTree>
    <p:extLst>
      <p:ext uri="{BB962C8B-B14F-4D97-AF65-F5344CB8AC3E}">
        <p14:creationId xmlns:p14="http://schemas.microsoft.com/office/powerpoint/2010/main" val="874944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5"/>
          <p:cNvSpPr>
            <a:spLocks noGrp="1" noChangeArrowheads="1"/>
          </p:cNvSpPr>
          <p:nvPr>
            <p:ph type="body" sz="half" idx="2"/>
          </p:nvPr>
        </p:nvSpPr>
        <p:spPr>
          <a:xfrm>
            <a:off x="4932040" y="260648"/>
            <a:ext cx="3672408" cy="4536504"/>
          </a:xfrm>
        </p:spPr>
        <p:txBody>
          <a:bodyPr>
            <a:normAutofit fontScale="77500" lnSpcReduction="20000"/>
          </a:bodyPr>
          <a:lstStyle/>
          <a:p>
            <a:pPr eaLnBrk="1" hangingPunct="1">
              <a:lnSpc>
                <a:spcPct val="150000"/>
              </a:lnSpc>
              <a:buFontTx/>
              <a:buNone/>
            </a:pPr>
            <a:r>
              <a:rPr lang="en-GB" altLang="cy-GB" dirty="0">
                <a:latin typeface="Arial" panose="020B0604020202020204" pitchFamily="34" charset="0"/>
              </a:rPr>
              <a:t>Baa </a:t>
            </a:r>
            <a:r>
              <a:rPr lang="en-GB" altLang="cy-GB" dirty="0" err="1">
                <a:latin typeface="Arial" panose="020B0604020202020204" pitchFamily="34" charset="0"/>
              </a:rPr>
              <a:t>baa</a:t>
            </a:r>
            <a:r>
              <a:rPr lang="en-GB" altLang="cy-GB" dirty="0">
                <a:latin typeface="Arial" panose="020B0604020202020204" pitchFamily="34" charset="0"/>
              </a:rPr>
              <a:t> black sheep,</a:t>
            </a:r>
          </a:p>
          <a:p>
            <a:pPr eaLnBrk="1" hangingPunct="1">
              <a:lnSpc>
                <a:spcPct val="150000"/>
              </a:lnSpc>
              <a:buFontTx/>
              <a:buNone/>
            </a:pPr>
            <a:r>
              <a:rPr lang="en-GB" altLang="cy-GB" dirty="0">
                <a:latin typeface="Arial" panose="020B0604020202020204" pitchFamily="34" charset="0"/>
              </a:rPr>
              <a:t>Have you any wool?</a:t>
            </a:r>
          </a:p>
          <a:p>
            <a:pPr eaLnBrk="1" hangingPunct="1">
              <a:lnSpc>
                <a:spcPct val="150000"/>
              </a:lnSpc>
              <a:buFontTx/>
              <a:buNone/>
            </a:pPr>
            <a:r>
              <a:rPr lang="en-GB" altLang="cy-GB" dirty="0">
                <a:latin typeface="Arial" panose="020B0604020202020204" pitchFamily="34" charset="0"/>
              </a:rPr>
              <a:t>Yes Sir, Yes Sir,</a:t>
            </a:r>
          </a:p>
          <a:p>
            <a:pPr eaLnBrk="1" hangingPunct="1">
              <a:lnSpc>
                <a:spcPct val="150000"/>
              </a:lnSpc>
              <a:buFontTx/>
              <a:buNone/>
            </a:pPr>
            <a:r>
              <a:rPr lang="en-GB" altLang="cy-GB" dirty="0">
                <a:latin typeface="Arial" panose="020B0604020202020204" pitchFamily="34" charset="0"/>
              </a:rPr>
              <a:t>Three bags full – </a:t>
            </a:r>
          </a:p>
          <a:p>
            <a:pPr eaLnBrk="1" hangingPunct="1">
              <a:lnSpc>
                <a:spcPct val="150000"/>
              </a:lnSpc>
              <a:buFontTx/>
              <a:buNone/>
            </a:pPr>
            <a:r>
              <a:rPr lang="en-GB" altLang="cy-GB" dirty="0">
                <a:latin typeface="Arial" panose="020B0604020202020204" pitchFamily="34" charset="0"/>
              </a:rPr>
              <a:t>One for the master,</a:t>
            </a:r>
          </a:p>
          <a:p>
            <a:pPr eaLnBrk="1" hangingPunct="1">
              <a:lnSpc>
                <a:spcPct val="150000"/>
              </a:lnSpc>
              <a:buFontTx/>
              <a:buNone/>
            </a:pPr>
            <a:r>
              <a:rPr lang="en-GB" altLang="cy-GB" dirty="0">
                <a:latin typeface="Arial" panose="020B0604020202020204" pitchFamily="34" charset="0"/>
              </a:rPr>
              <a:t>And one for the dame.</a:t>
            </a:r>
          </a:p>
          <a:p>
            <a:pPr eaLnBrk="1" hangingPunct="1">
              <a:lnSpc>
                <a:spcPct val="150000"/>
              </a:lnSpc>
              <a:buFontTx/>
              <a:buNone/>
            </a:pPr>
            <a:r>
              <a:rPr lang="en-GB" altLang="cy-GB" dirty="0">
                <a:latin typeface="Arial" panose="020B0604020202020204" pitchFamily="34" charset="0"/>
              </a:rPr>
              <a:t>And one for the little boy,</a:t>
            </a:r>
          </a:p>
          <a:p>
            <a:pPr eaLnBrk="1" hangingPunct="1">
              <a:lnSpc>
                <a:spcPct val="150000"/>
              </a:lnSpc>
              <a:buFontTx/>
              <a:buNone/>
            </a:pPr>
            <a:r>
              <a:rPr lang="en-GB" altLang="cy-GB" dirty="0">
                <a:latin typeface="Arial" panose="020B0604020202020204" pitchFamily="34" charset="0"/>
              </a:rPr>
              <a:t>Who lives down the lane.</a:t>
            </a:r>
          </a:p>
        </p:txBody>
      </p:sp>
      <p:pic>
        <p:nvPicPr>
          <p:cNvPr id="4" name="Content Placeholder 3"/>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683568" y="332656"/>
            <a:ext cx="3448050" cy="4392488"/>
          </a:xfrm>
        </p:spPr>
      </p:pic>
      <p:sp>
        <p:nvSpPr>
          <p:cNvPr id="2" name="Rectangle 1"/>
          <p:cNvSpPr/>
          <p:nvPr/>
        </p:nvSpPr>
        <p:spPr>
          <a:xfrm>
            <a:off x="107504" y="4797152"/>
            <a:ext cx="5458335" cy="1200329"/>
          </a:xfrm>
          <a:prstGeom prst="rect">
            <a:avLst/>
          </a:prstGeom>
        </p:spPr>
        <p:txBody>
          <a:bodyPr wrap="square">
            <a:spAutoFit/>
          </a:bodyPr>
          <a:lstStyle/>
          <a:p>
            <a:pPr eaLnBrk="1" hangingPunct="1"/>
            <a:r>
              <a:rPr lang="en-GB" altLang="cy-GB" dirty="0"/>
              <a:t>Is this still sung with its original lyrics?</a:t>
            </a:r>
          </a:p>
          <a:p>
            <a:pPr eaLnBrk="1" hangingPunct="1"/>
            <a:endParaRPr lang="en-GB" altLang="cy-GB" dirty="0"/>
          </a:p>
          <a:p>
            <a:pPr eaLnBrk="1" hangingPunct="1"/>
            <a:r>
              <a:rPr lang="en-GB" altLang="cy-GB" dirty="0"/>
              <a:t>Many settings now go through the rainbow… some think that the original is racist</a:t>
            </a:r>
            <a:endParaRPr lang="en-GB" altLang="cy-GB" dirty="0"/>
          </a:p>
        </p:txBody>
      </p:sp>
    </p:spTree>
    <p:extLst>
      <p:ext uri="{BB962C8B-B14F-4D97-AF65-F5344CB8AC3E}">
        <p14:creationId xmlns:p14="http://schemas.microsoft.com/office/powerpoint/2010/main" val="39167889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4"/>
          <p:cNvSpPr>
            <a:spLocks noGrp="1" noChangeArrowheads="1"/>
          </p:cNvSpPr>
          <p:nvPr>
            <p:ph type="body" sz="half" idx="1"/>
          </p:nvPr>
        </p:nvSpPr>
        <p:spPr>
          <a:xfrm>
            <a:off x="539552" y="435397"/>
            <a:ext cx="4033838" cy="4525963"/>
          </a:xfrm>
        </p:spPr>
        <p:txBody>
          <a:bodyPr>
            <a:normAutofit fontScale="92500" lnSpcReduction="10000"/>
          </a:bodyPr>
          <a:lstStyle/>
          <a:p>
            <a:pPr eaLnBrk="1" hangingPunct="1">
              <a:lnSpc>
                <a:spcPct val="150000"/>
              </a:lnSpc>
              <a:buFontTx/>
              <a:buNone/>
            </a:pPr>
            <a:r>
              <a:rPr lang="en-GB" altLang="cy-GB" sz="2800" dirty="0">
                <a:latin typeface="Arial" panose="020B0604020202020204" pitchFamily="34" charset="0"/>
              </a:rPr>
              <a:t>Mary, Mary quite contrary,</a:t>
            </a:r>
          </a:p>
          <a:p>
            <a:pPr eaLnBrk="1" hangingPunct="1">
              <a:lnSpc>
                <a:spcPct val="150000"/>
              </a:lnSpc>
              <a:buFontTx/>
              <a:buNone/>
            </a:pPr>
            <a:r>
              <a:rPr lang="en-GB" altLang="cy-GB" sz="2800" dirty="0">
                <a:latin typeface="Arial" panose="020B0604020202020204" pitchFamily="34" charset="0"/>
              </a:rPr>
              <a:t>How does your garden grow?</a:t>
            </a:r>
          </a:p>
          <a:p>
            <a:pPr eaLnBrk="1" hangingPunct="1">
              <a:lnSpc>
                <a:spcPct val="150000"/>
              </a:lnSpc>
              <a:buFontTx/>
              <a:buNone/>
            </a:pPr>
            <a:r>
              <a:rPr lang="en-GB" altLang="cy-GB" sz="2800" dirty="0">
                <a:latin typeface="Arial" panose="020B0604020202020204" pitchFamily="34" charset="0"/>
              </a:rPr>
              <a:t>With silver bells and cockle shells,</a:t>
            </a:r>
          </a:p>
          <a:p>
            <a:pPr eaLnBrk="1" hangingPunct="1">
              <a:lnSpc>
                <a:spcPct val="150000"/>
              </a:lnSpc>
              <a:buFontTx/>
              <a:buNone/>
            </a:pPr>
            <a:r>
              <a:rPr lang="en-GB" altLang="cy-GB" sz="2800" dirty="0">
                <a:latin typeface="Arial" panose="020B0604020202020204" pitchFamily="34" charset="0"/>
              </a:rPr>
              <a:t>And pretty maids all in a row.</a:t>
            </a:r>
          </a:p>
        </p:txBody>
      </p:sp>
      <p:pic>
        <p:nvPicPr>
          <p:cNvPr id="2" name="Content Placeholder 1"/>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932040" y="435397"/>
            <a:ext cx="3816423" cy="5040560"/>
          </a:xfrm>
        </p:spPr>
      </p:pic>
      <p:sp>
        <p:nvSpPr>
          <p:cNvPr id="3" name="Rectangle 2"/>
          <p:cNvSpPr/>
          <p:nvPr/>
        </p:nvSpPr>
        <p:spPr>
          <a:xfrm>
            <a:off x="179511" y="5475957"/>
            <a:ext cx="8568951" cy="461665"/>
          </a:xfrm>
          <a:prstGeom prst="rect">
            <a:avLst/>
          </a:prstGeom>
        </p:spPr>
        <p:txBody>
          <a:bodyPr wrap="square">
            <a:spAutoFit/>
          </a:bodyPr>
          <a:lstStyle/>
          <a:p>
            <a:pPr algn="ctr" eaLnBrk="1" hangingPunct="1"/>
            <a:r>
              <a:rPr lang="en-GB" altLang="cy-GB" sz="2400" dirty="0" smtClean="0"/>
              <a:t>Did you know – This is the story </a:t>
            </a:r>
            <a:r>
              <a:rPr lang="en-GB" altLang="cy-GB" sz="2400" dirty="0"/>
              <a:t>of Mary, Queen of </a:t>
            </a:r>
            <a:r>
              <a:rPr lang="en-GB" altLang="cy-GB" sz="2400" dirty="0" smtClean="0"/>
              <a:t>Scots?</a:t>
            </a:r>
            <a:endParaRPr lang="en-GB" altLang="cy-GB" sz="2400" dirty="0"/>
          </a:p>
        </p:txBody>
      </p:sp>
    </p:spTree>
    <p:extLst>
      <p:ext uri="{BB962C8B-B14F-4D97-AF65-F5344CB8AC3E}">
        <p14:creationId xmlns:p14="http://schemas.microsoft.com/office/powerpoint/2010/main" val="4897480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43945"/>
          </a:xfrm>
        </p:spPr>
        <p:txBody>
          <a:bodyPr>
            <a:noAutofit/>
          </a:bodyPr>
          <a:lstStyle/>
          <a:p>
            <a:pPr algn="ctr"/>
            <a:r>
              <a:rPr lang="en-GB" sz="4000" b="1" dirty="0">
                <a:latin typeface="Arial" panose="020B0604020202020204" pitchFamily="34" charset="0"/>
              </a:rPr>
              <a:t>France</a:t>
            </a:r>
          </a:p>
        </p:txBody>
      </p:sp>
      <p:sp>
        <p:nvSpPr>
          <p:cNvPr id="3" name="Text Placeholder 2"/>
          <p:cNvSpPr>
            <a:spLocks noGrp="1"/>
          </p:cNvSpPr>
          <p:nvPr>
            <p:ph type="body" sz="half" idx="1"/>
          </p:nvPr>
        </p:nvSpPr>
        <p:spPr/>
        <p:txBody>
          <a:bodyPr/>
          <a:lstStyle/>
          <a:p>
            <a:endParaRPr lang="en-GB"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57200" y="1268760"/>
            <a:ext cx="8291264" cy="5040560"/>
          </a:xfrm>
        </p:spPr>
      </p:pic>
    </p:spTree>
    <p:extLst>
      <p:ext uri="{BB962C8B-B14F-4D97-AF65-F5344CB8AC3E}">
        <p14:creationId xmlns:p14="http://schemas.microsoft.com/office/powerpoint/2010/main" val="4270967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b="1" dirty="0" smtClean="0">
                <a:latin typeface="Arial" panose="020B0604020202020204" pitchFamily="34" charset="0"/>
              </a:rPr>
              <a:t>Africa</a:t>
            </a:r>
            <a:endParaRPr lang="en-GB" b="1" dirty="0">
              <a:latin typeface="Arial" panose="020B0604020202020204" pitchFamily="34" charset="0"/>
            </a:endParaRPr>
          </a:p>
        </p:txBody>
      </p:sp>
      <p:sp>
        <p:nvSpPr>
          <p:cNvPr id="3" name="Text Placeholder 2"/>
          <p:cNvSpPr>
            <a:spLocks noGrp="1"/>
          </p:cNvSpPr>
          <p:nvPr>
            <p:ph type="body" sz="half" idx="1"/>
          </p:nvPr>
        </p:nvSpPr>
        <p:spPr>
          <a:xfrm>
            <a:off x="318356" y="1268760"/>
            <a:ext cx="8075240" cy="4525963"/>
          </a:xfrm>
        </p:spPr>
        <p:txBody>
          <a:bodyPr>
            <a:normAutofit/>
          </a:bodyPr>
          <a:lstStyle/>
          <a:p>
            <a:pPr marL="0" indent="0">
              <a:buNone/>
            </a:pPr>
            <a:r>
              <a:rPr lang="en-GB" sz="4000" dirty="0">
                <a:hlinkClick r:id="rId3"/>
              </a:rPr>
              <a:t>Songs from the Baobab</a:t>
            </a:r>
          </a:p>
          <a:p>
            <a:pPr marL="0" indent="0">
              <a:buNone/>
            </a:pPr>
            <a:endParaRPr lang="en-GB" sz="4000" dirty="0">
              <a:hlinkClick r:id="rId3"/>
            </a:endParaRPr>
          </a:p>
          <a:p>
            <a:pPr marL="0" indent="0">
              <a:buNone/>
            </a:pPr>
            <a:endParaRPr lang="en-GB" sz="4000"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576" y="2411760"/>
            <a:ext cx="7344816" cy="3816424"/>
          </a:xfrm>
          <a:prstGeom prst="rect">
            <a:avLst/>
          </a:prstGeom>
        </p:spPr>
      </p:pic>
    </p:spTree>
    <p:extLst>
      <p:ext uri="{BB962C8B-B14F-4D97-AF65-F5344CB8AC3E}">
        <p14:creationId xmlns:p14="http://schemas.microsoft.com/office/powerpoint/2010/main" val="799325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b="1" dirty="0">
                <a:latin typeface="Arial" panose="020B0604020202020204" pitchFamily="34" charset="0"/>
              </a:rPr>
              <a:t>Chinese Mandarin</a:t>
            </a:r>
          </a:p>
        </p:txBody>
      </p:sp>
      <p:sp>
        <p:nvSpPr>
          <p:cNvPr id="3" name="Text Placeholder 2"/>
          <p:cNvSpPr>
            <a:spLocks noGrp="1"/>
          </p:cNvSpPr>
          <p:nvPr>
            <p:ph type="body" sz="half" idx="1"/>
          </p:nvPr>
        </p:nvSpPr>
        <p:spPr/>
        <p:txBody>
          <a:bodyPr>
            <a:normAutofit/>
          </a:bodyPr>
          <a:lstStyle/>
          <a:p>
            <a:pPr marL="0" indent="0">
              <a:buNone/>
            </a:pPr>
            <a:endParaRPr lang="en-GB" sz="4000" dirty="0">
              <a:hlinkClick r:id="rId2"/>
            </a:endParaRPr>
          </a:p>
          <a:p>
            <a:pPr marL="0" indent="0">
              <a:buNone/>
            </a:pPr>
            <a:r>
              <a:rPr lang="en-GB" sz="4000" dirty="0">
                <a:hlinkClick r:id="rId2"/>
              </a:rPr>
              <a:t>Shi Shang </a:t>
            </a:r>
            <a:r>
              <a:rPr lang="en-GB" sz="4000" dirty="0" err="1">
                <a:hlinkClick r:id="rId2"/>
              </a:rPr>
              <a:t>Zhi</a:t>
            </a:r>
            <a:r>
              <a:rPr lang="en-GB" sz="4000" dirty="0">
                <a:hlinkClick r:id="rId2"/>
              </a:rPr>
              <a:t> You Mama </a:t>
            </a:r>
            <a:r>
              <a:rPr lang="en-GB" sz="4000" dirty="0" err="1">
                <a:hlinkClick r:id="rId2"/>
              </a:rPr>
              <a:t>Hao</a:t>
            </a:r>
            <a:endParaRPr lang="en-GB" sz="4000" dirty="0"/>
          </a:p>
        </p:txBody>
      </p:sp>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932040" y="1600200"/>
            <a:ext cx="3672408" cy="3917032"/>
          </a:xfrm>
        </p:spPr>
      </p:pic>
    </p:spTree>
    <p:extLst>
      <p:ext uri="{BB962C8B-B14F-4D97-AF65-F5344CB8AC3E}">
        <p14:creationId xmlns:p14="http://schemas.microsoft.com/office/powerpoint/2010/main" val="721435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b="1" dirty="0">
                <a:latin typeface="Arial" panose="020B0604020202020204" pitchFamily="34" charset="0"/>
              </a:rPr>
              <a:t>Latin America</a:t>
            </a:r>
          </a:p>
        </p:txBody>
      </p:sp>
      <p:sp>
        <p:nvSpPr>
          <p:cNvPr id="3" name="Text Placeholder 2"/>
          <p:cNvSpPr>
            <a:spLocks noGrp="1"/>
          </p:cNvSpPr>
          <p:nvPr>
            <p:ph type="body" sz="half" idx="1"/>
          </p:nvPr>
        </p:nvSpPr>
        <p:spPr/>
        <p:txBody>
          <a:bodyPr/>
          <a:lstStyle/>
          <a:p>
            <a:pPr marL="0" indent="0">
              <a:buNone/>
            </a:pPr>
            <a:endParaRPr lang="en-GB" dirty="0"/>
          </a:p>
          <a:p>
            <a:pPr marL="0" indent="0">
              <a:buNone/>
            </a:pPr>
            <a:r>
              <a:rPr lang="en-GB" sz="4800" dirty="0">
                <a:hlinkClick r:id="rId2"/>
              </a:rPr>
              <a:t>La Cucaracha</a:t>
            </a:r>
            <a:endParaRPr lang="en-GB" sz="4800" dirty="0"/>
          </a:p>
        </p:txBody>
      </p:sp>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716016" y="1600200"/>
            <a:ext cx="3970783" cy="4133055"/>
          </a:xfrm>
        </p:spPr>
      </p:pic>
    </p:spTree>
    <p:extLst>
      <p:ext uri="{BB962C8B-B14F-4D97-AF65-F5344CB8AC3E}">
        <p14:creationId xmlns:p14="http://schemas.microsoft.com/office/powerpoint/2010/main" val="21202614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06090"/>
          </a:xfrm>
        </p:spPr>
        <p:txBody>
          <a:bodyPr>
            <a:noAutofit/>
          </a:bodyPr>
          <a:lstStyle/>
          <a:p>
            <a:pPr algn="ctr"/>
            <a:r>
              <a:rPr lang="cy-GB" altLang="en-US" sz="4000" b="1" dirty="0" err="1">
                <a:latin typeface="Arial" panose="020B0604020202020204" pitchFamily="34" charset="0"/>
              </a:rPr>
              <a:t>Today’s</a:t>
            </a:r>
            <a:r>
              <a:rPr lang="cy-GB" altLang="en-US" sz="4000" b="1" dirty="0">
                <a:latin typeface="Arial" panose="020B0604020202020204" pitchFamily="34" charset="0"/>
              </a:rPr>
              <a:t> </a:t>
            </a:r>
            <a:r>
              <a:rPr lang="cy-GB" altLang="en-US" sz="4000" b="1" dirty="0" err="1">
                <a:latin typeface="Arial" panose="020B0604020202020204" pitchFamily="34" charset="0"/>
              </a:rPr>
              <a:t>thinking</a:t>
            </a:r>
            <a:r>
              <a:rPr lang="cy-GB" altLang="en-US" sz="4000" b="1" dirty="0">
                <a:latin typeface="Arial" panose="020B0604020202020204" pitchFamily="34" charset="0"/>
              </a:rPr>
              <a:t>...</a:t>
            </a:r>
          </a:p>
        </p:txBody>
      </p:sp>
      <p:sp>
        <p:nvSpPr>
          <p:cNvPr id="3" name="Text Placeholder 2"/>
          <p:cNvSpPr>
            <a:spLocks noGrp="1"/>
          </p:cNvSpPr>
          <p:nvPr>
            <p:ph type="body" sz="half" idx="1"/>
          </p:nvPr>
        </p:nvSpPr>
        <p:spPr>
          <a:xfrm>
            <a:off x="457200" y="1196752"/>
            <a:ext cx="8363272" cy="4497363"/>
          </a:xfrm>
        </p:spPr>
        <p:txBody>
          <a:bodyPr>
            <a:noAutofit/>
          </a:bodyPr>
          <a:lstStyle/>
          <a:p>
            <a:pPr algn="just">
              <a:lnSpc>
                <a:spcPct val="170000"/>
              </a:lnSpc>
              <a:defRPr/>
            </a:pPr>
            <a:r>
              <a:rPr lang="en-GB" sz="1600" dirty="0">
                <a:latin typeface="Arial" panose="020B0604020202020204" pitchFamily="34" charset="0"/>
              </a:rPr>
              <a:t>Outdated;</a:t>
            </a:r>
          </a:p>
          <a:p>
            <a:pPr algn="just">
              <a:lnSpc>
                <a:spcPct val="170000"/>
              </a:lnSpc>
              <a:defRPr/>
            </a:pPr>
            <a:r>
              <a:rPr lang="en-GB" sz="1600" dirty="0">
                <a:latin typeface="Arial" panose="020B0604020202020204" pitchFamily="34" charset="0"/>
              </a:rPr>
              <a:t>Obsolete;</a:t>
            </a:r>
          </a:p>
          <a:p>
            <a:pPr algn="just">
              <a:lnSpc>
                <a:spcPct val="170000"/>
              </a:lnSpc>
              <a:defRPr/>
            </a:pPr>
            <a:r>
              <a:rPr lang="en-GB" sz="1600" dirty="0">
                <a:latin typeface="Arial" panose="020B0604020202020204" pitchFamily="34" charset="0"/>
              </a:rPr>
              <a:t>Concerns;</a:t>
            </a:r>
          </a:p>
          <a:p>
            <a:pPr marL="0" indent="0" algn="just">
              <a:lnSpc>
                <a:spcPct val="170000"/>
              </a:lnSpc>
              <a:buNone/>
              <a:defRPr/>
            </a:pPr>
            <a:r>
              <a:rPr lang="en-GB" sz="1600" dirty="0">
                <a:latin typeface="Arial" panose="020B0604020202020204" pitchFamily="34" charset="0"/>
              </a:rPr>
              <a:t>- Dark stories;</a:t>
            </a:r>
          </a:p>
          <a:p>
            <a:pPr algn="just">
              <a:lnSpc>
                <a:spcPct val="170000"/>
              </a:lnSpc>
              <a:buFontTx/>
              <a:buChar char="-"/>
              <a:defRPr/>
            </a:pPr>
            <a:r>
              <a:rPr lang="en-GB" sz="1600" dirty="0" smtClean="0">
                <a:latin typeface="Arial" panose="020B0604020202020204" pitchFamily="34" charset="0"/>
              </a:rPr>
              <a:t>Bizarre;</a:t>
            </a:r>
          </a:p>
          <a:p>
            <a:pPr>
              <a:lnSpc>
                <a:spcPct val="170000"/>
              </a:lnSpc>
              <a:defRPr/>
            </a:pPr>
            <a:r>
              <a:rPr lang="en-GB" sz="1600" dirty="0">
                <a:latin typeface="Arial" panose="020B0604020202020204" pitchFamily="34" charset="0"/>
              </a:rPr>
              <a:t>No educational value;</a:t>
            </a:r>
          </a:p>
          <a:p>
            <a:pPr>
              <a:lnSpc>
                <a:spcPct val="170000"/>
              </a:lnSpc>
              <a:defRPr/>
            </a:pPr>
            <a:r>
              <a:rPr lang="en-GB" sz="1600" dirty="0">
                <a:latin typeface="Arial" panose="020B0604020202020204" pitchFamily="34" charset="0"/>
              </a:rPr>
              <a:t>Not politically correct;</a:t>
            </a:r>
          </a:p>
          <a:p>
            <a:pPr>
              <a:lnSpc>
                <a:spcPct val="170000"/>
              </a:lnSpc>
              <a:defRPr/>
            </a:pPr>
            <a:r>
              <a:rPr lang="en-GB" sz="1600" dirty="0">
                <a:latin typeface="Arial" panose="020B0604020202020204" pitchFamily="34" charset="0"/>
              </a:rPr>
              <a:t>No time</a:t>
            </a:r>
            <a:r>
              <a:rPr lang="en-GB" sz="1600" dirty="0" smtClean="0">
                <a:latin typeface="Arial" panose="020B0604020202020204" pitchFamily="34" charset="0"/>
              </a:rPr>
              <a:t>.                                                    (</a:t>
            </a:r>
            <a:r>
              <a:rPr lang="en-GB" sz="1600" dirty="0">
                <a:latin typeface="Arial" panose="020B0604020202020204" pitchFamily="34" charset="0"/>
              </a:rPr>
              <a:t>The Mail, 2018; Lee, 2017; Burton-Hill, 2015</a:t>
            </a:r>
            <a:endParaRPr lang="en-GB" sz="2800" dirty="0">
              <a:latin typeface="Arial" panose="020B0604020202020204" pitchFamily="34" charset="0"/>
            </a:endParaRPr>
          </a:p>
          <a:p>
            <a:pPr algn="just">
              <a:defRPr/>
            </a:pPr>
            <a:endParaRPr lang="en-GB" sz="2800" dirty="0">
              <a:latin typeface="Arial" panose="020B0604020202020204" pitchFamily="34" charset="0"/>
            </a:endParaRPr>
          </a:p>
          <a:p>
            <a:pPr marL="0" indent="0" algn="just">
              <a:buFontTx/>
              <a:buNone/>
              <a:defRPr/>
            </a:pPr>
            <a:endParaRPr lang="en-GB" sz="2400" dirty="0">
              <a:latin typeface="Arial" panose="020B0604020202020204" pitchFamily="34" charset="0"/>
            </a:endParaRPr>
          </a:p>
          <a:p>
            <a:pPr marL="0" indent="0" algn="just">
              <a:buFontTx/>
              <a:buNone/>
              <a:defRPr/>
            </a:pPr>
            <a:r>
              <a:rPr lang="en-GB" dirty="0"/>
              <a:t> </a:t>
            </a:r>
            <a:endParaRPr lang="cy-GB" dirty="0"/>
          </a:p>
        </p:txBody>
      </p:sp>
      <p:sp>
        <p:nvSpPr>
          <p:cNvPr id="5" name="TextBox 4"/>
          <p:cNvSpPr txBox="1"/>
          <p:nvPr/>
        </p:nvSpPr>
        <p:spPr>
          <a:xfrm>
            <a:off x="4499992" y="1628800"/>
            <a:ext cx="4320480" cy="2031325"/>
          </a:xfrm>
          <a:prstGeom prst="rect">
            <a:avLst/>
          </a:prstGeom>
          <a:noFill/>
        </p:spPr>
        <p:txBody>
          <a:bodyPr wrap="square" rtlCol="0">
            <a:spAutoFit/>
          </a:bodyPr>
          <a:lstStyle/>
          <a:p>
            <a:pPr>
              <a:lnSpc>
                <a:spcPct val="150000"/>
              </a:lnSpc>
            </a:pPr>
            <a:r>
              <a:rPr lang="en-GB" sz="2800" dirty="0" smtClean="0"/>
              <a:t>What are your thoughts? </a:t>
            </a:r>
          </a:p>
          <a:p>
            <a:pPr>
              <a:lnSpc>
                <a:spcPct val="150000"/>
              </a:lnSpc>
            </a:pPr>
            <a:r>
              <a:rPr lang="en-GB" sz="2800" dirty="0" smtClean="0"/>
              <a:t>Do you agree/disagree?</a:t>
            </a:r>
          </a:p>
          <a:p>
            <a:pPr>
              <a:lnSpc>
                <a:spcPct val="150000"/>
              </a:lnSpc>
            </a:pPr>
            <a:r>
              <a:rPr lang="en-GB" sz="2800" dirty="0" smtClean="0"/>
              <a:t>Why?</a:t>
            </a:r>
            <a:endParaRPr lang="en-GB" sz="2800" dirty="0"/>
          </a:p>
        </p:txBody>
      </p:sp>
    </p:spTree>
    <p:extLst>
      <p:ext uri="{BB962C8B-B14F-4D97-AF65-F5344CB8AC3E}">
        <p14:creationId xmlns:p14="http://schemas.microsoft.com/office/powerpoint/2010/main" val="688177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78098"/>
          </a:xfrm>
        </p:spPr>
        <p:txBody>
          <a:bodyPr>
            <a:noAutofit/>
          </a:bodyPr>
          <a:lstStyle/>
          <a:p>
            <a:pPr algn="ctr"/>
            <a:r>
              <a:rPr lang="en-GB" altLang="en-US" sz="4000" b="1" dirty="0">
                <a:latin typeface="Arial" panose="020B0604020202020204" pitchFamily="34" charset="0"/>
              </a:rPr>
              <a:t>However… </a:t>
            </a:r>
            <a:endParaRPr lang="cy-GB" altLang="en-US" sz="4000" b="1" dirty="0">
              <a:latin typeface="Arial" panose="020B0604020202020204" pitchFamily="34" charset="0"/>
            </a:endParaRPr>
          </a:p>
        </p:txBody>
      </p:sp>
      <p:sp>
        <p:nvSpPr>
          <p:cNvPr id="3" name="Text Placeholder 2"/>
          <p:cNvSpPr>
            <a:spLocks noGrp="1"/>
          </p:cNvSpPr>
          <p:nvPr>
            <p:ph type="body" sz="half" idx="1"/>
          </p:nvPr>
        </p:nvSpPr>
        <p:spPr>
          <a:xfrm>
            <a:off x="275547" y="1196752"/>
            <a:ext cx="8592905" cy="4353347"/>
          </a:xfrm>
        </p:spPr>
        <p:txBody>
          <a:bodyPr>
            <a:normAutofit fontScale="92500" lnSpcReduction="20000"/>
          </a:bodyPr>
          <a:lstStyle/>
          <a:p>
            <a:pPr>
              <a:lnSpc>
                <a:spcPct val="150000"/>
              </a:lnSpc>
              <a:defRPr/>
            </a:pPr>
            <a:r>
              <a:rPr lang="en-GB" sz="1900" dirty="0">
                <a:latin typeface="Arial" panose="020B0604020202020204" pitchFamily="34" charset="0"/>
              </a:rPr>
              <a:t>Physical bond;</a:t>
            </a:r>
          </a:p>
          <a:p>
            <a:pPr>
              <a:lnSpc>
                <a:spcPct val="150000"/>
              </a:lnSpc>
              <a:defRPr/>
            </a:pPr>
            <a:r>
              <a:rPr lang="en-GB" sz="1900" dirty="0">
                <a:latin typeface="Arial" panose="020B0604020202020204" pitchFamily="34" charset="0"/>
              </a:rPr>
              <a:t>Rhythmic movements;</a:t>
            </a:r>
          </a:p>
          <a:p>
            <a:pPr>
              <a:lnSpc>
                <a:spcPct val="150000"/>
              </a:lnSpc>
              <a:defRPr/>
            </a:pPr>
            <a:r>
              <a:rPr lang="en-GB" sz="1900" dirty="0">
                <a:latin typeface="Arial" panose="020B0604020202020204" pitchFamily="34" charset="0"/>
              </a:rPr>
              <a:t>Socialization by singing;</a:t>
            </a:r>
          </a:p>
          <a:p>
            <a:pPr>
              <a:lnSpc>
                <a:spcPct val="150000"/>
              </a:lnSpc>
              <a:defRPr/>
            </a:pPr>
            <a:r>
              <a:rPr lang="en-GB" sz="1900" dirty="0">
                <a:latin typeface="Arial" panose="020B0604020202020204" pitchFamily="34" charset="0"/>
              </a:rPr>
              <a:t>Gestures and facial expressions</a:t>
            </a:r>
            <a:r>
              <a:rPr lang="en-GB" sz="1900" dirty="0" smtClean="0">
                <a:latin typeface="Arial" panose="020B0604020202020204" pitchFamily="34" charset="0"/>
              </a:rPr>
              <a:t>;</a:t>
            </a:r>
          </a:p>
          <a:p>
            <a:pPr>
              <a:lnSpc>
                <a:spcPct val="150000"/>
              </a:lnSpc>
              <a:defRPr/>
            </a:pPr>
            <a:r>
              <a:rPr lang="en-GB" sz="1900" dirty="0">
                <a:latin typeface="Arial" panose="020B0604020202020204" pitchFamily="34" charset="0"/>
              </a:rPr>
              <a:t>Effective way of learning language/second language;</a:t>
            </a:r>
          </a:p>
          <a:p>
            <a:pPr>
              <a:lnSpc>
                <a:spcPct val="150000"/>
              </a:lnSpc>
              <a:defRPr/>
            </a:pPr>
            <a:r>
              <a:rPr lang="en-GB" sz="1900" dirty="0">
                <a:latin typeface="Arial" panose="020B0604020202020204" pitchFamily="34" charset="0"/>
              </a:rPr>
              <a:t>Promotes auditory perception;</a:t>
            </a:r>
          </a:p>
          <a:p>
            <a:pPr>
              <a:lnSpc>
                <a:spcPct val="150000"/>
              </a:lnSpc>
              <a:defRPr/>
            </a:pPr>
            <a:r>
              <a:rPr lang="en-GB" sz="1900" dirty="0">
                <a:latin typeface="Arial" panose="020B0604020202020204" pitchFamily="34" charset="0"/>
              </a:rPr>
              <a:t>Understand simple story;</a:t>
            </a:r>
          </a:p>
          <a:p>
            <a:pPr>
              <a:lnSpc>
                <a:spcPct val="150000"/>
              </a:lnSpc>
              <a:defRPr/>
            </a:pPr>
            <a:r>
              <a:rPr lang="en-GB" sz="1900" dirty="0">
                <a:latin typeface="Arial" panose="020B0604020202020204" pitchFamily="34" charset="0"/>
              </a:rPr>
              <a:t>Fun – learn about wordplay</a:t>
            </a:r>
            <a:r>
              <a:rPr lang="en-GB" sz="1900" dirty="0" smtClean="0">
                <a:latin typeface="Arial" panose="020B0604020202020204" pitchFamily="34" charset="0"/>
              </a:rPr>
              <a:t>.</a:t>
            </a:r>
          </a:p>
          <a:p>
            <a:pPr marL="0" indent="0" algn="r">
              <a:lnSpc>
                <a:spcPct val="150000"/>
              </a:lnSpc>
              <a:buNone/>
              <a:defRPr/>
            </a:pPr>
            <a:r>
              <a:rPr lang="en-GB" sz="1900" dirty="0" smtClean="0">
                <a:latin typeface="Arial" panose="020B0604020202020204" pitchFamily="34" charset="0"/>
              </a:rPr>
              <a:t>(</a:t>
            </a:r>
            <a:r>
              <a:rPr lang="en-GB" sz="1900" dirty="0">
                <a:latin typeface="Arial" panose="020B0604020202020204" pitchFamily="34" charset="0"/>
              </a:rPr>
              <a:t>Lee, 2017; </a:t>
            </a:r>
            <a:r>
              <a:rPr lang="en-GB" sz="1900" dirty="0" err="1">
                <a:latin typeface="Arial" panose="020B0604020202020204" pitchFamily="34" charset="0"/>
              </a:rPr>
              <a:t>Pourkalhor</a:t>
            </a:r>
            <a:r>
              <a:rPr lang="en-GB" sz="1900" dirty="0">
                <a:latin typeface="Arial" panose="020B0604020202020204" pitchFamily="34" charset="0"/>
              </a:rPr>
              <a:t> and </a:t>
            </a:r>
            <a:r>
              <a:rPr lang="en-GB" sz="1900" dirty="0" err="1">
                <a:latin typeface="Arial" panose="020B0604020202020204" pitchFamily="34" charset="0"/>
              </a:rPr>
              <a:t>Tavakoli</a:t>
            </a:r>
            <a:r>
              <a:rPr lang="en-GB" sz="1900" dirty="0">
                <a:latin typeface="Arial" panose="020B0604020202020204" pitchFamily="34" charset="0"/>
              </a:rPr>
              <a:t>, 2017)</a:t>
            </a:r>
          </a:p>
          <a:p>
            <a:pPr marL="0" indent="0" algn="r">
              <a:buFontTx/>
              <a:buNone/>
              <a:defRPr/>
            </a:pPr>
            <a:endParaRPr lang="en-GB" sz="1600" dirty="0">
              <a:solidFill>
                <a:srgbClr val="0000FF"/>
              </a:solidFill>
              <a:latin typeface="Arial" panose="020B0604020202020204" pitchFamily="34" charset="0"/>
            </a:endParaRPr>
          </a:p>
          <a:p>
            <a:pPr marL="0" indent="0" algn="r">
              <a:buFontTx/>
              <a:buNone/>
              <a:defRPr/>
            </a:pPr>
            <a:endParaRPr lang="en-GB" sz="1800" dirty="0">
              <a:latin typeface="Arial" panose="020B0604020202020204" pitchFamily="34" charset="0"/>
            </a:endParaRPr>
          </a:p>
          <a:p>
            <a:pPr marL="0" indent="0" algn="just">
              <a:buFontTx/>
              <a:buNone/>
              <a:defRPr/>
            </a:pPr>
            <a:endParaRPr lang="cy-GB" dirty="0"/>
          </a:p>
        </p:txBody>
      </p:sp>
    </p:spTree>
    <p:extLst>
      <p:ext uri="{BB962C8B-B14F-4D97-AF65-F5344CB8AC3E}">
        <p14:creationId xmlns:p14="http://schemas.microsoft.com/office/powerpoint/2010/main" val="31332706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78098"/>
          </a:xfrm>
        </p:spPr>
        <p:txBody>
          <a:bodyPr>
            <a:normAutofit/>
          </a:bodyPr>
          <a:lstStyle/>
          <a:p>
            <a:pPr algn="ctr"/>
            <a:r>
              <a:rPr lang="en-GB" altLang="en-US" sz="4000" b="1" dirty="0">
                <a:latin typeface="Arial" panose="020B0604020202020204" pitchFamily="34" charset="0"/>
              </a:rPr>
              <a:t>David Crystal</a:t>
            </a:r>
            <a:endParaRPr lang="cy-GB" altLang="en-US" sz="4000" b="1" dirty="0">
              <a:solidFill>
                <a:srgbClr val="0000FF"/>
              </a:solidFill>
              <a:latin typeface="Arial" panose="020B0604020202020204" pitchFamily="34" charset="0"/>
            </a:endParaRPr>
          </a:p>
        </p:txBody>
      </p:sp>
      <p:sp>
        <p:nvSpPr>
          <p:cNvPr id="3" name="Text Placeholder 2"/>
          <p:cNvSpPr>
            <a:spLocks noGrp="1"/>
          </p:cNvSpPr>
          <p:nvPr>
            <p:ph type="body" sz="half" idx="1"/>
          </p:nvPr>
        </p:nvSpPr>
        <p:spPr>
          <a:xfrm>
            <a:off x="323528" y="2060848"/>
            <a:ext cx="4038600" cy="2304256"/>
          </a:xfrm>
        </p:spPr>
        <p:txBody>
          <a:bodyPr>
            <a:normAutofit fontScale="92500"/>
          </a:bodyPr>
          <a:lstStyle/>
          <a:p>
            <a:pPr>
              <a:lnSpc>
                <a:spcPct val="150000"/>
              </a:lnSpc>
              <a:defRPr/>
            </a:pPr>
            <a:r>
              <a:rPr lang="cy-GB" dirty="0" smtClean="0">
                <a:latin typeface="Arial" panose="020B0604020202020204" pitchFamily="34" charset="0"/>
              </a:rPr>
              <a:t>Linguist</a:t>
            </a:r>
            <a:r>
              <a:rPr lang="cy-GB" dirty="0">
                <a:latin typeface="Arial" panose="020B0604020202020204" pitchFamily="34" charset="0"/>
              </a:rPr>
              <a:t>, academic and author;</a:t>
            </a:r>
          </a:p>
          <a:p>
            <a:pPr>
              <a:lnSpc>
                <a:spcPct val="150000"/>
              </a:lnSpc>
              <a:defRPr/>
            </a:pPr>
            <a:r>
              <a:rPr lang="cy-GB" dirty="0">
                <a:latin typeface="Arial" panose="020B0604020202020204" pitchFamily="34" charset="0"/>
              </a:rPr>
              <a:t>Wordplay/language play</a:t>
            </a:r>
            <a:r>
              <a:rPr lang="cy-GB" dirty="0" smtClean="0">
                <a:latin typeface="Arial" panose="020B0604020202020204" pitchFamily="34" charset="0"/>
              </a:rPr>
              <a:t>.</a:t>
            </a:r>
            <a:endParaRPr lang="cy-GB" dirty="0">
              <a:latin typeface="Arial" panose="020B0604020202020204" pitchFamily="34" charset="0"/>
            </a:endParaRPr>
          </a:p>
        </p:txBody>
      </p:sp>
      <p:pic>
        <p:nvPicPr>
          <p:cNvPr id="2" name="Content Placeholder 1">
            <a:extLst>
              <a:ext uri="{FF2B5EF4-FFF2-40B4-BE49-F238E27FC236}">
                <a16:creationId xmlns:a16="http://schemas.microsoft.com/office/drawing/2014/main" id="{99AADA2A-A7E4-F3FE-F133-67AD4EF99F0B}"/>
              </a:ext>
            </a:extLst>
          </p:cNvPr>
          <p:cNvPicPr>
            <a:picLocks noGrp="1" noChangeAspect="1"/>
          </p:cNvPicPr>
          <p:nvPr>
            <p:ph sz="half" idx="2"/>
          </p:nvPr>
        </p:nvPicPr>
        <p:blipFill>
          <a:blip r:embed="rId3"/>
          <a:stretch>
            <a:fillRect/>
          </a:stretch>
        </p:blipFill>
        <p:spPr>
          <a:xfrm>
            <a:off x="4492948" y="1412776"/>
            <a:ext cx="4193852" cy="3600400"/>
          </a:xfrm>
          <a:prstGeom prst="rect">
            <a:avLst/>
          </a:prstGeom>
        </p:spPr>
      </p:pic>
    </p:spTree>
    <p:extLst>
      <p:ext uri="{BB962C8B-B14F-4D97-AF65-F5344CB8AC3E}">
        <p14:creationId xmlns:p14="http://schemas.microsoft.com/office/powerpoint/2010/main" val="18995123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78098"/>
          </a:xfrm>
        </p:spPr>
        <p:txBody>
          <a:bodyPr>
            <a:normAutofit/>
          </a:bodyPr>
          <a:lstStyle/>
          <a:p>
            <a:pPr algn="ctr"/>
            <a:r>
              <a:rPr lang="en-GB" altLang="en-US" sz="4000" b="1" dirty="0">
                <a:latin typeface="Arial" panose="020B0604020202020204" pitchFamily="34" charset="0"/>
              </a:rPr>
              <a:t>David Crystal</a:t>
            </a:r>
            <a:endParaRPr lang="cy-GB" altLang="en-US" sz="4000" b="1" dirty="0">
              <a:solidFill>
                <a:srgbClr val="0000FF"/>
              </a:solidFill>
              <a:latin typeface="Arial" panose="020B0604020202020204" pitchFamily="34" charset="0"/>
            </a:endParaRPr>
          </a:p>
        </p:txBody>
      </p:sp>
      <p:sp>
        <p:nvSpPr>
          <p:cNvPr id="4" name="Content Placeholder 3"/>
          <p:cNvSpPr>
            <a:spLocks noGrp="1"/>
          </p:cNvSpPr>
          <p:nvPr>
            <p:ph sz="half" idx="2"/>
          </p:nvPr>
        </p:nvSpPr>
        <p:spPr>
          <a:xfrm>
            <a:off x="459247" y="1412776"/>
            <a:ext cx="8353053" cy="3960440"/>
          </a:xfrm>
        </p:spPr>
        <p:txBody>
          <a:bodyPr>
            <a:normAutofit lnSpcReduction="10000"/>
          </a:bodyPr>
          <a:lstStyle/>
          <a:p>
            <a:pPr marL="0" indent="0">
              <a:lnSpc>
                <a:spcPct val="150000"/>
              </a:lnSpc>
              <a:buNone/>
              <a:defRPr/>
            </a:pPr>
            <a:r>
              <a:rPr lang="cy-GB" dirty="0" smtClean="0">
                <a:latin typeface="Arial" panose="020B0604020202020204" pitchFamily="34" charset="0"/>
              </a:rPr>
              <a:t>Nursery </a:t>
            </a:r>
            <a:r>
              <a:rPr lang="cy-GB" dirty="0">
                <a:latin typeface="Arial" panose="020B0604020202020204" pitchFamily="34" charset="0"/>
              </a:rPr>
              <a:t>rhymes are:</a:t>
            </a:r>
          </a:p>
          <a:p>
            <a:pPr>
              <a:lnSpc>
                <a:spcPct val="150000"/>
              </a:lnSpc>
              <a:defRPr/>
            </a:pPr>
            <a:r>
              <a:rPr lang="cy-GB" dirty="0" err="1">
                <a:latin typeface="Arial" panose="020B0604020202020204" pitchFamily="34" charset="0"/>
              </a:rPr>
              <a:t>Effective</a:t>
            </a:r>
            <a:r>
              <a:rPr lang="cy-GB" dirty="0">
                <a:latin typeface="Arial" panose="020B0604020202020204" pitchFamily="34" charset="0"/>
              </a:rPr>
              <a:t>;</a:t>
            </a:r>
          </a:p>
          <a:p>
            <a:pPr>
              <a:lnSpc>
                <a:spcPct val="150000"/>
              </a:lnSpc>
              <a:defRPr/>
            </a:pPr>
            <a:r>
              <a:rPr lang="cy-GB" dirty="0" err="1">
                <a:latin typeface="Arial" panose="020B0604020202020204" pitchFamily="34" charset="0"/>
              </a:rPr>
              <a:t>Visual</a:t>
            </a:r>
            <a:r>
              <a:rPr lang="cy-GB" dirty="0">
                <a:latin typeface="Arial" panose="020B0604020202020204" pitchFamily="34" charset="0"/>
              </a:rPr>
              <a:t>;</a:t>
            </a:r>
          </a:p>
          <a:p>
            <a:pPr>
              <a:lnSpc>
                <a:spcPct val="150000"/>
              </a:lnSpc>
              <a:defRPr/>
            </a:pPr>
            <a:r>
              <a:rPr lang="cy-GB" dirty="0" err="1">
                <a:latin typeface="Arial" panose="020B0604020202020204" pitchFamily="34" charset="0"/>
              </a:rPr>
              <a:t>Tactile</a:t>
            </a:r>
            <a:r>
              <a:rPr lang="cy-GB" dirty="0">
                <a:latin typeface="Arial" panose="020B0604020202020204" pitchFamily="34" charset="0"/>
              </a:rPr>
              <a:t>;</a:t>
            </a:r>
          </a:p>
          <a:p>
            <a:pPr>
              <a:lnSpc>
                <a:spcPct val="150000"/>
              </a:lnSpc>
              <a:defRPr/>
            </a:pPr>
            <a:r>
              <a:rPr lang="cy-GB" i="1" dirty="0">
                <a:latin typeface="Arial" panose="020B0604020202020204" pitchFamily="34" charset="0"/>
              </a:rPr>
              <a:t>“vocal-visual </a:t>
            </a:r>
            <a:r>
              <a:rPr lang="cy-GB" i="1" dirty="0" err="1">
                <a:latin typeface="Arial" panose="020B0604020202020204" pitchFamily="34" charset="0"/>
              </a:rPr>
              <a:t>choreography</a:t>
            </a:r>
            <a:r>
              <a:rPr lang="cy-GB" i="1" dirty="0">
                <a:latin typeface="Arial" panose="020B0604020202020204" pitchFamily="34" charset="0"/>
              </a:rPr>
              <a:t>”.</a:t>
            </a:r>
          </a:p>
          <a:p>
            <a:pPr marL="0" indent="0" algn="r">
              <a:buNone/>
              <a:defRPr/>
            </a:pPr>
            <a:r>
              <a:rPr lang="cy-GB" sz="1800" dirty="0">
                <a:latin typeface="Arial" panose="020B0604020202020204" pitchFamily="34" charset="0"/>
              </a:rPr>
              <a:t>(Crystal, 1998: 164)</a:t>
            </a:r>
          </a:p>
        </p:txBody>
      </p:sp>
      <p:pic>
        <p:nvPicPr>
          <p:cNvPr id="2" name="Picture 1"/>
          <p:cNvPicPr>
            <a:picLocks noChangeAspect="1"/>
          </p:cNvPicPr>
          <p:nvPr/>
        </p:nvPicPr>
        <p:blipFill>
          <a:blip r:embed="rId3"/>
          <a:stretch>
            <a:fillRect/>
          </a:stretch>
        </p:blipFill>
        <p:spPr>
          <a:xfrm>
            <a:off x="3923928" y="2132856"/>
            <a:ext cx="4320480" cy="2222356"/>
          </a:xfrm>
          <a:prstGeom prst="rect">
            <a:avLst/>
          </a:prstGeom>
        </p:spPr>
      </p:pic>
    </p:spTree>
    <p:extLst>
      <p:ext uri="{BB962C8B-B14F-4D97-AF65-F5344CB8AC3E}">
        <p14:creationId xmlns:p14="http://schemas.microsoft.com/office/powerpoint/2010/main" val="241138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850106"/>
          </a:xfrm>
        </p:spPr>
        <p:txBody>
          <a:bodyPr/>
          <a:lstStyle/>
          <a:p>
            <a:pPr algn="ctr"/>
            <a:r>
              <a:rPr lang="en-GB" altLang="en-US" sz="4000" b="1" dirty="0">
                <a:latin typeface="Arial" panose="020B0604020202020204" pitchFamily="34" charset="0"/>
              </a:rPr>
              <a:t>David Crystal </a:t>
            </a:r>
            <a:r>
              <a:rPr lang="en-GB" altLang="en-US" sz="2800" b="1" dirty="0">
                <a:latin typeface="Arial" panose="020B0604020202020204" pitchFamily="34" charset="0"/>
              </a:rPr>
              <a:t>(2017: 69)</a:t>
            </a:r>
            <a:endParaRPr lang="cy-GB" altLang="en-US" sz="3600" b="1" dirty="0">
              <a:solidFill>
                <a:srgbClr val="0000FF"/>
              </a:solidFill>
              <a:latin typeface="Arial" panose="020B0604020202020204" pitchFamily="34" charset="0"/>
            </a:endParaRPr>
          </a:p>
        </p:txBody>
      </p:sp>
      <p:sp>
        <p:nvSpPr>
          <p:cNvPr id="3" name="Text Placeholder 2"/>
          <p:cNvSpPr>
            <a:spLocks noGrp="1"/>
          </p:cNvSpPr>
          <p:nvPr>
            <p:ph idx="1"/>
          </p:nvPr>
        </p:nvSpPr>
        <p:spPr>
          <a:xfrm>
            <a:off x="457200" y="1268760"/>
            <a:ext cx="8229600" cy="4320479"/>
          </a:xfrm>
        </p:spPr>
        <p:txBody>
          <a:bodyPr>
            <a:noAutofit/>
          </a:bodyPr>
          <a:lstStyle/>
          <a:p>
            <a:pPr marL="0" indent="0" algn="just">
              <a:lnSpc>
                <a:spcPct val="160000"/>
              </a:lnSpc>
              <a:buFontTx/>
              <a:buNone/>
              <a:defRPr/>
            </a:pPr>
            <a:r>
              <a:rPr lang="cy-GB" sz="2400" i="1" dirty="0">
                <a:latin typeface="Arial" panose="020B0604020202020204" pitchFamily="34" charset="0"/>
              </a:rPr>
              <a:t>“Emphatic rhythm permeates the interactions between carers and children during the period from around 6 to 18 months. Think of the games that are played – tickling games, clapping games, knee-bobbing games, repetition songs and a lot of activity nursery rhymes. They all have one thing in common: a strong rhythm, usually reinforced by touch and body movement.”</a:t>
            </a:r>
            <a:endParaRPr lang="en-GB" sz="2400" i="1" dirty="0">
              <a:latin typeface="Arial" panose="020B0604020202020204" pitchFamily="34" charset="0"/>
            </a:endParaRPr>
          </a:p>
        </p:txBody>
      </p:sp>
    </p:spTree>
    <p:extLst>
      <p:ext uri="{BB962C8B-B14F-4D97-AF65-F5344CB8AC3E}">
        <p14:creationId xmlns:p14="http://schemas.microsoft.com/office/powerpoint/2010/main" val="21703668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algn="ctr"/>
            <a:r>
              <a:rPr lang="en-GB" altLang="en-US" sz="3600" b="1" dirty="0">
                <a:latin typeface="Arial" panose="020B0604020202020204" pitchFamily="34" charset="0"/>
              </a:rPr>
              <a:t>David Crystal (2017)</a:t>
            </a:r>
            <a:endParaRPr lang="cy-GB" altLang="en-US" sz="3600" b="1" dirty="0">
              <a:solidFill>
                <a:srgbClr val="0000FF"/>
              </a:solidFill>
              <a:latin typeface="Arial" panose="020B0604020202020204" pitchFamily="34" charset="0"/>
            </a:endParaRPr>
          </a:p>
        </p:txBody>
      </p:sp>
      <p:sp>
        <p:nvSpPr>
          <p:cNvPr id="4" name="Content Placeholder 3"/>
          <p:cNvSpPr>
            <a:spLocks noGrp="1"/>
          </p:cNvSpPr>
          <p:nvPr>
            <p:ph sz="half" idx="2"/>
          </p:nvPr>
        </p:nvSpPr>
        <p:spPr>
          <a:xfrm>
            <a:off x="683568" y="1690688"/>
            <a:ext cx="7831782" cy="3809862"/>
          </a:xfrm>
        </p:spPr>
        <p:txBody>
          <a:bodyPr>
            <a:normAutofit fontScale="85000" lnSpcReduction="10000"/>
          </a:bodyPr>
          <a:lstStyle/>
          <a:p>
            <a:pPr>
              <a:lnSpc>
                <a:spcPct val="150000"/>
              </a:lnSpc>
            </a:pPr>
            <a:r>
              <a:rPr lang="en-GB" dirty="0">
                <a:latin typeface="Arial" panose="020B0604020202020204" pitchFamily="34" charset="0"/>
              </a:rPr>
              <a:t>Pronunciation;</a:t>
            </a:r>
          </a:p>
          <a:p>
            <a:pPr>
              <a:lnSpc>
                <a:spcPct val="150000"/>
              </a:lnSpc>
            </a:pPr>
            <a:r>
              <a:rPr lang="en-GB" dirty="0">
                <a:latin typeface="Arial" panose="020B0604020202020204" pitchFamily="34" charset="0"/>
              </a:rPr>
              <a:t>Accents;</a:t>
            </a:r>
          </a:p>
          <a:p>
            <a:pPr>
              <a:lnSpc>
                <a:spcPct val="150000"/>
              </a:lnSpc>
            </a:pPr>
            <a:r>
              <a:rPr lang="en-GB" dirty="0">
                <a:latin typeface="Arial" panose="020B0604020202020204" pitchFamily="34" charset="0"/>
              </a:rPr>
              <a:t>Intonation;</a:t>
            </a:r>
          </a:p>
          <a:p>
            <a:pPr>
              <a:lnSpc>
                <a:spcPct val="150000"/>
              </a:lnSpc>
            </a:pPr>
            <a:r>
              <a:rPr lang="en-GB" dirty="0">
                <a:latin typeface="Arial" panose="020B0604020202020204" pitchFamily="34" charset="0"/>
              </a:rPr>
              <a:t>Pace.</a:t>
            </a:r>
          </a:p>
          <a:p>
            <a:pPr marL="0" indent="0">
              <a:lnSpc>
                <a:spcPct val="150000"/>
              </a:lnSpc>
              <a:buNone/>
            </a:pPr>
            <a:endParaRPr lang="en-GB" dirty="0">
              <a:latin typeface="Arial" panose="020B0604020202020204" pitchFamily="34" charset="0"/>
            </a:endParaRPr>
          </a:p>
          <a:p>
            <a:pPr marL="0" indent="0">
              <a:lnSpc>
                <a:spcPct val="150000"/>
              </a:lnSpc>
              <a:buNone/>
            </a:pPr>
            <a:r>
              <a:rPr lang="en-GB" i="1" dirty="0">
                <a:latin typeface="Arial" panose="020B0604020202020204" pitchFamily="34" charset="0"/>
              </a:rPr>
              <a:t>“It’s not what you say...It’s the way that you say it….”</a:t>
            </a:r>
          </a:p>
          <a:p>
            <a:pPr marL="0" indent="0">
              <a:buNone/>
            </a:pPr>
            <a:endParaRPr lang="en-US" dirty="0">
              <a:solidFill>
                <a:srgbClr val="0000FF"/>
              </a:solidFill>
              <a:latin typeface="Arial" panose="020B0604020202020204" pitchFamily="34" charset="0"/>
            </a:endParaRPr>
          </a:p>
        </p:txBody>
      </p:sp>
    </p:spTree>
    <p:extLst>
      <p:ext uri="{BB962C8B-B14F-4D97-AF65-F5344CB8AC3E}">
        <p14:creationId xmlns:p14="http://schemas.microsoft.com/office/powerpoint/2010/main" val="260784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850106"/>
          </a:xfrm>
        </p:spPr>
        <p:txBody>
          <a:bodyPr>
            <a:noAutofit/>
          </a:bodyPr>
          <a:lstStyle/>
          <a:p>
            <a:pPr algn="ctr"/>
            <a:r>
              <a:rPr lang="en-GB" altLang="en-US" sz="4000" b="1" dirty="0">
                <a:latin typeface="Arial" panose="020B0604020202020204" pitchFamily="34" charset="0"/>
              </a:rPr>
              <a:t/>
            </a:r>
            <a:br>
              <a:rPr lang="en-GB" altLang="en-US" sz="4000" b="1" dirty="0">
                <a:latin typeface="Arial" panose="020B0604020202020204" pitchFamily="34" charset="0"/>
              </a:rPr>
            </a:br>
            <a:r>
              <a:rPr lang="en-GB" altLang="en-US" sz="4000" b="1" dirty="0">
                <a:latin typeface="Arial" panose="020B0604020202020204" pitchFamily="34" charset="0"/>
              </a:rPr>
              <a:t>Have a go…</a:t>
            </a:r>
            <a:endParaRPr lang="cy-GB" altLang="en-US" sz="4000" b="1" dirty="0">
              <a:latin typeface="Arial" panose="020B0604020202020204" pitchFamily="34" charset="0"/>
            </a:endParaRPr>
          </a:p>
        </p:txBody>
      </p:sp>
      <p:sp>
        <p:nvSpPr>
          <p:cNvPr id="4" name="Content Placeholder 3"/>
          <p:cNvSpPr>
            <a:spLocks noGrp="1"/>
          </p:cNvSpPr>
          <p:nvPr>
            <p:ph sz="half" idx="2"/>
          </p:nvPr>
        </p:nvSpPr>
        <p:spPr>
          <a:xfrm>
            <a:off x="457200" y="1628800"/>
            <a:ext cx="8435280" cy="4497363"/>
          </a:xfrm>
        </p:spPr>
        <p:txBody>
          <a:bodyPr>
            <a:normAutofit/>
          </a:bodyPr>
          <a:lstStyle/>
          <a:p>
            <a:pPr>
              <a:lnSpc>
                <a:spcPct val="150000"/>
              </a:lnSpc>
            </a:pPr>
            <a:r>
              <a:rPr lang="en-GB" dirty="0">
                <a:latin typeface="Arial" panose="020B0604020202020204" pitchFamily="34" charset="0"/>
              </a:rPr>
              <a:t>Imagine that you are living in an era before social media;</a:t>
            </a:r>
          </a:p>
          <a:p>
            <a:pPr>
              <a:lnSpc>
                <a:spcPct val="150000"/>
              </a:lnSpc>
            </a:pPr>
            <a:r>
              <a:rPr lang="en-GB" dirty="0">
                <a:latin typeface="Arial" panose="020B0604020202020204" pitchFamily="34" charset="0"/>
              </a:rPr>
              <a:t>You are asked to share what has happened to Humpty Dumpty;</a:t>
            </a:r>
          </a:p>
        </p:txBody>
      </p:sp>
    </p:spTree>
    <p:extLst>
      <p:ext uri="{BB962C8B-B14F-4D97-AF65-F5344CB8AC3E}">
        <p14:creationId xmlns:p14="http://schemas.microsoft.com/office/powerpoint/2010/main" val="7036276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850106"/>
          </a:xfrm>
        </p:spPr>
        <p:txBody>
          <a:bodyPr>
            <a:noAutofit/>
          </a:bodyPr>
          <a:lstStyle/>
          <a:p>
            <a:pPr algn="ctr"/>
            <a:r>
              <a:rPr lang="en-GB" altLang="en-US" sz="4000" b="1" dirty="0">
                <a:latin typeface="Arial" panose="020B0604020202020204" pitchFamily="34" charset="0"/>
              </a:rPr>
              <a:t>Have a go…</a:t>
            </a:r>
            <a:endParaRPr lang="cy-GB" altLang="en-US" sz="4000" b="1" dirty="0">
              <a:latin typeface="Arial" panose="020B0604020202020204" pitchFamily="34" charset="0"/>
            </a:endParaRPr>
          </a:p>
        </p:txBody>
      </p:sp>
      <p:sp>
        <p:nvSpPr>
          <p:cNvPr id="4" name="Content Placeholder 3"/>
          <p:cNvSpPr>
            <a:spLocks noGrp="1"/>
          </p:cNvSpPr>
          <p:nvPr>
            <p:ph sz="half" idx="2"/>
          </p:nvPr>
        </p:nvSpPr>
        <p:spPr>
          <a:xfrm>
            <a:off x="354360" y="1146595"/>
            <a:ext cx="8435280" cy="4857403"/>
          </a:xfrm>
        </p:spPr>
        <p:txBody>
          <a:bodyPr>
            <a:normAutofit fontScale="92500" lnSpcReduction="10000"/>
          </a:bodyPr>
          <a:lstStyle/>
          <a:p>
            <a:pPr>
              <a:lnSpc>
                <a:spcPct val="150000"/>
              </a:lnSpc>
            </a:pPr>
            <a:r>
              <a:rPr lang="en-GB" sz="2400" dirty="0">
                <a:latin typeface="Arial" panose="020B0604020202020204" pitchFamily="34" charset="0"/>
              </a:rPr>
              <a:t>In small groups, relay the news as if you were:</a:t>
            </a:r>
          </a:p>
          <a:p>
            <a:pPr>
              <a:lnSpc>
                <a:spcPct val="150000"/>
              </a:lnSpc>
              <a:buFontTx/>
              <a:buChar char="-"/>
            </a:pPr>
            <a:r>
              <a:rPr lang="en-GB" sz="2400" dirty="0">
                <a:latin typeface="Arial" panose="020B0604020202020204" pitchFamily="34" charset="0"/>
              </a:rPr>
              <a:t>a newsreader;</a:t>
            </a:r>
          </a:p>
          <a:p>
            <a:pPr>
              <a:lnSpc>
                <a:spcPct val="150000"/>
              </a:lnSpc>
              <a:buFontTx/>
              <a:buChar char="-"/>
            </a:pPr>
            <a:r>
              <a:rPr lang="en-GB" sz="2400" dirty="0">
                <a:latin typeface="Arial" panose="020B0604020202020204" pitchFamily="34" charset="0"/>
              </a:rPr>
              <a:t>a 5-year-old;</a:t>
            </a:r>
          </a:p>
          <a:p>
            <a:pPr>
              <a:lnSpc>
                <a:spcPct val="150000"/>
              </a:lnSpc>
              <a:buFontTx/>
              <a:buChar char="-"/>
            </a:pPr>
            <a:r>
              <a:rPr lang="en-GB" sz="2400" dirty="0">
                <a:latin typeface="Arial" panose="020B0604020202020204" pitchFamily="34" charset="0"/>
              </a:rPr>
              <a:t>a sloth;</a:t>
            </a:r>
          </a:p>
          <a:p>
            <a:pPr>
              <a:lnSpc>
                <a:spcPct val="150000"/>
              </a:lnSpc>
              <a:buFontTx/>
              <a:buChar char="-"/>
            </a:pPr>
            <a:r>
              <a:rPr lang="en-GB" sz="2400" dirty="0">
                <a:latin typeface="Arial" panose="020B0604020202020204" pitchFamily="34" charset="0"/>
              </a:rPr>
              <a:t>Father Christmas;</a:t>
            </a:r>
          </a:p>
          <a:p>
            <a:pPr>
              <a:lnSpc>
                <a:spcPct val="150000"/>
              </a:lnSpc>
              <a:buFontTx/>
              <a:buChar char="-"/>
            </a:pPr>
            <a:r>
              <a:rPr lang="en-GB" sz="2400" dirty="0">
                <a:latin typeface="Arial" panose="020B0604020202020204" pitchFamily="34" charset="0"/>
              </a:rPr>
              <a:t>a football commentator;</a:t>
            </a:r>
          </a:p>
          <a:p>
            <a:pPr>
              <a:lnSpc>
                <a:spcPct val="150000"/>
              </a:lnSpc>
              <a:buFontTx/>
              <a:buChar char="-"/>
            </a:pPr>
            <a:r>
              <a:rPr lang="en-GB" sz="2400" dirty="0">
                <a:latin typeface="Arial" panose="020B0604020202020204" pitchFamily="34" charset="0"/>
              </a:rPr>
              <a:t>David Attenborough;</a:t>
            </a:r>
          </a:p>
          <a:p>
            <a:pPr marL="0" indent="0">
              <a:lnSpc>
                <a:spcPct val="150000"/>
              </a:lnSpc>
              <a:buNone/>
            </a:pPr>
            <a:r>
              <a:rPr lang="en-GB" sz="2400" dirty="0">
                <a:latin typeface="Arial" panose="020B0604020202020204" pitchFamily="34" charset="0"/>
              </a:rPr>
              <a:t>Can you think of others?</a:t>
            </a:r>
            <a:endParaRPr lang="en-US" sz="2400" dirty="0">
              <a:latin typeface="Arial" panose="020B0604020202020204" pitchFamily="34" charset="0"/>
            </a:endParaRPr>
          </a:p>
        </p:txBody>
      </p:sp>
    </p:spTree>
    <p:extLst>
      <p:ext uri="{BB962C8B-B14F-4D97-AF65-F5344CB8AC3E}">
        <p14:creationId xmlns:p14="http://schemas.microsoft.com/office/powerpoint/2010/main" val="35712898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78098"/>
          </a:xfrm>
        </p:spPr>
        <p:txBody>
          <a:bodyPr>
            <a:normAutofit/>
          </a:bodyPr>
          <a:lstStyle/>
          <a:p>
            <a:pPr algn="ctr"/>
            <a:r>
              <a:rPr lang="en-GB" altLang="en-US" sz="4000" b="1" dirty="0">
                <a:latin typeface="Arial" panose="020B0604020202020204" pitchFamily="34" charset="0"/>
              </a:rPr>
              <a:t>Friedrich Froebel</a:t>
            </a:r>
            <a:endParaRPr lang="cy-GB" altLang="en-US" sz="4000" b="1" dirty="0">
              <a:solidFill>
                <a:srgbClr val="0000FF"/>
              </a:solidFill>
              <a:latin typeface="Arial" panose="020B0604020202020204" pitchFamily="34" charset="0"/>
            </a:endParaRPr>
          </a:p>
        </p:txBody>
      </p:sp>
      <p:sp>
        <p:nvSpPr>
          <p:cNvPr id="4" name="Content Placeholder 3"/>
          <p:cNvSpPr>
            <a:spLocks noGrp="1"/>
          </p:cNvSpPr>
          <p:nvPr>
            <p:ph sz="half" idx="2"/>
          </p:nvPr>
        </p:nvSpPr>
        <p:spPr>
          <a:xfrm>
            <a:off x="457200" y="1412776"/>
            <a:ext cx="8507413" cy="4968552"/>
          </a:xfrm>
        </p:spPr>
        <p:txBody>
          <a:bodyPr>
            <a:normAutofit/>
          </a:bodyPr>
          <a:lstStyle/>
          <a:p>
            <a:pPr>
              <a:lnSpc>
                <a:spcPct val="150000"/>
              </a:lnSpc>
              <a:defRPr/>
            </a:pPr>
            <a:r>
              <a:rPr lang="cy-GB" dirty="0">
                <a:latin typeface="Arial" panose="020B0604020202020204" pitchFamily="34" charset="0"/>
              </a:rPr>
              <a:t>Act of singing is a way to convey motherly love and </a:t>
            </a:r>
            <a:r>
              <a:rPr lang="cy-GB" dirty="0" err="1">
                <a:latin typeface="Arial" panose="020B0604020202020204" pitchFamily="34" charset="0"/>
              </a:rPr>
              <a:t>care</a:t>
            </a:r>
            <a:r>
              <a:rPr lang="cy-GB" dirty="0">
                <a:latin typeface="Arial" panose="020B0604020202020204" pitchFamily="34" charset="0"/>
              </a:rPr>
              <a:t>;</a:t>
            </a:r>
          </a:p>
          <a:p>
            <a:pPr>
              <a:lnSpc>
                <a:spcPct val="150000"/>
              </a:lnSpc>
              <a:defRPr/>
            </a:pPr>
            <a:r>
              <a:rPr lang="cy-GB" dirty="0">
                <a:latin typeface="Arial" panose="020B0604020202020204" pitchFamily="34" charset="0"/>
              </a:rPr>
              <a:t>Singing can be a </a:t>
            </a:r>
            <a:r>
              <a:rPr lang="cy-GB" dirty="0" err="1">
                <a:latin typeface="Arial" panose="020B0604020202020204" pitchFamily="34" charset="0"/>
              </a:rPr>
              <a:t>pedagogical</a:t>
            </a:r>
            <a:r>
              <a:rPr lang="cy-GB" dirty="0">
                <a:latin typeface="Arial" panose="020B0604020202020204" pitchFamily="34" charset="0"/>
              </a:rPr>
              <a:t> </a:t>
            </a:r>
            <a:r>
              <a:rPr lang="cy-GB" dirty="0" err="1">
                <a:latin typeface="Arial" panose="020B0604020202020204" pitchFamily="34" charset="0"/>
              </a:rPr>
              <a:t>tool</a:t>
            </a:r>
            <a:r>
              <a:rPr lang="cy-GB" dirty="0">
                <a:latin typeface="Arial" panose="020B0604020202020204" pitchFamily="34" charset="0"/>
              </a:rPr>
              <a:t>;</a:t>
            </a:r>
          </a:p>
          <a:p>
            <a:pPr>
              <a:lnSpc>
                <a:spcPct val="150000"/>
              </a:lnSpc>
              <a:defRPr/>
            </a:pPr>
            <a:r>
              <a:rPr lang="cy-GB" dirty="0">
                <a:latin typeface="Arial" panose="020B0604020202020204" pitchFamily="34" charset="0"/>
              </a:rPr>
              <a:t>Singing rhymes can be an </a:t>
            </a:r>
            <a:r>
              <a:rPr lang="cy-GB" dirty="0" err="1">
                <a:latin typeface="Arial" panose="020B0604020202020204" pitchFamily="34" charset="0"/>
              </a:rPr>
              <a:t>emotional</a:t>
            </a:r>
            <a:r>
              <a:rPr lang="cy-GB" dirty="0">
                <a:latin typeface="Arial" panose="020B0604020202020204" pitchFamily="34" charset="0"/>
              </a:rPr>
              <a:t> </a:t>
            </a:r>
            <a:r>
              <a:rPr lang="cy-GB" dirty="0" err="1">
                <a:latin typeface="Arial" panose="020B0604020202020204" pitchFamily="34" charset="0"/>
              </a:rPr>
              <a:t>conduit</a:t>
            </a:r>
            <a:r>
              <a:rPr lang="cy-GB" dirty="0">
                <a:latin typeface="Arial" panose="020B0604020202020204" pitchFamily="34" charset="0"/>
              </a:rPr>
              <a:t>.</a:t>
            </a:r>
          </a:p>
          <a:p>
            <a:pPr marL="0" indent="0" algn="r">
              <a:lnSpc>
                <a:spcPct val="150000"/>
              </a:lnSpc>
              <a:buNone/>
              <a:defRPr/>
            </a:pPr>
            <a:r>
              <a:rPr lang="cy-GB" sz="2000" dirty="0">
                <a:latin typeface="Arial" panose="020B0604020202020204" pitchFamily="34" charset="0"/>
              </a:rPr>
              <a:t>(Dyke, 2017</a:t>
            </a:r>
            <a:r>
              <a:rPr lang="cy-GB" sz="2000" dirty="0" smtClean="0">
                <a:solidFill>
                  <a:srgbClr val="0070C0"/>
                </a:solidFill>
                <a:latin typeface="Arial" panose="020B0604020202020204" pitchFamily="34" charset="0"/>
              </a:rPr>
              <a:t>)</a:t>
            </a:r>
          </a:p>
          <a:p>
            <a:pPr marL="0" indent="0">
              <a:lnSpc>
                <a:spcPct val="150000"/>
              </a:lnSpc>
              <a:buNone/>
              <a:defRPr/>
            </a:pPr>
            <a:r>
              <a:rPr lang="cy-GB" altLang="en-US" sz="2000" dirty="0" smtClean="0">
                <a:latin typeface="Arial" panose="020B0604020202020204" pitchFamily="34" charset="0"/>
              </a:rPr>
              <a:t>Usually </a:t>
            </a:r>
            <a:r>
              <a:rPr lang="cy-GB" altLang="en-US" sz="2000" dirty="0">
                <a:latin typeface="Arial" panose="020B0604020202020204" pitchFamily="34" charset="0"/>
              </a:rPr>
              <a:t>associated with </a:t>
            </a:r>
            <a:r>
              <a:rPr lang="cy-GB" altLang="en-US" sz="2000" dirty="0" smtClean="0">
                <a:latin typeface="Arial" panose="020B0604020202020204" pitchFamily="34" charset="0"/>
              </a:rPr>
              <a:t>kindergartens which is also </a:t>
            </a:r>
            <a:r>
              <a:rPr lang="cy-GB" altLang="en-US" sz="2000" dirty="0">
                <a:latin typeface="Arial" panose="020B0604020202020204" pitchFamily="34" charset="0"/>
              </a:rPr>
              <a:t>known for maternalistic focus</a:t>
            </a:r>
          </a:p>
          <a:p>
            <a:pPr marL="0" indent="0">
              <a:buNone/>
              <a:defRPr/>
            </a:pPr>
            <a:endParaRPr lang="cy-GB" sz="2000" dirty="0">
              <a:solidFill>
                <a:srgbClr val="0070C0"/>
              </a:solidFill>
              <a:latin typeface="Arial" panose="020B0604020202020204" pitchFamily="34" charset="0"/>
            </a:endParaRPr>
          </a:p>
        </p:txBody>
      </p:sp>
    </p:spTree>
    <p:extLst>
      <p:ext uri="{BB962C8B-B14F-4D97-AF65-F5344CB8AC3E}">
        <p14:creationId xmlns:p14="http://schemas.microsoft.com/office/powerpoint/2010/main" val="29857352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normAutofit fontScale="90000"/>
          </a:bodyPr>
          <a:lstStyle/>
          <a:p>
            <a:pPr algn="ctr" eaLnBrk="1" hangingPunct="1"/>
            <a:r>
              <a:rPr lang="cy-GB" altLang="cy-GB" sz="3600" b="1" dirty="0">
                <a:latin typeface="Arial" panose="020B0604020202020204" pitchFamily="34" charset="0"/>
              </a:rPr>
              <a:t/>
            </a:r>
            <a:br>
              <a:rPr lang="cy-GB" altLang="cy-GB" sz="3600" b="1" dirty="0">
                <a:latin typeface="Arial" panose="020B0604020202020204" pitchFamily="34" charset="0"/>
              </a:rPr>
            </a:br>
            <a:r>
              <a:rPr lang="cy-GB" altLang="cy-GB" b="1" dirty="0" err="1">
                <a:latin typeface="Arial" panose="020B0604020202020204" pitchFamily="34" charset="0"/>
              </a:rPr>
              <a:t>Linguistic</a:t>
            </a:r>
            <a:r>
              <a:rPr lang="cy-GB" altLang="cy-GB" b="1" dirty="0">
                <a:latin typeface="Arial" panose="020B0604020202020204" pitchFamily="34" charset="0"/>
              </a:rPr>
              <a:t> skills</a:t>
            </a:r>
            <a:r>
              <a:rPr lang="cy-GB" altLang="cy-GB" sz="4000" b="1" dirty="0">
                <a:latin typeface="Arial" panose="020B0604020202020204" pitchFamily="34" charset="0"/>
              </a:rPr>
              <a:t/>
            </a:r>
            <a:br>
              <a:rPr lang="cy-GB" altLang="cy-GB" sz="4000" b="1" dirty="0">
                <a:latin typeface="Arial" panose="020B0604020202020204" pitchFamily="34" charset="0"/>
              </a:rPr>
            </a:br>
            <a:endParaRPr lang="en-GB" altLang="cy-GB" sz="4000" b="1" dirty="0">
              <a:solidFill>
                <a:srgbClr val="0000FF"/>
              </a:solidFill>
              <a:latin typeface="Arial" panose="020B0604020202020204" pitchFamily="34" charset="0"/>
            </a:endParaRPr>
          </a:p>
        </p:txBody>
      </p:sp>
      <p:sp>
        <p:nvSpPr>
          <p:cNvPr id="29699" name="Rectangle 4"/>
          <p:cNvSpPr>
            <a:spLocks noGrp="1" noChangeArrowheads="1"/>
          </p:cNvSpPr>
          <p:nvPr>
            <p:ph type="body" sz="half" idx="1"/>
          </p:nvPr>
        </p:nvSpPr>
        <p:spPr>
          <a:xfrm>
            <a:off x="395536" y="2852936"/>
            <a:ext cx="4546848" cy="3456386"/>
          </a:xfrm>
        </p:spPr>
        <p:txBody>
          <a:bodyPr>
            <a:normAutofit/>
          </a:bodyPr>
          <a:lstStyle/>
          <a:p>
            <a:pPr eaLnBrk="1" hangingPunct="1">
              <a:lnSpc>
                <a:spcPct val="150000"/>
              </a:lnSpc>
            </a:pPr>
            <a:r>
              <a:rPr lang="cy-GB" altLang="cy-GB" dirty="0" err="1">
                <a:latin typeface="Arial" panose="020B0604020202020204" pitchFamily="34" charset="0"/>
              </a:rPr>
              <a:t>Phonological</a:t>
            </a:r>
            <a:r>
              <a:rPr lang="cy-GB" altLang="cy-GB" dirty="0">
                <a:latin typeface="Arial" panose="020B0604020202020204" pitchFamily="34" charset="0"/>
              </a:rPr>
              <a:t> </a:t>
            </a:r>
            <a:r>
              <a:rPr lang="cy-GB" altLang="cy-GB" dirty="0" err="1">
                <a:latin typeface="Arial" panose="020B0604020202020204" pitchFamily="34" charset="0"/>
              </a:rPr>
              <a:t>awareness</a:t>
            </a:r>
            <a:r>
              <a:rPr lang="cy-GB" altLang="cy-GB" dirty="0">
                <a:latin typeface="Arial" panose="020B0604020202020204" pitchFamily="34" charset="0"/>
              </a:rPr>
              <a:t>;</a:t>
            </a:r>
          </a:p>
          <a:p>
            <a:pPr eaLnBrk="1" hangingPunct="1">
              <a:lnSpc>
                <a:spcPct val="150000"/>
              </a:lnSpc>
            </a:pPr>
            <a:r>
              <a:rPr lang="cy-GB" altLang="cy-GB" dirty="0" err="1">
                <a:latin typeface="Arial" panose="020B0604020202020204" pitchFamily="34" charset="0"/>
              </a:rPr>
              <a:t>Syllables</a:t>
            </a:r>
            <a:r>
              <a:rPr lang="cy-GB" altLang="cy-GB" dirty="0">
                <a:latin typeface="Arial" panose="020B0604020202020204" pitchFamily="34" charset="0"/>
              </a:rPr>
              <a:t>;</a:t>
            </a:r>
          </a:p>
          <a:p>
            <a:pPr eaLnBrk="1" hangingPunct="1">
              <a:lnSpc>
                <a:spcPct val="150000"/>
              </a:lnSpc>
            </a:pPr>
            <a:r>
              <a:rPr lang="cy-GB" altLang="cy-GB" dirty="0" err="1">
                <a:latin typeface="Arial" panose="020B0604020202020204" pitchFamily="34" charset="0"/>
              </a:rPr>
              <a:t>Phonemes</a:t>
            </a:r>
            <a:r>
              <a:rPr lang="cy-GB" altLang="cy-GB" dirty="0">
                <a:latin typeface="Arial" panose="020B0604020202020204" pitchFamily="34" charset="0"/>
              </a:rPr>
              <a:t>;</a:t>
            </a:r>
          </a:p>
          <a:p>
            <a:pPr eaLnBrk="1" hangingPunct="1">
              <a:lnSpc>
                <a:spcPct val="150000"/>
              </a:lnSpc>
            </a:pPr>
            <a:r>
              <a:rPr lang="cy-GB" altLang="cy-GB" dirty="0" err="1">
                <a:latin typeface="Arial" panose="020B0604020202020204" pitchFamily="34" charset="0"/>
              </a:rPr>
              <a:t>Rhyme</a:t>
            </a:r>
            <a:r>
              <a:rPr lang="cy-GB" altLang="cy-GB" dirty="0">
                <a:latin typeface="Arial" panose="020B0604020202020204" pitchFamily="34" charset="0"/>
              </a:rPr>
              <a:t>;</a:t>
            </a:r>
          </a:p>
        </p:txBody>
      </p:sp>
      <p:sp>
        <p:nvSpPr>
          <p:cNvPr id="29700" name="Rectangle 5"/>
          <p:cNvSpPr>
            <a:spLocks noGrp="1" noChangeArrowheads="1"/>
          </p:cNvSpPr>
          <p:nvPr>
            <p:ph type="body" sz="half" idx="2"/>
          </p:nvPr>
        </p:nvSpPr>
        <p:spPr>
          <a:xfrm>
            <a:off x="5508104" y="2924944"/>
            <a:ext cx="3456384" cy="3312369"/>
          </a:xfrm>
        </p:spPr>
        <p:txBody>
          <a:bodyPr>
            <a:normAutofit/>
          </a:bodyPr>
          <a:lstStyle/>
          <a:p>
            <a:pPr eaLnBrk="1" hangingPunct="1">
              <a:lnSpc>
                <a:spcPct val="150000"/>
              </a:lnSpc>
            </a:pPr>
            <a:r>
              <a:rPr lang="en-GB" altLang="cy-GB" dirty="0">
                <a:latin typeface="Arial" panose="020B0604020202020204" pitchFamily="34" charset="0"/>
              </a:rPr>
              <a:t>Repetition;</a:t>
            </a:r>
          </a:p>
          <a:p>
            <a:pPr eaLnBrk="1" hangingPunct="1">
              <a:lnSpc>
                <a:spcPct val="150000"/>
              </a:lnSpc>
            </a:pPr>
            <a:r>
              <a:rPr lang="en-GB" altLang="cy-GB" dirty="0">
                <a:latin typeface="Arial" panose="020B0604020202020204" pitchFamily="34" charset="0"/>
              </a:rPr>
              <a:t>Alliteration;</a:t>
            </a:r>
          </a:p>
          <a:p>
            <a:pPr eaLnBrk="1" hangingPunct="1">
              <a:lnSpc>
                <a:spcPct val="150000"/>
              </a:lnSpc>
            </a:pPr>
            <a:r>
              <a:rPr lang="en-GB" altLang="cy-GB" dirty="0">
                <a:latin typeface="Arial" panose="020B0604020202020204" pitchFamily="34" charset="0"/>
              </a:rPr>
              <a:t>Onomatopoeia;</a:t>
            </a:r>
          </a:p>
          <a:p>
            <a:pPr eaLnBrk="1" hangingPunct="1">
              <a:lnSpc>
                <a:spcPct val="150000"/>
              </a:lnSpc>
            </a:pPr>
            <a:r>
              <a:rPr lang="en-GB" altLang="cy-GB" dirty="0">
                <a:latin typeface="Arial" panose="020B0604020202020204" pitchFamily="34" charset="0"/>
              </a:rPr>
              <a:t>Rhythm.</a:t>
            </a:r>
          </a:p>
          <a:p>
            <a:pPr marL="0" indent="0" eaLnBrk="1" hangingPunct="1">
              <a:lnSpc>
                <a:spcPct val="90000"/>
              </a:lnSpc>
              <a:buNone/>
            </a:pPr>
            <a:endParaRPr lang="en-GB" altLang="cy-GB" dirty="0">
              <a:solidFill>
                <a:srgbClr val="0000FF"/>
              </a:solidFill>
              <a:latin typeface="Arial" panose="020B0604020202020204" pitchFamily="34" charset="0"/>
            </a:endParaRPr>
          </a:p>
        </p:txBody>
      </p:sp>
      <p:sp>
        <p:nvSpPr>
          <p:cNvPr id="2" name="TextBox 1"/>
          <p:cNvSpPr txBox="1"/>
          <p:nvPr/>
        </p:nvSpPr>
        <p:spPr>
          <a:xfrm>
            <a:off x="143508" y="1484784"/>
            <a:ext cx="8856984" cy="1015663"/>
          </a:xfrm>
          <a:prstGeom prst="rect">
            <a:avLst/>
          </a:prstGeom>
          <a:noFill/>
        </p:spPr>
        <p:txBody>
          <a:bodyPr wrap="square" rtlCol="0">
            <a:spAutoFit/>
          </a:bodyPr>
          <a:lstStyle/>
          <a:p>
            <a:pPr>
              <a:lnSpc>
                <a:spcPct val="150000"/>
              </a:lnSpc>
            </a:pPr>
            <a:r>
              <a:rPr lang="en-GB" sz="2000" dirty="0" smtClean="0"/>
              <a:t>N.B. Some of these could be used in your assignments. E.G. how you change your voices, change in stress/pitch/intonation.</a:t>
            </a:r>
          </a:p>
        </p:txBody>
      </p:sp>
    </p:spTree>
    <p:extLst>
      <p:ext uri="{BB962C8B-B14F-4D97-AF65-F5344CB8AC3E}">
        <p14:creationId xmlns:p14="http://schemas.microsoft.com/office/powerpoint/2010/main" val="32756699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59618"/>
          </a:xfrm>
        </p:spPr>
        <p:txBody>
          <a:bodyPr>
            <a:noAutofit/>
          </a:bodyPr>
          <a:lstStyle/>
          <a:p>
            <a:pPr algn="ctr"/>
            <a:r>
              <a:rPr lang="en-GB" sz="4000" b="1" dirty="0">
                <a:latin typeface="Arial" panose="020B0604020202020204" pitchFamily="34" charset="0"/>
              </a:rPr>
              <a:t>Phonological awareness</a:t>
            </a:r>
          </a:p>
        </p:txBody>
      </p:sp>
      <p:sp>
        <p:nvSpPr>
          <p:cNvPr id="4" name="Content Placeholder 3"/>
          <p:cNvSpPr>
            <a:spLocks noGrp="1"/>
          </p:cNvSpPr>
          <p:nvPr>
            <p:ph sz="half" idx="2"/>
          </p:nvPr>
        </p:nvSpPr>
        <p:spPr>
          <a:xfrm>
            <a:off x="251520" y="1628800"/>
            <a:ext cx="8892480" cy="4548163"/>
          </a:xfrm>
        </p:spPr>
        <p:txBody>
          <a:bodyPr>
            <a:normAutofit/>
          </a:bodyPr>
          <a:lstStyle/>
          <a:p>
            <a:pPr>
              <a:lnSpc>
                <a:spcPct val="150000"/>
              </a:lnSpc>
            </a:pPr>
            <a:r>
              <a:rPr lang="en-GB" dirty="0">
                <a:latin typeface="Arial" panose="020B0604020202020204" pitchFamily="34" charset="0"/>
              </a:rPr>
              <a:t>The ability to understand that letters of the alphabet represent phonemes in speech;</a:t>
            </a:r>
          </a:p>
          <a:p>
            <a:pPr>
              <a:lnSpc>
                <a:spcPct val="150000"/>
              </a:lnSpc>
            </a:pPr>
            <a:r>
              <a:rPr lang="en-GB" dirty="0">
                <a:latin typeface="Arial" panose="020B0604020202020204" pitchFamily="34" charset="0"/>
              </a:rPr>
              <a:t>An important precursor in learning to read;</a:t>
            </a:r>
          </a:p>
          <a:p>
            <a:pPr>
              <a:lnSpc>
                <a:spcPct val="150000"/>
              </a:lnSpc>
            </a:pPr>
            <a:r>
              <a:rPr lang="en-GB" dirty="0">
                <a:latin typeface="Arial" panose="020B0604020202020204" pitchFamily="34" charset="0"/>
              </a:rPr>
              <a:t>Linked to early reading and success with spelling.           </a:t>
            </a:r>
          </a:p>
          <a:p>
            <a:pPr marL="0" indent="0" algn="r">
              <a:lnSpc>
                <a:spcPct val="150000"/>
              </a:lnSpc>
              <a:buNone/>
            </a:pPr>
            <a:r>
              <a:rPr lang="en-GB" dirty="0">
                <a:latin typeface="Arial" panose="020B0604020202020204" pitchFamily="34" charset="0"/>
              </a:rPr>
              <a:t> </a:t>
            </a:r>
            <a:r>
              <a:rPr lang="en-GB" sz="1600" dirty="0">
                <a:latin typeface="Arial" panose="020B0604020202020204" pitchFamily="34" charset="0"/>
              </a:rPr>
              <a:t>(</a:t>
            </a:r>
            <a:r>
              <a:rPr lang="en-GB" sz="1600" dirty="0" err="1">
                <a:latin typeface="Arial" panose="020B0604020202020204" pitchFamily="34" charset="0"/>
              </a:rPr>
              <a:t>Saiegh</a:t>
            </a:r>
            <a:r>
              <a:rPr lang="en-GB" sz="1600" dirty="0">
                <a:latin typeface="Arial" panose="020B0604020202020204" pitchFamily="34" charset="0"/>
              </a:rPr>
              <a:t>-Haddad, 2019)</a:t>
            </a:r>
          </a:p>
          <a:p>
            <a:pPr marL="0" indent="0">
              <a:buNone/>
            </a:pPr>
            <a:endParaRPr lang="en-GB" dirty="0">
              <a:solidFill>
                <a:srgbClr val="0000FF"/>
              </a:solidFill>
              <a:latin typeface="Arial" panose="020B0604020202020204" pitchFamily="34" charset="0"/>
            </a:endParaRPr>
          </a:p>
        </p:txBody>
      </p:sp>
    </p:spTree>
    <p:extLst>
      <p:ext uri="{BB962C8B-B14F-4D97-AF65-F5344CB8AC3E}">
        <p14:creationId xmlns:p14="http://schemas.microsoft.com/office/powerpoint/2010/main" val="21486010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65127"/>
            <a:ext cx="8640960" cy="759618"/>
          </a:xfrm>
        </p:spPr>
        <p:txBody>
          <a:bodyPr>
            <a:noAutofit/>
          </a:bodyPr>
          <a:lstStyle/>
          <a:p>
            <a:pPr algn="ctr"/>
            <a:r>
              <a:rPr lang="en-GB" sz="3200" b="1" dirty="0">
                <a:latin typeface="Arial" panose="020B0604020202020204" pitchFamily="34" charset="0"/>
              </a:rPr>
              <a:t>Activities to promote phonological awareness</a:t>
            </a:r>
          </a:p>
        </p:txBody>
      </p:sp>
      <p:sp>
        <p:nvSpPr>
          <p:cNvPr id="4" name="Content Placeholder 3"/>
          <p:cNvSpPr>
            <a:spLocks noGrp="1"/>
          </p:cNvSpPr>
          <p:nvPr>
            <p:ph sz="half" idx="2"/>
          </p:nvPr>
        </p:nvSpPr>
        <p:spPr>
          <a:xfrm>
            <a:off x="476089" y="1700808"/>
            <a:ext cx="8047806" cy="4332139"/>
          </a:xfrm>
        </p:spPr>
        <p:txBody>
          <a:bodyPr>
            <a:normAutofit/>
          </a:bodyPr>
          <a:lstStyle/>
          <a:p>
            <a:pPr>
              <a:lnSpc>
                <a:spcPct val="150000"/>
              </a:lnSpc>
            </a:pPr>
            <a:r>
              <a:rPr lang="en-GB" dirty="0">
                <a:latin typeface="Arial" panose="020B0604020202020204" pitchFamily="34" charset="0"/>
              </a:rPr>
              <a:t>Highlight phonological awareness in rhymes, songs and stories;</a:t>
            </a:r>
          </a:p>
          <a:p>
            <a:pPr>
              <a:lnSpc>
                <a:spcPct val="150000"/>
              </a:lnSpc>
            </a:pPr>
            <a:r>
              <a:rPr lang="en-GB" dirty="0">
                <a:latin typeface="Arial" panose="020B0604020202020204" pitchFamily="34" charset="0"/>
              </a:rPr>
              <a:t>Match pictures to words;</a:t>
            </a:r>
          </a:p>
          <a:p>
            <a:pPr>
              <a:lnSpc>
                <a:spcPct val="150000"/>
              </a:lnSpc>
            </a:pPr>
            <a:r>
              <a:rPr lang="en-GB" dirty="0">
                <a:latin typeface="Arial" panose="020B0604020202020204" pitchFamily="34" charset="0"/>
              </a:rPr>
              <a:t>Match words to words</a:t>
            </a:r>
            <a:r>
              <a:rPr lang="en-GB" dirty="0" smtClean="0">
                <a:latin typeface="Arial" panose="020B0604020202020204" pitchFamily="34" charset="0"/>
              </a:rPr>
              <a:t>.</a:t>
            </a:r>
          </a:p>
          <a:p>
            <a:pPr marL="0" indent="0">
              <a:lnSpc>
                <a:spcPct val="150000"/>
              </a:lnSpc>
              <a:buNone/>
            </a:pPr>
            <a:r>
              <a:rPr lang="en-GB" b="1" dirty="0" smtClean="0">
                <a:latin typeface="Arial" panose="020B0604020202020204" pitchFamily="34" charset="0"/>
              </a:rPr>
              <a:t>Can you think of what you do in your settings?</a:t>
            </a:r>
            <a:endParaRPr lang="en-GB" sz="2400" b="1" dirty="0">
              <a:latin typeface="Arial" panose="020B0604020202020204" pitchFamily="34" charset="0"/>
            </a:endParaRPr>
          </a:p>
          <a:p>
            <a:endParaRPr lang="en-GB" sz="1600" dirty="0">
              <a:solidFill>
                <a:srgbClr val="0000FF"/>
              </a:solidFill>
              <a:latin typeface="Arial" panose="020B0604020202020204" pitchFamily="34" charset="0"/>
            </a:endParaRPr>
          </a:p>
          <a:p>
            <a:pPr marL="0" indent="0">
              <a:buNone/>
            </a:pPr>
            <a:endParaRPr lang="en-GB" dirty="0">
              <a:solidFill>
                <a:srgbClr val="0000FF"/>
              </a:solidFill>
              <a:latin typeface="Arial" panose="020B0604020202020204" pitchFamily="34" charset="0"/>
            </a:endParaRPr>
          </a:p>
        </p:txBody>
      </p:sp>
    </p:spTree>
    <p:extLst>
      <p:ext uri="{BB962C8B-B14F-4D97-AF65-F5344CB8AC3E}">
        <p14:creationId xmlns:p14="http://schemas.microsoft.com/office/powerpoint/2010/main" val="30086808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695" y="457200"/>
            <a:ext cx="2949178" cy="883568"/>
          </a:xfrm>
        </p:spPr>
        <p:txBody>
          <a:bodyPr>
            <a:noAutofit/>
          </a:bodyPr>
          <a:lstStyle/>
          <a:p>
            <a:r>
              <a:rPr lang="en-GB" sz="4000" b="1" dirty="0">
                <a:latin typeface="Arial" panose="020B0604020202020204" pitchFamily="34" charset="0"/>
              </a:rPr>
              <a:t>Phonemes</a:t>
            </a:r>
            <a:endParaRPr lang="en-GB" sz="4000" b="1" dirty="0"/>
          </a:p>
        </p:txBody>
      </p:sp>
      <p:sp>
        <p:nvSpPr>
          <p:cNvPr id="6" name="Text Placeholder 5"/>
          <p:cNvSpPr>
            <a:spLocks noGrp="1"/>
          </p:cNvSpPr>
          <p:nvPr>
            <p:ph type="body" sz="half" idx="2"/>
          </p:nvPr>
        </p:nvSpPr>
        <p:spPr>
          <a:xfrm>
            <a:off x="323528" y="2420888"/>
            <a:ext cx="3255491" cy="3448100"/>
          </a:xfrm>
        </p:spPr>
        <p:txBody>
          <a:bodyPr>
            <a:normAutofit/>
          </a:bodyPr>
          <a:lstStyle/>
          <a:p>
            <a:r>
              <a:rPr lang="en-GB" sz="3200" dirty="0">
                <a:latin typeface="Arial" panose="020B0604020202020204" pitchFamily="34" charset="0"/>
                <a:hlinkClick r:id="rId2"/>
              </a:rPr>
              <a:t>What is a phoneme?</a:t>
            </a:r>
            <a:r>
              <a:rPr lang="en-GB" sz="3200" dirty="0">
                <a:latin typeface="Arial" panose="020B0604020202020204" pitchFamily="34" charset="0"/>
              </a:rPr>
              <a:t> </a:t>
            </a:r>
          </a:p>
        </p:txBody>
      </p:sp>
      <p:pic>
        <p:nvPicPr>
          <p:cNvPr id="1027" name="Picture Placeholder 1026"/>
          <p:cNvPicPr>
            <a:picLocks noGrp="1" noChangeAspect="1"/>
          </p:cNvPicPr>
          <p:nvPr>
            <p:ph type="pic" idx="1"/>
          </p:nvPr>
        </p:nvPicPr>
        <p:blipFill>
          <a:blip r:embed="rId3"/>
          <a:srcRect l="15827" r="15827"/>
          <a:stretch>
            <a:fillRect/>
          </a:stretch>
        </p:blipFill>
        <p:spPr>
          <a:xfrm>
            <a:off x="3887390" y="987426"/>
            <a:ext cx="4861073" cy="4873625"/>
          </a:xfrm>
          <a:prstGeom prst="rect">
            <a:avLst/>
          </a:prstGeom>
        </p:spPr>
      </p:pic>
    </p:spTree>
    <p:extLst>
      <p:ext uri="{BB962C8B-B14F-4D97-AF65-F5344CB8AC3E}">
        <p14:creationId xmlns:p14="http://schemas.microsoft.com/office/powerpoint/2010/main" val="33284105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543593"/>
          </a:xfrm>
        </p:spPr>
        <p:txBody>
          <a:bodyPr>
            <a:noAutofit/>
          </a:bodyPr>
          <a:lstStyle/>
          <a:p>
            <a:pPr algn="ctr"/>
            <a:r>
              <a:rPr lang="en-GB" sz="4000" b="1" dirty="0">
                <a:latin typeface="Arial" panose="020B0604020202020204" pitchFamily="34" charset="0"/>
              </a:rPr>
              <a:t>Syllables &amp; Rhythm</a:t>
            </a:r>
          </a:p>
        </p:txBody>
      </p:sp>
      <p:sp>
        <p:nvSpPr>
          <p:cNvPr id="4" name="Content Placeholder 3"/>
          <p:cNvSpPr>
            <a:spLocks noGrp="1"/>
          </p:cNvSpPr>
          <p:nvPr>
            <p:ph sz="half" idx="2"/>
          </p:nvPr>
        </p:nvSpPr>
        <p:spPr>
          <a:xfrm>
            <a:off x="539552" y="1412777"/>
            <a:ext cx="8136904" cy="4248472"/>
          </a:xfrm>
        </p:spPr>
        <p:txBody>
          <a:bodyPr>
            <a:noAutofit/>
          </a:bodyPr>
          <a:lstStyle/>
          <a:p>
            <a:pPr>
              <a:lnSpc>
                <a:spcPct val="150000"/>
              </a:lnSpc>
              <a:spcBef>
                <a:spcPts val="0"/>
              </a:spcBef>
            </a:pPr>
            <a:r>
              <a:rPr lang="en-GB" sz="2400" dirty="0">
                <a:latin typeface="Arial" panose="020B0604020202020204" pitchFamily="34" charset="0"/>
              </a:rPr>
              <a:t>Syllables in nursery rhymes help make up their rhythm;</a:t>
            </a:r>
          </a:p>
          <a:p>
            <a:pPr>
              <a:lnSpc>
                <a:spcPct val="150000"/>
              </a:lnSpc>
              <a:spcBef>
                <a:spcPts val="0"/>
              </a:spcBef>
            </a:pPr>
            <a:r>
              <a:rPr lang="en-GB" sz="2400" dirty="0">
                <a:latin typeface="Arial" panose="020B0604020202020204" pitchFamily="34" charset="0"/>
              </a:rPr>
              <a:t>Engages listeners and invites immediate reactions:</a:t>
            </a:r>
          </a:p>
          <a:p>
            <a:pPr>
              <a:lnSpc>
                <a:spcPct val="150000"/>
              </a:lnSpc>
              <a:spcBef>
                <a:spcPts val="0"/>
              </a:spcBef>
              <a:buFontTx/>
              <a:buChar char="-"/>
            </a:pPr>
            <a:r>
              <a:rPr lang="en-GB" sz="2400" dirty="0">
                <a:latin typeface="Arial" panose="020B0604020202020204" pitchFamily="34" charset="0"/>
              </a:rPr>
              <a:t>Hand clapping;</a:t>
            </a:r>
          </a:p>
          <a:p>
            <a:pPr>
              <a:lnSpc>
                <a:spcPct val="150000"/>
              </a:lnSpc>
              <a:spcBef>
                <a:spcPts val="0"/>
              </a:spcBef>
              <a:buFontTx/>
              <a:buChar char="-"/>
            </a:pPr>
            <a:r>
              <a:rPr lang="en-GB" sz="2400" dirty="0">
                <a:latin typeface="Arial" panose="020B0604020202020204" pitchFamily="34" charset="0"/>
              </a:rPr>
              <a:t>Jumping up and down.</a:t>
            </a:r>
          </a:p>
          <a:p>
            <a:pPr marL="0" indent="0" algn="r">
              <a:lnSpc>
                <a:spcPct val="150000"/>
              </a:lnSpc>
              <a:buNone/>
            </a:pPr>
            <a:r>
              <a:rPr lang="en-GB" sz="1800" dirty="0">
                <a:latin typeface="Arial" panose="020B0604020202020204" pitchFamily="34" charset="0"/>
              </a:rPr>
              <a:t>(</a:t>
            </a:r>
            <a:r>
              <a:rPr lang="en-GB" sz="1800" dirty="0" err="1">
                <a:latin typeface="Arial" panose="020B0604020202020204" pitchFamily="34" charset="0"/>
              </a:rPr>
              <a:t>Sayakhan</a:t>
            </a:r>
            <a:r>
              <a:rPr lang="en-GB" sz="1800" dirty="0">
                <a:latin typeface="Arial" panose="020B0604020202020204" pitchFamily="34" charset="0"/>
              </a:rPr>
              <a:t> </a:t>
            </a:r>
            <a:r>
              <a:rPr lang="en-GB" sz="1800" i="1" dirty="0">
                <a:latin typeface="Arial" panose="020B0604020202020204" pitchFamily="34" charset="0"/>
              </a:rPr>
              <a:t>et al</a:t>
            </a:r>
            <a:r>
              <a:rPr lang="en-GB" sz="1800" dirty="0">
                <a:latin typeface="Arial" panose="020B0604020202020204" pitchFamily="34" charset="0"/>
              </a:rPr>
              <a:t>., 2019)</a:t>
            </a:r>
          </a:p>
          <a:p>
            <a:pPr algn="just">
              <a:lnSpc>
                <a:spcPct val="150000"/>
              </a:lnSpc>
            </a:pPr>
            <a:r>
              <a:rPr lang="en-GB" sz="2400" dirty="0">
                <a:latin typeface="Arial" panose="020B0604020202020204" pitchFamily="34" charset="0"/>
              </a:rPr>
              <a:t>Musical activity enhances acquisition of reading skills.</a:t>
            </a:r>
          </a:p>
          <a:p>
            <a:pPr marL="0" indent="0" algn="r">
              <a:lnSpc>
                <a:spcPct val="150000"/>
              </a:lnSpc>
              <a:buNone/>
            </a:pPr>
            <a:r>
              <a:rPr lang="en-GB" sz="1800" dirty="0">
                <a:latin typeface="Arial" panose="020B0604020202020204" pitchFamily="34" charset="0"/>
              </a:rPr>
              <a:t>(</a:t>
            </a:r>
            <a:r>
              <a:rPr lang="en-GB" sz="1800" dirty="0" err="1">
                <a:latin typeface="Arial" panose="020B0604020202020204" pitchFamily="34" charset="0"/>
              </a:rPr>
              <a:t>Linnavalli</a:t>
            </a:r>
            <a:r>
              <a:rPr lang="en-GB" sz="1800" dirty="0">
                <a:latin typeface="Arial" panose="020B0604020202020204" pitchFamily="34" charset="0"/>
              </a:rPr>
              <a:t> </a:t>
            </a:r>
            <a:r>
              <a:rPr lang="en-GB" sz="1800" i="1" dirty="0">
                <a:latin typeface="Arial" panose="020B0604020202020204" pitchFamily="34" charset="0"/>
              </a:rPr>
              <a:t>et al</a:t>
            </a:r>
            <a:r>
              <a:rPr lang="en-GB" sz="1800" dirty="0">
                <a:latin typeface="Arial" panose="020B0604020202020204" pitchFamily="34" charset="0"/>
              </a:rPr>
              <a:t>., 2018</a:t>
            </a:r>
            <a:r>
              <a:rPr lang="en-GB" sz="1600" dirty="0">
                <a:solidFill>
                  <a:srgbClr val="0070C0"/>
                </a:solidFill>
                <a:latin typeface="Arial" panose="020B0604020202020204" pitchFamily="34" charset="0"/>
              </a:rPr>
              <a:t>)</a:t>
            </a:r>
          </a:p>
        </p:txBody>
      </p:sp>
    </p:spTree>
    <p:extLst>
      <p:ext uri="{BB962C8B-B14F-4D97-AF65-F5344CB8AC3E}">
        <p14:creationId xmlns:p14="http://schemas.microsoft.com/office/powerpoint/2010/main" val="27983566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31626"/>
          </a:xfrm>
        </p:spPr>
        <p:txBody>
          <a:bodyPr>
            <a:noAutofit/>
          </a:bodyPr>
          <a:lstStyle/>
          <a:p>
            <a:pPr algn="ctr"/>
            <a:r>
              <a:rPr lang="en-GB" sz="4000" b="1" dirty="0">
                <a:latin typeface="Arial" panose="020B0604020202020204" pitchFamily="34" charset="0"/>
              </a:rPr>
              <a:t>Rhyme</a:t>
            </a:r>
            <a:endParaRPr lang="en-GB" sz="4000" b="1" dirty="0"/>
          </a:p>
        </p:txBody>
      </p:sp>
      <p:sp>
        <p:nvSpPr>
          <p:cNvPr id="4" name="Content Placeholder 3"/>
          <p:cNvSpPr>
            <a:spLocks noGrp="1"/>
          </p:cNvSpPr>
          <p:nvPr>
            <p:ph sz="half" idx="2"/>
          </p:nvPr>
        </p:nvSpPr>
        <p:spPr>
          <a:xfrm>
            <a:off x="323528" y="1340768"/>
            <a:ext cx="8568952" cy="4896543"/>
          </a:xfrm>
        </p:spPr>
        <p:txBody>
          <a:bodyPr>
            <a:noAutofit/>
          </a:bodyPr>
          <a:lstStyle/>
          <a:p>
            <a:pPr>
              <a:lnSpc>
                <a:spcPct val="150000"/>
              </a:lnSpc>
            </a:pPr>
            <a:r>
              <a:rPr lang="en-GB" sz="2400" dirty="0">
                <a:latin typeface="Arial" panose="020B0604020202020204" pitchFamily="34" charset="0"/>
              </a:rPr>
              <a:t>Improves memory (word retention);</a:t>
            </a:r>
          </a:p>
          <a:p>
            <a:pPr>
              <a:lnSpc>
                <a:spcPct val="150000"/>
              </a:lnSpc>
            </a:pPr>
            <a:r>
              <a:rPr lang="en-GB" sz="2400" dirty="0">
                <a:latin typeface="Arial" panose="020B0604020202020204" pitchFamily="34" charset="0"/>
              </a:rPr>
              <a:t>Children more likely to remember exact words;</a:t>
            </a:r>
          </a:p>
          <a:p>
            <a:pPr>
              <a:lnSpc>
                <a:spcPct val="150000"/>
              </a:lnSpc>
            </a:pPr>
            <a:r>
              <a:rPr lang="en-GB" sz="2400" dirty="0">
                <a:latin typeface="Arial" panose="020B0604020202020204" pitchFamily="34" charset="0"/>
              </a:rPr>
              <a:t>Strengthens children’s vocabulary;</a:t>
            </a:r>
          </a:p>
          <a:p>
            <a:pPr>
              <a:lnSpc>
                <a:spcPct val="150000"/>
              </a:lnSpc>
            </a:pPr>
            <a:r>
              <a:rPr lang="en-GB" sz="2400" dirty="0">
                <a:latin typeface="Arial" panose="020B0604020202020204" pitchFamily="34" charset="0"/>
              </a:rPr>
              <a:t>Enables children to predict words before they are said/read;</a:t>
            </a:r>
          </a:p>
          <a:p>
            <a:pPr>
              <a:lnSpc>
                <a:spcPct val="150000"/>
              </a:lnSpc>
            </a:pPr>
            <a:r>
              <a:rPr lang="en-GB" sz="2400" dirty="0">
                <a:latin typeface="Arial" panose="020B0604020202020204" pitchFamily="34" charset="0"/>
              </a:rPr>
              <a:t>Gives children ‘an edge’ in language comprehension and language learning.</a:t>
            </a:r>
          </a:p>
          <a:p>
            <a:pPr marL="0" indent="0" algn="r">
              <a:lnSpc>
                <a:spcPct val="150000"/>
              </a:lnSpc>
              <a:buNone/>
            </a:pPr>
            <a:r>
              <a:rPr lang="en-GB" sz="1800" dirty="0">
                <a:latin typeface="Arial" panose="020B0604020202020204" pitchFamily="34" charset="0"/>
              </a:rPr>
              <a:t>(Read </a:t>
            </a:r>
            <a:r>
              <a:rPr lang="en-GB" sz="1800" i="1" dirty="0">
                <a:latin typeface="Arial" panose="020B0604020202020204" pitchFamily="34" charset="0"/>
              </a:rPr>
              <a:t>et al</a:t>
            </a:r>
            <a:r>
              <a:rPr lang="en-GB" sz="1800" dirty="0">
                <a:latin typeface="Arial" panose="020B0604020202020204" pitchFamily="34" charset="0"/>
              </a:rPr>
              <a:t>., 2014</a:t>
            </a:r>
            <a:r>
              <a:rPr lang="en-GB" sz="1600" dirty="0">
                <a:solidFill>
                  <a:srgbClr val="0070C0"/>
                </a:solidFill>
                <a:latin typeface="Arial" panose="020B0604020202020204" pitchFamily="34" charset="0"/>
              </a:rPr>
              <a:t>)</a:t>
            </a:r>
          </a:p>
        </p:txBody>
      </p:sp>
    </p:spTree>
    <p:extLst>
      <p:ext uri="{BB962C8B-B14F-4D97-AF65-F5344CB8AC3E}">
        <p14:creationId xmlns:p14="http://schemas.microsoft.com/office/powerpoint/2010/main" val="27042922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31626"/>
          </a:xfrm>
        </p:spPr>
        <p:txBody>
          <a:bodyPr>
            <a:noAutofit/>
          </a:bodyPr>
          <a:lstStyle/>
          <a:p>
            <a:pPr algn="ctr"/>
            <a:r>
              <a:rPr lang="en-GB" sz="4000" b="1" dirty="0">
                <a:latin typeface="Arial" panose="020B0604020202020204" pitchFamily="34" charset="0"/>
              </a:rPr>
              <a:t>Rhyme - Activity</a:t>
            </a:r>
            <a:endParaRPr lang="en-GB" sz="4000" b="1" dirty="0"/>
          </a:p>
        </p:txBody>
      </p:sp>
      <p:sp>
        <p:nvSpPr>
          <p:cNvPr id="4" name="Content Placeholder 3"/>
          <p:cNvSpPr>
            <a:spLocks noGrp="1"/>
          </p:cNvSpPr>
          <p:nvPr>
            <p:ph sz="half" idx="2"/>
          </p:nvPr>
        </p:nvSpPr>
        <p:spPr>
          <a:xfrm>
            <a:off x="539552" y="1844823"/>
            <a:ext cx="7992888" cy="3672409"/>
          </a:xfrm>
        </p:spPr>
        <p:txBody>
          <a:bodyPr>
            <a:noAutofit/>
          </a:bodyPr>
          <a:lstStyle/>
          <a:p>
            <a:pPr marL="0" indent="0">
              <a:lnSpc>
                <a:spcPct val="150000"/>
              </a:lnSpc>
              <a:buNone/>
            </a:pPr>
            <a:r>
              <a:rPr lang="en-GB" sz="3200" dirty="0" smtClean="0">
                <a:latin typeface="Arial" panose="020B0604020202020204" pitchFamily="34" charset="0"/>
              </a:rPr>
              <a:t>You have 3 minutes.</a:t>
            </a:r>
          </a:p>
          <a:p>
            <a:pPr marL="0" indent="0">
              <a:lnSpc>
                <a:spcPct val="150000"/>
              </a:lnSpc>
              <a:buNone/>
            </a:pPr>
            <a:r>
              <a:rPr lang="en-GB" sz="3200" dirty="0" smtClean="0">
                <a:latin typeface="Arial" panose="020B0604020202020204" pitchFamily="34" charset="0"/>
              </a:rPr>
              <a:t>Make </a:t>
            </a:r>
            <a:r>
              <a:rPr lang="en-GB" sz="3200" dirty="0">
                <a:latin typeface="Arial" panose="020B0604020202020204" pitchFamily="34" charset="0"/>
              </a:rPr>
              <a:t>a list of words which rhyme with ‘RHYME’</a:t>
            </a:r>
          </a:p>
          <a:p>
            <a:pPr marL="0" indent="0">
              <a:buNone/>
            </a:pPr>
            <a:endParaRPr lang="en-GB" sz="3200" dirty="0">
              <a:solidFill>
                <a:srgbClr val="0000FF"/>
              </a:solidFill>
              <a:latin typeface="Arial" panose="020B0604020202020204" pitchFamily="34" charset="0"/>
            </a:endParaRPr>
          </a:p>
        </p:txBody>
      </p:sp>
      <p:pic>
        <p:nvPicPr>
          <p:cNvPr id="1026" name="Picture 2" descr="List of Rhyming Words in English For Children To Lear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67944" y="3573016"/>
            <a:ext cx="3551023" cy="2427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5109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687610"/>
          </a:xfrm>
        </p:spPr>
        <p:txBody>
          <a:bodyPr>
            <a:noAutofit/>
          </a:bodyPr>
          <a:lstStyle/>
          <a:p>
            <a:pPr algn="ctr"/>
            <a:r>
              <a:rPr lang="en-GB" sz="4000" b="1" dirty="0">
                <a:latin typeface="Arial" panose="020B0604020202020204" pitchFamily="34" charset="0"/>
              </a:rPr>
              <a:t>Repetition</a:t>
            </a:r>
            <a:endParaRPr lang="en-GB" sz="4000" b="1" dirty="0"/>
          </a:p>
        </p:txBody>
      </p:sp>
      <p:sp>
        <p:nvSpPr>
          <p:cNvPr id="6" name="Content Placeholder 3"/>
          <p:cNvSpPr>
            <a:spLocks noGrp="1"/>
          </p:cNvSpPr>
          <p:nvPr>
            <p:ph sz="half" idx="1"/>
          </p:nvPr>
        </p:nvSpPr>
        <p:spPr>
          <a:xfrm>
            <a:off x="179512" y="1268760"/>
            <a:ext cx="8424936" cy="4908203"/>
          </a:xfrm>
        </p:spPr>
        <p:txBody>
          <a:bodyPr>
            <a:normAutofit fontScale="92500" lnSpcReduction="20000"/>
          </a:bodyPr>
          <a:lstStyle/>
          <a:p>
            <a:pPr marL="0" indent="0">
              <a:lnSpc>
                <a:spcPct val="150000"/>
              </a:lnSpc>
              <a:buNone/>
            </a:pPr>
            <a:r>
              <a:rPr lang="en-GB" sz="2600" i="1" dirty="0">
                <a:latin typeface="Arial" panose="020B0604020202020204" pitchFamily="34" charset="0"/>
              </a:rPr>
              <a:t>“…due to the repetitive language and the repetitive nature of their use, nursery rhymes lend themselves well to functioning as linguistic drills, without the accompanying feeling of potential boredom or frustration and they help in developing automaticity of language use, alongside catering for different learning styles and multiple intelligences. In addition, they provide ample opportunities for recycling the language by offering a wide range of options for developing classroom activities to accompany them”</a:t>
            </a:r>
          </a:p>
          <a:p>
            <a:pPr marL="0" indent="0" algn="r">
              <a:buNone/>
            </a:pPr>
            <a:r>
              <a:rPr lang="en-GB" sz="1600" dirty="0">
                <a:latin typeface="Arial" panose="020B0604020202020204" pitchFamily="34" charset="0"/>
              </a:rPr>
              <a:t>(</a:t>
            </a:r>
            <a:r>
              <a:rPr lang="en-GB" sz="1600" dirty="0" err="1">
                <a:latin typeface="Arial" panose="020B0604020202020204" pitchFamily="34" charset="0"/>
              </a:rPr>
              <a:t>Prosic-Santovac</a:t>
            </a:r>
            <a:r>
              <a:rPr lang="en-GB" sz="1600" dirty="0">
                <a:latin typeface="Arial" panose="020B0604020202020204" pitchFamily="34" charset="0"/>
              </a:rPr>
              <a:t>, 2015, p. 27).</a:t>
            </a:r>
          </a:p>
          <a:p>
            <a:pPr marL="0" indent="0" algn="r">
              <a:buNone/>
            </a:pPr>
            <a:endParaRPr lang="en-GB" i="1" dirty="0"/>
          </a:p>
        </p:txBody>
      </p:sp>
    </p:spTree>
    <p:extLst>
      <p:ext uri="{BB962C8B-B14F-4D97-AF65-F5344CB8AC3E}">
        <p14:creationId xmlns:p14="http://schemas.microsoft.com/office/powerpoint/2010/main" val="29209654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31626"/>
          </a:xfrm>
        </p:spPr>
        <p:txBody>
          <a:bodyPr>
            <a:noAutofit/>
          </a:bodyPr>
          <a:lstStyle/>
          <a:p>
            <a:pPr algn="ctr"/>
            <a:r>
              <a:rPr lang="en-GB" sz="4000" b="1" dirty="0">
                <a:latin typeface="Arial" panose="020B0604020202020204" pitchFamily="34" charset="0"/>
              </a:rPr>
              <a:t>Repetition – Discuss…</a:t>
            </a:r>
            <a:endParaRPr lang="en-GB" sz="4000" b="1" dirty="0"/>
          </a:p>
        </p:txBody>
      </p:sp>
      <p:sp>
        <p:nvSpPr>
          <p:cNvPr id="4" name="Content Placeholder 3"/>
          <p:cNvSpPr>
            <a:spLocks noGrp="1"/>
          </p:cNvSpPr>
          <p:nvPr>
            <p:ph sz="half" idx="2"/>
          </p:nvPr>
        </p:nvSpPr>
        <p:spPr>
          <a:xfrm>
            <a:off x="539552" y="1340769"/>
            <a:ext cx="7992888" cy="4176464"/>
          </a:xfrm>
        </p:spPr>
        <p:txBody>
          <a:bodyPr>
            <a:noAutofit/>
          </a:bodyPr>
          <a:lstStyle/>
          <a:p>
            <a:pPr>
              <a:lnSpc>
                <a:spcPct val="150000"/>
              </a:lnSpc>
            </a:pPr>
            <a:r>
              <a:rPr lang="en-GB" dirty="0">
                <a:latin typeface="Arial" panose="020B0604020202020204" pitchFamily="34" charset="0"/>
              </a:rPr>
              <a:t>Why do you think authors use repetition in children's books?</a:t>
            </a:r>
          </a:p>
          <a:p>
            <a:pPr>
              <a:lnSpc>
                <a:spcPct val="150000"/>
              </a:lnSpc>
            </a:pPr>
            <a:r>
              <a:rPr lang="en-GB" dirty="0">
                <a:latin typeface="Arial" panose="020B0604020202020204" pitchFamily="34" charset="0"/>
              </a:rPr>
              <a:t>Have you noticed examples of repetition in books you have read?</a:t>
            </a:r>
          </a:p>
          <a:p>
            <a:pPr>
              <a:lnSpc>
                <a:spcPct val="150000"/>
              </a:lnSpc>
            </a:pPr>
            <a:r>
              <a:rPr lang="en-GB" dirty="0">
                <a:latin typeface="Arial" panose="020B0604020202020204" pitchFamily="34" charset="0"/>
              </a:rPr>
              <a:t>What important information was the author drawing your attention to?</a:t>
            </a:r>
          </a:p>
        </p:txBody>
      </p:sp>
    </p:spTree>
    <p:extLst>
      <p:ext uri="{BB962C8B-B14F-4D97-AF65-F5344CB8AC3E}">
        <p14:creationId xmlns:p14="http://schemas.microsoft.com/office/powerpoint/2010/main" val="27061139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31626"/>
          </a:xfrm>
        </p:spPr>
        <p:txBody>
          <a:bodyPr>
            <a:noAutofit/>
          </a:bodyPr>
          <a:lstStyle/>
          <a:p>
            <a:pPr algn="ctr"/>
            <a:r>
              <a:rPr lang="en-GB" sz="4000" b="1" dirty="0">
                <a:latin typeface="Arial" panose="020B0604020202020204" pitchFamily="34" charset="0"/>
              </a:rPr>
              <a:t>Alliteration</a:t>
            </a:r>
            <a:endParaRPr lang="en-GB" sz="4000" b="1" dirty="0"/>
          </a:p>
        </p:txBody>
      </p:sp>
      <p:sp>
        <p:nvSpPr>
          <p:cNvPr id="4" name="Content Placeholder 3"/>
          <p:cNvSpPr>
            <a:spLocks noGrp="1"/>
          </p:cNvSpPr>
          <p:nvPr>
            <p:ph sz="half" idx="2"/>
          </p:nvPr>
        </p:nvSpPr>
        <p:spPr>
          <a:xfrm>
            <a:off x="683568" y="1340768"/>
            <a:ext cx="8208912" cy="4836195"/>
          </a:xfrm>
        </p:spPr>
        <p:txBody>
          <a:bodyPr>
            <a:normAutofit fontScale="92500" lnSpcReduction="20000"/>
          </a:bodyPr>
          <a:lstStyle/>
          <a:p>
            <a:pPr>
              <a:lnSpc>
                <a:spcPct val="150000"/>
              </a:lnSpc>
            </a:pPr>
            <a:r>
              <a:rPr lang="en-GB" dirty="0">
                <a:latin typeface="Arial" panose="020B0604020202020204" pitchFamily="34" charset="0"/>
              </a:rPr>
              <a:t>Words that begin with the same initial sound, e.g. tongue twisters;</a:t>
            </a:r>
          </a:p>
          <a:p>
            <a:pPr>
              <a:lnSpc>
                <a:spcPct val="150000"/>
              </a:lnSpc>
            </a:pPr>
            <a:r>
              <a:rPr lang="en-GB" dirty="0">
                <a:latin typeface="Arial" panose="020B0604020202020204" pitchFamily="34" charset="0"/>
              </a:rPr>
              <a:t>Can have an impact on phonological awareness skills;</a:t>
            </a:r>
          </a:p>
          <a:p>
            <a:pPr>
              <a:lnSpc>
                <a:spcPct val="150000"/>
              </a:lnSpc>
            </a:pPr>
            <a:r>
              <a:rPr lang="en-GB" dirty="0">
                <a:latin typeface="Arial" panose="020B0604020202020204" pitchFamily="34" charset="0"/>
              </a:rPr>
              <a:t>Develops sensitivity towards repetition of initial sounds;</a:t>
            </a:r>
          </a:p>
          <a:p>
            <a:pPr>
              <a:lnSpc>
                <a:spcPct val="150000"/>
              </a:lnSpc>
            </a:pPr>
            <a:r>
              <a:rPr lang="en-GB" dirty="0">
                <a:latin typeface="Arial" panose="020B0604020202020204" pitchFamily="34" charset="0"/>
              </a:rPr>
              <a:t>Enhances listening skills. </a:t>
            </a:r>
          </a:p>
          <a:p>
            <a:pPr marL="0" indent="0" algn="r">
              <a:lnSpc>
                <a:spcPct val="150000"/>
              </a:lnSpc>
              <a:buNone/>
            </a:pPr>
            <a:r>
              <a:rPr lang="en-GB" sz="1800" dirty="0">
                <a:latin typeface="Arial" panose="020B0604020202020204" pitchFamily="34" charset="0"/>
              </a:rPr>
              <a:t>(</a:t>
            </a:r>
            <a:r>
              <a:rPr lang="en-GB" sz="1800" dirty="0" err="1">
                <a:latin typeface="Arial" panose="020B0604020202020204" pitchFamily="34" charset="0"/>
              </a:rPr>
              <a:t>Symmonds</a:t>
            </a:r>
            <a:r>
              <a:rPr lang="en-GB" sz="1800" dirty="0">
                <a:latin typeface="Arial" panose="020B0604020202020204" pitchFamily="34" charset="0"/>
              </a:rPr>
              <a:t>, 2020)</a:t>
            </a:r>
          </a:p>
          <a:p>
            <a:pPr marL="0" indent="0">
              <a:buNone/>
            </a:pPr>
            <a:endParaRPr lang="en-GB" dirty="0">
              <a:solidFill>
                <a:srgbClr val="0000FF"/>
              </a:solidFill>
              <a:latin typeface="Arial" panose="020B0604020202020204" pitchFamily="34" charset="0"/>
            </a:endParaRPr>
          </a:p>
        </p:txBody>
      </p:sp>
    </p:spTree>
    <p:extLst>
      <p:ext uri="{BB962C8B-B14F-4D97-AF65-F5344CB8AC3E}">
        <p14:creationId xmlns:p14="http://schemas.microsoft.com/office/powerpoint/2010/main" val="29084999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31626"/>
          </a:xfrm>
        </p:spPr>
        <p:txBody>
          <a:bodyPr>
            <a:noAutofit/>
          </a:bodyPr>
          <a:lstStyle/>
          <a:p>
            <a:pPr algn="ctr"/>
            <a:r>
              <a:rPr lang="en-GB" sz="4000" b="1" dirty="0">
                <a:latin typeface="Arial" panose="020B0604020202020204" pitchFamily="34" charset="0"/>
              </a:rPr>
              <a:t>Alliteration – Have a go!</a:t>
            </a:r>
            <a:endParaRPr lang="en-GB" sz="4000" b="1"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95536" y="1628800"/>
            <a:ext cx="3960439" cy="4752527"/>
          </a:xfrm>
        </p:spPr>
      </p:pic>
      <p:sp>
        <p:nvSpPr>
          <p:cNvPr id="4" name="Content Placeholder 3"/>
          <p:cNvSpPr>
            <a:spLocks noGrp="1"/>
          </p:cNvSpPr>
          <p:nvPr>
            <p:ph sz="half" idx="2"/>
          </p:nvPr>
        </p:nvSpPr>
        <p:spPr>
          <a:xfrm>
            <a:off x="4629150" y="1844824"/>
            <a:ext cx="4263330" cy="4332139"/>
          </a:xfrm>
        </p:spPr>
        <p:txBody>
          <a:bodyPr>
            <a:normAutofit/>
          </a:bodyPr>
          <a:lstStyle/>
          <a:p>
            <a:pPr marL="0" indent="0">
              <a:lnSpc>
                <a:spcPct val="150000"/>
              </a:lnSpc>
              <a:buNone/>
            </a:pPr>
            <a:endParaRPr lang="en-GB" dirty="0">
              <a:solidFill>
                <a:srgbClr val="0000FF"/>
              </a:solidFill>
              <a:latin typeface="Arial" panose="020B0604020202020204" pitchFamily="34" charset="0"/>
            </a:endParaRPr>
          </a:p>
          <a:p>
            <a:pPr marL="0" indent="0">
              <a:lnSpc>
                <a:spcPct val="150000"/>
              </a:lnSpc>
              <a:buNone/>
            </a:pPr>
            <a:r>
              <a:rPr lang="en-GB" dirty="0">
                <a:latin typeface="Arial" panose="020B0604020202020204" pitchFamily="34" charset="0"/>
              </a:rPr>
              <a:t>Using the initial of your first name, write your own example of alliteration.</a:t>
            </a:r>
          </a:p>
        </p:txBody>
      </p:sp>
    </p:spTree>
    <p:extLst>
      <p:ext uri="{BB962C8B-B14F-4D97-AF65-F5344CB8AC3E}">
        <p14:creationId xmlns:p14="http://schemas.microsoft.com/office/powerpoint/2010/main" val="32620764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58501"/>
            <a:ext cx="7886700" cy="622228"/>
          </a:xfrm>
        </p:spPr>
        <p:txBody>
          <a:bodyPr>
            <a:normAutofit/>
          </a:bodyPr>
          <a:lstStyle/>
          <a:p>
            <a:pPr algn="ctr"/>
            <a:r>
              <a:rPr lang="en-GB" sz="3200" b="1" dirty="0">
                <a:latin typeface="Arial" panose="020B0604020202020204" pitchFamily="34" charset="0"/>
              </a:rPr>
              <a:t>Onomatopoeia</a:t>
            </a:r>
            <a:endParaRPr lang="en-GB" sz="3200" b="1" dirty="0"/>
          </a:p>
        </p:txBody>
      </p:sp>
      <p:sp>
        <p:nvSpPr>
          <p:cNvPr id="4" name="Content Placeholder 3"/>
          <p:cNvSpPr>
            <a:spLocks noGrp="1"/>
          </p:cNvSpPr>
          <p:nvPr>
            <p:ph sz="half" idx="2"/>
          </p:nvPr>
        </p:nvSpPr>
        <p:spPr>
          <a:xfrm>
            <a:off x="467544" y="1124744"/>
            <a:ext cx="8496944" cy="4464495"/>
          </a:xfrm>
        </p:spPr>
        <p:txBody>
          <a:bodyPr>
            <a:noAutofit/>
          </a:bodyPr>
          <a:lstStyle/>
          <a:p>
            <a:pPr marL="0" indent="0">
              <a:lnSpc>
                <a:spcPct val="150000"/>
              </a:lnSpc>
              <a:buNone/>
            </a:pPr>
            <a:r>
              <a:rPr lang="en-GB" sz="2400" i="1" dirty="0">
                <a:latin typeface="Arial" panose="020B0604020202020204" pitchFamily="34" charset="0"/>
              </a:rPr>
              <a:t>“linguistic forms that imitate sounds from the environment”</a:t>
            </a:r>
          </a:p>
          <a:p>
            <a:pPr marL="0" indent="0" algn="r">
              <a:lnSpc>
                <a:spcPct val="150000"/>
              </a:lnSpc>
              <a:buNone/>
            </a:pPr>
            <a:r>
              <a:rPr lang="en-GB" sz="1600" dirty="0">
                <a:latin typeface="Arial" panose="020B0604020202020204" pitchFamily="34" charset="0"/>
              </a:rPr>
              <a:t>(Laing, 2019, p.4)</a:t>
            </a:r>
          </a:p>
          <a:p>
            <a:pPr>
              <a:lnSpc>
                <a:spcPct val="150000"/>
              </a:lnSpc>
            </a:pPr>
            <a:r>
              <a:rPr lang="en-GB" sz="2400" dirty="0">
                <a:latin typeface="Arial" panose="020B0604020202020204" pitchFamily="34" charset="0"/>
              </a:rPr>
              <a:t>Helps infants associate speech sounds with referents;</a:t>
            </a:r>
          </a:p>
          <a:p>
            <a:pPr>
              <a:lnSpc>
                <a:spcPct val="150000"/>
              </a:lnSpc>
            </a:pPr>
            <a:r>
              <a:rPr lang="en-GB" sz="2400" dirty="0">
                <a:latin typeface="Arial" panose="020B0604020202020204" pitchFamily="34" charset="0"/>
              </a:rPr>
              <a:t>Early vocabulary consists of high number of onomatopoeic words;</a:t>
            </a:r>
          </a:p>
          <a:p>
            <a:pPr>
              <a:lnSpc>
                <a:spcPct val="150000"/>
              </a:lnSpc>
            </a:pPr>
            <a:r>
              <a:rPr lang="en-GB" sz="2400" dirty="0">
                <a:latin typeface="Arial" panose="020B0604020202020204" pitchFamily="34" charset="0"/>
              </a:rPr>
              <a:t>Part of child-directed speech;</a:t>
            </a:r>
          </a:p>
          <a:p>
            <a:pPr>
              <a:lnSpc>
                <a:spcPct val="150000"/>
              </a:lnSpc>
            </a:pPr>
            <a:r>
              <a:rPr lang="en-GB" sz="2400" dirty="0">
                <a:latin typeface="Arial" panose="020B0604020202020204" pitchFamily="34" charset="0"/>
              </a:rPr>
              <a:t>British babies fixate for longer on onomatopoeic words than nouns.</a:t>
            </a:r>
          </a:p>
        </p:txBody>
      </p:sp>
    </p:spTree>
    <p:extLst>
      <p:ext uri="{BB962C8B-B14F-4D97-AF65-F5344CB8AC3E}">
        <p14:creationId xmlns:p14="http://schemas.microsoft.com/office/powerpoint/2010/main" val="6269274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457200" y="274638"/>
            <a:ext cx="8229600" cy="490066"/>
          </a:xfrm>
        </p:spPr>
        <p:txBody>
          <a:bodyPr>
            <a:normAutofit/>
          </a:bodyPr>
          <a:lstStyle/>
          <a:p>
            <a:pPr algn="ctr" eaLnBrk="1" hangingPunct="1"/>
            <a:r>
              <a:rPr lang="en-GB" altLang="cy-GB" sz="2400" b="1" dirty="0">
                <a:latin typeface="Arial" panose="020B0604020202020204" pitchFamily="34" charset="0"/>
              </a:rPr>
              <a:t>Onomatopoeia activity</a:t>
            </a:r>
          </a:p>
        </p:txBody>
      </p:sp>
      <p:sp>
        <p:nvSpPr>
          <p:cNvPr id="48131" name="Rectangle 3"/>
          <p:cNvSpPr>
            <a:spLocks noGrp="1" noChangeArrowheads="1"/>
          </p:cNvSpPr>
          <p:nvPr>
            <p:ph type="body" sz="half" idx="4294967295"/>
          </p:nvPr>
        </p:nvSpPr>
        <p:spPr>
          <a:xfrm>
            <a:off x="323528" y="908720"/>
            <a:ext cx="7912422" cy="288032"/>
          </a:xfrm>
        </p:spPr>
        <p:txBody>
          <a:bodyPr/>
          <a:lstStyle/>
          <a:p>
            <a:pPr eaLnBrk="1" hangingPunct="1">
              <a:buFontTx/>
              <a:buNone/>
            </a:pPr>
            <a:r>
              <a:rPr lang="en-GB" altLang="cy-GB" sz="1400" i="1" dirty="0"/>
              <a:t>Match the noisy word on the left with a sentence on the right:</a:t>
            </a:r>
          </a:p>
          <a:p>
            <a:pPr algn="ctr" eaLnBrk="1" hangingPunct="1">
              <a:buFontTx/>
              <a:buNone/>
            </a:pPr>
            <a:endParaRPr lang="cy-GB" altLang="cy-GB" sz="1400" dirty="0"/>
          </a:p>
        </p:txBody>
      </p:sp>
      <p:graphicFrame>
        <p:nvGraphicFramePr>
          <p:cNvPr id="46270" name="Group 190"/>
          <p:cNvGraphicFramePr>
            <a:graphicFrameLocks noGrp="1"/>
          </p:cNvGraphicFramePr>
          <p:nvPr>
            <p:ph type="tbl" idx="1"/>
          </p:nvPr>
        </p:nvGraphicFramePr>
        <p:xfrm>
          <a:off x="323528" y="1340775"/>
          <a:ext cx="8568952" cy="4114800"/>
        </p:xfrm>
        <a:graphic>
          <a:graphicData uri="http://schemas.openxmlformats.org/drawingml/2006/table">
            <a:tbl>
              <a:tblPr/>
              <a:tblGrid>
                <a:gridCol w="1649203">
                  <a:extLst>
                    <a:ext uri="{9D8B030D-6E8A-4147-A177-3AD203B41FA5}">
                      <a16:colId xmlns:a16="http://schemas.microsoft.com/office/drawing/2014/main" val="20000"/>
                    </a:ext>
                  </a:extLst>
                </a:gridCol>
                <a:gridCol w="6919749">
                  <a:extLst>
                    <a:ext uri="{9D8B030D-6E8A-4147-A177-3AD203B41FA5}">
                      <a16:colId xmlns:a16="http://schemas.microsoft.com/office/drawing/2014/main" val="20001"/>
                    </a:ext>
                  </a:extLst>
                </a:gridCol>
              </a:tblGrid>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beep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dirty="0">
                          <a:ln>
                            <a:noFill/>
                          </a:ln>
                          <a:solidFill>
                            <a:schemeClr val="tx1"/>
                          </a:solidFill>
                          <a:effectLst/>
                          <a:latin typeface="Arial" charset="0"/>
                        </a:rPr>
                        <a:t>I’m asking you politely to be quiet.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chuckle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It’s not that boring, is it?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clatter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A cat having a nap with its owner.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ding dong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The sound of money being made.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drip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The march of time sounds like this.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ker-ching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Is that thunder in the distance?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munch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A guitar being played, but badly.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purr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An angry motorist or a wake-up call.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rumble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Can you answer the door please?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shush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Dropping a dozen plates on the floor.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snore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Do up your coat-it’s cold outside.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tick tock</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When something is quite funny.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twang</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The sound of a healthy diet.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yawn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Sleeping like a baby.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273630">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a:ln>
                            <a:noFill/>
                          </a:ln>
                          <a:solidFill>
                            <a:schemeClr val="tx1"/>
                          </a:solidFill>
                          <a:effectLst/>
                          <a:latin typeface="Arial" charset="0"/>
                        </a:rPr>
                        <a:t>zip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cy-GB" sz="1200" b="0" i="0" u="none" strike="noStrike" cap="none" normalizeH="0" baseline="0" dirty="0">
                          <a:ln>
                            <a:noFill/>
                          </a:ln>
                          <a:solidFill>
                            <a:schemeClr val="tx1"/>
                          </a:solidFill>
                          <a:effectLst/>
                          <a:latin typeface="Arial" charset="0"/>
                        </a:rPr>
                        <a:t>Turn off the tap properly to avoid this.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30681447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pPr algn="ctr"/>
            <a:r>
              <a:rPr lang="en-GB" altLang="en-US" sz="3600" b="1" dirty="0">
                <a:latin typeface="Arial" panose="020B0604020202020204" pitchFamily="34" charset="0"/>
              </a:rPr>
              <a:t>To end…</a:t>
            </a:r>
            <a:endParaRPr lang="cy-GB" altLang="en-US" sz="3600" b="1" dirty="0">
              <a:latin typeface="Arial" panose="020B0604020202020204" pitchFamily="34" charset="0"/>
            </a:endParaRPr>
          </a:p>
        </p:txBody>
      </p:sp>
      <p:sp>
        <p:nvSpPr>
          <p:cNvPr id="54275" name="Content Placeholder 4"/>
          <p:cNvSpPr>
            <a:spLocks noGrp="1"/>
          </p:cNvSpPr>
          <p:nvPr>
            <p:ph idx="1"/>
          </p:nvPr>
        </p:nvSpPr>
        <p:spPr>
          <a:xfrm>
            <a:off x="476089" y="1623828"/>
            <a:ext cx="8191822" cy="4267671"/>
          </a:xfrm>
        </p:spPr>
        <p:txBody>
          <a:bodyPr>
            <a:normAutofit fontScale="85000" lnSpcReduction="10000"/>
          </a:bodyPr>
          <a:lstStyle/>
          <a:p>
            <a:pPr marL="0" indent="0" algn="just">
              <a:lnSpc>
                <a:spcPct val="150000"/>
              </a:lnSpc>
              <a:buFontTx/>
              <a:buNone/>
            </a:pPr>
            <a:r>
              <a:rPr lang="en-GB" i="1" dirty="0">
                <a:latin typeface="Arial" panose="020B0604020202020204" pitchFamily="34" charset="0"/>
                <a:cs typeface="Arial" panose="020B0604020202020204" pitchFamily="34" charset="0"/>
              </a:rPr>
              <a:t>“Reciting and singing nursery rhymes provides practice in different language areas and can help young learners to take the first steps to develop phonological awareness…Educators agree that a great deal of general evidence indicates that both early awareness of rhyme and nursery rhyme knowledge facilitate literacy acquisition”.</a:t>
            </a:r>
          </a:p>
          <a:p>
            <a:pPr marL="0" indent="0" algn="r">
              <a:lnSpc>
                <a:spcPct val="150000"/>
              </a:lnSpc>
              <a:buFontTx/>
              <a:buNone/>
            </a:pPr>
            <a:r>
              <a:rPr lang="en-GB" altLang="en-US" sz="1800" dirty="0">
                <a:latin typeface="Arial" panose="020B0604020202020204" pitchFamily="34" charset="0"/>
              </a:rPr>
              <a:t>(Fleta, 2017: 37)</a:t>
            </a:r>
          </a:p>
          <a:p>
            <a:pPr marL="0" indent="0">
              <a:lnSpc>
                <a:spcPct val="150000"/>
              </a:lnSpc>
              <a:buFontTx/>
              <a:buNone/>
            </a:pPr>
            <a:r>
              <a:rPr lang="en-GB" altLang="en-US" sz="1800" dirty="0">
                <a:latin typeface="Arial" panose="020B0604020202020204" pitchFamily="34" charset="0"/>
              </a:rPr>
              <a:t> </a:t>
            </a:r>
            <a:r>
              <a:rPr lang="en-GB" altLang="en-US" dirty="0">
                <a:latin typeface="Arial" panose="020B0604020202020204" pitchFamily="34" charset="0"/>
                <a:hlinkClick r:id="rId3"/>
              </a:rPr>
              <a:t>https://www.youtube.com/watch?v=0ySasQdLkso</a:t>
            </a:r>
            <a:r>
              <a:rPr lang="en-GB" altLang="en-US" dirty="0">
                <a:latin typeface="Arial" panose="020B0604020202020204" pitchFamily="34" charset="0"/>
              </a:rPr>
              <a:t> </a:t>
            </a:r>
          </a:p>
          <a:p>
            <a:pPr marL="0" indent="0">
              <a:buFontTx/>
              <a:buNone/>
            </a:pPr>
            <a:endParaRPr lang="en-GB" altLang="en-US" dirty="0"/>
          </a:p>
        </p:txBody>
      </p:sp>
    </p:spTree>
    <p:extLst>
      <p:ext uri="{BB962C8B-B14F-4D97-AF65-F5344CB8AC3E}">
        <p14:creationId xmlns:p14="http://schemas.microsoft.com/office/powerpoint/2010/main" val="9448050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57200" y="260350"/>
            <a:ext cx="8229600" cy="720378"/>
          </a:xfrm>
        </p:spPr>
        <p:txBody>
          <a:bodyPr>
            <a:normAutofit/>
          </a:bodyPr>
          <a:lstStyle/>
          <a:p>
            <a:pPr algn="ctr" eaLnBrk="1" hangingPunct="1"/>
            <a:r>
              <a:rPr lang="en-GB" altLang="cy-GB" sz="2800" b="1" dirty="0">
                <a:latin typeface="Arial" panose="020B0604020202020204" pitchFamily="34" charset="0"/>
              </a:rPr>
              <a:t>References</a:t>
            </a:r>
          </a:p>
        </p:txBody>
      </p:sp>
      <p:sp>
        <p:nvSpPr>
          <p:cNvPr id="26627" name="Rectangle 3"/>
          <p:cNvSpPr>
            <a:spLocks noGrp="1" noChangeArrowheads="1"/>
          </p:cNvSpPr>
          <p:nvPr>
            <p:ph type="body" idx="1"/>
          </p:nvPr>
        </p:nvSpPr>
        <p:spPr>
          <a:xfrm>
            <a:off x="107504" y="980728"/>
            <a:ext cx="9036496" cy="4968552"/>
          </a:xfrm>
        </p:spPr>
        <p:txBody>
          <a:bodyPr>
            <a:normAutofit fontScale="77500" lnSpcReduction="20000"/>
          </a:bodyPr>
          <a:lstStyle/>
          <a:p>
            <a:pPr indent="-457200">
              <a:lnSpc>
                <a:spcPct val="150000"/>
              </a:lnSpc>
              <a:buNone/>
              <a:defRPr/>
            </a:pPr>
            <a:r>
              <a:rPr lang="en-GB" altLang="cy-GB" sz="1600" dirty="0">
                <a:latin typeface="Arial" panose="020B0604020202020204" pitchFamily="34" charset="0"/>
              </a:rPr>
              <a:t>Burton-Hill, C. (2015) </a:t>
            </a:r>
            <a:r>
              <a:rPr lang="en-GB" altLang="cy-GB" sz="1600" i="1" dirty="0">
                <a:latin typeface="Arial" panose="020B0604020202020204" pitchFamily="34" charset="0"/>
              </a:rPr>
              <a:t>The dark side of nursery rhymes. </a:t>
            </a:r>
            <a:r>
              <a:rPr lang="en-GB" altLang="cy-GB" sz="1600" dirty="0">
                <a:latin typeface="Arial" panose="020B0604020202020204" pitchFamily="34" charset="0"/>
                <a:hlinkClick r:id="rId3"/>
              </a:rPr>
              <a:t>https://www.bbc.com/culture/article/20150610-the-dark-side-of-nursery-rhymes</a:t>
            </a:r>
            <a:r>
              <a:rPr lang="en-GB" altLang="cy-GB" sz="1600" dirty="0">
                <a:latin typeface="Arial" panose="020B0604020202020204" pitchFamily="34" charset="0"/>
              </a:rPr>
              <a:t> [Accessed: November 4 2020].</a:t>
            </a:r>
          </a:p>
          <a:p>
            <a:pPr indent="-457200" eaLnBrk="1" hangingPunct="1">
              <a:lnSpc>
                <a:spcPct val="150000"/>
              </a:lnSpc>
              <a:buFontTx/>
              <a:buNone/>
              <a:defRPr/>
            </a:pPr>
            <a:r>
              <a:rPr lang="en-GB" altLang="cy-GB" sz="1600" dirty="0">
                <a:latin typeface="Arial" panose="020B0604020202020204" pitchFamily="34" charset="0"/>
              </a:rPr>
              <a:t>Crystal, D. (1998) </a:t>
            </a:r>
            <a:r>
              <a:rPr lang="en-GB" altLang="cy-GB" sz="1600" i="1" dirty="0">
                <a:latin typeface="Arial" panose="020B0604020202020204" pitchFamily="34" charset="0"/>
              </a:rPr>
              <a:t>Language Play. </a:t>
            </a:r>
            <a:r>
              <a:rPr lang="en-GB" altLang="cy-GB" sz="1600" dirty="0">
                <a:latin typeface="Arial" panose="020B0604020202020204" pitchFamily="34" charset="0"/>
              </a:rPr>
              <a:t>London: Penguin Books Ltd.</a:t>
            </a:r>
          </a:p>
          <a:p>
            <a:pPr indent="-457200" eaLnBrk="1" hangingPunct="1">
              <a:lnSpc>
                <a:spcPct val="150000"/>
              </a:lnSpc>
              <a:buFontTx/>
              <a:buNone/>
              <a:defRPr/>
            </a:pPr>
            <a:r>
              <a:rPr lang="en-GB" altLang="cy-GB" sz="1600" dirty="0">
                <a:latin typeface="Arial" panose="020B0604020202020204" pitchFamily="34" charset="0"/>
              </a:rPr>
              <a:t>Crystal, D. (2017) </a:t>
            </a:r>
            <a:r>
              <a:rPr lang="en-GB" altLang="cy-GB" sz="1600" i="1" dirty="0">
                <a:latin typeface="Arial" panose="020B0604020202020204" pitchFamily="34" charset="0"/>
              </a:rPr>
              <a:t>Sounds Appealing: The passionate story of English Pronunciation. </a:t>
            </a:r>
            <a:r>
              <a:rPr lang="en-GB" altLang="cy-GB" sz="1600" dirty="0">
                <a:latin typeface="Arial" panose="020B0604020202020204" pitchFamily="34" charset="0"/>
              </a:rPr>
              <a:t>London: Profile Books Ltd.</a:t>
            </a:r>
          </a:p>
          <a:p>
            <a:pPr indent="-457200" eaLnBrk="1" hangingPunct="1">
              <a:lnSpc>
                <a:spcPct val="150000"/>
              </a:lnSpc>
              <a:buFontTx/>
              <a:buNone/>
              <a:defRPr/>
            </a:pPr>
            <a:r>
              <a:rPr lang="en-GB" altLang="cy-GB" sz="1600" dirty="0">
                <a:latin typeface="Arial" panose="020B0604020202020204" pitchFamily="34" charset="0"/>
              </a:rPr>
              <a:t>Donaldson, G. (2015) </a:t>
            </a:r>
            <a:r>
              <a:rPr lang="en-GB" altLang="cy-GB" sz="1600" i="1" dirty="0">
                <a:latin typeface="Arial" panose="020B0604020202020204" pitchFamily="34" charset="0"/>
              </a:rPr>
              <a:t>Successful Futures. </a:t>
            </a:r>
            <a:r>
              <a:rPr lang="en-GB" altLang="cy-GB" sz="1600" dirty="0">
                <a:latin typeface="Arial" panose="020B0604020202020204" pitchFamily="34" charset="0"/>
              </a:rPr>
              <a:t>Cardiff: Welsh Government.</a:t>
            </a:r>
          </a:p>
          <a:p>
            <a:pPr indent="-457200" eaLnBrk="1" hangingPunct="1">
              <a:lnSpc>
                <a:spcPct val="150000"/>
              </a:lnSpc>
              <a:buFontTx/>
              <a:buNone/>
              <a:defRPr/>
            </a:pPr>
            <a:r>
              <a:rPr lang="en-GB" altLang="cy-GB" sz="1600" dirty="0">
                <a:latin typeface="Arial" panose="020B0604020202020204" pitchFamily="34" charset="0"/>
              </a:rPr>
              <a:t>Dyke, J. (2017) </a:t>
            </a:r>
            <a:r>
              <a:rPr lang="en-GB" altLang="cy-GB" sz="1600" i="1" dirty="0">
                <a:latin typeface="Arial" panose="020B0604020202020204" pitchFamily="34" charset="0"/>
              </a:rPr>
              <a:t>A Froebelian approach: songs, rhymes and finger plays. </a:t>
            </a:r>
            <a:r>
              <a:rPr lang="en-GB" altLang="cy-GB" sz="1600" dirty="0">
                <a:latin typeface="Arial" panose="020B0604020202020204" pitchFamily="34" charset="0"/>
              </a:rPr>
              <a:t>Available </a:t>
            </a:r>
            <a:r>
              <a:rPr lang="en-GB" altLang="cy-GB" sz="1600" dirty="0" err="1">
                <a:latin typeface="Arial" panose="020B0604020202020204" pitchFamily="34" charset="0"/>
              </a:rPr>
              <a:t>at:https</a:t>
            </a:r>
            <a:r>
              <a:rPr lang="en-GB" altLang="cy-GB" sz="1600" dirty="0">
                <a:latin typeface="Arial" panose="020B0604020202020204" pitchFamily="34" charset="0"/>
              </a:rPr>
              <a:t>://www.froebel.org.uk/uploads/documents/FT-Songs-Rhymes-and-Finger-Plays-Pamphlet.pdf [Accessed: August 21 2024].</a:t>
            </a:r>
          </a:p>
          <a:p>
            <a:pPr indent="-457200" eaLnBrk="1" hangingPunct="1">
              <a:lnSpc>
                <a:spcPct val="150000"/>
              </a:lnSpc>
              <a:buFontTx/>
              <a:buNone/>
              <a:defRPr/>
            </a:pPr>
            <a:r>
              <a:rPr lang="en-GB" sz="1600" b="0" i="0" dirty="0">
                <a:solidFill>
                  <a:srgbClr val="222222"/>
                </a:solidFill>
                <a:effectLst/>
                <a:latin typeface="Arial" panose="020B0604020202020204" pitchFamily="34" charset="0"/>
              </a:rPr>
              <a:t>Fleta, T. (2017) ‘The sounds of </a:t>
            </a:r>
            <a:r>
              <a:rPr lang="en-GB" sz="1600" b="0" i="0" dirty="0" err="1">
                <a:solidFill>
                  <a:srgbClr val="222222"/>
                </a:solidFill>
                <a:effectLst/>
                <a:latin typeface="Arial" panose="020B0604020202020204" pitchFamily="34" charset="0"/>
              </a:rPr>
              <a:t>picturebooks</a:t>
            </a:r>
            <a:r>
              <a:rPr lang="en-GB" sz="1600" b="0" i="0" dirty="0">
                <a:solidFill>
                  <a:srgbClr val="222222"/>
                </a:solidFill>
                <a:effectLst/>
                <a:latin typeface="Arial" panose="020B0604020202020204" pitchFamily="34" charset="0"/>
              </a:rPr>
              <a:t> for English language </a:t>
            </a:r>
            <a:r>
              <a:rPr lang="en-GB" sz="1600" b="0" i="0" dirty="0" err="1">
                <a:solidFill>
                  <a:srgbClr val="222222"/>
                </a:solidFill>
                <a:effectLst/>
                <a:latin typeface="Arial" panose="020B0604020202020204" pitchFamily="34" charset="0"/>
              </a:rPr>
              <a:t>learning’,</a:t>
            </a:r>
            <a:r>
              <a:rPr lang="en-GB" sz="1600" b="0" i="1" dirty="0" err="1">
                <a:solidFill>
                  <a:srgbClr val="222222"/>
                </a:solidFill>
                <a:effectLst/>
                <a:latin typeface="Arial" panose="020B0604020202020204" pitchFamily="34" charset="0"/>
              </a:rPr>
              <a:t>Children’s</a:t>
            </a:r>
            <a:r>
              <a:rPr lang="en-GB" sz="1600" b="0" i="1" dirty="0">
                <a:solidFill>
                  <a:srgbClr val="222222"/>
                </a:solidFill>
                <a:effectLst/>
                <a:latin typeface="Arial" panose="020B0604020202020204" pitchFamily="34" charset="0"/>
              </a:rPr>
              <a:t> Literature in English Language Education Journal</a:t>
            </a:r>
            <a:r>
              <a:rPr lang="en-GB" sz="1600" b="0" i="0" dirty="0">
                <a:solidFill>
                  <a:srgbClr val="222222"/>
                </a:solidFill>
                <a:effectLst/>
                <a:latin typeface="Arial" panose="020B0604020202020204" pitchFamily="34" charset="0"/>
              </a:rPr>
              <a:t>, </a:t>
            </a:r>
            <a:r>
              <a:rPr lang="en-GB" sz="1600" b="0" i="1" dirty="0">
                <a:solidFill>
                  <a:srgbClr val="222222"/>
                </a:solidFill>
                <a:effectLst/>
                <a:latin typeface="Arial" panose="020B0604020202020204" pitchFamily="34" charset="0"/>
              </a:rPr>
              <a:t>5</a:t>
            </a:r>
            <a:r>
              <a:rPr lang="en-GB" sz="1600" b="0" i="0" dirty="0">
                <a:solidFill>
                  <a:srgbClr val="222222"/>
                </a:solidFill>
                <a:effectLst/>
                <a:latin typeface="Arial" panose="020B0604020202020204" pitchFamily="34" charset="0"/>
              </a:rPr>
              <a:t>(1), pp.21-43.</a:t>
            </a:r>
            <a:endParaRPr lang="en-GB" sz="1600" dirty="0">
              <a:solidFill>
                <a:srgbClr val="222222"/>
              </a:solidFill>
              <a:latin typeface="Arial" panose="020B0604020202020204" pitchFamily="34" charset="0"/>
            </a:endParaRPr>
          </a:p>
          <a:p>
            <a:pPr indent="-457200" eaLnBrk="1" hangingPunct="1">
              <a:lnSpc>
                <a:spcPct val="150000"/>
              </a:lnSpc>
              <a:buFontTx/>
              <a:buNone/>
              <a:defRPr/>
            </a:pPr>
            <a:r>
              <a:rPr lang="en-GB" sz="1600" dirty="0">
                <a:latin typeface="Arial" panose="020B0604020202020204" pitchFamily="34" charset="0"/>
                <a:ea typeface="Times New Roman"/>
              </a:rPr>
              <a:t>Laing, C. E. (2017) ‘A perceptual advantage for onomatopoeia in early word learning:</a:t>
            </a:r>
          </a:p>
          <a:p>
            <a:pPr marL="0" indent="-457200">
              <a:lnSpc>
                <a:spcPct val="150000"/>
              </a:lnSpc>
              <a:spcBef>
                <a:spcPts val="0"/>
              </a:spcBef>
              <a:spcAft>
                <a:spcPts val="0"/>
              </a:spcAft>
              <a:buFontTx/>
              <a:buNone/>
              <a:defRPr/>
            </a:pPr>
            <a:r>
              <a:rPr lang="en-GB" sz="1600" dirty="0">
                <a:latin typeface="Arial" panose="020B0604020202020204" pitchFamily="34" charset="0"/>
                <a:ea typeface="Times New Roman"/>
              </a:rPr>
              <a:t>Evidence from eye-tracking’, </a:t>
            </a:r>
            <a:r>
              <a:rPr lang="en-GB" sz="1600" i="1" dirty="0">
                <a:latin typeface="Arial" panose="020B0604020202020204" pitchFamily="34" charset="0"/>
                <a:ea typeface="Times New Roman"/>
              </a:rPr>
              <a:t>Journal of Experimental Child Psychology</a:t>
            </a:r>
            <a:r>
              <a:rPr lang="en-GB" sz="1600" dirty="0">
                <a:latin typeface="Arial" panose="020B0604020202020204" pitchFamily="34" charset="0"/>
                <a:ea typeface="Times New Roman"/>
              </a:rPr>
              <a:t>, 161, pp. 32-45.</a:t>
            </a:r>
          </a:p>
          <a:p>
            <a:pPr marL="0" indent="-457200">
              <a:lnSpc>
                <a:spcPct val="150000"/>
              </a:lnSpc>
              <a:spcBef>
                <a:spcPts val="0"/>
              </a:spcBef>
              <a:spcAft>
                <a:spcPts val="0"/>
              </a:spcAft>
              <a:buFontTx/>
              <a:buNone/>
              <a:defRPr/>
            </a:pPr>
            <a:endParaRPr lang="en-GB" sz="1600" dirty="0">
              <a:latin typeface="Arial" panose="020B0604020202020204" pitchFamily="34" charset="0"/>
            </a:endParaRPr>
          </a:p>
          <a:p>
            <a:pPr marL="0" indent="-457200">
              <a:lnSpc>
                <a:spcPct val="150000"/>
              </a:lnSpc>
              <a:spcBef>
                <a:spcPts val="0"/>
              </a:spcBef>
              <a:spcAft>
                <a:spcPts val="0"/>
              </a:spcAft>
              <a:buFontTx/>
              <a:buNone/>
              <a:defRPr/>
            </a:pPr>
            <a:r>
              <a:rPr lang="en-GB" sz="1600" dirty="0">
                <a:latin typeface="Arial" panose="020B0604020202020204" pitchFamily="34" charset="0"/>
              </a:rPr>
              <a:t>Laing, C. (2019) ‘A role for onomatopoeia in early language: evidence from phonological development’, </a:t>
            </a:r>
            <a:r>
              <a:rPr lang="en-GB" sz="1600" i="1" dirty="0">
                <a:latin typeface="Arial" panose="020B0604020202020204" pitchFamily="34" charset="0"/>
              </a:rPr>
              <a:t>Language and Cognition</a:t>
            </a:r>
            <a:r>
              <a:rPr lang="en-GB" sz="1600" dirty="0">
                <a:latin typeface="Arial" panose="020B0604020202020204" pitchFamily="34" charset="0"/>
              </a:rPr>
              <a:t>, </a:t>
            </a:r>
            <a:r>
              <a:rPr lang="en-GB" sz="1600" i="1" dirty="0">
                <a:latin typeface="Arial" panose="020B0604020202020204" pitchFamily="34" charset="0"/>
              </a:rPr>
              <a:t>11</a:t>
            </a:r>
            <a:r>
              <a:rPr lang="en-GB" sz="1600" dirty="0">
                <a:latin typeface="Arial" panose="020B0604020202020204" pitchFamily="34" charset="0"/>
              </a:rPr>
              <a:t>(2), pp.173-187</a:t>
            </a:r>
            <a:r>
              <a:rPr lang="en-GB" sz="1600" dirty="0" smtClean="0">
                <a:latin typeface="Arial" panose="020B0604020202020204" pitchFamily="34" charset="0"/>
              </a:rPr>
              <a:t>.</a:t>
            </a:r>
            <a:endParaRPr lang="en-GB" altLang="cy-GB" sz="2000" dirty="0">
              <a:latin typeface="Arial" panose="020B0604020202020204" pitchFamily="34" charset="0"/>
            </a:endParaRPr>
          </a:p>
          <a:p>
            <a:pPr eaLnBrk="1" hangingPunct="1">
              <a:lnSpc>
                <a:spcPct val="80000"/>
              </a:lnSpc>
              <a:buFontTx/>
              <a:buNone/>
              <a:defRPr/>
            </a:pPr>
            <a:endParaRPr lang="en-GB" altLang="cy-GB" sz="1400" dirty="0">
              <a:latin typeface="Arial" panose="020B0604020202020204" pitchFamily="34" charset="0"/>
            </a:endParaRPr>
          </a:p>
        </p:txBody>
      </p:sp>
    </p:spTree>
    <p:extLst>
      <p:ext uri="{BB962C8B-B14F-4D97-AF65-F5344CB8AC3E}">
        <p14:creationId xmlns:p14="http://schemas.microsoft.com/office/powerpoint/2010/main" val="31445863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57200" y="260350"/>
            <a:ext cx="8229600" cy="720378"/>
          </a:xfrm>
        </p:spPr>
        <p:txBody>
          <a:bodyPr>
            <a:normAutofit/>
          </a:bodyPr>
          <a:lstStyle/>
          <a:p>
            <a:pPr algn="ctr" eaLnBrk="1" hangingPunct="1"/>
            <a:r>
              <a:rPr lang="en-GB" altLang="cy-GB" sz="2800" b="1" dirty="0">
                <a:latin typeface="Arial" panose="020B0604020202020204" pitchFamily="34" charset="0"/>
              </a:rPr>
              <a:t>References</a:t>
            </a:r>
          </a:p>
        </p:txBody>
      </p:sp>
      <p:sp>
        <p:nvSpPr>
          <p:cNvPr id="26627" name="Rectangle 3"/>
          <p:cNvSpPr>
            <a:spLocks noGrp="1" noChangeArrowheads="1"/>
          </p:cNvSpPr>
          <p:nvPr>
            <p:ph type="body" idx="1"/>
          </p:nvPr>
        </p:nvSpPr>
        <p:spPr>
          <a:xfrm>
            <a:off x="395536" y="980729"/>
            <a:ext cx="8424936" cy="4824535"/>
          </a:xfrm>
        </p:spPr>
        <p:txBody>
          <a:bodyPr>
            <a:normAutofit fontScale="77500" lnSpcReduction="20000"/>
          </a:bodyPr>
          <a:lstStyle/>
          <a:p>
            <a:pPr marL="0" indent="-457200">
              <a:lnSpc>
                <a:spcPct val="170000"/>
              </a:lnSpc>
              <a:spcBef>
                <a:spcPts val="0"/>
              </a:spcBef>
              <a:buNone/>
              <a:defRPr/>
            </a:pPr>
            <a:r>
              <a:rPr lang="cy-GB" sz="1600" dirty="0">
                <a:latin typeface="Arial" panose="020B0604020202020204" pitchFamily="34" charset="0"/>
                <a:ea typeface="Times New Roman"/>
              </a:rPr>
              <a:t>Lee, V. (2017) </a:t>
            </a:r>
            <a:r>
              <a:rPr lang="en-GB" sz="1600" i="1" dirty="0">
                <a:latin typeface="Arial" panose="020B0604020202020204" pitchFamily="34" charset="0"/>
                <a:ea typeface="Times New Roman"/>
              </a:rPr>
              <a:t>Children are no longer learning traditional nursery rhymes, and that’s sad news. </a:t>
            </a:r>
            <a:r>
              <a:rPr lang="en-GB" sz="1600" dirty="0">
                <a:latin typeface="Arial" panose="020B0604020202020204" pitchFamily="34" charset="0"/>
                <a:ea typeface="Times New Roman"/>
                <a:hlinkClick r:id="rId3"/>
              </a:rPr>
              <a:t>https://inews.co.uk/inews-lifestyle/people/children-no-longer-learning-traditional-nursery-rhymes-thats-sad-news-101889</a:t>
            </a:r>
            <a:r>
              <a:rPr lang="en-GB" sz="1600" dirty="0">
                <a:latin typeface="Arial" panose="020B0604020202020204" pitchFamily="34" charset="0"/>
                <a:ea typeface="Times New Roman"/>
              </a:rPr>
              <a:t> [Accessed: November 4 2020].</a:t>
            </a:r>
          </a:p>
          <a:p>
            <a:pPr marL="0" indent="-457200">
              <a:lnSpc>
                <a:spcPct val="170000"/>
              </a:lnSpc>
              <a:spcBef>
                <a:spcPts val="0"/>
              </a:spcBef>
              <a:buNone/>
              <a:defRPr/>
            </a:pPr>
            <a:r>
              <a:rPr lang="en-GB" sz="1600" dirty="0" err="1">
                <a:latin typeface="Arial" panose="020B0604020202020204" pitchFamily="34" charset="0"/>
                <a:ea typeface="Times New Roman"/>
              </a:rPr>
              <a:t>Linnavalli</a:t>
            </a:r>
            <a:r>
              <a:rPr lang="en-GB" sz="1600" dirty="0">
                <a:latin typeface="Arial" panose="020B0604020202020204" pitchFamily="34" charset="0"/>
                <a:ea typeface="Times New Roman"/>
              </a:rPr>
              <a:t>, T. </a:t>
            </a:r>
            <a:r>
              <a:rPr lang="en-GB" sz="1600" i="1" dirty="0">
                <a:latin typeface="Arial" panose="020B0604020202020204" pitchFamily="34" charset="0"/>
                <a:ea typeface="Times New Roman"/>
              </a:rPr>
              <a:t>et al. </a:t>
            </a:r>
            <a:r>
              <a:rPr lang="en-GB" sz="1600" dirty="0">
                <a:latin typeface="Arial" panose="020B0604020202020204" pitchFamily="34" charset="0"/>
                <a:ea typeface="Times New Roman"/>
              </a:rPr>
              <a:t>(2018) ‘Music playschool enhances children’s linguistic skills’, </a:t>
            </a:r>
            <a:r>
              <a:rPr lang="en-GB" sz="1600" i="1" dirty="0">
                <a:latin typeface="Arial" panose="020B0604020202020204" pitchFamily="34" charset="0"/>
                <a:ea typeface="Times New Roman"/>
              </a:rPr>
              <a:t>Scientific reports, </a:t>
            </a:r>
            <a:r>
              <a:rPr lang="en-GB" sz="1600" dirty="0">
                <a:latin typeface="Arial" panose="020B0604020202020204" pitchFamily="34" charset="0"/>
                <a:ea typeface="Times New Roman"/>
              </a:rPr>
              <a:t>8(1), p.8767. [online]. Available at: </a:t>
            </a:r>
            <a:r>
              <a:rPr lang="en-GB" sz="1600" dirty="0">
                <a:latin typeface="Arial" panose="020B0604020202020204" pitchFamily="34" charset="0"/>
                <a:ea typeface="Times New Roman"/>
                <a:hlinkClick r:id="rId4"/>
              </a:rPr>
              <a:t>https://www.nature.com/articles/s41598-018-27126-5.pdf</a:t>
            </a:r>
            <a:r>
              <a:rPr lang="en-GB" sz="1600" dirty="0">
                <a:latin typeface="Arial" panose="020B0604020202020204" pitchFamily="34" charset="0"/>
                <a:ea typeface="Times New Roman"/>
              </a:rPr>
              <a:t> [Accessed: August 21 2024].</a:t>
            </a:r>
          </a:p>
          <a:p>
            <a:pPr marL="0" indent="-457200">
              <a:lnSpc>
                <a:spcPct val="170000"/>
              </a:lnSpc>
              <a:spcBef>
                <a:spcPts val="0"/>
              </a:spcBef>
              <a:buNone/>
              <a:defRPr/>
            </a:pPr>
            <a:r>
              <a:rPr lang="en-GB" sz="1600" dirty="0">
                <a:latin typeface="Arial" panose="020B0604020202020204" pitchFamily="34" charset="0"/>
                <a:ea typeface="Times New Roman"/>
              </a:rPr>
              <a:t>Mullen, G. (2017) ‘More than words: Using nursery rhymes and songs to support domains of child development’, </a:t>
            </a:r>
            <a:r>
              <a:rPr lang="en-GB" sz="1600" i="1" dirty="0">
                <a:latin typeface="Arial" panose="020B0604020202020204" pitchFamily="34" charset="0"/>
                <a:ea typeface="Times New Roman"/>
              </a:rPr>
              <a:t>Journal of childhood studies</a:t>
            </a:r>
            <a:r>
              <a:rPr lang="en-GB" sz="1600" dirty="0">
                <a:latin typeface="Arial" panose="020B0604020202020204" pitchFamily="34" charset="0"/>
                <a:ea typeface="Times New Roman"/>
              </a:rPr>
              <a:t>, pp.42-53. [online]. Available at: </a:t>
            </a:r>
            <a:r>
              <a:rPr lang="en-GB" sz="1600" dirty="0">
                <a:latin typeface="Arial" panose="020B0604020202020204" pitchFamily="34" charset="0"/>
                <a:ea typeface="Times New Roman"/>
                <a:hlinkClick r:id="rId5"/>
              </a:rPr>
              <a:t>https://journals.uvic.ca/index.php/jcs/article/view/17841</a:t>
            </a:r>
            <a:r>
              <a:rPr lang="en-GB" sz="1600" dirty="0">
                <a:latin typeface="Arial" panose="020B0604020202020204" pitchFamily="34" charset="0"/>
                <a:ea typeface="Times New Roman"/>
              </a:rPr>
              <a:t> [Accessed: August 21 2024].</a:t>
            </a:r>
          </a:p>
          <a:p>
            <a:pPr marL="0" indent="-457200">
              <a:lnSpc>
                <a:spcPct val="170000"/>
              </a:lnSpc>
              <a:spcBef>
                <a:spcPts val="0"/>
              </a:spcBef>
              <a:buNone/>
              <a:defRPr/>
            </a:pPr>
            <a:r>
              <a:rPr lang="cy-GB" sz="1600" dirty="0" err="1">
                <a:solidFill>
                  <a:srgbClr val="000000"/>
                </a:solidFill>
                <a:latin typeface="Arial" panose="020B0604020202020204" pitchFamily="34" charset="0"/>
                <a:ea typeface="Times New Roman"/>
              </a:rPr>
              <a:t>Phonic</a:t>
            </a:r>
            <a:r>
              <a:rPr lang="cy-GB" sz="1600" dirty="0">
                <a:solidFill>
                  <a:srgbClr val="000000"/>
                </a:solidFill>
                <a:latin typeface="Arial" panose="020B0604020202020204" pitchFamily="34" charset="0"/>
                <a:ea typeface="Times New Roman"/>
              </a:rPr>
              <a:t> </a:t>
            </a:r>
            <a:r>
              <a:rPr lang="cy-GB" sz="1600" dirty="0" err="1">
                <a:solidFill>
                  <a:srgbClr val="000000"/>
                </a:solidFill>
                <a:latin typeface="Arial" panose="020B0604020202020204" pitchFamily="34" charset="0"/>
                <a:ea typeface="Times New Roman"/>
              </a:rPr>
              <a:t>Books</a:t>
            </a:r>
            <a:r>
              <a:rPr lang="cy-GB" sz="1600" dirty="0">
                <a:solidFill>
                  <a:srgbClr val="000000"/>
                </a:solidFill>
                <a:latin typeface="Arial" panose="020B0604020202020204" pitchFamily="34" charset="0"/>
                <a:ea typeface="Times New Roman"/>
              </a:rPr>
              <a:t> (2013) </a:t>
            </a:r>
            <a:r>
              <a:rPr lang="cy-GB" sz="1600" i="1" dirty="0" err="1">
                <a:solidFill>
                  <a:srgbClr val="000000"/>
                </a:solidFill>
                <a:latin typeface="Arial" panose="020B0604020202020204" pitchFamily="34" charset="0"/>
                <a:ea typeface="Times New Roman"/>
              </a:rPr>
              <a:t>What</a:t>
            </a:r>
            <a:r>
              <a:rPr lang="cy-GB" sz="1600" i="1" dirty="0">
                <a:solidFill>
                  <a:srgbClr val="000000"/>
                </a:solidFill>
                <a:latin typeface="Arial" panose="020B0604020202020204" pitchFamily="34" charset="0"/>
                <a:ea typeface="Times New Roman"/>
              </a:rPr>
              <a:t> is a </a:t>
            </a:r>
            <a:r>
              <a:rPr lang="cy-GB" sz="1600" i="1" dirty="0" err="1">
                <a:solidFill>
                  <a:srgbClr val="000000"/>
                </a:solidFill>
                <a:latin typeface="Arial" panose="020B0604020202020204" pitchFamily="34" charset="0"/>
                <a:ea typeface="Times New Roman"/>
              </a:rPr>
              <a:t>phoneme</a:t>
            </a:r>
            <a:r>
              <a:rPr lang="cy-GB" sz="1600" i="1" dirty="0">
                <a:solidFill>
                  <a:srgbClr val="000000"/>
                </a:solidFill>
                <a:latin typeface="Arial" panose="020B0604020202020204" pitchFamily="34" charset="0"/>
                <a:ea typeface="Times New Roman"/>
              </a:rPr>
              <a:t>? </a:t>
            </a:r>
            <a:r>
              <a:rPr lang="cy-GB" sz="1600" dirty="0">
                <a:solidFill>
                  <a:srgbClr val="000000"/>
                </a:solidFill>
                <a:latin typeface="Arial" panose="020B0604020202020204" pitchFamily="34" charset="0"/>
                <a:ea typeface="Times New Roman"/>
                <a:hlinkClick r:id="rId6"/>
              </a:rPr>
              <a:t>https://www.youtube.com/watch?v=dwFvD5Cv9n8</a:t>
            </a:r>
            <a:r>
              <a:rPr lang="cy-GB" sz="1600" dirty="0">
                <a:solidFill>
                  <a:srgbClr val="000000"/>
                </a:solidFill>
                <a:latin typeface="Arial" panose="020B0604020202020204" pitchFamily="34" charset="0"/>
                <a:ea typeface="Times New Roman"/>
              </a:rPr>
              <a:t> [</a:t>
            </a:r>
            <a:r>
              <a:rPr lang="cy-GB" sz="1600" dirty="0" err="1">
                <a:solidFill>
                  <a:srgbClr val="000000"/>
                </a:solidFill>
                <a:latin typeface="Arial" panose="020B0604020202020204" pitchFamily="34" charset="0"/>
                <a:ea typeface="Times New Roman"/>
              </a:rPr>
              <a:t>Accessed</a:t>
            </a:r>
            <a:r>
              <a:rPr lang="cy-GB" sz="1600" dirty="0">
                <a:solidFill>
                  <a:srgbClr val="000000"/>
                </a:solidFill>
                <a:latin typeface="Arial" panose="020B0604020202020204" pitchFamily="34" charset="0"/>
                <a:ea typeface="Times New Roman"/>
              </a:rPr>
              <a:t>: </a:t>
            </a:r>
            <a:r>
              <a:rPr lang="cy-GB" sz="1600" dirty="0" err="1">
                <a:solidFill>
                  <a:srgbClr val="000000"/>
                </a:solidFill>
                <a:latin typeface="Arial" panose="020B0604020202020204" pitchFamily="34" charset="0"/>
                <a:ea typeface="Times New Roman"/>
              </a:rPr>
              <a:t>November</a:t>
            </a:r>
            <a:r>
              <a:rPr lang="cy-GB" sz="1600" dirty="0">
                <a:solidFill>
                  <a:srgbClr val="000000"/>
                </a:solidFill>
                <a:latin typeface="Arial" panose="020B0604020202020204" pitchFamily="34" charset="0"/>
                <a:ea typeface="Times New Roman"/>
              </a:rPr>
              <a:t> 4 2020].</a:t>
            </a:r>
          </a:p>
          <a:p>
            <a:pPr marL="0" indent="-457200">
              <a:lnSpc>
                <a:spcPct val="170000"/>
              </a:lnSpc>
              <a:spcBef>
                <a:spcPts val="0"/>
              </a:spcBef>
              <a:spcAft>
                <a:spcPts val="0"/>
              </a:spcAft>
              <a:buNone/>
              <a:defRPr/>
            </a:pPr>
            <a:r>
              <a:rPr lang="en-GB" sz="1600" dirty="0" err="1">
                <a:latin typeface="Arial" panose="020B0604020202020204" pitchFamily="34" charset="0"/>
              </a:rPr>
              <a:t>Pourkalhor</a:t>
            </a:r>
            <a:r>
              <a:rPr lang="en-GB" sz="1600" dirty="0">
                <a:latin typeface="Arial" panose="020B0604020202020204" pitchFamily="34" charset="0"/>
              </a:rPr>
              <a:t>, O. and </a:t>
            </a:r>
            <a:r>
              <a:rPr lang="en-GB" sz="1600" dirty="0" err="1">
                <a:latin typeface="Arial" panose="020B0604020202020204" pitchFamily="34" charset="0"/>
              </a:rPr>
              <a:t>Tavakoli</a:t>
            </a:r>
            <a:r>
              <a:rPr lang="en-GB" sz="1600" dirty="0">
                <a:latin typeface="Arial" panose="020B0604020202020204" pitchFamily="34" charset="0"/>
              </a:rPr>
              <a:t>, M. (2017) ‘Nursery Rhymes and Language Learning: Issues and Pedagogical Implications,’ </a:t>
            </a:r>
            <a:r>
              <a:rPr lang="en-GB" sz="1600" i="1" dirty="0">
                <a:latin typeface="Arial" panose="020B0604020202020204" pitchFamily="34" charset="0"/>
              </a:rPr>
              <a:t>International Journal of English Language &amp; Translation Studies</a:t>
            </a:r>
            <a:r>
              <a:rPr lang="en-GB" sz="1600" dirty="0">
                <a:latin typeface="Arial" panose="020B0604020202020204" pitchFamily="34" charset="0"/>
              </a:rPr>
              <a:t>, </a:t>
            </a:r>
            <a:r>
              <a:rPr lang="en-GB" sz="1600" i="1" dirty="0">
                <a:latin typeface="Arial" panose="020B0604020202020204" pitchFamily="34" charset="0"/>
              </a:rPr>
              <a:t>5</a:t>
            </a:r>
            <a:r>
              <a:rPr lang="en-GB" sz="1600" dirty="0">
                <a:latin typeface="Arial" panose="020B0604020202020204" pitchFamily="34" charset="0"/>
              </a:rPr>
              <a:t>, 1, pp.111-116.</a:t>
            </a:r>
            <a:endParaRPr lang="en-US" sz="1600" dirty="0">
              <a:latin typeface="Arial" panose="020B0604020202020204" pitchFamily="34" charset="0"/>
            </a:endParaRPr>
          </a:p>
          <a:p>
            <a:pPr marL="0" indent="-457200">
              <a:lnSpc>
                <a:spcPct val="170000"/>
              </a:lnSpc>
              <a:spcBef>
                <a:spcPts val="0"/>
              </a:spcBef>
              <a:spcAft>
                <a:spcPts val="0"/>
              </a:spcAft>
              <a:buNone/>
              <a:defRPr/>
            </a:pPr>
            <a:r>
              <a:rPr lang="en-GB" sz="1600" dirty="0" err="1">
                <a:latin typeface="Arial" panose="020B0604020202020204" pitchFamily="34" charset="0"/>
              </a:rPr>
              <a:t>Prosic-Santovac</a:t>
            </a:r>
            <a:r>
              <a:rPr lang="en-GB" sz="1600" dirty="0">
                <a:latin typeface="Arial" panose="020B0604020202020204" pitchFamily="34" charset="0"/>
              </a:rPr>
              <a:t>, D. (2015) ‘Making the match: Traditional nursery rhymes and teaching English to modern children’, </a:t>
            </a:r>
            <a:r>
              <a:rPr lang="en-GB" sz="1600" i="1" dirty="0">
                <a:latin typeface="Arial" panose="020B0604020202020204" pitchFamily="34" charset="0"/>
              </a:rPr>
              <a:t>CLELE journal</a:t>
            </a:r>
            <a:r>
              <a:rPr lang="en-GB" sz="1600" dirty="0">
                <a:latin typeface="Arial" panose="020B0604020202020204" pitchFamily="34" charset="0"/>
              </a:rPr>
              <a:t>, pp.25-48.</a:t>
            </a:r>
            <a:endParaRPr lang="en-US" sz="1600" dirty="0">
              <a:latin typeface="Arial" panose="020B0604020202020204" pitchFamily="34" charset="0"/>
            </a:endParaRPr>
          </a:p>
          <a:p>
            <a:pPr marL="0" indent="-457200">
              <a:lnSpc>
                <a:spcPct val="170000"/>
              </a:lnSpc>
              <a:spcBef>
                <a:spcPts val="0"/>
              </a:spcBef>
              <a:spcAft>
                <a:spcPts val="0"/>
              </a:spcAft>
              <a:buNone/>
              <a:defRPr/>
            </a:pPr>
            <a:r>
              <a:rPr lang="en-GB" sz="1600" dirty="0">
                <a:latin typeface="Arial" panose="020B0604020202020204" pitchFamily="34" charset="0"/>
              </a:rPr>
              <a:t>Read, K. </a:t>
            </a:r>
            <a:r>
              <a:rPr lang="en-GB" sz="1600" i="1" dirty="0">
                <a:latin typeface="Arial" panose="020B0604020202020204" pitchFamily="34" charset="0"/>
              </a:rPr>
              <a:t>et al</a:t>
            </a:r>
            <a:r>
              <a:rPr lang="en-GB" sz="1600" dirty="0">
                <a:latin typeface="Arial" panose="020B0604020202020204" pitchFamily="34" charset="0"/>
              </a:rPr>
              <a:t>. (2014) ‘The Seuss boost: Rhyme helps children retain words from shared storybook reading’, </a:t>
            </a:r>
            <a:r>
              <a:rPr lang="en-GB" sz="1600" i="1" dirty="0">
                <a:latin typeface="Arial" panose="020B0604020202020204" pitchFamily="34" charset="0"/>
              </a:rPr>
              <a:t>First Language</a:t>
            </a:r>
            <a:r>
              <a:rPr lang="en-GB" sz="1600" dirty="0">
                <a:latin typeface="Arial" panose="020B0604020202020204" pitchFamily="34" charset="0"/>
              </a:rPr>
              <a:t>, </a:t>
            </a:r>
            <a:r>
              <a:rPr lang="en-GB" sz="1600" i="1" dirty="0">
                <a:latin typeface="Arial" panose="020B0604020202020204" pitchFamily="34" charset="0"/>
              </a:rPr>
              <a:t>34</a:t>
            </a:r>
            <a:r>
              <a:rPr lang="en-GB" sz="1600" dirty="0">
                <a:latin typeface="Arial" panose="020B0604020202020204" pitchFamily="34" charset="0"/>
              </a:rPr>
              <a:t>(4), pp.354-371.</a:t>
            </a:r>
            <a:endParaRPr lang="en-US" sz="1600" dirty="0">
              <a:latin typeface="Arial" panose="020B0604020202020204" pitchFamily="34" charset="0"/>
            </a:endParaRPr>
          </a:p>
          <a:p>
            <a:pPr eaLnBrk="1" hangingPunct="1">
              <a:lnSpc>
                <a:spcPct val="80000"/>
              </a:lnSpc>
              <a:buFontTx/>
              <a:buNone/>
              <a:defRPr/>
            </a:pPr>
            <a:endParaRPr lang="en-GB" altLang="cy-GB" sz="2000" dirty="0">
              <a:latin typeface="Arial" panose="020B0604020202020204" pitchFamily="34" charset="0"/>
            </a:endParaRPr>
          </a:p>
        </p:txBody>
      </p:sp>
    </p:spTree>
    <p:extLst>
      <p:ext uri="{BB962C8B-B14F-4D97-AF65-F5344CB8AC3E}">
        <p14:creationId xmlns:p14="http://schemas.microsoft.com/office/powerpoint/2010/main" val="35985045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a:xfrm>
            <a:off x="457200" y="274638"/>
            <a:ext cx="8229600" cy="778098"/>
          </a:xfrm>
        </p:spPr>
        <p:txBody>
          <a:bodyPr>
            <a:normAutofit/>
          </a:bodyPr>
          <a:lstStyle/>
          <a:p>
            <a:pPr algn="ctr"/>
            <a:r>
              <a:rPr lang="en-GB" altLang="cy-GB" sz="2800" b="1" dirty="0">
                <a:latin typeface="Arial" panose="020B0604020202020204" pitchFamily="34" charset="0"/>
              </a:rPr>
              <a:t>References</a:t>
            </a:r>
            <a:endParaRPr lang="cy-GB" altLang="en-US" sz="2800" b="1" dirty="0"/>
          </a:p>
        </p:txBody>
      </p:sp>
      <p:sp>
        <p:nvSpPr>
          <p:cNvPr id="3" name="Content Placeholder 2"/>
          <p:cNvSpPr>
            <a:spLocks noGrp="1"/>
          </p:cNvSpPr>
          <p:nvPr>
            <p:ph idx="1"/>
          </p:nvPr>
        </p:nvSpPr>
        <p:spPr>
          <a:xfrm>
            <a:off x="251520" y="1196752"/>
            <a:ext cx="8435280" cy="4320481"/>
          </a:xfrm>
        </p:spPr>
        <p:txBody>
          <a:bodyPr>
            <a:normAutofit fontScale="70000" lnSpcReduction="20000"/>
          </a:bodyPr>
          <a:lstStyle/>
          <a:p>
            <a:pPr marL="0" indent="0">
              <a:lnSpc>
                <a:spcPct val="150000"/>
              </a:lnSpc>
              <a:spcBef>
                <a:spcPts val="0"/>
              </a:spcBef>
              <a:buNone/>
              <a:defRPr/>
            </a:pPr>
            <a:r>
              <a:rPr lang="en-US" sz="1800" dirty="0" err="1">
                <a:latin typeface="Arial" panose="020B0604020202020204" pitchFamily="34" charset="0"/>
              </a:rPr>
              <a:t>Saiegh</a:t>
            </a:r>
            <a:r>
              <a:rPr lang="en-US" sz="1800" dirty="0">
                <a:latin typeface="Arial" panose="020B0604020202020204" pitchFamily="34" charset="0"/>
              </a:rPr>
              <a:t>-Haddad, </a:t>
            </a:r>
            <a:r>
              <a:rPr lang="en-GB" sz="1800" dirty="0">
                <a:latin typeface="Arial" panose="020B0604020202020204" pitchFamily="34" charset="0"/>
              </a:rPr>
              <a:t>E. (2019) ‘What is phonological awareness in L2?’, </a:t>
            </a:r>
            <a:r>
              <a:rPr lang="en-GB" sz="1800" i="1" dirty="0">
                <a:latin typeface="Arial" panose="020B0604020202020204" pitchFamily="34" charset="0"/>
              </a:rPr>
              <a:t>Journal of Neurolinguistics</a:t>
            </a:r>
            <a:r>
              <a:rPr lang="en-GB" sz="1800" dirty="0">
                <a:latin typeface="Arial" panose="020B0604020202020204" pitchFamily="34" charset="0"/>
              </a:rPr>
              <a:t>, 50, pp.17-27. [online]. Available at: </a:t>
            </a:r>
            <a:r>
              <a:rPr lang="en-GB" sz="1800" dirty="0">
                <a:latin typeface="Arial" panose="020B0604020202020204" pitchFamily="34" charset="0"/>
                <a:hlinkClick r:id="rId3"/>
              </a:rPr>
              <a:t>https://www.sciencedirect.com/science/article/pii/S0911604417300520?casa_token=jWByiIBl2_YAAAAA:IteJAcyFCpLrxZXu3awQhBqD5mFttB4W-xo9-jtPBW6wycxlrWpdgbGUqwnpsHRi-d5-wK2ivyM</a:t>
            </a:r>
            <a:r>
              <a:rPr lang="en-GB" sz="1800" dirty="0">
                <a:latin typeface="Arial" panose="020B0604020202020204" pitchFamily="34" charset="0"/>
              </a:rPr>
              <a:t> [Accessed: August 21 2024].</a:t>
            </a:r>
            <a:endParaRPr lang="en-US" sz="1800" dirty="0">
              <a:latin typeface="Arial" panose="020B0604020202020204" pitchFamily="34" charset="0"/>
            </a:endParaRPr>
          </a:p>
          <a:p>
            <a:pPr marL="0" indent="0">
              <a:lnSpc>
                <a:spcPct val="150000"/>
              </a:lnSpc>
              <a:spcBef>
                <a:spcPts val="0"/>
              </a:spcBef>
              <a:buNone/>
              <a:defRPr/>
            </a:pPr>
            <a:r>
              <a:rPr lang="en-US" sz="1800" dirty="0" err="1">
                <a:latin typeface="Arial" panose="020B0604020202020204" pitchFamily="34" charset="0"/>
              </a:rPr>
              <a:t>Sayakhan</a:t>
            </a:r>
            <a:r>
              <a:rPr lang="en-US" sz="1800" dirty="0">
                <a:latin typeface="Arial" panose="020B0604020202020204" pitchFamily="34" charset="0"/>
              </a:rPr>
              <a:t>, N. I. (2019)</a:t>
            </a:r>
            <a:r>
              <a:rPr lang="en-GB" sz="1800" dirty="0">
                <a:latin typeface="Arial" panose="020B0604020202020204" pitchFamily="34" charset="0"/>
              </a:rPr>
              <a:t> ‘Nursery Rhymes as a Vehicle for Teaching English as a Foreign Language’,  </a:t>
            </a:r>
            <a:r>
              <a:rPr lang="en-GB" sz="1800" i="1" dirty="0">
                <a:latin typeface="Arial" panose="020B0604020202020204" pitchFamily="34" charset="0"/>
              </a:rPr>
              <a:t>Journal of University of </a:t>
            </a:r>
            <a:r>
              <a:rPr lang="en-GB" sz="1800" i="1" dirty="0" err="1">
                <a:latin typeface="Arial" panose="020B0604020202020204" pitchFamily="34" charset="0"/>
              </a:rPr>
              <a:t>Raparin</a:t>
            </a:r>
            <a:r>
              <a:rPr lang="en-GB" sz="1800" i="1" dirty="0">
                <a:latin typeface="Arial" panose="020B0604020202020204" pitchFamily="34" charset="0"/>
              </a:rPr>
              <a:t>, </a:t>
            </a:r>
            <a:r>
              <a:rPr lang="en-GB" sz="1800" dirty="0">
                <a:latin typeface="Arial" panose="020B0604020202020204" pitchFamily="34" charset="0"/>
              </a:rPr>
              <a:t>6(1), pp.44-55. </a:t>
            </a:r>
          </a:p>
          <a:p>
            <a:pPr marL="0" indent="0">
              <a:lnSpc>
                <a:spcPct val="150000"/>
              </a:lnSpc>
              <a:spcBef>
                <a:spcPts val="0"/>
              </a:spcBef>
              <a:buNone/>
              <a:defRPr/>
            </a:pPr>
            <a:r>
              <a:rPr lang="en-GB" sz="1800" dirty="0" err="1">
                <a:latin typeface="Arial" panose="020B0604020202020204" pitchFamily="34" charset="0"/>
              </a:rPr>
              <a:t>Symmonds</a:t>
            </a:r>
            <a:r>
              <a:rPr lang="en-GB" sz="1800" dirty="0">
                <a:latin typeface="Arial" panose="020B0604020202020204" pitchFamily="34" charset="0"/>
              </a:rPr>
              <a:t>, J.M. (2020) ‘Impact of Quality Shared Reading Experiences on the Phonological Awareness Skills of </a:t>
            </a:r>
            <a:r>
              <a:rPr lang="en-GB" sz="1800" dirty="0" err="1">
                <a:latin typeface="Arial" panose="020B0604020202020204" pitchFamily="34" charset="0"/>
              </a:rPr>
              <a:t>Preschoolers</a:t>
            </a:r>
            <a:r>
              <a:rPr lang="en-GB" sz="1800" dirty="0">
                <a:latin typeface="Arial" panose="020B0604020202020204" pitchFamily="34" charset="0"/>
              </a:rPr>
              <a:t>’. (Doctoral dissertation, The William Paterson University of New Jersey).</a:t>
            </a:r>
          </a:p>
          <a:p>
            <a:pPr marL="0" indent="0">
              <a:lnSpc>
                <a:spcPct val="150000"/>
              </a:lnSpc>
              <a:spcBef>
                <a:spcPts val="0"/>
              </a:spcBef>
              <a:buNone/>
              <a:defRPr/>
            </a:pPr>
            <a:r>
              <a:rPr lang="en-US" sz="1800" dirty="0">
                <a:latin typeface="Arial" panose="020B0604020202020204" pitchFamily="34" charset="0"/>
              </a:rPr>
              <a:t>The Mail (2018) </a:t>
            </a:r>
            <a:r>
              <a:rPr lang="en-GB" sz="1800" i="1" dirty="0">
                <a:latin typeface="Arial" panose="020B0604020202020204" pitchFamily="34" charset="0"/>
              </a:rPr>
              <a:t>'Political correctness gone mad': Readers gobsmacked at overhaul of traditional nursery rhymes. </a:t>
            </a:r>
            <a:r>
              <a:rPr lang="en-GB" sz="1800" dirty="0">
                <a:latin typeface="Arial" panose="020B0604020202020204" pitchFamily="34" charset="0"/>
                <a:hlinkClick r:id="rId4"/>
              </a:rPr>
              <a:t>https://www.nwemail.co.uk/news/16426581.political-correctness-gone-mad-readers-gobsmacked-overhaul-traditional-nursery-rhymes/</a:t>
            </a:r>
            <a:r>
              <a:rPr lang="en-GB" sz="1800" dirty="0">
                <a:latin typeface="Arial" panose="020B0604020202020204" pitchFamily="34" charset="0"/>
              </a:rPr>
              <a:t> [Accessed: November 4 2020].</a:t>
            </a:r>
          </a:p>
          <a:p>
            <a:pPr marL="0" indent="0">
              <a:lnSpc>
                <a:spcPct val="150000"/>
              </a:lnSpc>
              <a:spcBef>
                <a:spcPts val="0"/>
              </a:spcBef>
              <a:buNone/>
              <a:defRPr/>
            </a:pPr>
            <a:r>
              <a:rPr lang="en-GB" sz="1800" dirty="0">
                <a:latin typeface="Arial" panose="020B0604020202020204" pitchFamily="34" charset="0"/>
              </a:rPr>
              <a:t>Victoria State Government (2019) Examples to promote phonological awareness. </a:t>
            </a:r>
            <a:r>
              <a:rPr lang="en-GB" sz="1800" dirty="0">
                <a:latin typeface="Arial" panose="020B0604020202020204" pitchFamily="34" charset="0"/>
                <a:hlinkClick r:id="rId5"/>
              </a:rPr>
              <a:t>https://www.education.vic.gov.au/school/teachers/teachingresources/discipline/english/literacy/readingviewing/Pages/litfocusphonologicalexample.aspx</a:t>
            </a:r>
            <a:r>
              <a:rPr lang="en-GB" sz="1800" dirty="0">
                <a:latin typeface="Arial" panose="020B0604020202020204" pitchFamily="34" charset="0"/>
              </a:rPr>
              <a:t> [Accessed: November 4 2020].</a:t>
            </a:r>
          </a:p>
          <a:p>
            <a:pPr marL="0" indent="0">
              <a:lnSpc>
                <a:spcPct val="150000"/>
              </a:lnSpc>
              <a:spcBef>
                <a:spcPts val="0"/>
              </a:spcBef>
              <a:spcAft>
                <a:spcPts val="0"/>
              </a:spcAft>
              <a:buFontTx/>
              <a:buNone/>
              <a:defRPr/>
            </a:pPr>
            <a:r>
              <a:rPr lang="cy-GB" sz="1800" dirty="0">
                <a:solidFill>
                  <a:srgbClr val="000000"/>
                </a:solidFill>
                <a:latin typeface="Arial" panose="020B0604020202020204" pitchFamily="34" charset="0"/>
                <a:ea typeface="Times New Roman"/>
              </a:rPr>
              <a:t>Welsh </a:t>
            </a:r>
            <a:r>
              <a:rPr lang="cy-GB" sz="1800" dirty="0" err="1">
                <a:solidFill>
                  <a:srgbClr val="000000"/>
                </a:solidFill>
                <a:latin typeface="Arial" panose="020B0604020202020204" pitchFamily="34" charset="0"/>
                <a:ea typeface="Times New Roman"/>
              </a:rPr>
              <a:t>Government</a:t>
            </a:r>
            <a:r>
              <a:rPr lang="cy-GB" sz="1800" dirty="0">
                <a:solidFill>
                  <a:srgbClr val="000000"/>
                </a:solidFill>
                <a:latin typeface="Arial" panose="020B0604020202020204" pitchFamily="34" charset="0"/>
                <a:ea typeface="Times New Roman"/>
              </a:rPr>
              <a:t> (2017) ‘ </a:t>
            </a:r>
            <a:r>
              <a:rPr lang="cy-GB" sz="1800" dirty="0" err="1">
                <a:solidFill>
                  <a:srgbClr val="000000"/>
                </a:solidFill>
                <a:latin typeface="Arial" panose="020B0604020202020204" pitchFamily="34" charset="0"/>
                <a:ea typeface="Times New Roman"/>
              </a:rPr>
              <a:t>Foundation</a:t>
            </a:r>
            <a:r>
              <a:rPr lang="cy-GB" sz="1800" dirty="0">
                <a:solidFill>
                  <a:srgbClr val="000000"/>
                </a:solidFill>
                <a:latin typeface="Arial" panose="020B0604020202020204" pitchFamily="34" charset="0"/>
                <a:ea typeface="Times New Roman"/>
              </a:rPr>
              <a:t> </a:t>
            </a:r>
            <a:r>
              <a:rPr lang="cy-GB" sz="1800" dirty="0" err="1">
                <a:solidFill>
                  <a:srgbClr val="000000"/>
                </a:solidFill>
                <a:latin typeface="Arial" panose="020B0604020202020204" pitchFamily="34" charset="0"/>
                <a:ea typeface="Times New Roman"/>
              </a:rPr>
              <a:t>Phase</a:t>
            </a:r>
            <a:r>
              <a:rPr lang="cy-GB" sz="1800" dirty="0">
                <a:solidFill>
                  <a:srgbClr val="000000"/>
                </a:solidFill>
                <a:latin typeface="Arial" panose="020B0604020202020204" pitchFamily="34" charset="0"/>
                <a:ea typeface="Times New Roman"/>
              </a:rPr>
              <a:t> </a:t>
            </a:r>
            <a:r>
              <a:rPr lang="cy-GB" sz="1800" dirty="0" err="1">
                <a:solidFill>
                  <a:srgbClr val="000000"/>
                </a:solidFill>
                <a:latin typeface="Arial" panose="020B0604020202020204" pitchFamily="34" charset="0"/>
                <a:ea typeface="Times New Roman"/>
              </a:rPr>
              <a:t>Profile</a:t>
            </a:r>
            <a:r>
              <a:rPr lang="cy-GB" sz="1800" dirty="0">
                <a:solidFill>
                  <a:srgbClr val="000000"/>
                </a:solidFill>
                <a:latin typeface="Arial" panose="020B0604020202020204" pitchFamily="34" charset="0"/>
                <a:ea typeface="Times New Roman"/>
              </a:rPr>
              <a:t>’. Cardiff: Welsh </a:t>
            </a:r>
            <a:r>
              <a:rPr lang="cy-GB" sz="1800" dirty="0" err="1">
                <a:solidFill>
                  <a:srgbClr val="000000"/>
                </a:solidFill>
                <a:latin typeface="Arial" panose="020B0604020202020204" pitchFamily="34" charset="0"/>
                <a:ea typeface="Times New Roman"/>
              </a:rPr>
              <a:t>Government</a:t>
            </a:r>
            <a:r>
              <a:rPr lang="cy-GB" sz="1800" dirty="0">
                <a:solidFill>
                  <a:srgbClr val="000000"/>
                </a:solidFill>
                <a:latin typeface="Arial" panose="020B0604020202020204" pitchFamily="34" charset="0"/>
                <a:ea typeface="Times New Roman"/>
              </a:rPr>
              <a:t>.</a:t>
            </a:r>
          </a:p>
          <a:p>
            <a:pPr marL="0" indent="0">
              <a:buFontTx/>
              <a:buNone/>
              <a:defRPr/>
            </a:pPr>
            <a:endParaRPr lang="cy-GB" dirty="0"/>
          </a:p>
        </p:txBody>
      </p:sp>
    </p:spTree>
    <p:extLst>
      <p:ext uri="{BB962C8B-B14F-4D97-AF65-F5344CB8AC3E}">
        <p14:creationId xmlns:p14="http://schemas.microsoft.com/office/powerpoint/2010/main" val="463068982"/>
      </p:ext>
    </p:extLst>
  </p:cSld>
  <p:clrMapOvr>
    <a:masterClrMapping/>
  </p:clrMapOvr>
</p:sld>
</file>

<file path=ppt/theme/theme1.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5" ma:contentTypeDescription="Create a new document." ma:contentTypeScope="" ma:versionID="cd6363ea4f4541baaf4aadf57a86f719">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24f73608559c122f1aad4c20a927a94a"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86DAE03-1D2E-48F0-BC9D-8BCC50AC6A1A}">
  <ds:schemaRefs>
    <ds:schemaRef ds:uri="http://schemas.microsoft.com/sharepoint/v3/contenttype/forms"/>
  </ds:schemaRefs>
</ds:datastoreItem>
</file>

<file path=customXml/itemProps2.xml><?xml version="1.0" encoding="utf-8"?>
<ds:datastoreItem xmlns:ds="http://schemas.openxmlformats.org/officeDocument/2006/customXml" ds:itemID="{A1A1AD18-7069-48D6-9086-BBB426EBBA64}">
  <ds:schemaRefs>
    <ds:schemaRef ds:uri="http://purl.org/dc/terms/"/>
    <ds:schemaRef ds:uri="http://schemas.microsoft.com/office/2006/documentManagement/types"/>
    <ds:schemaRef ds:uri="http://schemas.microsoft.com/office/2006/metadata/properties"/>
    <ds:schemaRef ds:uri="http://schemas.openxmlformats.org/package/2006/metadata/core-properties"/>
    <ds:schemaRef ds:uri="http://purl.org/dc/elements/1.1/"/>
    <ds:schemaRef ds:uri="http://schemas.microsoft.com/office/infopath/2007/PartnerControls"/>
    <ds:schemaRef ds:uri="http://purl.org/dc/dcmitype/"/>
    <ds:schemaRef ds:uri="16bfc89a-06a0-41d6-ae50-6ff65b36cb8b"/>
    <ds:schemaRef ds:uri="e4a72011-89be-41d7-bd49-565121a9e247"/>
    <ds:schemaRef ds:uri="http://www.w3.org/XML/1998/namespace"/>
  </ds:schemaRefs>
</ds:datastoreItem>
</file>

<file path=customXml/itemProps3.xml><?xml version="1.0" encoding="utf-8"?>
<ds:datastoreItem xmlns:ds="http://schemas.openxmlformats.org/officeDocument/2006/customXml" ds:itemID="{3A3E5471-2CF2-4A91-A15E-C9B7386988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115</TotalTime>
  <Words>2319</Words>
  <Application>Microsoft Office PowerPoint</Application>
  <PresentationFormat>On-screen Show (4:3)</PresentationFormat>
  <Paragraphs>336</Paragraphs>
  <Slides>42</Slides>
  <Notes>32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42</vt:i4>
      </vt:variant>
    </vt:vector>
  </HeadingPairs>
  <TitlesOfParts>
    <vt:vector size="49" baseType="lpstr">
      <vt:lpstr>ＭＳ Ｐゴシック</vt:lpstr>
      <vt:lpstr>Arial</vt:lpstr>
      <vt:lpstr>Calibri</vt:lpstr>
      <vt:lpstr>Calibri Light</vt:lpstr>
      <vt:lpstr>Times New Roman</vt:lpstr>
      <vt:lpstr>Sub Title 1</vt:lpstr>
      <vt:lpstr>Accessible 2</vt:lpstr>
      <vt:lpstr>PowerPoint Presentation</vt:lpstr>
      <vt:lpstr>Contents</vt:lpstr>
      <vt:lpstr>Employability/Transferable Skills</vt:lpstr>
      <vt:lpstr>Resources</vt:lpstr>
      <vt:lpstr>Early Years Practitioner programme</vt:lpstr>
      <vt:lpstr>Nursery rhymes - From where?</vt:lpstr>
      <vt:lpstr>A little history…</vt:lpstr>
      <vt:lpstr>Do you remember these?</vt:lpstr>
      <vt:lpstr>PowerPoint Presentation</vt:lpstr>
      <vt:lpstr>PowerPoint Presentation</vt:lpstr>
      <vt:lpstr>PowerPoint Presentation</vt:lpstr>
      <vt:lpstr>PowerPoint Presentation</vt:lpstr>
      <vt:lpstr>France</vt:lpstr>
      <vt:lpstr>Africa</vt:lpstr>
      <vt:lpstr>Chinese Mandarin</vt:lpstr>
      <vt:lpstr>Latin America</vt:lpstr>
      <vt:lpstr>Today’s thinking...</vt:lpstr>
      <vt:lpstr>However… </vt:lpstr>
      <vt:lpstr>David Crystal</vt:lpstr>
      <vt:lpstr>David Crystal</vt:lpstr>
      <vt:lpstr>David Crystal (2017: 69)</vt:lpstr>
      <vt:lpstr>David Crystal (2017)</vt:lpstr>
      <vt:lpstr> Have a go…</vt:lpstr>
      <vt:lpstr>Have a go…</vt:lpstr>
      <vt:lpstr>Friedrich Froebel</vt:lpstr>
      <vt:lpstr> Linguistic skills </vt:lpstr>
      <vt:lpstr>Phonological awareness</vt:lpstr>
      <vt:lpstr>Activities to promote phonological awareness</vt:lpstr>
      <vt:lpstr>Phonemes</vt:lpstr>
      <vt:lpstr>Syllables &amp; Rhythm</vt:lpstr>
      <vt:lpstr>Rhyme</vt:lpstr>
      <vt:lpstr>Rhyme - Activity</vt:lpstr>
      <vt:lpstr>Repetition</vt:lpstr>
      <vt:lpstr>Repetition – Discuss…</vt:lpstr>
      <vt:lpstr>Alliteration</vt:lpstr>
      <vt:lpstr>Alliteration – Have a go!</vt:lpstr>
      <vt:lpstr>Onomatopoeia</vt:lpstr>
      <vt:lpstr>Onomatopoeia activity</vt:lpstr>
      <vt:lpstr>To end…</vt:lpstr>
      <vt:lpstr>References</vt:lpstr>
      <vt:lpstr>References</vt:lpstr>
      <vt:lpstr>References</vt:lpstr>
    </vt:vector>
  </TitlesOfParts>
  <Company>CYD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 502 Caffael Iaith/Language Acquisition</dc:title>
  <dc:creator>IT</dc:creator>
  <cp:lastModifiedBy>BHAVISHA BHANDERI</cp:lastModifiedBy>
  <cp:revision>99</cp:revision>
  <cp:lastPrinted>2019-11-18T15:36:16Z</cp:lastPrinted>
  <dcterms:created xsi:type="dcterms:W3CDTF">2009-01-26T14:24:37Z</dcterms:created>
  <dcterms:modified xsi:type="dcterms:W3CDTF">2024-09-19T10:11:58Z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0x010100B144F219396AFE458016C97602F34B7A</vt:lpwstr>
  </property>
</Properties>
</file>