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8288000" cy="10287000"/>
  <p:notesSz cx="6858000" cy="9144000"/>
  <p:embeddedFontLst>
    <p:embeddedFont>
      <p:font typeface="Inter" charset="1" panose="02000503000000020004"/>
      <p:regular r:id="rId16"/>
    </p:embeddedFont>
    <p:embeddedFont>
      <p:font typeface="HK Grotesk Bold" charset="1" panose="00000800000000000000"/>
      <p:regular r:id="rId17"/>
    </p:embeddedFont>
    <p:embeddedFont>
      <p:font typeface="HK Grotesk" charset="1" panose="00000500000000000000"/>
      <p:regular r:id="rId18"/>
    </p:embeddedFont>
    <p:embeddedFont>
      <p:font typeface="Garet" charset="1" panose="00000000000000000000"/>
      <p:regular r:id="rId19"/>
    </p:embeddedFont>
    <p:embeddedFont>
      <p:font typeface="Arimo Bold" charset="1" panose="020B0704020202020204"/>
      <p:regular r:id="rId20"/>
    </p:embeddedFont>
    <p:embeddedFont>
      <p:font typeface="Calibri (MS) Bold" charset="1" panose="020F0702030404030204"/>
      <p:regular r:id="rId21"/>
    </p:embeddedFont>
    <p:embeddedFont>
      <p:font typeface="Garet Bold" charset="1" panose="00000000000000000000"/>
      <p:regular r:id="rId22"/>
    </p:embeddedFont>
    <p:embeddedFont>
      <p:font typeface="HK Grotesk Bold Italics" charset="1" panose="0000080000000000000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4.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5.jpeg" Type="http://schemas.openxmlformats.org/officeDocument/2006/relationships/image"/><Relationship Id="rId5" Target="../media/image6.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9.jpeg" Type="http://schemas.openxmlformats.org/officeDocument/2006/relationships/image"/><Relationship Id="rId5" Target="../media/image5.jpeg" Type="http://schemas.openxmlformats.org/officeDocument/2006/relationships/image"/><Relationship Id="rId6" Target="../media/image10.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1.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13.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https://www.canva.com"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727247" y="2364622"/>
            <a:ext cx="11839356" cy="4496505"/>
          </a:xfrm>
          <a:prstGeom prst="rect">
            <a:avLst/>
          </a:prstGeom>
        </p:spPr>
        <p:txBody>
          <a:bodyPr anchor="t" rtlCol="false" tIns="0" lIns="0" bIns="0" rIns="0">
            <a:spAutoFit/>
          </a:bodyPr>
          <a:lstStyle/>
          <a:p>
            <a:pPr algn="l">
              <a:lnSpc>
                <a:spcPts val="6991"/>
              </a:lnSpc>
            </a:pPr>
            <a:r>
              <a:rPr lang="en-US" sz="7768" spc="-310">
                <a:solidFill>
                  <a:srgbClr val="450E15"/>
                </a:solidFill>
                <a:latin typeface="Inter"/>
                <a:ea typeface="Inter"/>
                <a:cs typeface="Inter"/>
                <a:sym typeface="Inter"/>
              </a:rPr>
              <a:t>FROM REACTIVE SUPPORT </a:t>
            </a:r>
          </a:p>
          <a:p>
            <a:pPr algn="l">
              <a:lnSpc>
                <a:spcPts val="6991"/>
              </a:lnSpc>
            </a:pPr>
          </a:p>
          <a:p>
            <a:pPr algn="l">
              <a:lnSpc>
                <a:spcPts val="6991"/>
              </a:lnSpc>
            </a:pPr>
            <a:r>
              <a:rPr lang="en-US" sz="7768" spc="-310">
                <a:solidFill>
                  <a:srgbClr val="450E15"/>
                </a:solidFill>
                <a:latin typeface="Inter"/>
                <a:ea typeface="Inter"/>
                <a:cs typeface="Inter"/>
                <a:sym typeface="Inter"/>
              </a:rPr>
              <a:t>TO </a:t>
            </a:r>
            <a:r>
              <a:rPr lang="en-US" sz="7768" spc="-310">
                <a:solidFill>
                  <a:srgbClr val="B85B56"/>
                </a:solidFill>
                <a:latin typeface="Inter"/>
                <a:ea typeface="Inter"/>
                <a:cs typeface="Inter"/>
                <a:sym typeface="Inter"/>
              </a:rPr>
              <a:t>PROACTIVE</a:t>
            </a:r>
            <a:r>
              <a:rPr lang="en-US" sz="7768" spc="-310">
                <a:solidFill>
                  <a:srgbClr val="450E15"/>
                </a:solidFill>
                <a:latin typeface="Inter"/>
                <a:ea typeface="Inter"/>
                <a:cs typeface="Inter"/>
                <a:sym typeface="Inter"/>
              </a:rPr>
              <a:t> LEADERSHIP</a:t>
            </a:r>
          </a:p>
        </p:txBody>
      </p:sp>
      <p:grpSp>
        <p:nvGrpSpPr>
          <p:cNvPr name="Group 3" id="3"/>
          <p:cNvGrpSpPr/>
          <p:nvPr/>
        </p:nvGrpSpPr>
        <p:grpSpPr>
          <a:xfrm rot="0">
            <a:off x="1028700" y="725045"/>
            <a:ext cx="16230600" cy="607310"/>
            <a:chOff x="0" y="0"/>
            <a:chExt cx="4274726" cy="159950"/>
          </a:xfrm>
        </p:grpSpPr>
        <p:sp>
          <p:nvSpPr>
            <p:cNvPr name="Freeform 4" id="4"/>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450E15"/>
            </a:solidFill>
            <a:ln w="19050" cap="rnd">
              <a:solidFill>
                <a:srgbClr val="B85B56"/>
              </a:solidFill>
              <a:prstDash val="solid"/>
              <a:round/>
            </a:ln>
          </p:spPr>
        </p:sp>
        <p:sp>
          <p:nvSpPr>
            <p:cNvPr name="TextBox 5" id="5"/>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7" id="7"/>
          <p:cNvGrpSpPr/>
          <p:nvPr/>
        </p:nvGrpSpPr>
        <p:grpSpPr>
          <a:xfrm rot="0">
            <a:off x="12185959" y="2535739"/>
            <a:ext cx="5073341" cy="5215521"/>
            <a:chOff x="0" y="0"/>
            <a:chExt cx="1336189" cy="1373635"/>
          </a:xfrm>
        </p:grpSpPr>
        <p:sp>
          <p:nvSpPr>
            <p:cNvPr name="Freeform 8" id="8"/>
            <p:cNvSpPr/>
            <p:nvPr/>
          </p:nvSpPr>
          <p:spPr>
            <a:xfrm flipH="false" flipV="false" rot="0">
              <a:off x="0" y="0"/>
              <a:ext cx="1336189" cy="1373635"/>
            </a:xfrm>
            <a:custGeom>
              <a:avLst/>
              <a:gdLst/>
              <a:ahLst/>
              <a:cxnLst/>
              <a:rect r="r" b="b" t="t" l="l"/>
              <a:pathLst>
                <a:path h="1373635" w="1336189">
                  <a:moveTo>
                    <a:pt x="30520" y="0"/>
                  </a:moveTo>
                  <a:lnTo>
                    <a:pt x="1305669" y="0"/>
                  </a:lnTo>
                  <a:cubicBezTo>
                    <a:pt x="1322524" y="0"/>
                    <a:pt x="1336189" y="13664"/>
                    <a:pt x="1336189" y="30520"/>
                  </a:cubicBezTo>
                  <a:lnTo>
                    <a:pt x="1336189" y="1343115"/>
                  </a:lnTo>
                  <a:cubicBezTo>
                    <a:pt x="1336189" y="1359971"/>
                    <a:pt x="1322524" y="1373635"/>
                    <a:pt x="1305669" y="1373635"/>
                  </a:cubicBezTo>
                  <a:lnTo>
                    <a:pt x="30520" y="1373635"/>
                  </a:lnTo>
                  <a:cubicBezTo>
                    <a:pt x="13664" y="1373635"/>
                    <a:pt x="0" y="1359971"/>
                    <a:pt x="0" y="1343115"/>
                  </a:cubicBezTo>
                  <a:lnTo>
                    <a:pt x="0" y="30520"/>
                  </a:lnTo>
                  <a:cubicBezTo>
                    <a:pt x="0" y="13664"/>
                    <a:pt x="13664" y="0"/>
                    <a:pt x="30520" y="0"/>
                  </a:cubicBezTo>
                  <a:close/>
                </a:path>
              </a:pathLst>
            </a:custGeom>
            <a:solidFill>
              <a:srgbClr val="450E15"/>
            </a:solidFill>
          </p:spPr>
        </p:sp>
        <p:sp>
          <p:nvSpPr>
            <p:cNvPr name="TextBox 9" id="9"/>
            <p:cNvSpPr txBox="true"/>
            <p:nvPr/>
          </p:nvSpPr>
          <p:spPr>
            <a:xfrm>
              <a:off x="0" y="-38100"/>
              <a:ext cx="1336189" cy="1411735"/>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11641075" y="3110735"/>
            <a:ext cx="5080205" cy="5080205"/>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30479" y="0"/>
                  </a:moveTo>
                  <a:lnTo>
                    <a:pt x="782321" y="0"/>
                  </a:lnTo>
                  <a:cubicBezTo>
                    <a:pt x="799154" y="0"/>
                    <a:pt x="812800" y="13646"/>
                    <a:pt x="812800" y="30479"/>
                  </a:cubicBezTo>
                  <a:lnTo>
                    <a:pt x="812800" y="782321"/>
                  </a:lnTo>
                  <a:cubicBezTo>
                    <a:pt x="812800" y="799154"/>
                    <a:pt x="799154" y="812800"/>
                    <a:pt x="782321" y="812800"/>
                  </a:cubicBezTo>
                  <a:lnTo>
                    <a:pt x="30479" y="812800"/>
                  </a:lnTo>
                  <a:cubicBezTo>
                    <a:pt x="13646" y="812800"/>
                    <a:pt x="0" y="799154"/>
                    <a:pt x="0" y="782321"/>
                  </a:cubicBezTo>
                  <a:lnTo>
                    <a:pt x="0" y="30479"/>
                  </a:lnTo>
                  <a:cubicBezTo>
                    <a:pt x="0" y="13646"/>
                    <a:pt x="13646" y="0"/>
                    <a:pt x="30479" y="0"/>
                  </a:cubicBezTo>
                  <a:close/>
                </a:path>
              </a:pathLst>
            </a:custGeom>
            <a:blipFill>
              <a:blip r:embed="rId4"/>
              <a:stretch>
                <a:fillRect l="0" t="-24931" r="0" b="-24931"/>
              </a:stretch>
            </a:blipFill>
          </p:spPr>
        </p:sp>
      </p:grpSp>
      <p:grpSp>
        <p:nvGrpSpPr>
          <p:cNvPr name="Group 12" id="12"/>
          <p:cNvGrpSpPr/>
          <p:nvPr/>
        </p:nvGrpSpPr>
        <p:grpSpPr>
          <a:xfrm rot="0">
            <a:off x="768285" y="8430844"/>
            <a:ext cx="4986327" cy="447740"/>
            <a:chOff x="0" y="0"/>
            <a:chExt cx="1313271" cy="117923"/>
          </a:xfrm>
        </p:grpSpPr>
        <p:sp>
          <p:nvSpPr>
            <p:cNvPr name="Freeform 13" id="13"/>
            <p:cNvSpPr/>
            <p:nvPr/>
          </p:nvSpPr>
          <p:spPr>
            <a:xfrm flipH="false" flipV="false" rot="0">
              <a:off x="0" y="0"/>
              <a:ext cx="1313271" cy="117923"/>
            </a:xfrm>
            <a:custGeom>
              <a:avLst/>
              <a:gdLst/>
              <a:ahLst/>
              <a:cxnLst/>
              <a:rect r="r" b="b" t="t" l="l"/>
              <a:pathLst>
                <a:path h="117923" w="1313271">
                  <a:moveTo>
                    <a:pt x="0" y="0"/>
                  </a:moveTo>
                  <a:lnTo>
                    <a:pt x="1313271" y="0"/>
                  </a:lnTo>
                  <a:lnTo>
                    <a:pt x="1313271" y="117923"/>
                  </a:lnTo>
                  <a:lnTo>
                    <a:pt x="0" y="117923"/>
                  </a:lnTo>
                  <a:close/>
                </a:path>
              </a:pathLst>
            </a:custGeom>
            <a:solidFill>
              <a:srgbClr val="B85B56"/>
            </a:solidFill>
          </p:spPr>
        </p:sp>
        <p:sp>
          <p:nvSpPr>
            <p:cNvPr name="TextBox 14" id="14"/>
            <p:cNvSpPr txBox="true"/>
            <p:nvPr/>
          </p:nvSpPr>
          <p:spPr>
            <a:xfrm>
              <a:off x="0" y="-38100"/>
              <a:ext cx="1313271" cy="156023"/>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0">
            <a:off x="1809858" y="887412"/>
            <a:ext cx="5138520" cy="568325"/>
          </a:xfrm>
          <a:prstGeom prst="rect">
            <a:avLst/>
          </a:prstGeom>
        </p:spPr>
        <p:txBody>
          <a:bodyPr anchor="t" rtlCol="false" tIns="0" lIns="0" bIns="0" rIns="0">
            <a:spAutoFit/>
          </a:bodyPr>
          <a:lstStyle/>
          <a:p>
            <a:pPr algn="l">
              <a:lnSpc>
                <a:spcPts val="2200"/>
              </a:lnSpc>
            </a:pPr>
            <a:r>
              <a:rPr lang="en-US" sz="2000" spc="146" b="true">
                <a:solidFill>
                  <a:srgbClr val="FFFFFF"/>
                </a:solidFill>
                <a:latin typeface="HK Grotesk Bold"/>
                <a:ea typeface="HK Grotesk Bold"/>
                <a:cs typeface="HK Grotesk Bold"/>
                <a:sym typeface="HK Grotesk Bold"/>
              </a:rPr>
              <a:t>Research Proposal Presentation</a:t>
            </a:r>
          </a:p>
          <a:p>
            <a:pPr algn="l">
              <a:lnSpc>
                <a:spcPts val="2200"/>
              </a:lnSpc>
              <a:spcBef>
                <a:spcPct val="0"/>
              </a:spcBef>
            </a:pPr>
          </a:p>
        </p:txBody>
      </p:sp>
      <p:sp>
        <p:nvSpPr>
          <p:cNvPr name="TextBox 16" id="16"/>
          <p:cNvSpPr txBox="true"/>
          <p:nvPr/>
        </p:nvSpPr>
        <p:spPr>
          <a:xfrm rot="0">
            <a:off x="11358845" y="887412"/>
            <a:ext cx="5618225" cy="292100"/>
          </a:xfrm>
          <a:prstGeom prst="rect">
            <a:avLst/>
          </a:prstGeom>
        </p:spPr>
        <p:txBody>
          <a:bodyPr anchor="t" rtlCol="false" tIns="0" lIns="0" bIns="0" rIns="0">
            <a:spAutoFit/>
          </a:bodyPr>
          <a:lstStyle/>
          <a:p>
            <a:pPr algn="r">
              <a:lnSpc>
                <a:spcPts val="2200"/>
              </a:lnSpc>
              <a:spcBef>
                <a:spcPct val="0"/>
              </a:spcBef>
            </a:pPr>
            <a:r>
              <a:rPr lang="en-US" sz="2000" spc="146">
                <a:solidFill>
                  <a:srgbClr val="FFFFFF"/>
                </a:solidFill>
                <a:latin typeface="HK Grotesk"/>
                <a:ea typeface="HK Grotesk"/>
                <a:cs typeface="HK Grotesk"/>
                <a:sym typeface="HK Grotesk"/>
              </a:rPr>
              <a:t>30/June/2026</a:t>
            </a:r>
          </a:p>
        </p:txBody>
      </p:sp>
      <p:sp>
        <p:nvSpPr>
          <p:cNvPr name="TextBox 17" id="17"/>
          <p:cNvSpPr txBox="true"/>
          <p:nvPr/>
        </p:nvSpPr>
        <p:spPr>
          <a:xfrm rot="0">
            <a:off x="768285" y="8966200"/>
            <a:ext cx="5618225" cy="292100"/>
          </a:xfrm>
          <a:prstGeom prst="rect">
            <a:avLst/>
          </a:prstGeom>
        </p:spPr>
        <p:txBody>
          <a:bodyPr anchor="t" rtlCol="false" tIns="0" lIns="0" bIns="0" rIns="0">
            <a:spAutoFit/>
          </a:bodyPr>
          <a:lstStyle/>
          <a:p>
            <a:pPr algn="l">
              <a:lnSpc>
                <a:spcPts val="2200"/>
              </a:lnSpc>
              <a:spcBef>
                <a:spcPct val="0"/>
              </a:spcBef>
            </a:pPr>
            <a:r>
              <a:rPr lang="en-US" sz="2000" spc="-32">
                <a:solidFill>
                  <a:srgbClr val="450E15"/>
                </a:solidFill>
                <a:latin typeface="HK Grotesk"/>
                <a:ea typeface="HK Grotesk"/>
                <a:cs typeface="HK Grotesk"/>
                <a:sym typeface="HK Grotesk"/>
              </a:rPr>
              <a:t>Presented By:</a:t>
            </a:r>
          </a:p>
        </p:txBody>
      </p:sp>
      <p:sp>
        <p:nvSpPr>
          <p:cNvPr name="TextBox 18" id="18"/>
          <p:cNvSpPr txBox="true"/>
          <p:nvPr/>
        </p:nvSpPr>
        <p:spPr>
          <a:xfrm rot="0">
            <a:off x="11372065" y="8793588"/>
            <a:ext cx="5618225" cy="844550"/>
          </a:xfrm>
          <a:prstGeom prst="rect">
            <a:avLst/>
          </a:prstGeom>
        </p:spPr>
        <p:txBody>
          <a:bodyPr anchor="t" rtlCol="false" tIns="0" lIns="0" bIns="0" rIns="0">
            <a:spAutoFit/>
          </a:bodyPr>
          <a:lstStyle/>
          <a:p>
            <a:pPr algn="r">
              <a:lnSpc>
                <a:spcPts val="2200"/>
              </a:lnSpc>
            </a:pPr>
            <a:r>
              <a:rPr lang="en-US" sz="2000" spc="-32">
                <a:solidFill>
                  <a:srgbClr val="450E15"/>
                </a:solidFill>
                <a:latin typeface="HK Grotesk"/>
                <a:ea typeface="HK Grotesk"/>
                <a:cs typeface="HK Grotesk"/>
                <a:sym typeface="HK Grotesk"/>
              </a:rPr>
              <a:t>BA Leadership and Management</a:t>
            </a:r>
          </a:p>
          <a:p>
            <a:pPr algn="r">
              <a:lnSpc>
                <a:spcPts val="2200"/>
              </a:lnSpc>
            </a:pPr>
            <a:r>
              <a:rPr lang="en-US" sz="2000" spc="-32">
                <a:solidFill>
                  <a:srgbClr val="450E15"/>
                </a:solidFill>
                <a:latin typeface="HK Grotesk"/>
                <a:ea typeface="HK Grotesk"/>
                <a:cs typeface="HK Grotesk"/>
                <a:sym typeface="HK Grotesk"/>
              </a:rPr>
              <a:t>Developing a Research Proposal</a:t>
            </a:r>
          </a:p>
          <a:p>
            <a:pPr algn="r">
              <a:lnSpc>
                <a:spcPts val="2200"/>
              </a:lnSpc>
              <a:spcBef>
                <a:spcPct val="0"/>
              </a:spcBef>
            </a:pPr>
          </a:p>
        </p:txBody>
      </p:sp>
      <p:sp>
        <p:nvSpPr>
          <p:cNvPr name="TextBox 19" id="19"/>
          <p:cNvSpPr txBox="true"/>
          <p:nvPr/>
        </p:nvSpPr>
        <p:spPr>
          <a:xfrm rot="0">
            <a:off x="768285" y="9346038"/>
            <a:ext cx="5618225" cy="292100"/>
          </a:xfrm>
          <a:prstGeom prst="rect">
            <a:avLst/>
          </a:prstGeom>
        </p:spPr>
        <p:txBody>
          <a:bodyPr anchor="t" rtlCol="false" tIns="0" lIns="0" bIns="0" rIns="0">
            <a:spAutoFit/>
          </a:bodyPr>
          <a:lstStyle/>
          <a:p>
            <a:pPr algn="l">
              <a:lnSpc>
                <a:spcPts val="2200"/>
              </a:lnSpc>
              <a:spcBef>
                <a:spcPct val="0"/>
              </a:spcBef>
            </a:pPr>
            <a:r>
              <a:rPr lang="en-US" b="true" sz="2000" spc="-32">
                <a:solidFill>
                  <a:srgbClr val="450E15"/>
                </a:solidFill>
                <a:latin typeface="HK Grotesk Bold"/>
                <a:ea typeface="HK Grotesk Bold"/>
                <a:cs typeface="HK Grotesk Bold"/>
                <a:sym typeface="HK Grotesk Bold"/>
              </a:rPr>
              <a:t>Salma Farache</a:t>
            </a:r>
          </a:p>
        </p:txBody>
      </p:sp>
      <p:sp>
        <p:nvSpPr>
          <p:cNvPr name="TextBox 20" id="20"/>
          <p:cNvSpPr txBox="true"/>
          <p:nvPr/>
        </p:nvSpPr>
        <p:spPr>
          <a:xfrm rot="0">
            <a:off x="768285" y="7385125"/>
            <a:ext cx="11757281" cy="672465"/>
          </a:xfrm>
          <a:prstGeom prst="rect">
            <a:avLst/>
          </a:prstGeom>
        </p:spPr>
        <p:txBody>
          <a:bodyPr anchor="t" rtlCol="false" tIns="0" lIns="0" bIns="0" rIns="0">
            <a:spAutoFit/>
          </a:bodyPr>
          <a:lstStyle/>
          <a:p>
            <a:pPr algn="l">
              <a:lnSpc>
                <a:spcPts val="2610"/>
              </a:lnSpc>
            </a:pPr>
            <a:r>
              <a:rPr lang="en-US" sz="2900" spc="-116">
                <a:solidFill>
                  <a:srgbClr val="222223"/>
                </a:solidFill>
                <a:latin typeface="Garet"/>
                <a:ea typeface="Garet"/>
                <a:cs typeface="Garet"/>
                <a:sym typeface="Garet"/>
              </a:rPr>
              <a:t>University Strategies for Supporting Student Well-Being,</a:t>
            </a:r>
          </a:p>
          <a:p>
            <a:pPr algn="l" marL="0" indent="0" lvl="0">
              <a:lnSpc>
                <a:spcPts val="2610"/>
              </a:lnSpc>
              <a:spcBef>
                <a:spcPct val="0"/>
              </a:spcBef>
            </a:pPr>
            <a:r>
              <a:rPr lang="en-US" sz="2900" spc="-116">
                <a:solidFill>
                  <a:srgbClr val="222223"/>
                </a:solidFill>
                <a:latin typeface="Garet"/>
                <a:ea typeface="Garet"/>
                <a:cs typeface="Garet"/>
                <a:sym typeface="Garet"/>
              </a:rPr>
              <a:t> Including </a:t>
            </a:r>
            <a:r>
              <a:rPr lang="en-US" sz="2900" spc="-116">
                <a:solidFill>
                  <a:srgbClr val="B85B56"/>
                </a:solidFill>
                <a:latin typeface="Garet"/>
                <a:ea typeface="Garet"/>
                <a:cs typeface="Garet"/>
                <a:sym typeface="Garet"/>
              </a:rPr>
              <a:t>Chronic Illness</a:t>
            </a:r>
            <a:r>
              <a:rPr lang="en-US" sz="2900" spc="-116">
                <a:solidFill>
                  <a:srgbClr val="222223"/>
                </a:solidFill>
                <a:latin typeface="Garet"/>
                <a:ea typeface="Garet"/>
                <a:cs typeface="Garet"/>
                <a:sym typeface="Garet"/>
              </a:rPr>
              <a:t> and </a:t>
            </a:r>
            <a:r>
              <a:rPr lang="en-US" sz="2900" spc="-116">
                <a:solidFill>
                  <a:srgbClr val="B85B56"/>
                </a:solidFill>
                <a:latin typeface="Garet"/>
                <a:ea typeface="Garet"/>
                <a:cs typeface="Garet"/>
                <a:sym typeface="Garet"/>
              </a:rPr>
              <a:t>Mental Health</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450E15"/>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5838793" y="7801767"/>
            <a:ext cx="2002363" cy="2002363"/>
            <a:chOff x="0" y="0"/>
            <a:chExt cx="249452" cy="249452"/>
          </a:xfrm>
        </p:grpSpPr>
        <p:sp>
          <p:nvSpPr>
            <p:cNvPr name="Freeform 7" id="7"/>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8" id="8"/>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7295911" y="8945045"/>
            <a:ext cx="2002363" cy="2002363"/>
            <a:chOff x="0" y="0"/>
            <a:chExt cx="249452" cy="249452"/>
          </a:xfrm>
        </p:grpSpPr>
        <p:sp>
          <p:nvSpPr>
            <p:cNvPr name="Freeform 10" id="10"/>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6D1621"/>
            </a:solidFill>
          </p:spPr>
        </p:sp>
        <p:sp>
          <p:nvSpPr>
            <p:cNvPr name="TextBox 11" id="11"/>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1627855" y="1975838"/>
            <a:ext cx="5631445" cy="7282462"/>
            <a:chOff x="0" y="0"/>
            <a:chExt cx="900995" cy="1165147"/>
          </a:xfrm>
        </p:grpSpPr>
        <p:sp>
          <p:nvSpPr>
            <p:cNvPr name="Freeform 13" id="13"/>
            <p:cNvSpPr/>
            <p:nvPr/>
          </p:nvSpPr>
          <p:spPr>
            <a:xfrm flipH="false" flipV="false" rot="0">
              <a:off x="0" y="0"/>
              <a:ext cx="900995" cy="1165147"/>
            </a:xfrm>
            <a:custGeom>
              <a:avLst/>
              <a:gdLst/>
              <a:ahLst/>
              <a:cxnLst/>
              <a:rect r="r" b="b" t="t" l="l"/>
              <a:pathLst>
                <a:path h="1165147" w="900995">
                  <a:moveTo>
                    <a:pt x="27495" y="0"/>
                  </a:moveTo>
                  <a:lnTo>
                    <a:pt x="873499" y="0"/>
                  </a:lnTo>
                  <a:cubicBezTo>
                    <a:pt x="880792" y="0"/>
                    <a:pt x="887785" y="2897"/>
                    <a:pt x="892942" y="8053"/>
                  </a:cubicBezTo>
                  <a:cubicBezTo>
                    <a:pt x="898098" y="13210"/>
                    <a:pt x="900995" y="20203"/>
                    <a:pt x="900995" y="27495"/>
                  </a:cubicBezTo>
                  <a:lnTo>
                    <a:pt x="900995" y="1137652"/>
                  </a:lnTo>
                  <a:cubicBezTo>
                    <a:pt x="900995" y="1152837"/>
                    <a:pt x="888685" y="1165147"/>
                    <a:pt x="873499" y="1165147"/>
                  </a:cubicBezTo>
                  <a:lnTo>
                    <a:pt x="27495" y="1165147"/>
                  </a:lnTo>
                  <a:cubicBezTo>
                    <a:pt x="12310" y="1165147"/>
                    <a:pt x="0" y="1152837"/>
                    <a:pt x="0" y="1137652"/>
                  </a:cubicBezTo>
                  <a:lnTo>
                    <a:pt x="0" y="27495"/>
                  </a:lnTo>
                  <a:cubicBezTo>
                    <a:pt x="0" y="12310"/>
                    <a:pt x="12310" y="0"/>
                    <a:pt x="27495" y="0"/>
                  </a:cubicBezTo>
                  <a:close/>
                </a:path>
              </a:pathLst>
            </a:custGeom>
            <a:blipFill>
              <a:blip r:embed="rId4"/>
              <a:stretch>
                <a:fillRect l="0" t="-8032" r="0" b="-8032"/>
              </a:stretch>
            </a:blipFill>
          </p:spPr>
        </p:sp>
      </p:grpSp>
      <p:grpSp>
        <p:nvGrpSpPr>
          <p:cNvPr name="Group 14" id="14"/>
          <p:cNvGrpSpPr/>
          <p:nvPr/>
        </p:nvGrpSpPr>
        <p:grpSpPr>
          <a:xfrm rot="0">
            <a:off x="1028700" y="4769617"/>
            <a:ext cx="12619236" cy="4160824"/>
            <a:chOff x="0" y="0"/>
            <a:chExt cx="3323585" cy="1095855"/>
          </a:xfrm>
        </p:grpSpPr>
        <p:sp>
          <p:nvSpPr>
            <p:cNvPr name="Freeform 15" id="15"/>
            <p:cNvSpPr/>
            <p:nvPr/>
          </p:nvSpPr>
          <p:spPr>
            <a:xfrm flipH="false" flipV="false" rot="0">
              <a:off x="0" y="0"/>
              <a:ext cx="3323585" cy="1095855"/>
            </a:xfrm>
            <a:custGeom>
              <a:avLst/>
              <a:gdLst/>
              <a:ahLst/>
              <a:cxnLst/>
              <a:rect r="r" b="b" t="t" l="l"/>
              <a:pathLst>
                <a:path h="1095855" w="3323585">
                  <a:moveTo>
                    <a:pt x="12270" y="0"/>
                  </a:moveTo>
                  <a:lnTo>
                    <a:pt x="3311315" y="0"/>
                  </a:lnTo>
                  <a:cubicBezTo>
                    <a:pt x="3318091" y="0"/>
                    <a:pt x="3323585" y="5493"/>
                    <a:pt x="3323585" y="12270"/>
                  </a:cubicBezTo>
                  <a:lnTo>
                    <a:pt x="3323585" y="1083585"/>
                  </a:lnTo>
                  <a:cubicBezTo>
                    <a:pt x="3323585" y="1090361"/>
                    <a:pt x="3318091" y="1095855"/>
                    <a:pt x="3311315" y="1095855"/>
                  </a:cubicBezTo>
                  <a:lnTo>
                    <a:pt x="12270" y="1095855"/>
                  </a:lnTo>
                  <a:cubicBezTo>
                    <a:pt x="5493" y="1095855"/>
                    <a:pt x="0" y="1090361"/>
                    <a:pt x="0" y="1083585"/>
                  </a:cubicBezTo>
                  <a:lnTo>
                    <a:pt x="0" y="12270"/>
                  </a:lnTo>
                  <a:cubicBezTo>
                    <a:pt x="0" y="5493"/>
                    <a:pt x="5493" y="0"/>
                    <a:pt x="12270" y="0"/>
                  </a:cubicBezTo>
                  <a:close/>
                </a:path>
              </a:pathLst>
            </a:custGeom>
            <a:solidFill>
              <a:srgbClr val="450E15"/>
            </a:solidFill>
          </p:spPr>
        </p:sp>
        <p:sp>
          <p:nvSpPr>
            <p:cNvPr name="TextBox 16" id="16"/>
            <p:cNvSpPr txBox="true"/>
            <p:nvPr/>
          </p:nvSpPr>
          <p:spPr>
            <a:xfrm>
              <a:off x="0" y="-38100"/>
              <a:ext cx="3323585" cy="1133955"/>
            </a:xfrm>
            <a:prstGeom prst="rect">
              <a:avLst/>
            </a:prstGeom>
          </p:spPr>
          <p:txBody>
            <a:bodyPr anchor="ctr" rtlCol="false" tIns="50800" lIns="50800" bIns="50800" rIns="50800"/>
            <a:lstStyle/>
            <a:p>
              <a:pPr algn="ctr">
                <a:lnSpc>
                  <a:spcPts val="2659"/>
                </a:lnSpc>
              </a:pPr>
            </a:p>
          </p:txBody>
        </p:sp>
      </p:grpSp>
      <p:sp>
        <p:nvSpPr>
          <p:cNvPr name="TextBox 17" id="17"/>
          <p:cNvSpPr txBox="true"/>
          <p:nvPr/>
        </p:nvSpPr>
        <p:spPr>
          <a:xfrm rot="0">
            <a:off x="1028700" y="2271113"/>
            <a:ext cx="9397007" cy="1522760"/>
          </a:xfrm>
          <a:prstGeom prst="rect">
            <a:avLst/>
          </a:prstGeom>
        </p:spPr>
        <p:txBody>
          <a:bodyPr anchor="t" rtlCol="false" tIns="0" lIns="0" bIns="0" rIns="0">
            <a:spAutoFit/>
          </a:bodyPr>
          <a:lstStyle/>
          <a:p>
            <a:pPr algn="l" marL="0" indent="0" lvl="0">
              <a:lnSpc>
                <a:spcPts val="10770"/>
              </a:lnSpc>
            </a:pPr>
            <a:r>
              <a:rPr lang="en-US" b="true" sz="11967" spc="-478">
                <a:solidFill>
                  <a:srgbClr val="B85B56"/>
                </a:solidFill>
                <a:latin typeface="Arimo Bold"/>
                <a:ea typeface="Arimo Bold"/>
                <a:cs typeface="Arimo Bold"/>
                <a:sym typeface="Arimo Bold"/>
              </a:rPr>
              <a:t>Hello !</a:t>
            </a:r>
          </a:p>
        </p:txBody>
      </p:sp>
      <p:grpSp>
        <p:nvGrpSpPr>
          <p:cNvPr name="Group 18" id="18"/>
          <p:cNvGrpSpPr/>
          <p:nvPr/>
        </p:nvGrpSpPr>
        <p:grpSpPr>
          <a:xfrm rot="0">
            <a:off x="7623707" y="2884855"/>
            <a:ext cx="740630" cy="740630"/>
            <a:chOff x="0" y="0"/>
            <a:chExt cx="249452" cy="249452"/>
          </a:xfrm>
        </p:grpSpPr>
        <p:sp>
          <p:nvSpPr>
            <p:cNvPr name="Freeform 19" id="19"/>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20" id="20"/>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21" id="21"/>
          <p:cNvGrpSpPr/>
          <p:nvPr/>
        </p:nvGrpSpPr>
        <p:grpSpPr>
          <a:xfrm rot="0">
            <a:off x="8162663" y="3307728"/>
            <a:ext cx="740630" cy="740630"/>
            <a:chOff x="0" y="0"/>
            <a:chExt cx="249452" cy="249452"/>
          </a:xfrm>
        </p:grpSpPr>
        <p:sp>
          <p:nvSpPr>
            <p:cNvPr name="Freeform 22" id="22"/>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6D1621"/>
            </a:solidFill>
          </p:spPr>
        </p:sp>
        <p:sp>
          <p:nvSpPr>
            <p:cNvPr name="TextBox 23" id="23"/>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sp>
        <p:nvSpPr>
          <p:cNvPr name="TextBox 24" id="24"/>
          <p:cNvSpPr txBox="true"/>
          <p:nvPr/>
        </p:nvSpPr>
        <p:spPr>
          <a:xfrm rot="0">
            <a:off x="1809858" y="887412"/>
            <a:ext cx="4746306"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FFFFFF"/>
                </a:solidFill>
                <a:latin typeface="HK Grotesk Bold"/>
                <a:ea typeface="HK Grotesk Bold"/>
                <a:cs typeface="HK Grotesk Bold"/>
                <a:sym typeface="HK Grotesk Bold"/>
              </a:rPr>
              <a:t>Research Proposal Presentation</a:t>
            </a:r>
          </a:p>
        </p:txBody>
      </p:sp>
      <p:sp>
        <p:nvSpPr>
          <p:cNvPr name="TextBox 25" id="25"/>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FFFFFF"/>
                </a:solidFill>
                <a:latin typeface="HK Grotesk"/>
                <a:ea typeface="HK Grotesk"/>
                <a:cs typeface="HK Grotesk"/>
                <a:sym typeface="HK Grotesk"/>
              </a:rPr>
              <a:t>30/June/2026</a:t>
            </a:r>
          </a:p>
          <a:p>
            <a:pPr algn="r">
              <a:lnSpc>
                <a:spcPts val="2200"/>
              </a:lnSpc>
              <a:spcBef>
                <a:spcPct val="0"/>
              </a:spcBef>
            </a:pPr>
          </a:p>
        </p:txBody>
      </p:sp>
      <p:sp>
        <p:nvSpPr>
          <p:cNvPr name="TextBox 26" id="26"/>
          <p:cNvSpPr txBox="true"/>
          <p:nvPr/>
        </p:nvSpPr>
        <p:spPr>
          <a:xfrm rot="0">
            <a:off x="1570794" y="5372214"/>
            <a:ext cx="11148604" cy="1035685"/>
          </a:xfrm>
          <a:prstGeom prst="rect">
            <a:avLst/>
          </a:prstGeom>
        </p:spPr>
        <p:txBody>
          <a:bodyPr anchor="t" rtlCol="false" tIns="0" lIns="0" bIns="0" rIns="0">
            <a:spAutoFit/>
          </a:bodyPr>
          <a:lstStyle/>
          <a:p>
            <a:pPr algn="l">
              <a:lnSpc>
                <a:spcPts val="2719"/>
              </a:lnSpc>
            </a:pPr>
            <a:r>
              <a:rPr lang="en-US" sz="1999" spc="-49">
                <a:solidFill>
                  <a:srgbClr val="FFFFFF"/>
                </a:solidFill>
                <a:latin typeface="HK Grotesk"/>
                <a:ea typeface="HK Grotesk"/>
                <a:cs typeface="HK Grotesk"/>
                <a:sym typeface="HK Grotesk"/>
              </a:rPr>
              <a:t>This study explores how universities can move beyond reactive support systems and adopt proactive leadership approaches that promote student well-being, resilience, and psychological safety.</a:t>
            </a:r>
          </a:p>
          <a:p>
            <a:pPr algn="l">
              <a:lnSpc>
                <a:spcPts val="2719"/>
              </a:lnSpc>
            </a:pPr>
          </a:p>
        </p:txBody>
      </p:sp>
      <p:sp>
        <p:nvSpPr>
          <p:cNvPr name="TextBox 27" id="27"/>
          <p:cNvSpPr txBox="true"/>
          <p:nvPr/>
        </p:nvSpPr>
        <p:spPr>
          <a:xfrm rot="0">
            <a:off x="1570794" y="7162830"/>
            <a:ext cx="10330145" cy="1035685"/>
          </a:xfrm>
          <a:prstGeom prst="rect">
            <a:avLst/>
          </a:prstGeom>
        </p:spPr>
        <p:txBody>
          <a:bodyPr anchor="t" rtlCol="false" tIns="0" lIns="0" bIns="0" rIns="0">
            <a:spAutoFit/>
          </a:bodyPr>
          <a:lstStyle/>
          <a:p>
            <a:pPr algn="l">
              <a:lnSpc>
                <a:spcPts val="2719"/>
              </a:lnSpc>
            </a:pPr>
            <a:r>
              <a:rPr lang="en-US" sz="1999" spc="-49">
                <a:solidFill>
                  <a:srgbClr val="FFFFFF"/>
                </a:solidFill>
                <a:latin typeface="HK Grotesk"/>
                <a:ea typeface="HK Grotesk"/>
                <a:cs typeface="HK Grotesk"/>
                <a:sym typeface="HK Grotesk"/>
              </a:rPr>
              <a:t>I believe that support should not begin only when students struggle. Instead, universities should create environments that help students flourish before difficulties develop into serious challenges.</a:t>
            </a:r>
          </a:p>
          <a:p>
            <a:pPr algn="l">
              <a:lnSpc>
                <a:spcPts val="2719"/>
              </a:lnSpc>
            </a:pPr>
          </a:p>
        </p:txBody>
      </p:sp>
      <p:sp>
        <p:nvSpPr>
          <p:cNvPr name="TextBox 28" id="28"/>
          <p:cNvSpPr txBox="true"/>
          <p:nvPr/>
        </p:nvSpPr>
        <p:spPr>
          <a:xfrm rot="0">
            <a:off x="1570794" y="6285006"/>
            <a:ext cx="11148604" cy="1035685"/>
          </a:xfrm>
          <a:prstGeom prst="rect">
            <a:avLst/>
          </a:prstGeom>
        </p:spPr>
        <p:txBody>
          <a:bodyPr anchor="t" rtlCol="false" tIns="0" lIns="0" bIns="0" rIns="0">
            <a:spAutoFit/>
          </a:bodyPr>
          <a:lstStyle/>
          <a:p>
            <a:pPr algn="l">
              <a:lnSpc>
                <a:spcPts val="2719"/>
              </a:lnSpc>
            </a:pPr>
            <a:r>
              <a:rPr lang="en-US" sz="1999" spc="-49">
                <a:solidFill>
                  <a:srgbClr val="FFFFFF"/>
                </a:solidFill>
                <a:latin typeface="HK Grotesk"/>
                <a:ea typeface="HK Grotesk"/>
                <a:cs typeface="HK Grotesk"/>
                <a:sym typeface="HK Grotesk"/>
              </a:rPr>
              <a:t>The topic is increasingly important because many students experience mental health challenges, academic stress, and chronic health conditions that affect both their well-being and academic success.</a:t>
            </a:r>
          </a:p>
          <a:p>
            <a:pPr algn="l">
              <a:lnSpc>
                <a:spcPts val="2719"/>
              </a:lnSpc>
            </a:pPr>
          </a:p>
        </p:txBody>
      </p:sp>
      <p:sp>
        <p:nvSpPr>
          <p:cNvPr name="TextBox 29" id="29"/>
          <p:cNvSpPr txBox="true"/>
          <p:nvPr/>
        </p:nvSpPr>
        <p:spPr>
          <a:xfrm rot="0">
            <a:off x="4221607" y="8349982"/>
            <a:ext cx="5028519" cy="296799"/>
          </a:xfrm>
          <a:prstGeom prst="rect">
            <a:avLst/>
          </a:prstGeom>
        </p:spPr>
        <p:txBody>
          <a:bodyPr anchor="t" rtlCol="false" tIns="0" lIns="0" bIns="0" rIns="0">
            <a:spAutoFit/>
          </a:bodyPr>
          <a:lstStyle/>
          <a:p>
            <a:pPr algn="l">
              <a:lnSpc>
                <a:spcPts val="2448"/>
              </a:lnSpc>
            </a:pPr>
            <a:r>
              <a:rPr lang="en-US" sz="1800" spc="-44">
                <a:solidFill>
                  <a:srgbClr val="FFFFFF"/>
                </a:solidFill>
                <a:latin typeface="HK Grotesk"/>
                <a:ea typeface="HK Grotesk"/>
                <a:cs typeface="HK Grotesk"/>
                <a:sym typeface="HK Grotesk"/>
              </a:rPr>
              <a:t>(</a:t>
            </a:r>
            <a:r>
              <a:rPr lang="en-US" sz="1800" spc="-44" b="true">
                <a:solidFill>
                  <a:srgbClr val="FFFFFF"/>
                </a:solidFill>
                <a:latin typeface="HK Grotesk Bold"/>
                <a:ea typeface="HK Grotesk Bold"/>
                <a:cs typeface="HK Grotesk Bold"/>
                <a:sym typeface="HK Grotesk Bold"/>
              </a:rPr>
              <a:t>Creswell and Creswell, 2023; Thomas, 2012)</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450E15"/>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1757280" y="1996853"/>
            <a:ext cx="4821354" cy="7130017"/>
            <a:chOff x="0" y="0"/>
            <a:chExt cx="1269822" cy="1877865"/>
          </a:xfrm>
        </p:grpSpPr>
        <p:sp>
          <p:nvSpPr>
            <p:cNvPr name="Freeform 7" id="7"/>
            <p:cNvSpPr/>
            <p:nvPr/>
          </p:nvSpPr>
          <p:spPr>
            <a:xfrm flipH="false" flipV="false" rot="0">
              <a:off x="0" y="0"/>
              <a:ext cx="1269822" cy="1877865"/>
            </a:xfrm>
            <a:custGeom>
              <a:avLst/>
              <a:gdLst/>
              <a:ahLst/>
              <a:cxnLst/>
              <a:rect r="r" b="b" t="t" l="l"/>
              <a:pathLst>
                <a:path h="1877865" w="1269822">
                  <a:moveTo>
                    <a:pt x="33721" y="0"/>
                  </a:moveTo>
                  <a:lnTo>
                    <a:pt x="1236101" y="0"/>
                  </a:lnTo>
                  <a:cubicBezTo>
                    <a:pt x="1254724" y="0"/>
                    <a:pt x="1269822" y="15097"/>
                    <a:pt x="1269822" y="33721"/>
                  </a:cubicBezTo>
                  <a:lnTo>
                    <a:pt x="1269822" y="1844144"/>
                  </a:lnTo>
                  <a:cubicBezTo>
                    <a:pt x="1269822" y="1862767"/>
                    <a:pt x="1254724" y="1877865"/>
                    <a:pt x="1236101" y="1877865"/>
                  </a:cubicBezTo>
                  <a:lnTo>
                    <a:pt x="33721" y="1877865"/>
                  </a:lnTo>
                  <a:cubicBezTo>
                    <a:pt x="24778" y="1877865"/>
                    <a:pt x="16201" y="1874312"/>
                    <a:pt x="9877" y="1867988"/>
                  </a:cubicBezTo>
                  <a:cubicBezTo>
                    <a:pt x="3553" y="1861664"/>
                    <a:pt x="0" y="1853087"/>
                    <a:pt x="0" y="1844144"/>
                  </a:cubicBezTo>
                  <a:lnTo>
                    <a:pt x="0" y="33721"/>
                  </a:lnTo>
                  <a:cubicBezTo>
                    <a:pt x="0" y="15097"/>
                    <a:pt x="15097" y="0"/>
                    <a:pt x="33721" y="0"/>
                  </a:cubicBezTo>
                  <a:close/>
                </a:path>
              </a:pathLst>
            </a:custGeom>
            <a:solidFill>
              <a:srgbClr val="450E15"/>
            </a:solidFill>
          </p:spPr>
        </p:sp>
        <p:sp>
          <p:nvSpPr>
            <p:cNvPr name="TextBox 8" id="8"/>
            <p:cNvSpPr txBox="true"/>
            <p:nvPr/>
          </p:nvSpPr>
          <p:spPr>
            <a:xfrm>
              <a:off x="0" y="-38100"/>
              <a:ext cx="1269822" cy="1915965"/>
            </a:xfrm>
            <a:prstGeom prst="rect">
              <a:avLst/>
            </a:prstGeom>
          </p:spPr>
          <p:txBody>
            <a:bodyPr anchor="ctr" rtlCol="false" tIns="50800" lIns="50800" bIns="50800" rIns="50800"/>
            <a:lstStyle/>
            <a:p>
              <a:pPr algn="ctr">
                <a:lnSpc>
                  <a:spcPts val="2659"/>
                </a:lnSpc>
              </a:pPr>
            </a:p>
          </p:txBody>
        </p:sp>
      </p:grpSp>
      <p:sp>
        <p:nvSpPr>
          <p:cNvPr name="TextBox 9" id="9"/>
          <p:cNvSpPr txBox="true"/>
          <p:nvPr/>
        </p:nvSpPr>
        <p:spPr>
          <a:xfrm rot="0">
            <a:off x="787955" y="2097767"/>
            <a:ext cx="11750996" cy="1028718"/>
          </a:xfrm>
          <a:prstGeom prst="rect">
            <a:avLst/>
          </a:prstGeom>
        </p:spPr>
        <p:txBody>
          <a:bodyPr anchor="t" rtlCol="false" tIns="0" lIns="0" bIns="0" rIns="0">
            <a:spAutoFit/>
          </a:bodyPr>
          <a:lstStyle/>
          <a:p>
            <a:pPr algn="l" marL="0" indent="0" lvl="0">
              <a:lnSpc>
                <a:spcPts val="7200"/>
              </a:lnSpc>
            </a:pPr>
            <a:r>
              <a:rPr lang="en-US" b="true" sz="8000" spc="-320">
                <a:solidFill>
                  <a:srgbClr val="450E15"/>
                </a:solidFill>
                <a:latin typeface="Arimo Bold"/>
                <a:ea typeface="Arimo Bold"/>
                <a:cs typeface="Arimo Bold"/>
                <a:sym typeface="Arimo Bold"/>
              </a:rPr>
              <a:t>RESEARCH </a:t>
            </a:r>
            <a:r>
              <a:rPr lang="en-US" b="true" sz="8000" spc="-320">
                <a:solidFill>
                  <a:srgbClr val="B85B56"/>
                </a:solidFill>
                <a:latin typeface="Arimo Bold"/>
                <a:ea typeface="Arimo Bold"/>
                <a:cs typeface="Arimo Bold"/>
                <a:sym typeface="Arimo Bold"/>
              </a:rPr>
              <a:t>GAP</a:t>
            </a:r>
          </a:p>
        </p:txBody>
      </p:sp>
      <p:grpSp>
        <p:nvGrpSpPr>
          <p:cNvPr name="Group 10" id="10"/>
          <p:cNvGrpSpPr/>
          <p:nvPr/>
        </p:nvGrpSpPr>
        <p:grpSpPr>
          <a:xfrm rot="0">
            <a:off x="11076615" y="2724994"/>
            <a:ext cx="6182685" cy="3730572"/>
            <a:chOff x="0" y="0"/>
            <a:chExt cx="1347055" cy="812800"/>
          </a:xfrm>
        </p:grpSpPr>
        <p:sp>
          <p:nvSpPr>
            <p:cNvPr name="Freeform 11" id="11"/>
            <p:cNvSpPr/>
            <p:nvPr/>
          </p:nvSpPr>
          <p:spPr>
            <a:xfrm flipH="false" flipV="false" rot="0">
              <a:off x="0" y="0"/>
              <a:ext cx="1347055" cy="812800"/>
            </a:xfrm>
            <a:custGeom>
              <a:avLst/>
              <a:gdLst/>
              <a:ahLst/>
              <a:cxnLst/>
              <a:rect r="r" b="b" t="t" l="l"/>
              <a:pathLst>
                <a:path h="812800" w="1347055">
                  <a:moveTo>
                    <a:pt x="25044" y="0"/>
                  </a:moveTo>
                  <a:lnTo>
                    <a:pt x="1322011" y="0"/>
                  </a:lnTo>
                  <a:cubicBezTo>
                    <a:pt x="1328653" y="0"/>
                    <a:pt x="1335023" y="2639"/>
                    <a:pt x="1339720" y="7335"/>
                  </a:cubicBezTo>
                  <a:cubicBezTo>
                    <a:pt x="1344417" y="12032"/>
                    <a:pt x="1347055" y="18402"/>
                    <a:pt x="1347055" y="25044"/>
                  </a:cubicBezTo>
                  <a:lnTo>
                    <a:pt x="1347055" y="787756"/>
                  </a:lnTo>
                  <a:cubicBezTo>
                    <a:pt x="1347055" y="794398"/>
                    <a:pt x="1344417" y="800768"/>
                    <a:pt x="1339720" y="805465"/>
                  </a:cubicBezTo>
                  <a:cubicBezTo>
                    <a:pt x="1335023" y="810161"/>
                    <a:pt x="1328653" y="812800"/>
                    <a:pt x="1322011" y="812800"/>
                  </a:cubicBezTo>
                  <a:lnTo>
                    <a:pt x="25044" y="812800"/>
                  </a:lnTo>
                  <a:cubicBezTo>
                    <a:pt x="18402" y="812800"/>
                    <a:pt x="12032" y="810161"/>
                    <a:pt x="7335" y="805465"/>
                  </a:cubicBezTo>
                  <a:cubicBezTo>
                    <a:pt x="2639" y="800768"/>
                    <a:pt x="0" y="794398"/>
                    <a:pt x="0" y="787756"/>
                  </a:cubicBezTo>
                  <a:lnTo>
                    <a:pt x="0" y="25044"/>
                  </a:lnTo>
                  <a:cubicBezTo>
                    <a:pt x="0" y="18402"/>
                    <a:pt x="2639" y="12032"/>
                    <a:pt x="7335" y="7335"/>
                  </a:cubicBezTo>
                  <a:cubicBezTo>
                    <a:pt x="12032" y="2639"/>
                    <a:pt x="18402" y="0"/>
                    <a:pt x="25044" y="0"/>
                  </a:cubicBezTo>
                  <a:close/>
                </a:path>
              </a:pathLst>
            </a:custGeom>
            <a:blipFill>
              <a:blip r:embed="rId4"/>
              <a:stretch>
                <a:fillRect l="0" t="-5293" r="0" b="-5293"/>
              </a:stretch>
            </a:blipFill>
          </p:spPr>
        </p:sp>
      </p:grpSp>
      <p:grpSp>
        <p:nvGrpSpPr>
          <p:cNvPr name="Group 12" id="12"/>
          <p:cNvGrpSpPr/>
          <p:nvPr/>
        </p:nvGrpSpPr>
        <p:grpSpPr>
          <a:xfrm rot="0">
            <a:off x="11076615" y="6989190"/>
            <a:ext cx="6182685" cy="4090474"/>
            <a:chOff x="0" y="0"/>
            <a:chExt cx="1347055" cy="891214"/>
          </a:xfrm>
        </p:grpSpPr>
        <p:sp>
          <p:nvSpPr>
            <p:cNvPr name="Freeform 13" id="13"/>
            <p:cNvSpPr/>
            <p:nvPr/>
          </p:nvSpPr>
          <p:spPr>
            <a:xfrm flipH="false" flipV="false" rot="0">
              <a:off x="0" y="0"/>
              <a:ext cx="1347055" cy="891214"/>
            </a:xfrm>
            <a:custGeom>
              <a:avLst/>
              <a:gdLst/>
              <a:ahLst/>
              <a:cxnLst/>
              <a:rect r="r" b="b" t="t" l="l"/>
              <a:pathLst>
                <a:path h="891214" w="1347055">
                  <a:moveTo>
                    <a:pt x="25044" y="0"/>
                  </a:moveTo>
                  <a:lnTo>
                    <a:pt x="1322011" y="0"/>
                  </a:lnTo>
                  <a:cubicBezTo>
                    <a:pt x="1328653" y="0"/>
                    <a:pt x="1335023" y="2639"/>
                    <a:pt x="1339720" y="7335"/>
                  </a:cubicBezTo>
                  <a:cubicBezTo>
                    <a:pt x="1344417" y="12032"/>
                    <a:pt x="1347055" y="18402"/>
                    <a:pt x="1347055" y="25044"/>
                  </a:cubicBezTo>
                  <a:lnTo>
                    <a:pt x="1347055" y="866170"/>
                  </a:lnTo>
                  <a:cubicBezTo>
                    <a:pt x="1347055" y="872812"/>
                    <a:pt x="1344417" y="879182"/>
                    <a:pt x="1339720" y="883879"/>
                  </a:cubicBezTo>
                  <a:cubicBezTo>
                    <a:pt x="1335023" y="888575"/>
                    <a:pt x="1328653" y="891214"/>
                    <a:pt x="1322011" y="891214"/>
                  </a:cubicBezTo>
                  <a:lnTo>
                    <a:pt x="25044" y="891214"/>
                  </a:lnTo>
                  <a:cubicBezTo>
                    <a:pt x="18402" y="891214"/>
                    <a:pt x="12032" y="888575"/>
                    <a:pt x="7335" y="883879"/>
                  </a:cubicBezTo>
                  <a:cubicBezTo>
                    <a:pt x="2639" y="879182"/>
                    <a:pt x="0" y="872812"/>
                    <a:pt x="0" y="866170"/>
                  </a:cubicBezTo>
                  <a:lnTo>
                    <a:pt x="0" y="25044"/>
                  </a:lnTo>
                  <a:cubicBezTo>
                    <a:pt x="0" y="18402"/>
                    <a:pt x="2639" y="12032"/>
                    <a:pt x="7335" y="7335"/>
                  </a:cubicBezTo>
                  <a:cubicBezTo>
                    <a:pt x="12032" y="2639"/>
                    <a:pt x="18402" y="0"/>
                    <a:pt x="25044" y="0"/>
                  </a:cubicBezTo>
                  <a:close/>
                </a:path>
              </a:pathLst>
            </a:custGeom>
            <a:blipFill>
              <a:blip r:embed="rId5"/>
              <a:stretch>
                <a:fillRect l="0" t="-351" r="0" b="-351"/>
              </a:stretch>
            </a:blipFill>
          </p:spPr>
        </p:sp>
      </p:grpSp>
      <p:grpSp>
        <p:nvGrpSpPr>
          <p:cNvPr name="Group 14" id="14"/>
          <p:cNvGrpSpPr/>
          <p:nvPr/>
        </p:nvGrpSpPr>
        <p:grpSpPr>
          <a:xfrm rot="0">
            <a:off x="8504207" y="4561748"/>
            <a:ext cx="740630" cy="740630"/>
            <a:chOff x="0" y="0"/>
            <a:chExt cx="249452" cy="249452"/>
          </a:xfrm>
        </p:grpSpPr>
        <p:sp>
          <p:nvSpPr>
            <p:cNvPr name="Freeform 15" id="15"/>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16" id="16"/>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17" id="17"/>
          <p:cNvGrpSpPr/>
          <p:nvPr/>
        </p:nvGrpSpPr>
        <p:grpSpPr>
          <a:xfrm rot="0">
            <a:off x="9043163" y="4984622"/>
            <a:ext cx="740630" cy="740630"/>
            <a:chOff x="0" y="0"/>
            <a:chExt cx="249452" cy="249452"/>
          </a:xfrm>
        </p:grpSpPr>
        <p:sp>
          <p:nvSpPr>
            <p:cNvPr name="Freeform 18" id="18"/>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6D1621"/>
            </a:solidFill>
          </p:spPr>
        </p:sp>
        <p:sp>
          <p:nvSpPr>
            <p:cNvPr name="TextBox 19" id="19"/>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sp>
        <p:nvSpPr>
          <p:cNvPr name="TextBox 20" id="20"/>
          <p:cNvSpPr txBox="true"/>
          <p:nvPr/>
        </p:nvSpPr>
        <p:spPr>
          <a:xfrm rot="0">
            <a:off x="1809858" y="887412"/>
            <a:ext cx="4436588"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FFFFFF"/>
                </a:solidFill>
                <a:latin typeface="HK Grotesk Bold"/>
                <a:ea typeface="HK Grotesk Bold"/>
                <a:cs typeface="HK Grotesk Bold"/>
                <a:sym typeface="HK Grotesk Bold"/>
              </a:rPr>
              <a:t>Research Proposal Presentation</a:t>
            </a:r>
          </a:p>
        </p:txBody>
      </p:sp>
      <p:sp>
        <p:nvSpPr>
          <p:cNvPr name="TextBox 21" id="21"/>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FFFFFF"/>
                </a:solidFill>
                <a:latin typeface="HK Grotesk"/>
                <a:ea typeface="HK Grotesk"/>
                <a:cs typeface="HK Grotesk"/>
                <a:sym typeface="HK Grotesk"/>
              </a:rPr>
              <a:t>30/June/2026</a:t>
            </a:r>
          </a:p>
          <a:p>
            <a:pPr algn="r">
              <a:lnSpc>
                <a:spcPts val="2200"/>
              </a:lnSpc>
              <a:spcBef>
                <a:spcPct val="0"/>
              </a:spcBef>
            </a:pPr>
          </a:p>
        </p:txBody>
      </p:sp>
      <p:sp>
        <p:nvSpPr>
          <p:cNvPr name="TextBox 22" id="22"/>
          <p:cNvSpPr txBox="true"/>
          <p:nvPr/>
        </p:nvSpPr>
        <p:spPr>
          <a:xfrm rot="0">
            <a:off x="787955" y="4364735"/>
            <a:ext cx="7191781" cy="1285367"/>
          </a:xfrm>
          <a:prstGeom prst="rect">
            <a:avLst/>
          </a:prstGeom>
        </p:spPr>
        <p:txBody>
          <a:bodyPr anchor="t" rtlCol="false" tIns="0" lIns="0" bIns="0" rIns="0">
            <a:spAutoFit/>
          </a:bodyPr>
          <a:lstStyle/>
          <a:p>
            <a:pPr algn="l">
              <a:lnSpc>
                <a:spcPts val="2583"/>
              </a:lnSpc>
            </a:pPr>
            <a:r>
              <a:rPr lang="en-US" sz="1899" spc="-47">
                <a:solidFill>
                  <a:srgbClr val="6D1621"/>
                </a:solidFill>
                <a:latin typeface="HK Grotesk"/>
                <a:ea typeface="HK Grotesk"/>
                <a:cs typeface="HK Grotesk"/>
                <a:sym typeface="HK Grotesk"/>
              </a:rPr>
              <a:t>Many students face academic pressure, financial difficulties, mental health challenges, and chronic illnesses that can negatively affect their university experience and academic performance.</a:t>
            </a:r>
          </a:p>
          <a:p>
            <a:pPr algn="l">
              <a:lnSpc>
                <a:spcPts val="2583"/>
              </a:lnSpc>
            </a:pPr>
          </a:p>
        </p:txBody>
      </p:sp>
      <p:sp>
        <p:nvSpPr>
          <p:cNvPr name="TextBox 23" id="23"/>
          <p:cNvSpPr txBox="true"/>
          <p:nvPr/>
        </p:nvSpPr>
        <p:spPr>
          <a:xfrm rot="0">
            <a:off x="787955" y="7029669"/>
            <a:ext cx="7329726" cy="1609217"/>
          </a:xfrm>
          <a:prstGeom prst="rect">
            <a:avLst/>
          </a:prstGeom>
        </p:spPr>
        <p:txBody>
          <a:bodyPr anchor="t" rtlCol="false" tIns="0" lIns="0" bIns="0" rIns="0">
            <a:spAutoFit/>
          </a:bodyPr>
          <a:lstStyle/>
          <a:p>
            <a:pPr algn="l">
              <a:lnSpc>
                <a:spcPts val="2583"/>
              </a:lnSpc>
            </a:pPr>
            <a:r>
              <a:rPr lang="en-US" sz="1899" spc="-47">
                <a:solidFill>
                  <a:srgbClr val="6D1621"/>
                </a:solidFill>
                <a:latin typeface="HK Grotesk"/>
                <a:ea typeface="HK Grotesk"/>
                <a:cs typeface="HK Grotesk"/>
                <a:sym typeface="HK Grotesk"/>
              </a:rPr>
              <a:t>This topic is particularly relevant to Leadership and Management because leadership practices influence organisational culture, psychological safety, and well-being in both educational institutions and workplaces.</a:t>
            </a:r>
          </a:p>
          <a:p>
            <a:pPr algn="l">
              <a:lnSpc>
                <a:spcPts val="2583"/>
              </a:lnSpc>
            </a:pPr>
          </a:p>
          <a:p>
            <a:pPr algn="l">
              <a:lnSpc>
                <a:spcPts val="2583"/>
              </a:lnSpc>
            </a:pPr>
          </a:p>
        </p:txBody>
      </p:sp>
      <p:sp>
        <p:nvSpPr>
          <p:cNvPr name="TextBox 24" id="24"/>
          <p:cNvSpPr txBox="true"/>
          <p:nvPr/>
        </p:nvSpPr>
        <p:spPr>
          <a:xfrm rot="0">
            <a:off x="296047" y="9645051"/>
            <a:ext cx="10625709" cy="601599"/>
          </a:xfrm>
          <a:prstGeom prst="rect">
            <a:avLst/>
          </a:prstGeom>
        </p:spPr>
        <p:txBody>
          <a:bodyPr anchor="t" rtlCol="false" tIns="0" lIns="0" bIns="0" rIns="0">
            <a:spAutoFit/>
          </a:bodyPr>
          <a:lstStyle/>
          <a:p>
            <a:pPr algn="l">
              <a:lnSpc>
                <a:spcPts val="2448"/>
              </a:lnSpc>
            </a:pPr>
            <a:r>
              <a:rPr lang="en-US" sz="1800" spc="-44" b="true">
                <a:solidFill>
                  <a:srgbClr val="6D1621"/>
                </a:solidFill>
                <a:latin typeface="HK Grotesk Bold"/>
                <a:ea typeface="HK Grotesk Bold"/>
                <a:cs typeface="HK Grotesk Bold"/>
                <a:sym typeface="HK Grotesk Bold"/>
              </a:rPr>
              <a:t>Can leadership create environments where students are less likely to reach a point of crisis in the first place?</a:t>
            </a:r>
          </a:p>
          <a:p>
            <a:pPr algn="l">
              <a:lnSpc>
                <a:spcPts val="2448"/>
              </a:lnSpc>
            </a:pPr>
          </a:p>
        </p:txBody>
      </p:sp>
      <p:sp>
        <p:nvSpPr>
          <p:cNvPr name="TextBox 25" id="25"/>
          <p:cNvSpPr txBox="true"/>
          <p:nvPr/>
        </p:nvSpPr>
        <p:spPr>
          <a:xfrm rot="0">
            <a:off x="787955" y="5696677"/>
            <a:ext cx="7457254" cy="1285367"/>
          </a:xfrm>
          <a:prstGeom prst="rect">
            <a:avLst/>
          </a:prstGeom>
        </p:spPr>
        <p:txBody>
          <a:bodyPr anchor="t" rtlCol="false" tIns="0" lIns="0" bIns="0" rIns="0">
            <a:spAutoFit/>
          </a:bodyPr>
          <a:lstStyle/>
          <a:p>
            <a:pPr algn="l">
              <a:lnSpc>
                <a:spcPts val="2583"/>
              </a:lnSpc>
            </a:pPr>
            <a:r>
              <a:rPr lang="en-US" sz="1899" spc="-47">
                <a:solidFill>
                  <a:srgbClr val="6D1621"/>
                </a:solidFill>
                <a:latin typeface="HK Grotesk"/>
                <a:ea typeface="HK Grotesk"/>
                <a:cs typeface="HK Grotesk"/>
                <a:sym typeface="HK Grotesk"/>
              </a:rPr>
              <a:t>A key gap in the literature is that many studies focus on counselling services and individual coping strategies while giving less attention to how leadership and organisational culture can prevent problems before they occur.</a:t>
            </a:r>
          </a:p>
          <a:p>
            <a:pPr algn="l">
              <a:lnSpc>
                <a:spcPts val="2583"/>
              </a:lnSpc>
            </a:pPr>
          </a:p>
        </p:txBody>
      </p:sp>
      <p:sp>
        <p:nvSpPr>
          <p:cNvPr name="TextBox 26" id="26"/>
          <p:cNvSpPr txBox="true"/>
          <p:nvPr/>
        </p:nvSpPr>
        <p:spPr>
          <a:xfrm rot="0">
            <a:off x="12538951" y="6571946"/>
            <a:ext cx="4720349" cy="272288"/>
          </a:xfrm>
          <a:prstGeom prst="rect">
            <a:avLst/>
          </a:prstGeom>
        </p:spPr>
        <p:txBody>
          <a:bodyPr anchor="t" rtlCol="false" tIns="0" lIns="0" bIns="0" rIns="0">
            <a:spAutoFit/>
          </a:bodyPr>
          <a:lstStyle/>
          <a:p>
            <a:pPr algn="l">
              <a:lnSpc>
                <a:spcPts val="2176"/>
              </a:lnSpc>
            </a:pPr>
            <a:r>
              <a:rPr lang="en-US" sz="1600" spc="-40">
                <a:solidFill>
                  <a:srgbClr val="FFFFFF"/>
                </a:solidFill>
                <a:latin typeface="HK Grotesk"/>
                <a:ea typeface="HK Grotesk"/>
                <a:cs typeface="HK Grotesk"/>
                <a:sym typeface="HK Grotesk"/>
              </a:rPr>
              <a:t>(Northouse, 2021; Edmondson, 1999)</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450E15"/>
        </a:solidFill>
      </p:bgPr>
    </p:bg>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FFFFFF"/>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809858" y="887412"/>
            <a:ext cx="4370220"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450E15"/>
                </a:solidFill>
                <a:latin typeface="HK Grotesk Bold"/>
                <a:ea typeface="HK Grotesk Bold"/>
                <a:cs typeface="HK Grotesk Bold"/>
                <a:sym typeface="HK Grotesk Bold"/>
              </a:rPr>
              <a:t>Research Proposal Presentation</a:t>
            </a:r>
          </a:p>
        </p:txBody>
      </p:sp>
      <p:sp>
        <p:nvSpPr>
          <p:cNvPr name="TextBox 7" id="7"/>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450E15"/>
                </a:solidFill>
                <a:latin typeface="HK Grotesk"/>
                <a:ea typeface="HK Grotesk"/>
                <a:cs typeface="HK Grotesk"/>
                <a:sym typeface="HK Grotesk"/>
              </a:rPr>
              <a:t>30/June/2026</a:t>
            </a:r>
          </a:p>
          <a:p>
            <a:pPr algn="r">
              <a:lnSpc>
                <a:spcPts val="2200"/>
              </a:lnSpc>
              <a:spcBef>
                <a:spcPct val="0"/>
              </a:spcBef>
            </a:pPr>
          </a:p>
        </p:txBody>
      </p:sp>
      <p:sp>
        <p:nvSpPr>
          <p:cNvPr name="TextBox 8" id="8"/>
          <p:cNvSpPr txBox="true"/>
          <p:nvPr/>
        </p:nvSpPr>
        <p:spPr>
          <a:xfrm rot="0">
            <a:off x="1167003" y="6855530"/>
            <a:ext cx="6998888" cy="2428899"/>
          </a:xfrm>
          <a:prstGeom prst="rect">
            <a:avLst/>
          </a:prstGeom>
        </p:spPr>
        <p:txBody>
          <a:bodyPr anchor="t" rtlCol="false" tIns="0" lIns="0" bIns="0" rIns="0">
            <a:spAutoFit/>
          </a:bodyPr>
          <a:lstStyle/>
          <a:p>
            <a:pPr algn="l" marL="0" indent="0" lvl="0">
              <a:lnSpc>
                <a:spcPts val="5850"/>
              </a:lnSpc>
            </a:pPr>
            <a:r>
              <a:rPr lang="en-US" b="true" sz="6500" spc="-260">
                <a:solidFill>
                  <a:srgbClr val="FFFFFF"/>
                </a:solidFill>
                <a:latin typeface="Calibri (MS) Bold"/>
                <a:ea typeface="Calibri (MS) Bold"/>
                <a:cs typeface="Calibri (MS) Bold"/>
                <a:sym typeface="Calibri (MS) Bold"/>
              </a:rPr>
              <a:t>RESEARCH QUESTIONS AND METHODOLOGY</a:t>
            </a:r>
          </a:p>
        </p:txBody>
      </p:sp>
      <p:grpSp>
        <p:nvGrpSpPr>
          <p:cNvPr name="Group 9" id="9"/>
          <p:cNvGrpSpPr/>
          <p:nvPr/>
        </p:nvGrpSpPr>
        <p:grpSpPr>
          <a:xfrm rot="0">
            <a:off x="1028700" y="2679171"/>
            <a:ext cx="17920336" cy="2464329"/>
            <a:chOff x="0" y="0"/>
            <a:chExt cx="4719759" cy="649041"/>
          </a:xfrm>
        </p:grpSpPr>
        <p:sp>
          <p:nvSpPr>
            <p:cNvPr name="Freeform 10" id="10"/>
            <p:cNvSpPr/>
            <p:nvPr/>
          </p:nvSpPr>
          <p:spPr>
            <a:xfrm flipH="false" flipV="false" rot="0">
              <a:off x="0" y="0"/>
              <a:ext cx="4719759" cy="649041"/>
            </a:xfrm>
            <a:custGeom>
              <a:avLst/>
              <a:gdLst/>
              <a:ahLst/>
              <a:cxnLst/>
              <a:rect r="r" b="b" t="t" l="l"/>
              <a:pathLst>
                <a:path h="649041" w="4719759">
                  <a:moveTo>
                    <a:pt x="9072" y="0"/>
                  </a:moveTo>
                  <a:lnTo>
                    <a:pt x="4710687" y="0"/>
                  </a:lnTo>
                  <a:cubicBezTo>
                    <a:pt x="4715697" y="0"/>
                    <a:pt x="4719759" y="4062"/>
                    <a:pt x="4719759" y="9072"/>
                  </a:cubicBezTo>
                  <a:lnTo>
                    <a:pt x="4719759" y="639969"/>
                  </a:lnTo>
                  <a:cubicBezTo>
                    <a:pt x="4719759" y="644980"/>
                    <a:pt x="4715697" y="649041"/>
                    <a:pt x="4710687" y="649041"/>
                  </a:cubicBezTo>
                  <a:lnTo>
                    <a:pt x="9072" y="649041"/>
                  </a:lnTo>
                  <a:cubicBezTo>
                    <a:pt x="6666" y="649041"/>
                    <a:pt x="4359" y="648086"/>
                    <a:pt x="2657" y="646384"/>
                  </a:cubicBezTo>
                  <a:cubicBezTo>
                    <a:pt x="956" y="644683"/>
                    <a:pt x="0" y="642375"/>
                    <a:pt x="0" y="639969"/>
                  </a:cubicBezTo>
                  <a:lnTo>
                    <a:pt x="0" y="9072"/>
                  </a:lnTo>
                  <a:cubicBezTo>
                    <a:pt x="0" y="4062"/>
                    <a:pt x="4062" y="0"/>
                    <a:pt x="9072" y="0"/>
                  </a:cubicBezTo>
                  <a:close/>
                </a:path>
              </a:pathLst>
            </a:custGeom>
            <a:solidFill>
              <a:srgbClr val="6D1621"/>
            </a:solidFill>
          </p:spPr>
        </p:sp>
        <p:sp>
          <p:nvSpPr>
            <p:cNvPr name="TextBox 11" id="11"/>
            <p:cNvSpPr txBox="true"/>
            <p:nvPr/>
          </p:nvSpPr>
          <p:spPr>
            <a:xfrm>
              <a:off x="0" y="-38100"/>
              <a:ext cx="4719759" cy="687141"/>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434240" y="2341387"/>
            <a:ext cx="4988841" cy="3139897"/>
            <a:chOff x="0" y="0"/>
            <a:chExt cx="1313933" cy="826969"/>
          </a:xfrm>
        </p:grpSpPr>
        <p:sp>
          <p:nvSpPr>
            <p:cNvPr name="Freeform 13" id="13"/>
            <p:cNvSpPr/>
            <p:nvPr/>
          </p:nvSpPr>
          <p:spPr>
            <a:xfrm flipH="false" flipV="false" rot="0">
              <a:off x="0" y="0"/>
              <a:ext cx="1313933" cy="826969"/>
            </a:xfrm>
            <a:custGeom>
              <a:avLst/>
              <a:gdLst/>
              <a:ahLst/>
              <a:cxnLst/>
              <a:rect r="r" b="b" t="t" l="l"/>
              <a:pathLst>
                <a:path h="826969" w="1313933">
                  <a:moveTo>
                    <a:pt x="32589" y="0"/>
                  </a:moveTo>
                  <a:lnTo>
                    <a:pt x="1281345" y="0"/>
                  </a:lnTo>
                  <a:cubicBezTo>
                    <a:pt x="1289988" y="0"/>
                    <a:pt x="1298277" y="3433"/>
                    <a:pt x="1304388" y="9545"/>
                  </a:cubicBezTo>
                  <a:cubicBezTo>
                    <a:pt x="1310500" y="15657"/>
                    <a:pt x="1313933" y="23946"/>
                    <a:pt x="1313933" y="32589"/>
                  </a:cubicBezTo>
                  <a:lnTo>
                    <a:pt x="1313933" y="794380"/>
                  </a:lnTo>
                  <a:cubicBezTo>
                    <a:pt x="1313933" y="812378"/>
                    <a:pt x="1299343" y="826969"/>
                    <a:pt x="1281345" y="826969"/>
                  </a:cubicBezTo>
                  <a:lnTo>
                    <a:pt x="32589" y="826969"/>
                  </a:lnTo>
                  <a:cubicBezTo>
                    <a:pt x="23946" y="826969"/>
                    <a:pt x="15657" y="823535"/>
                    <a:pt x="9545" y="817424"/>
                  </a:cubicBezTo>
                  <a:cubicBezTo>
                    <a:pt x="3433" y="811312"/>
                    <a:pt x="0" y="803023"/>
                    <a:pt x="0" y="794380"/>
                  </a:cubicBezTo>
                  <a:lnTo>
                    <a:pt x="0" y="32589"/>
                  </a:lnTo>
                  <a:cubicBezTo>
                    <a:pt x="0" y="23946"/>
                    <a:pt x="3433" y="15657"/>
                    <a:pt x="9545" y="9545"/>
                  </a:cubicBezTo>
                  <a:cubicBezTo>
                    <a:pt x="15657" y="3433"/>
                    <a:pt x="23946" y="0"/>
                    <a:pt x="32589" y="0"/>
                  </a:cubicBezTo>
                  <a:close/>
                </a:path>
              </a:pathLst>
            </a:custGeom>
            <a:solidFill>
              <a:srgbClr val="FFFFFF"/>
            </a:solidFill>
            <a:ln w="19050" cap="rnd">
              <a:solidFill>
                <a:srgbClr val="252422"/>
              </a:solidFill>
              <a:prstDash val="solid"/>
              <a:round/>
            </a:ln>
          </p:spPr>
        </p:sp>
        <p:sp>
          <p:nvSpPr>
            <p:cNvPr name="TextBox 14" id="14"/>
            <p:cNvSpPr txBox="true"/>
            <p:nvPr/>
          </p:nvSpPr>
          <p:spPr>
            <a:xfrm>
              <a:off x="0" y="-38100"/>
              <a:ext cx="1313933" cy="865069"/>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7033065" y="2324983"/>
            <a:ext cx="4988841" cy="3139897"/>
            <a:chOff x="0" y="0"/>
            <a:chExt cx="1313933" cy="826969"/>
          </a:xfrm>
        </p:grpSpPr>
        <p:sp>
          <p:nvSpPr>
            <p:cNvPr name="Freeform 16" id="16"/>
            <p:cNvSpPr/>
            <p:nvPr/>
          </p:nvSpPr>
          <p:spPr>
            <a:xfrm flipH="false" flipV="false" rot="0">
              <a:off x="0" y="0"/>
              <a:ext cx="1313933" cy="826969"/>
            </a:xfrm>
            <a:custGeom>
              <a:avLst/>
              <a:gdLst/>
              <a:ahLst/>
              <a:cxnLst/>
              <a:rect r="r" b="b" t="t" l="l"/>
              <a:pathLst>
                <a:path h="826969" w="1313933">
                  <a:moveTo>
                    <a:pt x="32589" y="0"/>
                  </a:moveTo>
                  <a:lnTo>
                    <a:pt x="1281345" y="0"/>
                  </a:lnTo>
                  <a:cubicBezTo>
                    <a:pt x="1289988" y="0"/>
                    <a:pt x="1298277" y="3433"/>
                    <a:pt x="1304388" y="9545"/>
                  </a:cubicBezTo>
                  <a:cubicBezTo>
                    <a:pt x="1310500" y="15657"/>
                    <a:pt x="1313933" y="23946"/>
                    <a:pt x="1313933" y="32589"/>
                  </a:cubicBezTo>
                  <a:lnTo>
                    <a:pt x="1313933" y="794380"/>
                  </a:lnTo>
                  <a:cubicBezTo>
                    <a:pt x="1313933" y="812378"/>
                    <a:pt x="1299343" y="826969"/>
                    <a:pt x="1281345" y="826969"/>
                  </a:cubicBezTo>
                  <a:lnTo>
                    <a:pt x="32589" y="826969"/>
                  </a:lnTo>
                  <a:cubicBezTo>
                    <a:pt x="23946" y="826969"/>
                    <a:pt x="15657" y="823535"/>
                    <a:pt x="9545" y="817424"/>
                  </a:cubicBezTo>
                  <a:cubicBezTo>
                    <a:pt x="3433" y="811312"/>
                    <a:pt x="0" y="803023"/>
                    <a:pt x="0" y="794380"/>
                  </a:cubicBezTo>
                  <a:lnTo>
                    <a:pt x="0" y="32589"/>
                  </a:lnTo>
                  <a:cubicBezTo>
                    <a:pt x="0" y="23946"/>
                    <a:pt x="3433" y="15657"/>
                    <a:pt x="9545" y="9545"/>
                  </a:cubicBezTo>
                  <a:cubicBezTo>
                    <a:pt x="15657" y="3433"/>
                    <a:pt x="23946" y="0"/>
                    <a:pt x="32589" y="0"/>
                  </a:cubicBezTo>
                  <a:close/>
                </a:path>
              </a:pathLst>
            </a:custGeom>
            <a:solidFill>
              <a:srgbClr val="FFFFFF"/>
            </a:solidFill>
            <a:ln w="19050" cap="rnd">
              <a:solidFill>
                <a:srgbClr val="252422"/>
              </a:solidFill>
              <a:prstDash val="solid"/>
              <a:round/>
            </a:ln>
          </p:spPr>
        </p:sp>
        <p:sp>
          <p:nvSpPr>
            <p:cNvPr name="TextBox 17" id="17"/>
            <p:cNvSpPr txBox="true"/>
            <p:nvPr/>
          </p:nvSpPr>
          <p:spPr>
            <a:xfrm>
              <a:off x="0" y="-38100"/>
              <a:ext cx="1313933" cy="865069"/>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12631506" y="2341387"/>
            <a:ext cx="4988841" cy="3139897"/>
            <a:chOff x="0" y="0"/>
            <a:chExt cx="1313933" cy="826969"/>
          </a:xfrm>
        </p:grpSpPr>
        <p:sp>
          <p:nvSpPr>
            <p:cNvPr name="Freeform 19" id="19"/>
            <p:cNvSpPr/>
            <p:nvPr/>
          </p:nvSpPr>
          <p:spPr>
            <a:xfrm flipH="false" flipV="false" rot="0">
              <a:off x="0" y="0"/>
              <a:ext cx="1313933" cy="826969"/>
            </a:xfrm>
            <a:custGeom>
              <a:avLst/>
              <a:gdLst/>
              <a:ahLst/>
              <a:cxnLst/>
              <a:rect r="r" b="b" t="t" l="l"/>
              <a:pathLst>
                <a:path h="826969" w="1313933">
                  <a:moveTo>
                    <a:pt x="32589" y="0"/>
                  </a:moveTo>
                  <a:lnTo>
                    <a:pt x="1281345" y="0"/>
                  </a:lnTo>
                  <a:cubicBezTo>
                    <a:pt x="1289988" y="0"/>
                    <a:pt x="1298277" y="3433"/>
                    <a:pt x="1304388" y="9545"/>
                  </a:cubicBezTo>
                  <a:cubicBezTo>
                    <a:pt x="1310500" y="15657"/>
                    <a:pt x="1313933" y="23946"/>
                    <a:pt x="1313933" y="32589"/>
                  </a:cubicBezTo>
                  <a:lnTo>
                    <a:pt x="1313933" y="794380"/>
                  </a:lnTo>
                  <a:cubicBezTo>
                    <a:pt x="1313933" y="812378"/>
                    <a:pt x="1299343" y="826969"/>
                    <a:pt x="1281345" y="826969"/>
                  </a:cubicBezTo>
                  <a:lnTo>
                    <a:pt x="32589" y="826969"/>
                  </a:lnTo>
                  <a:cubicBezTo>
                    <a:pt x="23946" y="826969"/>
                    <a:pt x="15657" y="823535"/>
                    <a:pt x="9545" y="817424"/>
                  </a:cubicBezTo>
                  <a:cubicBezTo>
                    <a:pt x="3433" y="811312"/>
                    <a:pt x="0" y="803023"/>
                    <a:pt x="0" y="794380"/>
                  </a:cubicBezTo>
                  <a:lnTo>
                    <a:pt x="0" y="32589"/>
                  </a:lnTo>
                  <a:cubicBezTo>
                    <a:pt x="0" y="23946"/>
                    <a:pt x="3433" y="15657"/>
                    <a:pt x="9545" y="9545"/>
                  </a:cubicBezTo>
                  <a:cubicBezTo>
                    <a:pt x="15657" y="3433"/>
                    <a:pt x="23946" y="0"/>
                    <a:pt x="32589" y="0"/>
                  </a:cubicBezTo>
                  <a:close/>
                </a:path>
              </a:pathLst>
            </a:custGeom>
            <a:solidFill>
              <a:srgbClr val="FFFFFF"/>
            </a:solidFill>
            <a:ln w="19050" cap="rnd">
              <a:solidFill>
                <a:srgbClr val="252422"/>
              </a:solidFill>
              <a:prstDash val="solid"/>
              <a:round/>
            </a:ln>
          </p:spPr>
        </p:sp>
        <p:sp>
          <p:nvSpPr>
            <p:cNvPr name="TextBox 20" id="20"/>
            <p:cNvSpPr txBox="true"/>
            <p:nvPr/>
          </p:nvSpPr>
          <p:spPr>
            <a:xfrm>
              <a:off x="0" y="-38100"/>
              <a:ext cx="1313933" cy="865069"/>
            </a:xfrm>
            <a:prstGeom prst="rect">
              <a:avLst/>
            </a:prstGeom>
          </p:spPr>
          <p:txBody>
            <a:bodyPr anchor="ctr" rtlCol="false" tIns="50800" lIns="50800" bIns="50800" rIns="50800"/>
            <a:lstStyle/>
            <a:p>
              <a:pPr algn="ctr">
                <a:lnSpc>
                  <a:spcPts val="2659"/>
                </a:lnSpc>
              </a:pPr>
            </a:p>
          </p:txBody>
        </p:sp>
      </p:grpSp>
      <p:sp>
        <p:nvSpPr>
          <p:cNvPr name="TextBox 21" id="21"/>
          <p:cNvSpPr txBox="true"/>
          <p:nvPr/>
        </p:nvSpPr>
        <p:spPr>
          <a:xfrm rot="0">
            <a:off x="1508470" y="3402751"/>
            <a:ext cx="4840380" cy="1658874"/>
          </a:xfrm>
          <a:prstGeom prst="rect">
            <a:avLst/>
          </a:prstGeom>
        </p:spPr>
        <p:txBody>
          <a:bodyPr anchor="t" rtlCol="false" tIns="0" lIns="0" bIns="0" rIns="0">
            <a:spAutoFit/>
          </a:bodyPr>
          <a:lstStyle/>
          <a:p>
            <a:pPr algn="l">
              <a:lnSpc>
                <a:spcPts val="2719"/>
              </a:lnSpc>
            </a:pPr>
            <a:r>
              <a:rPr lang="en-US" sz="1999" spc="-49">
                <a:solidFill>
                  <a:srgbClr val="6D1621"/>
                </a:solidFill>
                <a:latin typeface="HK Grotesk"/>
                <a:ea typeface="HK Grotesk"/>
                <a:cs typeface="HK Grotesk"/>
                <a:sym typeface="HK Grotesk"/>
              </a:rPr>
              <a:t>Seeks to understand students' experiences and perceptions of university support systems.</a:t>
            </a:r>
          </a:p>
          <a:p>
            <a:pPr algn="l">
              <a:lnSpc>
                <a:spcPts val="2719"/>
              </a:lnSpc>
            </a:pPr>
            <a:r>
              <a:rPr lang="en-US" sz="1999" spc="-49">
                <a:solidFill>
                  <a:srgbClr val="6D1621"/>
                </a:solidFill>
                <a:latin typeface="HK Grotesk"/>
                <a:ea typeface="HK Grotesk"/>
                <a:cs typeface="HK Grotesk"/>
                <a:sym typeface="HK Grotesk"/>
              </a:rPr>
              <a:t>knowledge is constructed through individuals' experiences and social interactions. </a:t>
            </a:r>
          </a:p>
          <a:p>
            <a:pPr algn="l">
              <a:lnSpc>
                <a:spcPts val="2176"/>
              </a:lnSpc>
            </a:pPr>
          </a:p>
        </p:txBody>
      </p:sp>
      <p:sp>
        <p:nvSpPr>
          <p:cNvPr name="TextBox 22" id="22"/>
          <p:cNvSpPr txBox="true"/>
          <p:nvPr/>
        </p:nvSpPr>
        <p:spPr>
          <a:xfrm rot="0">
            <a:off x="7425261" y="3412276"/>
            <a:ext cx="4109674" cy="1369793"/>
          </a:xfrm>
          <a:prstGeom prst="rect">
            <a:avLst/>
          </a:prstGeom>
        </p:spPr>
        <p:txBody>
          <a:bodyPr anchor="t" rtlCol="false" tIns="0" lIns="0" bIns="0" rIns="0">
            <a:spAutoFit/>
          </a:bodyPr>
          <a:lstStyle/>
          <a:p>
            <a:pPr algn="l">
              <a:lnSpc>
                <a:spcPts val="2806"/>
              </a:lnSpc>
            </a:pPr>
            <a:r>
              <a:rPr lang="en-US" sz="2063" spc="-51">
                <a:solidFill>
                  <a:srgbClr val="6D1621"/>
                </a:solidFill>
                <a:latin typeface="HK Grotesk"/>
                <a:ea typeface="HK Grotesk"/>
                <a:cs typeface="HK Grotesk"/>
                <a:sym typeface="HK Grotesk"/>
              </a:rPr>
              <a:t> Aims to generate insights from participants' experiences rather than test a predetermined hypothesis.</a:t>
            </a:r>
          </a:p>
          <a:p>
            <a:pPr algn="l">
              <a:lnSpc>
                <a:spcPts val="2534"/>
              </a:lnSpc>
            </a:pPr>
          </a:p>
        </p:txBody>
      </p:sp>
      <p:sp>
        <p:nvSpPr>
          <p:cNvPr name="TextBox 23" id="23"/>
          <p:cNvSpPr txBox="true"/>
          <p:nvPr/>
        </p:nvSpPr>
        <p:spPr>
          <a:xfrm rot="0">
            <a:off x="13023702" y="3419155"/>
            <a:ext cx="4204449" cy="1315974"/>
          </a:xfrm>
          <a:prstGeom prst="rect">
            <a:avLst/>
          </a:prstGeom>
        </p:spPr>
        <p:txBody>
          <a:bodyPr anchor="t" rtlCol="false" tIns="0" lIns="0" bIns="0" rIns="0">
            <a:spAutoFit/>
          </a:bodyPr>
          <a:lstStyle/>
          <a:p>
            <a:pPr algn="l">
              <a:lnSpc>
                <a:spcPts val="2719"/>
              </a:lnSpc>
            </a:pPr>
            <a:r>
              <a:rPr lang="en-US" sz="1999" spc="-49">
                <a:solidFill>
                  <a:srgbClr val="6D1621"/>
                </a:solidFill>
                <a:latin typeface="HK Grotesk"/>
                <a:ea typeface="HK Grotesk"/>
                <a:cs typeface="HK Grotesk"/>
                <a:sym typeface="HK Grotesk"/>
              </a:rPr>
              <a:t>Provides a deeper understanding of students' feelings, experiences, and perceptions.</a:t>
            </a:r>
          </a:p>
          <a:p>
            <a:pPr algn="l">
              <a:lnSpc>
                <a:spcPts val="2176"/>
              </a:lnSpc>
            </a:pPr>
          </a:p>
        </p:txBody>
      </p:sp>
      <p:sp>
        <p:nvSpPr>
          <p:cNvPr name="TextBox 24" id="24"/>
          <p:cNvSpPr txBox="true"/>
          <p:nvPr/>
        </p:nvSpPr>
        <p:spPr>
          <a:xfrm rot="0">
            <a:off x="9673138" y="7133046"/>
            <a:ext cx="7947209" cy="2263394"/>
          </a:xfrm>
          <a:prstGeom prst="rect">
            <a:avLst/>
          </a:prstGeom>
        </p:spPr>
        <p:txBody>
          <a:bodyPr anchor="t" rtlCol="false" tIns="0" lIns="0" bIns="0" rIns="0">
            <a:spAutoFit/>
          </a:bodyPr>
          <a:lstStyle/>
          <a:p>
            <a:pPr algn="l" marL="496567" indent="-248284" lvl="1">
              <a:lnSpc>
                <a:spcPts val="3127"/>
              </a:lnSpc>
              <a:buFont typeface="Arial"/>
              <a:buChar char="•"/>
            </a:pPr>
            <a:r>
              <a:rPr lang="en-US" sz="2299" spc="-57">
                <a:solidFill>
                  <a:srgbClr val="FFFFFF"/>
                </a:solidFill>
                <a:latin typeface="HK Grotesk"/>
                <a:ea typeface="HK Grotesk"/>
                <a:cs typeface="HK Grotesk"/>
                <a:sym typeface="HK Grotesk"/>
              </a:rPr>
              <a:t>What challenges do students experience regarding well-being?</a:t>
            </a:r>
          </a:p>
          <a:p>
            <a:pPr algn="l" marL="496567" indent="-248284" lvl="1">
              <a:lnSpc>
                <a:spcPts val="3127"/>
              </a:lnSpc>
              <a:buFont typeface="Arial"/>
              <a:buChar char="•"/>
            </a:pPr>
            <a:r>
              <a:rPr lang="en-US" sz="2299" spc="-57">
                <a:solidFill>
                  <a:srgbClr val="FFFFFF"/>
                </a:solidFill>
                <a:latin typeface="HK Grotesk"/>
                <a:ea typeface="HK Grotesk"/>
                <a:cs typeface="HK Grotesk"/>
                <a:sym typeface="HK Grotesk"/>
              </a:rPr>
              <a:t>How effective are current university support systems?</a:t>
            </a:r>
          </a:p>
          <a:p>
            <a:pPr algn="l" marL="496567" indent="-248284" lvl="1">
              <a:lnSpc>
                <a:spcPts val="3127"/>
              </a:lnSpc>
              <a:buFont typeface="Arial"/>
              <a:buChar char="•"/>
            </a:pPr>
            <a:r>
              <a:rPr lang="en-US" sz="2299" spc="-57">
                <a:solidFill>
                  <a:srgbClr val="FFFFFF"/>
                </a:solidFill>
                <a:latin typeface="HK Grotesk"/>
                <a:ea typeface="HK Grotesk"/>
                <a:cs typeface="HK Grotesk"/>
                <a:sym typeface="HK Grotesk"/>
              </a:rPr>
              <a:t>What are the limitations of reactive approaches?</a:t>
            </a:r>
          </a:p>
          <a:p>
            <a:pPr algn="l" marL="496567" indent="-248284" lvl="1">
              <a:lnSpc>
                <a:spcPts val="3127"/>
              </a:lnSpc>
              <a:buFont typeface="Arial"/>
              <a:buChar char="•"/>
            </a:pPr>
            <a:r>
              <a:rPr lang="en-US" sz="2299" spc="-57">
                <a:solidFill>
                  <a:srgbClr val="FFFFFF"/>
                </a:solidFill>
                <a:latin typeface="HK Grotesk"/>
                <a:ea typeface="HK Grotesk"/>
                <a:cs typeface="HK Grotesk"/>
                <a:sym typeface="HK Grotesk"/>
              </a:rPr>
              <a:t>How do students perceive the role of proactive leadership in supporting their well-being?</a:t>
            </a:r>
          </a:p>
          <a:p>
            <a:pPr algn="l">
              <a:lnSpc>
                <a:spcPts val="2448"/>
              </a:lnSpc>
            </a:pPr>
          </a:p>
        </p:txBody>
      </p:sp>
      <p:sp>
        <p:nvSpPr>
          <p:cNvPr name="TextBox 25" id="25"/>
          <p:cNvSpPr txBox="true"/>
          <p:nvPr/>
        </p:nvSpPr>
        <p:spPr>
          <a:xfrm rot="0">
            <a:off x="1826436" y="2796478"/>
            <a:ext cx="4204449" cy="408813"/>
          </a:xfrm>
          <a:prstGeom prst="rect">
            <a:avLst/>
          </a:prstGeom>
        </p:spPr>
        <p:txBody>
          <a:bodyPr anchor="t" rtlCol="false" tIns="0" lIns="0" bIns="0" rIns="0">
            <a:spAutoFit/>
          </a:bodyPr>
          <a:lstStyle/>
          <a:p>
            <a:pPr algn="l">
              <a:lnSpc>
                <a:spcPts val="3276"/>
              </a:lnSpc>
            </a:pPr>
            <a:r>
              <a:rPr lang="en-US" sz="2600" spc="-57" b="true">
                <a:solidFill>
                  <a:srgbClr val="450E15"/>
                </a:solidFill>
                <a:latin typeface="HK Grotesk Bold"/>
                <a:ea typeface="HK Grotesk Bold"/>
                <a:cs typeface="HK Grotesk Bold"/>
                <a:sym typeface="HK Grotesk Bold"/>
              </a:rPr>
              <a:t>Philosophy: </a:t>
            </a:r>
            <a:r>
              <a:rPr lang="en-US" sz="2600" spc="-57" b="true">
                <a:solidFill>
                  <a:srgbClr val="B85B56"/>
                </a:solidFill>
                <a:latin typeface="HK Grotesk Bold"/>
                <a:ea typeface="HK Grotesk Bold"/>
                <a:cs typeface="HK Grotesk Bold"/>
                <a:sym typeface="HK Grotesk Bold"/>
              </a:rPr>
              <a:t>Interpretivism</a:t>
            </a:r>
          </a:p>
        </p:txBody>
      </p:sp>
      <p:sp>
        <p:nvSpPr>
          <p:cNvPr name="TextBox 26" id="26"/>
          <p:cNvSpPr txBox="true"/>
          <p:nvPr/>
        </p:nvSpPr>
        <p:spPr>
          <a:xfrm rot="0">
            <a:off x="7425261" y="2796478"/>
            <a:ext cx="3933584" cy="408813"/>
          </a:xfrm>
          <a:prstGeom prst="rect">
            <a:avLst/>
          </a:prstGeom>
        </p:spPr>
        <p:txBody>
          <a:bodyPr anchor="t" rtlCol="false" tIns="0" lIns="0" bIns="0" rIns="0">
            <a:spAutoFit/>
          </a:bodyPr>
          <a:lstStyle/>
          <a:p>
            <a:pPr algn="l">
              <a:lnSpc>
                <a:spcPts val="3276"/>
              </a:lnSpc>
            </a:pPr>
            <a:r>
              <a:rPr lang="en-US" sz="2600" spc="-57" b="true">
                <a:solidFill>
                  <a:srgbClr val="450E15"/>
                </a:solidFill>
                <a:latin typeface="HK Grotesk Bold"/>
                <a:ea typeface="HK Grotesk Bold"/>
                <a:cs typeface="HK Grotesk Bold"/>
                <a:sym typeface="HK Grotesk Bold"/>
              </a:rPr>
              <a:t>Approach:</a:t>
            </a:r>
            <a:r>
              <a:rPr lang="en-US" sz="2600" spc="-57" b="true">
                <a:solidFill>
                  <a:srgbClr val="B85B56"/>
                </a:solidFill>
                <a:latin typeface="HK Grotesk Bold"/>
                <a:ea typeface="HK Grotesk Bold"/>
                <a:cs typeface="HK Grotesk Bold"/>
                <a:sym typeface="HK Grotesk Bold"/>
              </a:rPr>
              <a:t>I</a:t>
            </a:r>
            <a:r>
              <a:rPr lang="en-US" sz="2600" spc="-57" b="true">
                <a:solidFill>
                  <a:srgbClr val="B85B56"/>
                </a:solidFill>
                <a:latin typeface="HK Grotesk Bold"/>
                <a:ea typeface="HK Grotesk Bold"/>
                <a:cs typeface="HK Grotesk Bold"/>
                <a:sym typeface="HK Grotesk Bold"/>
              </a:rPr>
              <a:t>nductive</a:t>
            </a:r>
          </a:p>
        </p:txBody>
      </p:sp>
      <p:sp>
        <p:nvSpPr>
          <p:cNvPr name="TextBox 27" id="27"/>
          <p:cNvSpPr txBox="true"/>
          <p:nvPr/>
        </p:nvSpPr>
        <p:spPr>
          <a:xfrm rot="0">
            <a:off x="13023702" y="2812882"/>
            <a:ext cx="4204449" cy="408813"/>
          </a:xfrm>
          <a:prstGeom prst="rect">
            <a:avLst/>
          </a:prstGeom>
        </p:spPr>
        <p:txBody>
          <a:bodyPr anchor="t" rtlCol="false" tIns="0" lIns="0" bIns="0" rIns="0">
            <a:spAutoFit/>
          </a:bodyPr>
          <a:lstStyle/>
          <a:p>
            <a:pPr algn="l">
              <a:lnSpc>
                <a:spcPts val="3276"/>
              </a:lnSpc>
            </a:pPr>
            <a:r>
              <a:rPr lang="en-US" sz="2600" spc="-57" b="true">
                <a:solidFill>
                  <a:srgbClr val="450E15"/>
                </a:solidFill>
                <a:latin typeface="HK Grotesk Bold"/>
                <a:ea typeface="HK Grotesk Bold"/>
                <a:cs typeface="HK Grotesk Bold"/>
                <a:sym typeface="HK Grotesk Bold"/>
              </a:rPr>
              <a:t>Method:</a:t>
            </a:r>
            <a:r>
              <a:rPr lang="en-US" sz="2600" spc="-57" b="true">
                <a:solidFill>
                  <a:srgbClr val="B85B56"/>
                </a:solidFill>
                <a:latin typeface="HK Grotesk Bold"/>
                <a:ea typeface="HK Grotesk Bold"/>
                <a:cs typeface="HK Grotesk Bold"/>
                <a:sym typeface="HK Grotesk Bold"/>
              </a:rPr>
              <a:t>Qualitative</a:t>
            </a:r>
          </a:p>
        </p:txBody>
      </p:sp>
      <p:grpSp>
        <p:nvGrpSpPr>
          <p:cNvPr name="Group 28" id="28"/>
          <p:cNvGrpSpPr/>
          <p:nvPr/>
        </p:nvGrpSpPr>
        <p:grpSpPr>
          <a:xfrm rot="0">
            <a:off x="7425261" y="6290788"/>
            <a:ext cx="740630" cy="740630"/>
            <a:chOff x="0" y="0"/>
            <a:chExt cx="249452" cy="249452"/>
          </a:xfrm>
        </p:grpSpPr>
        <p:sp>
          <p:nvSpPr>
            <p:cNvPr name="Freeform 29" id="29"/>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FFFFFF"/>
            </a:solidFill>
          </p:spPr>
        </p:sp>
        <p:sp>
          <p:nvSpPr>
            <p:cNvPr name="TextBox 30" id="30"/>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31" id="31"/>
          <p:cNvGrpSpPr/>
          <p:nvPr/>
        </p:nvGrpSpPr>
        <p:grpSpPr>
          <a:xfrm rot="0">
            <a:off x="7964217" y="6713662"/>
            <a:ext cx="740630" cy="740630"/>
            <a:chOff x="0" y="0"/>
            <a:chExt cx="249452" cy="249452"/>
          </a:xfrm>
        </p:grpSpPr>
        <p:sp>
          <p:nvSpPr>
            <p:cNvPr name="Freeform 32" id="32"/>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33" id="33"/>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sp>
        <p:nvSpPr>
          <p:cNvPr name="TextBox 34" id="34"/>
          <p:cNvSpPr txBox="true"/>
          <p:nvPr/>
        </p:nvSpPr>
        <p:spPr>
          <a:xfrm rot="0">
            <a:off x="10381064" y="6452834"/>
            <a:ext cx="7239283" cy="727837"/>
          </a:xfrm>
          <a:prstGeom prst="rect">
            <a:avLst/>
          </a:prstGeom>
        </p:spPr>
        <p:txBody>
          <a:bodyPr anchor="t" rtlCol="false" tIns="0" lIns="0" bIns="0" rIns="0">
            <a:spAutoFit/>
          </a:bodyPr>
          <a:lstStyle/>
          <a:p>
            <a:pPr algn="l">
              <a:lnSpc>
                <a:spcPts val="3399"/>
              </a:lnSpc>
            </a:pPr>
            <a:r>
              <a:rPr lang="en-US" sz="2499" spc="-62" b="true">
                <a:solidFill>
                  <a:srgbClr val="B85B56"/>
                </a:solidFill>
                <a:latin typeface="HK Grotesk Bold"/>
                <a:ea typeface="HK Grotesk Bold"/>
                <a:cs typeface="HK Grotesk Bold"/>
                <a:sym typeface="HK Grotesk Bold"/>
              </a:rPr>
              <a:t>This study is guided by four research questions:</a:t>
            </a:r>
          </a:p>
          <a:p>
            <a:pPr algn="l">
              <a:lnSpc>
                <a:spcPts val="2448"/>
              </a:lnSpc>
            </a:pPr>
          </a:p>
        </p:txBody>
      </p:sp>
      <p:sp>
        <p:nvSpPr>
          <p:cNvPr name="TextBox 35" id="35"/>
          <p:cNvSpPr txBox="true"/>
          <p:nvPr/>
        </p:nvSpPr>
        <p:spPr>
          <a:xfrm rot="0">
            <a:off x="2397164" y="5114925"/>
            <a:ext cx="4840380" cy="272288"/>
          </a:xfrm>
          <a:prstGeom prst="rect">
            <a:avLst/>
          </a:prstGeom>
        </p:spPr>
        <p:txBody>
          <a:bodyPr anchor="t" rtlCol="false" tIns="0" lIns="0" bIns="0" rIns="0">
            <a:spAutoFit/>
          </a:bodyPr>
          <a:lstStyle/>
          <a:p>
            <a:pPr algn="l">
              <a:lnSpc>
                <a:spcPts val="2176"/>
              </a:lnSpc>
            </a:pPr>
            <a:r>
              <a:rPr lang="en-US" sz="1600" spc="-40">
                <a:solidFill>
                  <a:srgbClr val="6D1621"/>
                </a:solidFill>
                <a:latin typeface="HK Grotesk"/>
                <a:ea typeface="HK Grotesk"/>
                <a:cs typeface="HK Grotesk"/>
                <a:sym typeface="HK Grotesk"/>
              </a:rPr>
              <a:t>(Creswell and Creswell, 2023)</a:t>
            </a:r>
          </a:p>
        </p:txBody>
      </p:sp>
      <p:sp>
        <p:nvSpPr>
          <p:cNvPr name="TextBox 36" id="36"/>
          <p:cNvSpPr txBox="true"/>
          <p:nvPr/>
        </p:nvSpPr>
        <p:spPr>
          <a:xfrm rot="0">
            <a:off x="7963617" y="5042549"/>
            <a:ext cx="3032962" cy="272288"/>
          </a:xfrm>
          <a:prstGeom prst="rect">
            <a:avLst/>
          </a:prstGeom>
        </p:spPr>
        <p:txBody>
          <a:bodyPr anchor="t" rtlCol="false" tIns="0" lIns="0" bIns="0" rIns="0">
            <a:spAutoFit/>
          </a:bodyPr>
          <a:lstStyle/>
          <a:p>
            <a:pPr algn="l">
              <a:lnSpc>
                <a:spcPts val="2176"/>
              </a:lnSpc>
            </a:pPr>
            <a:r>
              <a:rPr lang="en-US" sz="1600" spc="-40">
                <a:solidFill>
                  <a:srgbClr val="6D1621"/>
                </a:solidFill>
                <a:latin typeface="HK Grotesk"/>
                <a:ea typeface="HK Grotesk"/>
                <a:cs typeface="HK Grotesk"/>
                <a:sym typeface="HK Grotesk"/>
              </a:rPr>
              <a:t>(Saunders et al., 2023)</a:t>
            </a:r>
          </a:p>
        </p:txBody>
      </p:sp>
      <p:sp>
        <p:nvSpPr>
          <p:cNvPr name="TextBox 37" id="37"/>
          <p:cNvSpPr txBox="true"/>
          <p:nvPr/>
        </p:nvSpPr>
        <p:spPr>
          <a:xfrm rot="0">
            <a:off x="13564956" y="5114925"/>
            <a:ext cx="3032962" cy="272288"/>
          </a:xfrm>
          <a:prstGeom prst="rect">
            <a:avLst/>
          </a:prstGeom>
        </p:spPr>
        <p:txBody>
          <a:bodyPr anchor="t" rtlCol="false" tIns="0" lIns="0" bIns="0" rIns="0">
            <a:spAutoFit/>
          </a:bodyPr>
          <a:lstStyle/>
          <a:p>
            <a:pPr algn="l">
              <a:lnSpc>
                <a:spcPts val="2176"/>
              </a:lnSpc>
            </a:pPr>
            <a:r>
              <a:rPr lang="en-US" sz="1600" spc="-40">
                <a:solidFill>
                  <a:srgbClr val="6D1621"/>
                </a:solidFill>
                <a:latin typeface="HK Grotesk"/>
                <a:ea typeface="HK Grotesk"/>
                <a:cs typeface="HK Grotesk"/>
                <a:sym typeface="HK Grotesk"/>
              </a:rPr>
              <a:t>(Creswell and Creswell, 2023)</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450E15"/>
        </a:solidFill>
      </p:bgPr>
    </p:bg>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FFFFFF"/>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9962815" y="6041986"/>
            <a:ext cx="7296485" cy="2632141"/>
            <a:chOff x="0" y="0"/>
            <a:chExt cx="1921708" cy="693239"/>
          </a:xfrm>
        </p:grpSpPr>
        <p:sp>
          <p:nvSpPr>
            <p:cNvPr name="Freeform 7" id="7"/>
            <p:cNvSpPr/>
            <p:nvPr/>
          </p:nvSpPr>
          <p:spPr>
            <a:xfrm flipH="false" flipV="false" rot="0">
              <a:off x="0" y="0"/>
              <a:ext cx="1921708" cy="693239"/>
            </a:xfrm>
            <a:custGeom>
              <a:avLst/>
              <a:gdLst/>
              <a:ahLst/>
              <a:cxnLst/>
              <a:rect r="r" b="b" t="t" l="l"/>
              <a:pathLst>
                <a:path h="693239" w="1921708">
                  <a:moveTo>
                    <a:pt x="21221" y="0"/>
                  </a:moveTo>
                  <a:lnTo>
                    <a:pt x="1900487" y="0"/>
                  </a:lnTo>
                  <a:cubicBezTo>
                    <a:pt x="1906115" y="0"/>
                    <a:pt x="1911513" y="2236"/>
                    <a:pt x="1915492" y="6215"/>
                  </a:cubicBezTo>
                  <a:cubicBezTo>
                    <a:pt x="1919472" y="10195"/>
                    <a:pt x="1921708" y="15593"/>
                    <a:pt x="1921708" y="21221"/>
                  </a:cubicBezTo>
                  <a:lnTo>
                    <a:pt x="1921708" y="672018"/>
                  </a:lnTo>
                  <a:cubicBezTo>
                    <a:pt x="1921708" y="683738"/>
                    <a:pt x="1912207" y="693239"/>
                    <a:pt x="1900487" y="693239"/>
                  </a:cubicBezTo>
                  <a:lnTo>
                    <a:pt x="21221" y="693239"/>
                  </a:lnTo>
                  <a:cubicBezTo>
                    <a:pt x="9501" y="693239"/>
                    <a:pt x="0" y="683738"/>
                    <a:pt x="0" y="672018"/>
                  </a:cubicBezTo>
                  <a:lnTo>
                    <a:pt x="0" y="21221"/>
                  </a:lnTo>
                  <a:cubicBezTo>
                    <a:pt x="0" y="9501"/>
                    <a:pt x="9501" y="0"/>
                    <a:pt x="21221" y="0"/>
                  </a:cubicBezTo>
                  <a:close/>
                </a:path>
              </a:pathLst>
            </a:custGeom>
            <a:solidFill>
              <a:srgbClr val="000000"/>
            </a:solidFill>
          </p:spPr>
        </p:sp>
        <p:sp>
          <p:nvSpPr>
            <p:cNvPr name="TextBox 8" id="8"/>
            <p:cNvSpPr txBox="true"/>
            <p:nvPr/>
          </p:nvSpPr>
          <p:spPr>
            <a:xfrm>
              <a:off x="0" y="-38100"/>
              <a:ext cx="1921708" cy="731339"/>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9482371" y="6551182"/>
            <a:ext cx="7296485" cy="2632141"/>
            <a:chOff x="0" y="0"/>
            <a:chExt cx="1921708" cy="693239"/>
          </a:xfrm>
        </p:grpSpPr>
        <p:sp>
          <p:nvSpPr>
            <p:cNvPr name="Freeform 10" id="10"/>
            <p:cNvSpPr/>
            <p:nvPr/>
          </p:nvSpPr>
          <p:spPr>
            <a:xfrm flipH="false" flipV="false" rot="0">
              <a:off x="0" y="0"/>
              <a:ext cx="1921708" cy="693239"/>
            </a:xfrm>
            <a:custGeom>
              <a:avLst/>
              <a:gdLst/>
              <a:ahLst/>
              <a:cxnLst/>
              <a:rect r="r" b="b" t="t" l="l"/>
              <a:pathLst>
                <a:path h="693239" w="1921708">
                  <a:moveTo>
                    <a:pt x="21221" y="0"/>
                  </a:moveTo>
                  <a:lnTo>
                    <a:pt x="1900487" y="0"/>
                  </a:lnTo>
                  <a:cubicBezTo>
                    <a:pt x="1906115" y="0"/>
                    <a:pt x="1911513" y="2236"/>
                    <a:pt x="1915492" y="6215"/>
                  </a:cubicBezTo>
                  <a:cubicBezTo>
                    <a:pt x="1919472" y="10195"/>
                    <a:pt x="1921708" y="15593"/>
                    <a:pt x="1921708" y="21221"/>
                  </a:cubicBezTo>
                  <a:lnTo>
                    <a:pt x="1921708" y="672018"/>
                  </a:lnTo>
                  <a:cubicBezTo>
                    <a:pt x="1921708" y="683738"/>
                    <a:pt x="1912207" y="693239"/>
                    <a:pt x="1900487" y="693239"/>
                  </a:cubicBezTo>
                  <a:lnTo>
                    <a:pt x="21221" y="693239"/>
                  </a:lnTo>
                  <a:cubicBezTo>
                    <a:pt x="9501" y="693239"/>
                    <a:pt x="0" y="683738"/>
                    <a:pt x="0" y="672018"/>
                  </a:cubicBezTo>
                  <a:lnTo>
                    <a:pt x="0" y="21221"/>
                  </a:lnTo>
                  <a:cubicBezTo>
                    <a:pt x="0" y="9501"/>
                    <a:pt x="9501" y="0"/>
                    <a:pt x="21221" y="0"/>
                  </a:cubicBezTo>
                  <a:close/>
                </a:path>
              </a:pathLst>
            </a:custGeom>
            <a:solidFill>
              <a:srgbClr val="6D1621"/>
            </a:solidFill>
          </p:spPr>
        </p:sp>
        <p:sp>
          <p:nvSpPr>
            <p:cNvPr name="TextBox 11" id="11"/>
            <p:cNvSpPr txBox="true"/>
            <p:nvPr/>
          </p:nvSpPr>
          <p:spPr>
            <a:xfrm>
              <a:off x="0" y="-38100"/>
              <a:ext cx="1921708" cy="731339"/>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434240" y="2793504"/>
            <a:ext cx="6850693" cy="6000724"/>
            <a:chOff x="0" y="0"/>
            <a:chExt cx="1804298" cy="1580438"/>
          </a:xfrm>
        </p:grpSpPr>
        <p:sp>
          <p:nvSpPr>
            <p:cNvPr name="Freeform 13" id="13"/>
            <p:cNvSpPr/>
            <p:nvPr/>
          </p:nvSpPr>
          <p:spPr>
            <a:xfrm flipH="false" flipV="false" rot="0">
              <a:off x="0" y="0"/>
              <a:ext cx="1804298" cy="1580438"/>
            </a:xfrm>
            <a:custGeom>
              <a:avLst/>
              <a:gdLst/>
              <a:ahLst/>
              <a:cxnLst/>
              <a:rect r="r" b="b" t="t" l="l"/>
              <a:pathLst>
                <a:path h="1580438" w="1804298">
                  <a:moveTo>
                    <a:pt x="22602" y="0"/>
                  </a:moveTo>
                  <a:lnTo>
                    <a:pt x="1781696" y="0"/>
                  </a:lnTo>
                  <a:cubicBezTo>
                    <a:pt x="1787690" y="0"/>
                    <a:pt x="1793439" y="2381"/>
                    <a:pt x="1797678" y="6620"/>
                  </a:cubicBezTo>
                  <a:cubicBezTo>
                    <a:pt x="1801916" y="10859"/>
                    <a:pt x="1804298" y="16607"/>
                    <a:pt x="1804298" y="22602"/>
                  </a:cubicBezTo>
                  <a:lnTo>
                    <a:pt x="1804298" y="1557836"/>
                  </a:lnTo>
                  <a:cubicBezTo>
                    <a:pt x="1804298" y="1563830"/>
                    <a:pt x="1801916" y="1569579"/>
                    <a:pt x="1797678" y="1573818"/>
                  </a:cubicBezTo>
                  <a:cubicBezTo>
                    <a:pt x="1793439" y="1578056"/>
                    <a:pt x="1787690" y="1580438"/>
                    <a:pt x="1781696" y="1580438"/>
                  </a:cubicBezTo>
                  <a:lnTo>
                    <a:pt x="22602" y="1580438"/>
                  </a:lnTo>
                  <a:cubicBezTo>
                    <a:pt x="16607" y="1580438"/>
                    <a:pt x="10859" y="1578056"/>
                    <a:pt x="6620" y="1573818"/>
                  </a:cubicBezTo>
                  <a:cubicBezTo>
                    <a:pt x="2381" y="1569579"/>
                    <a:pt x="0" y="1563830"/>
                    <a:pt x="0" y="1557836"/>
                  </a:cubicBezTo>
                  <a:lnTo>
                    <a:pt x="0" y="22602"/>
                  </a:lnTo>
                  <a:cubicBezTo>
                    <a:pt x="0" y="16607"/>
                    <a:pt x="2381" y="10859"/>
                    <a:pt x="6620" y="6620"/>
                  </a:cubicBezTo>
                  <a:cubicBezTo>
                    <a:pt x="10859" y="2381"/>
                    <a:pt x="16607" y="0"/>
                    <a:pt x="22602" y="0"/>
                  </a:cubicBezTo>
                  <a:close/>
                </a:path>
              </a:pathLst>
            </a:custGeom>
            <a:solidFill>
              <a:srgbClr val="000000"/>
            </a:solidFill>
          </p:spPr>
        </p:sp>
        <p:sp>
          <p:nvSpPr>
            <p:cNvPr name="TextBox 14" id="14"/>
            <p:cNvSpPr txBox="true"/>
            <p:nvPr/>
          </p:nvSpPr>
          <p:spPr>
            <a:xfrm>
              <a:off x="0" y="-38100"/>
              <a:ext cx="1804298" cy="1618538"/>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028700" y="3182599"/>
            <a:ext cx="6850693" cy="6000724"/>
            <a:chOff x="0" y="0"/>
            <a:chExt cx="1804298" cy="1580438"/>
          </a:xfrm>
        </p:grpSpPr>
        <p:sp>
          <p:nvSpPr>
            <p:cNvPr name="Freeform 16" id="16"/>
            <p:cNvSpPr/>
            <p:nvPr/>
          </p:nvSpPr>
          <p:spPr>
            <a:xfrm flipH="false" flipV="false" rot="0">
              <a:off x="0" y="0"/>
              <a:ext cx="1804298" cy="1580438"/>
            </a:xfrm>
            <a:custGeom>
              <a:avLst/>
              <a:gdLst/>
              <a:ahLst/>
              <a:cxnLst/>
              <a:rect r="r" b="b" t="t" l="l"/>
              <a:pathLst>
                <a:path h="1580438" w="1804298">
                  <a:moveTo>
                    <a:pt x="22602" y="0"/>
                  </a:moveTo>
                  <a:lnTo>
                    <a:pt x="1781696" y="0"/>
                  </a:lnTo>
                  <a:cubicBezTo>
                    <a:pt x="1787690" y="0"/>
                    <a:pt x="1793439" y="2381"/>
                    <a:pt x="1797678" y="6620"/>
                  </a:cubicBezTo>
                  <a:cubicBezTo>
                    <a:pt x="1801916" y="10859"/>
                    <a:pt x="1804298" y="16607"/>
                    <a:pt x="1804298" y="22602"/>
                  </a:cubicBezTo>
                  <a:lnTo>
                    <a:pt x="1804298" y="1557836"/>
                  </a:lnTo>
                  <a:cubicBezTo>
                    <a:pt x="1804298" y="1563830"/>
                    <a:pt x="1801916" y="1569579"/>
                    <a:pt x="1797678" y="1573818"/>
                  </a:cubicBezTo>
                  <a:cubicBezTo>
                    <a:pt x="1793439" y="1578056"/>
                    <a:pt x="1787690" y="1580438"/>
                    <a:pt x="1781696" y="1580438"/>
                  </a:cubicBezTo>
                  <a:lnTo>
                    <a:pt x="22602" y="1580438"/>
                  </a:lnTo>
                  <a:cubicBezTo>
                    <a:pt x="16607" y="1580438"/>
                    <a:pt x="10859" y="1578056"/>
                    <a:pt x="6620" y="1573818"/>
                  </a:cubicBezTo>
                  <a:cubicBezTo>
                    <a:pt x="2381" y="1569579"/>
                    <a:pt x="0" y="1563830"/>
                    <a:pt x="0" y="1557836"/>
                  </a:cubicBezTo>
                  <a:lnTo>
                    <a:pt x="0" y="22602"/>
                  </a:lnTo>
                  <a:cubicBezTo>
                    <a:pt x="0" y="16607"/>
                    <a:pt x="2381" y="10859"/>
                    <a:pt x="6620" y="6620"/>
                  </a:cubicBezTo>
                  <a:cubicBezTo>
                    <a:pt x="10859" y="2381"/>
                    <a:pt x="16607" y="0"/>
                    <a:pt x="22602" y="0"/>
                  </a:cubicBezTo>
                  <a:close/>
                </a:path>
              </a:pathLst>
            </a:custGeom>
            <a:solidFill>
              <a:srgbClr val="FFFFFF"/>
            </a:solidFill>
          </p:spPr>
        </p:sp>
        <p:sp>
          <p:nvSpPr>
            <p:cNvPr name="TextBox 17" id="17"/>
            <p:cNvSpPr txBox="true"/>
            <p:nvPr/>
          </p:nvSpPr>
          <p:spPr>
            <a:xfrm>
              <a:off x="0" y="-38100"/>
              <a:ext cx="1804298" cy="1618538"/>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1434240" y="3645991"/>
            <a:ext cx="1650294" cy="1443991"/>
            <a:chOff x="0" y="0"/>
            <a:chExt cx="812800" cy="711192"/>
          </a:xfrm>
        </p:grpSpPr>
        <p:sp>
          <p:nvSpPr>
            <p:cNvPr name="Freeform 19" id="19"/>
            <p:cNvSpPr/>
            <p:nvPr/>
          </p:nvSpPr>
          <p:spPr>
            <a:xfrm flipH="false" flipV="false" rot="0">
              <a:off x="0" y="0"/>
              <a:ext cx="812800" cy="711192"/>
            </a:xfrm>
            <a:custGeom>
              <a:avLst/>
              <a:gdLst/>
              <a:ahLst/>
              <a:cxnLst/>
              <a:rect r="r" b="b" t="t" l="l"/>
              <a:pathLst>
                <a:path h="711192" w="812800">
                  <a:moveTo>
                    <a:pt x="93825" y="0"/>
                  </a:moveTo>
                  <a:lnTo>
                    <a:pt x="718975" y="0"/>
                  </a:lnTo>
                  <a:cubicBezTo>
                    <a:pt x="743859" y="0"/>
                    <a:pt x="767724" y="9885"/>
                    <a:pt x="785319" y="27481"/>
                  </a:cubicBezTo>
                  <a:cubicBezTo>
                    <a:pt x="802915" y="45076"/>
                    <a:pt x="812800" y="68941"/>
                    <a:pt x="812800" y="93825"/>
                  </a:cubicBezTo>
                  <a:lnTo>
                    <a:pt x="812800" y="617368"/>
                  </a:lnTo>
                  <a:cubicBezTo>
                    <a:pt x="812800" y="642251"/>
                    <a:pt x="802915" y="666116"/>
                    <a:pt x="785319" y="683712"/>
                  </a:cubicBezTo>
                  <a:cubicBezTo>
                    <a:pt x="767724" y="701307"/>
                    <a:pt x="743859" y="711192"/>
                    <a:pt x="718975" y="711192"/>
                  </a:cubicBezTo>
                  <a:lnTo>
                    <a:pt x="93825" y="711192"/>
                  </a:lnTo>
                  <a:cubicBezTo>
                    <a:pt x="68941" y="711192"/>
                    <a:pt x="45076" y="701307"/>
                    <a:pt x="27481" y="683712"/>
                  </a:cubicBezTo>
                  <a:cubicBezTo>
                    <a:pt x="9885" y="666116"/>
                    <a:pt x="0" y="642251"/>
                    <a:pt x="0" y="617368"/>
                  </a:cubicBezTo>
                  <a:lnTo>
                    <a:pt x="0" y="93825"/>
                  </a:lnTo>
                  <a:cubicBezTo>
                    <a:pt x="0" y="68941"/>
                    <a:pt x="9885" y="45076"/>
                    <a:pt x="27481" y="27481"/>
                  </a:cubicBezTo>
                  <a:cubicBezTo>
                    <a:pt x="45076" y="9885"/>
                    <a:pt x="68941" y="0"/>
                    <a:pt x="93825" y="0"/>
                  </a:cubicBezTo>
                  <a:close/>
                </a:path>
              </a:pathLst>
            </a:custGeom>
            <a:blipFill>
              <a:blip r:embed="rId4"/>
              <a:stretch>
                <a:fillRect l="-17990" t="-16676" r="-22913" b="-125027"/>
              </a:stretch>
            </a:blipFill>
            <a:ln w="19050" cap="sq">
              <a:solidFill>
                <a:srgbClr val="6D1621"/>
              </a:solidFill>
              <a:prstDash val="solid"/>
              <a:miter/>
            </a:ln>
          </p:spPr>
        </p:sp>
      </p:grpSp>
      <p:sp>
        <p:nvSpPr>
          <p:cNvPr name="TextBox 20" id="20"/>
          <p:cNvSpPr txBox="true"/>
          <p:nvPr/>
        </p:nvSpPr>
        <p:spPr>
          <a:xfrm rot="0">
            <a:off x="1809858" y="887412"/>
            <a:ext cx="4525079"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450E15"/>
                </a:solidFill>
                <a:latin typeface="HK Grotesk Bold"/>
                <a:ea typeface="HK Grotesk Bold"/>
                <a:cs typeface="HK Grotesk Bold"/>
                <a:sym typeface="HK Grotesk Bold"/>
              </a:rPr>
              <a:t>Research Proposal Presentation</a:t>
            </a:r>
          </a:p>
        </p:txBody>
      </p:sp>
      <p:sp>
        <p:nvSpPr>
          <p:cNvPr name="TextBox 21" id="21"/>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450E15"/>
                </a:solidFill>
                <a:latin typeface="HK Grotesk"/>
                <a:ea typeface="HK Grotesk"/>
                <a:cs typeface="HK Grotesk"/>
                <a:sym typeface="HK Grotesk"/>
              </a:rPr>
              <a:t>30/June/2026</a:t>
            </a:r>
          </a:p>
          <a:p>
            <a:pPr algn="r">
              <a:lnSpc>
                <a:spcPts val="2200"/>
              </a:lnSpc>
              <a:spcBef>
                <a:spcPct val="0"/>
              </a:spcBef>
            </a:pPr>
          </a:p>
        </p:txBody>
      </p:sp>
      <p:sp>
        <p:nvSpPr>
          <p:cNvPr name="TextBox 22" id="22"/>
          <p:cNvSpPr txBox="true"/>
          <p:nvPr/>
        </p:nvSpPr>
        <p:spPr>
          <a:xfrm rot="0">
            <a:off x="9144000" y="1742414"/>
            <a:ext cx="8214014" cy="2927996"/>
          </a:xfrm>
          <a:prstGeom prst="rect">
            <a:avLst/>
          </a:prstGeom>
        </p:spPr>
        <p:txBody>
          <a:bodyPr anchor="t" rtlCol="false" tIns="0" lIns="0" bIns="0" rIns="0">
            <a:spAutoFit/>
          </a:bodyPr>
          <a:lstStyle/>
          <a:p>
            <a:pPr algn="l">
              <a:lnSpc>
                <a:spcPts val="6030"/>
              </a:lnSpc>
            </a:pPr>
            <a:r>
              <a:rPr lang="en-US" sz="6700" spc="-268" b="true">
                <a:solidFill>
                  <a:srgbClr val="FFFFFF"/>
                </a:solidFill>
                <a:latin typeface="Calibri (MS) Bold"/>
                <a:ea typeface="Calibri (MS) Bold"/>
                <a:cs typeface="Calibri (MS) Bold"/>
                <a:sym typeface="Calibri (MS) Bold"/>
              </a:rPr>
              <a:t>DATA COLLECTION </a:t>
            </a:r>
          </a:p>
          <a:p>
            <a:pPr algn="l">
              <a:lnSpc>
                <a:spcPts val="6030"/>
              </a:lnSpc>
            </a:pPr>
            <a:r>
              <a:rPr lang="en-US" sz="6700" spc="-268" b="true">
                <a:solidFill>
                  <a:srgbClr val="FFFFFF"/>
                </a:solidFill>
                <a:latin typeface="Calibri (MS) Bold"/>
                <a:ea typeface="Calibri (MS) Bold"/>
                <a:cs typeface="Calibri (MS) Bold"/>
                <a:sym typeface="Calibri (MS) Bold"/>
              </a:rPr>
              <a:t>AND </a:t>
            </a:r>
            <a:r>
              <a:rPr lang="en-US" sz="6700" spc="-268" b="true">
                <a:solidFill>
                  <a:srgbClr val="B85B56"/>
                </a:solidFill>
                <a:latin typeface="Calibri (MS) Bold"/>
                <a:ea typeface="Calibri (MS) Bold"/>
                <a:cs typeface="Calibri (MS) Bold"/>
                <a:sym typeface="Calibri (MS) Bold"/>
              </a:rPr>
              <a:t>SAMPLING</a:t>
            </a:r>
          </a:p>
          <a:p>
            <a:pPr algn="l" marL="0" indent="0" lvl="0">
              <a:lnSpc>
                <a:spcPts val="8999"/>
              </a:lnSpc>
            </a:pPr>
          </a:p>
        </p:txBody>
      </p:sp>
      <p:sp>
        <p:nvSpPr>
          <p:cNvPr name="TextBox 23" id="23"/>
          <p:cNvSpPr txBox="true"/>
          <p:nvPr/>
        </p:nvSpPr>
        <p:spPr>
          <a:xfrm rot="0">
            <a:off x="9144000" y="4184381"/>
            <a:ext cx="7776929" cy="943483"/>
          </a:xfrm>
          <a:prstGeom prst="rect">
            <a:avLst/>
          </a:prstGeom>
        </p:spPr>
        <p:txBody>
          <a:bodyPr anchor="t" rtlCol="false" tIns="0" lIns="0" bIns="0" rIns="0">
            <a:spAutoFit/>
          </a:bodyPr>
          <a:lstStyle/>
          <a:p>
            <a:pPr algn="l">
              <a:lnSpc>
                <a:spcPts val="2583"/>
              </a:lnSpc>
            </a:pPr>
            <a:r>
              <a:rPr lang="en-US" sz="1899" spc="-47">
                <a:solidFill>
                  <a:srgbClr val="FFFFFF"/>
                </a:solidFill>
                <a:latin typeface="HK Grotesk"/>
                <a:ea typeface="HK Grotesk"/>
                <a:cs typeface="HK Grotesk"/>
                <a:sym typeface="HK Grotesk"/>
              </a:rPr>
              <a:t>Data will be collected through </a:t>
            </a:r>
            <a:r>
              <a:rPr lang="en-US" sz="1899" spc="-47" b="true">
                <a:solidFill>
                  <a:srgbClr val="FFFFFF"/>
                </a:solidFill>
                <a:latin typeface="HK Grotesk Bold"/>
                <a:ea typeface="HK Grotesk Bold"/>
                <a:cs typeface="HK Grotesk Bold"/>
                <a:sym typeface="HK Grotesk Bold"/>
              </a:rPr>
              <a:t>semi-structured </a:t>
            </a:r>
            <a:r>
              <a:rPr lang="en-US" sz="1899" spc="-47">
                <a:solidFill>
                  <a:srgbClr val="FFFFFF"/>
                </a:solidFill>
                <a:latin typeface="HK Grotesk"/>
                <a:ea typeface="HK Grotesk"/>
                <a:cs typeface="HK Grotesk"/>
                <a:sym typeface="HK Grotesk"/>
              </a:rPr>
              <a:t>interviews, which provide flexibility and allow participants to discuss their experiences in their own words.</a:t>
            </a:r>
          </a:p>
          <a:p>
            <a:pPr algn="l">
              <a:lnSpc>
                <a:spcPts val="2448"/>
              </a:lnSpc>
            </a:pPr>
          </a:p>
        </p:txBody>
      </p:sp>
      <p:sp>
        <p:nvSpPr>
          <p:cNvPr name="TextBox 24" id="24"/>
          <p:cNvSpPr txBox="true"/>
          <p:nvPr/>
        </p:nvSpPr>
        <p:spPr>
          <a:xfrm rot="0">
            <a:off x="9797298" y="7352632"/>
            <a:ext cx="2249900" cy="1572387"/>
          </a:xfrm>
          <a:prstGeom prst="rect">
            <a:avLst/>
          </a:prstGeom>
        </p:spPr>
        <p:txBody>
          <a:bodyPr anchor="t" rtlCol="false" tIns="0" lIns="0" bIns="0" rIns="0">
            <a:spAutoFit/>
          </a:bodyPr>
          <a:lstStyle/>
          <a:p>
            <a:pPr algn="l" marL="388620" indent="-194310" lvl="1">
              <a:lnSpc>
                <a:spcPts val="3204"/>
              </a:lnSpc>
              <a:buFont typeface="Arial"/>
              <a:buChar char="•"/>
            </a:pPr>
            <a:r>
              <a:rPr lang="en-US" sz="1800" spc="-44">
                <a:solidFill>
                  <a:srgbClr val="FFFFFF"/>
                </a:solidFill>
                <a:latin typeface="HK Grotesk"/>
                <a:ea typeface="HK Grotesk"/>
                <a:cs typeface="HK Grotesk"/>
                <a:sym typeface="HK Grotesk"/>
              </a:rPr>
              <a:t>Academic stress</a:t>
            </a:r>
          </a:p>
          <a:p>
            <a:pPr algn="l" marL="388620" indent="-194310" lvl="1">
              <a:lnSpc>
                <a:spcPts val="3204"/>
              </a:lnSpc>
              <a:buFont typeface="Arial"/>
              <a:buChar char="•"/>
            </a:pPr>
            <a:r>
              <a:rPr lang="en-US" sz="1800" spc="-44">
                <a:solidFill>
                  <a:srgbClr val="FFFFFF"/>
                </a:solidFill>
                <a:latin typeface="HK Grotesk"/>
                <a:ea typeface="HK Grotesk"/>
                <a:cs typeface="HK Grotesk"/>
                <a:sym typeface="HK Grotesk"/>
              </a:rPr>
              <a:t>Mental health</a:t>
            </a:r>
          </a:p>
          <a:p>
            <a:pPr algn="l" marL="388620" indent="-194310" lvl="1">
              <a:lnSpc>
                <a:spcPts val="3204"/>
              </a:lnSpc>
              <a:buFont typeface="Arial"/>
              <a:buChar char="•"/>
            </a:pPr>
            <a:r>
              <a:rPr lang="en-US" sz="1800" spc="-44">
                <a:solidFill>
                  <a:srgbClr val="FFFFFF"/>
                </a:solidFill>
                <a:latin typeface="HK Grotesk"/>
                <a:ea typeface="HK Grotesk"/>
                <a:cs typeface="HK Grotesk"/>
                <a:sym typeface="HK Grotesk"/>
              </a:rPr>
              <a:t>Chronic illness</a:t>
            </a:r>
          </a:p>
          <a:p>
            <a:pPr algn="l">
              <a:lnSpc>
                <a:spcPts val="3204"/>
              </a:lnSpc>
            </a:pPr>
          </a:p>
        </p:txBody>
      </p:sp>
      <p:sp>
        <p:nvSpPr>
          <p:cNvPr name="TextBox 25" id="25"/>
          <p:cNvSpPr txBox="true"/>
          <p:nvPr/>
        </p:nvSpPr>
        <p:spPr>
          <a:xfrm rot="0">
            <a:off x="3574637" y="4174873"/>
            <a:ext cx="4312086" cy="1319530"/>
          </a:xfrm>
          <a:prstGeom prst="rect">
            <a:avLst/>
          </a:prstGeom>
        </p:spPr>
        <p:txBody>
          <a:bodyPr anchor="t" rtlCol="false" tIns="0" lIns="0" bIns="0" rIns="0">
            <a:spAutoFit/>
          </a:bodyPr>
          <a:lstStyle/>
          <a:p>
            <a:pPr algn="l">
              <a:lnSpc>
                <a:spcPts val="3559"/>
              </a:lnSpc>
            </a:pPr>
            <a:r>
              <a:rPr lang="en-US" sz="1999" spc="-49">
                <a:solidFill>
                  <a:srgbClr val="450E15"/>
                </a:solidFill>
                <a:latin typeface="HK Grotesk"/>
                <a:ea typeface="HK Grotesk"/>
                <a:cs typeface="HK Grotesk"/>
                <a:sym typeface="HK Grotesk"/>
              </a:rPr>
              <a:t>Enables the researcher to recruit participants who have direct experience relevant to the research topic.</a:t>
            </a:r>
          </a:p>
        </p:txBody>
      </p:sp>
      <p:sp>
        <p:nvSpPr>
          <p:cNvPr name="TextBox 26" id="26"/>
          <p:cNvSpPr txBox="true"/>
          <p:nvPr/>
        </p:nvSpPr>
        <p:spPr>
          <a:xfrm rot="0">
            <a:off x="3486147" y="6386606"/>
            <a:ext cx="4304755" cy="2622296"/>
          </a:xfrm>
          <a:prstGeom prst="rect">
            <a:avLst/>
          </a:prstGeom>
        </p:spPr>
        <p:txBody>
          <a:bodyPr anchor="t" rtlCol="false" tIns="0" lIns="0" bIns="0" rIns="0">
            <a:spAutoFit/>
          </a:bodyPr>
          <a:lstStyle/>
          <a:p>
            <a:pPr algn="l">
              <a:lnSpc>
                <a:spcPts val="3559"/>
              </a:lnSpc>
            </a:pPr>
            <a:r>
              <a:rPr lang="en-US" sz="1999" spc="-49">
                <a:solidFill>
                  <a:srgbClr val="450E15"/>
                </a:solidFill>
                <a:latin typeface="HK Grotesk"/>
                <a:ea typeface="HK Grotesk"/>
                <a:cs typeface="HK Grotesk"/>
                <a:sym typeface="HK Grotesk"/>
              </a:rPr>
              <a:t>Approximately six to ten participants will be interviewed, and data collection may continue until saturation is reached, meaning no significant new themes emerge from additional interviews.</a:t>
            </a:r>
          </a:p>
          <a:p>
            <a:pPr algn="l">
              <a:lnSpc>
                <a:spcPts val="3204"/>
              </a:lnSpc>
            </a:pPr>
          </a:p>
        </p:txBody>
      </p:sp>
      <p:sp>
        <p:nvSpPr>
          <p:cNvPr name="TextBox 27" id="27"/>
          <p:cNvSpPr txBox="true"/>
          <p:nvPr/>
        </p:nvSpPr>
        <p:spPr>
          <a:xfrm rot="0">
            <a:off x="9962815" y="6819539"/>
            <a:ext cx="7627520" cy="400050"/>
          </a:xfrm>
          <a:prstGeom prst="rect">
            <a:avLst/>
          </a:prstGeom>
        </p:spPr>
        <p:txBody>
          <a:bodyPr anchor="t" rtlCol="false" tIns="0" lIns="0" bIns="0" rIns="0">
            <a:spAutoFit/>
          </a:bodyPr>
          <a:lstStyle/>
          <a:p>
            <a:pPr algn="l">
              <a:lnSpc>
                <a:spcPts val="3150"/>
              </a:lnSpc>
            </a:pPr>
            <a:r>
              <a:rPr lang="en-US" sz="2500" spc="-55" b="true">
                <a:solidFill>
                  <a:srgbClr val="B85B56"/>
                </a:solidFill>
                <a:latin typeface="HK Grotesk Bold"/>
                <a:ea typeface="HK Grotesk Bold"/>
                <a:cs typeface="HK Grotesk Bold"/>
                <a:sym typeface="HK Grotesk Bold"/>
              </a:rPr>
              <a:t>The interviews will explore themes including</a:t>
            </a:r>
          </a:p>
        </p:txBody>
      </p:sp>
      <p:sp>
        <p:nvSpPr>
          <p:cNvPr name="TextBox 28" id="28"/>
          <p:cNvSpPr txBox="true"/>
          <p:nvPr/>
        </p:nvSpPr>
        <p:spPr>
          <a:xfrm rot="0">
            <a:off x="3486147" y="3739009"/>
            <a:ext cx="4127774" cy="445389"/>
          </a:xfrm>
          <a:prstGeom prst="rect">
            <a:avLst/>
          </a:prstGeom>
        </p:spPr>
        <p:txBody>
          <a:bodyPr anchor="t" rtlCol="false" tIns="0" lIns="0" bIns="0" rIns="0">
            <a:spAutoFit/>
          </a:bodyPr>
          <a:lstStyle/>
          <a:p>
            <a:pPr algn="l">
              <a:lnSpc>
                <a:spcPts val="3528"/>
              </a:lnSpc>
            </a:pPr>
            <a:r>
              <a:rPr lang="en-US" sz="2800" spc="-61" b="true">
                <a:solidFill>
                  <a:srgbClr val="B85B56"/>
                </a:solidFill>
                <a:latin typeface="HK Grotesk Bold"/>
                <a:ea typeface="HK Grotesk Bold"/>
                <a:cs typeface="HK Grotesk Bold"/>
                <a:sym typeface="HK Grotesk Bold"/>
              </a:rPr>
              <a:t>Purposive sampling</a:t>
            </a:r>
          </a:p>
        </p:txBody>
      </p:sp>
      <p:sp>
        <p:nvSpPr>
          <p:cNvPr name="TextBox 29" id="29"/>
          <p:cNvSpPr txBox="true"/>
          <p:nvPr/>
        </p:nvSpPr>
        <p:spPr>
          <a:xfrm rot="0">
            <a:off x="3486147" y="5950742"/>
            <a:ext cx="4127774" cy="445389"/>
          </a:xfrm>
          <a:prstGeom prst="rect">
            <a:avLst/>
          </a:prstGeom>
        </p:spPr>
        <p:txBody>
          <a:bodyPr anchor="t" rtlCol="false" tIns="0" lIns="0" bIns="0" rIns="0">
            <a:spAutoFit/>
          </a:bodyPr>
          <a:lstStyle/>
          <a:p>
            <a:pPr algn="l">
              <a:lnSpc>
                <a:spcPts val="3528"/>
              </a:lnSpc>
            </a:pPr>
            <a:r>
              <a:rPr lang="en-US" sz="2800" spc="-61" b="true">
                <a:solidFill>
                  <a:srgbClr val="B85B56"/>
                </a:solidFill>
                <a:latin typeface="HK Grotesk Bold"/>
                <a:ea typeface="HK Grotesk Bold"/>
                <a:cs typeface="HK Grotesk Bold"/>
                <a:sym typeface="HK Grotesk Bold"/>
              </a:rPr>
              <a:t> Saturation</a:t>
            </a:r>
          </a:p>
        </p:txBody>
      </p:sp>
      <p:sp>
        <p:nvSpPr>
          <p:cNvPr name="TextBox 30" id="30"/>
          <p:cNvSpPr txBox="true"/>
          <p:nvPr/>
        </p:nvSpPr>
        <p:spPr>
          <a:xfrm rot="0">
            <a:off x="1028700" y="1949589"/>
            <a:ext cx="5879827" cy="472440"/>
          </a:xfrm>
          <a:prstGeom prst="rect">
            <a:avLst/>
          </a:prstGeom>
        </p:spPr>
        <p:txBody>
          <a:bodyPr anchor="t" rtlCol="false" tIns="0" lIns="0" bIns="0" rIns="0">
            <a:spAutoFit/>
          </a:bodyPr>
          <a:lstStyle/>
          <a:p>
            <a:pPr algn="l">
              <a:lnSpc>
                <a:spcPts val="3779"/>
              </a:lnSpc>
            </a:pPr>
            <a:r>
              <a:rPr lang="en-US" sz="3000" spc="-65" b="true">
                <a:solidFill>
                  <a:srgbClr val="FFFFFF"/>
                </a:solidFill>
                <a:latin typeface="HK Grotesk Bold"/>
                <a:ea typeface="HK Grotesk Bold"/>
                <a:cs typeface="HK Grotesk Bold"/>
                <a:sym typeface="HK Grotesk Bold"/>
              </a:rPr>
              <a:t>Sampling :</a:t>
            </a:r>
          </a:p>
        </p:txBody>
      </p:sp>
      <p:sp>
        <p:nvSpPr>
          <p:cNvPr name="TextBox 31" id="31"/>
          <p:cNvSpPr txBox="true"/>
          <p:nvPr/>
        </p:nvSpPr>
        <p:spPr>
          <a:xfrm rot="0">
            <a:off x="13130614" y="7352632"/>
            <a:ext cx="3112685" cy="1572387"/>
          </a:xfrm>
          <a:prstGeom prst="rect">
            <a:avLst/>
          </a:prstGeom>
        </p:spPr>
        <p:txBody>
          <a:bodyPr anchor="t" rtlCol="false" tIns="0" lIns="0" bIns="0" rIns="0">
            <a:spAutoFit/>
          </a:bodyPr>
          <a:lstStyle/>
          <a:p>
            <a:pPr algn="l" marL="388620" indent="-194310" lvl="1">
              <a:lnSpc>
                <a:spcPts val="3204"/>
              </a:lnSpc>
              <a:buFont typeface="Arial"/>
              <a:buChar char="•"/>
            </a:pPr>
            <a:r>
              <a:rPr lang="en-US" sz="1800" spc="-44">
                <a:solidFill>
                  <a:srgbClr val="FFFFFF"/>
                </a:solidFill>
                <a:latin typeface="HK Grotesk"/>
                <a:ea typeface="HK Grotesk"/>
                <a:cs typeface="HK Grotesk"/>
                <a:sym typeface="HK Grotesk"/>
              </a:rPr>
              <a:t>Leadership communication</a:t>
            </a:r>
          </a:p>
          <a:p>
            <a:pPr algn="l" marL="388620" indent="-194310" lvl="1">
              <a:lnSpc>
                <a:spcPts val="3204"/>
              </a:lnSpc>
              <a:buFont typeface="Arial"/>
              <a:buChar char="•"/>
            </a:pPr>
            <a:r>
              <a:rPr lang="en-US" sz="1800" spc="-44">
                <a:solidFill>
                  <a:srgbClr val="FFFFFF"/>
                </a:solidFill>
                <a:latin typeface="HK Grotesk"/>
                <a:ea typeface="HK Grotesk"/>
                <a:cs typeface="HK Grotesk"/>
                <a:sym typeface="HK Grotesk"/>
              </a:rPr>
              <a:t>Psychological safety</a:t>
            </a:r>
          </a:p>
          <a:p>
            <a:pPr algn="l" marL="388620" indent="-194310" lvl="1">
              <a:lnSpc>
                <a:spcPts val="3204"/>
              </a:lnSpc>
              <a:buFont typeface="Arial"/>
              <a:buChar char="•"/>
            </a:pPr>
            <a:r>
              <a:rPr lang="en-US" sz="1800" spc="-44">
                <a:solidFill>
                  <a:srgbClr val="FFFFFF"/>
                </a:solidFill>
                <a:latin typeface="HK Grotesk"/>
                <a:ea typeface="HK Grotesk"/>
                <a:cs typeface="HK Grotesk"/>
                <a:sym typeface="HK Grotesk"/>
              </a:rPr>
              <a:t>Institutional support</a:t>
            </a:r>
          </a:p>
          <a:p>
            <a:pPr algn="l">
              <a:lnSpc>
                <a:spcPts val="3204"/>
              </a:lnSpc>
            </a:pPr>
          </a:p>
        </p:txBody>
      </p:sp>
      <p:grpSp>
        <p:nvGrpSpPr>
          <p:cNvPr name="Group 32" id="32"/>
          <p:cNvGrpSpPr/>
          <p:nvPr/>
        </p:nvGrpSpPr>
        <p:grpSpPr>
          <a:xfrm rot="0">
            <a:off x="1434240" y="6035548"/>
            <a:ext cx="1646760" cy="1606083"/>
            <a:chOff x="0" y="0"/>
            <a:chExt cx="698731" cy="681471"/>
          </a:xfrm>
        </p:grpSpPr>
        <p:sp>
          <p:nvSpPr>
            <p:cNvPr name="Freeform 33" id="33"/>
            <p:cNvSpPr/>
            <p:nvPr/>
          </p:nvSpPr>
          <p:spPr>
            <a:xfrm flipH="false" flipV="false" rot="0">
              <a:off x="0" y="0"/>
              <a:ext cx="698731" cy="681471"/>
            </a:xfrm>
            <a:custGeom>
              <a:avLst/>
              <a:gdLst/>
              <a:ahLst/>
              <a:cxnLst/>
              <a:rect r="r" b="b" t="t" l="l"/>
              <a:pathLst>
                <a:path h="681471" w="698731">
                  <a:moveTo>
                    <a:pt x="94026" y="0"/>
                  </a:moveTo>
                  <a:lnTo>
                    <a:pt x="604705" y="0"/>
                  </a:lnTo>
                  <a:cubicBezTo>
                    <a:pt x="656634" y="0"/>
                    <a:pt x="698731" y="42097"/>
                    <a:pt x="698731" y="94026"/>
                  </a:cubicBezTo>
                  <a:lnTo>
                    <a:pt x="698731" y="587445"/>
                  </a:lnTo>
                  <a:cubicBezTo>
                    <a:pt x="698731" y="639374"/>
                    <a:pt x="656634" y="681471"/>
                    <a:pt x="604705" y="681471"/>
                  </a:cubicBezTo>
                  <a:lnTo>
                    <a:pt x="94026" y="681471"/>
                  </a:lnTo>
                  <a:cubicBezTo>
                    <a:pt x="42097" y="681471"/>
                    <a:pt x="0" y="639374"/>
                    <a:pt x="0" y="587445"/>
                  </a:cubicBezTo>
                  <a:lnTo>
                    <a:pt x="0" y="94026"/>
                  </a:lnTo>
                  <a:cubicBezTo>
                    <a:pt x="0" y="42097"/>
                    <a:pt x="42097" y="0"/>
                    <a:pt x="94026" y="0"/>
                  </a:cubicBezTo>
                  <a:close/>
                </a:path>
              </a:pathLst>
            </a:custGeom>
            <a:blipFill>
              <a:blip r:embed="rId5"/>
              <a:stretch>
                <a:fillRect l="-23080" t="0" r="-23080" b="0"/>
              </a:stretch>
            </a:blipFill>
          </p:spPr>
        </p:sp>
      </p:grpSp>
      <p:grpSp>
        <p:nvGrpSpPr>
          <p:cNvPr name="Group 34" id="34"/>
          <p:cNvGrpSpPr/>
          <p:nvPr/>
        </p:nvGrpSpPr>
        <p:grpSpPr>
          <a:xfrm rot="0">
            <a:off x="1434240" y="3645991"/>
            <a:ext cx="1778247" cy="1689439"/>
            <a:chOff x="0" y="0"/>
            <a:chExt cx="593802" cy="564147"/>
          </a:xfrm>
        </p:grpSpPr>
        <p:sp>
          <p:nvSpPr>
            <p:cNvPr name="Freeform 35" id="35"/>
            <p:cNvSpPr/>
            <p:nvPr/>
          </p:nvSpPr>
          <p:spPr>
            <a:xfrm flipH="false" flipV="false" rot="0">
              <a:off x="0" y="0"/>
              <a:ext cx="593802" cy="564147"/>
            </a:xfrm>
            <a:custGeom>
              <a:avLst/>
              <a:gdLst/>
              <a:ahLst/>
              <a:cxnLst/>
              <a:rect r="r" b="b" t="t" l="l"/>
              <a:pathLst>
                <a:path h="564147" w="593802">
                  <a:moveTo>
                    <a:pt x="87074" y="0"/>
                  </a:moveTo>
                  <a:lnTo>
                    <a:pt x="506729" y="0"/>
                  </a:lnTo>
                  <a:cubicBezTo>
                    <a:pt x="554818" y="0"/>
                    <a:pt x="593802" y="38984"/>
                    <a:pt x="593802" y="87074"/>
                  </a:cubicBezTo>
                  <a:lnTo>
                    <a:pt x="593802" y="477073"/>
                  </a:lnTo>
                  <a:cubicBezTo>
                    <a:pt x="593802" y="525163"/>
                    <a:pt x="554818" y="564147"/>
                    <a:pt x="506729" y="564147"/>
                  </a:cubicBezTo>
                  <a:lnTo>
                    <a:pt x="87074" y="564147"/>
                  </a:lnTo>
                  <a:cubicBezTo>
                    <a:pt x="63980" y="564147"/>
                    <a:pt x="41833" y="554973"/>
                    <a:pt x="25503" y="538644"/>
                  </a:cubicBezTo>
                  <a:cubicBezTo>
                    <a:pt x="9174" y="522314"/>
                    <a:pt x="0" y="500167"/>
                    <a:pt x="0" y="477073"/>
                  </a:cubicBezTo>
                  <a:lnTo>
                    <a:pt x="0" y="87074"/>
                  </a:lnTo>
                  <a:cubicBezTo>
                    <a:pt x="0" y="38984"/>
                    <a:pt x="38984" y="0"/>
                    <a:pt x="87074" y="0"/>
                  </a:cubicBezTo>
                  <a:close/>
                </a:path>
              </a:pathLst>
            </a:custGeom>
            <a:blipFill>
              <a:blip r:embed="rId6"/>
              <a:stretch>
                <a:fillRect l="-21189" t="0" r="-21189" b="0"/>
              </a:stretch>
            </a:blipFill>
          </p:spPr>
        </p:sp>
      </p:grpSp>
      <p:sp>
        <p:nvSpPr>
          <p:cNvPr name="TextBox 36" id="36"/>
          <p:cNvSpPr txBox="true"/>
          <p:nvPr/>
        </p:nvSpPr>
        <p:spPr>
          <a:xfrm rot="0">
            <a:off x="14612882" y="4879960"/>
            <a:ext cx="2308046" cy="279781"/>
          </a:xfrm>
          <a:prstGeom prst="rect">
            <a:avLst/>
          </a:prstGeom>
        </p:spPr>
        <p:txBody>
          <a:bodyPr anchor="t" rtlCol="false" tIns="0" lIns="0" bIns="0" rIns="0">
            <a:spAutoFit/>
          </a:bodyPr>
          <a:lstStyle/>
          <a:p>
            <a:pPr algn="l">
              <a:lnSpc>
                <a:spcPts val="2312"/>
              </a:lnSpc>
            </a:pPr>
            <a:r>
              <a:rPr lang="en-US" sz="1700" spc="-42">
                <a:solidFill>
                  <a:srgbClr val="FFFFFF"/>
                </a:solidFill>
                <a:latin typeface="HK Grotesk"/>
                <a:ea typeface="HK Grotesk"/>
                <a:cs typeface="HK Grotesk"/>
                <a:sym typeface="HK Grotesk"/>
              </a:rPr>
              <a:t>(</a:t>
            </a:r>
            <a:r>
              <a:rPr lang="en-US" sz="1700" spc="-42" b="true">
                <a:solidFill>
                  <a:srgbClr val="FFFFFF"/>
                </a:solidFill>
                <a:latin typeface="HK Grotesk Bold"/>
                <a:ea typeface="HK Grotesk Bold"/>
                <a:cs typeface="HK Grotesk Bold"/>
                <a:sym typeface="HK Grotesk Bold"/>
              </a:rPr>
              <a:t>Saunders et al., 2023)</a:t>
            </a:r>
          </a:p>
        </p:txBody>
      </p:sp>
      <p:sp>
        <p:nvSpPr>
          <p:cNvPr name="TextBox 37" id="37"/>
          <p:cNvSpPr txBox="true"/>
          <p:nvPr/>
        </p:nvSpPr>
        <p:spPr>
          <a:xfrm rot="0">
            <a:off x="5305874" y="5580128"/>
            <a:ext cx="2308046" cy="279781"/>
          </a:xfrm>
          <a:prstGeom prst="rect">
            <a:avLst/>
          </a:prstGeom>
        </p:spPr>
        <p:txBody>
          <a:bodyPr anchor="t" rtlCol="false" tIns="0" lIns="0" bIns="0" rIns="0">
            <a:spAutoFit/>
          </a:bodyPr>
          <a:lstStyle/>
          <a:p>
            <a:pPr algn="l">
              <a:lnSpc>
                <a:spcPts val="2312"/>
              </a:lnSpc>
            </a:pPr>
            <a:r>
              <a:rPr lang="en-US" sz="1700" spc="-42">
                <a:solidFill>
                  <a:srgbClr val="FFFFFF"/>
                </a:solidFill>
                <a:latin typeface="HK Grotesk"/>
                <a:ea typeface="HK Grotesk"/>
                <a:cs typeface="HK Grotesk"/>
                <a:sym typeface="HK Grotesk"/>
              </a:rPr>
              <a:t>(</a:t>
            </a:r>
            <a:r>
              <a:rPr lang="en-US" sz="1700" spc="-42" b="true">
                <a:solidFill>
                  <a:srgbClr val="FFFFFF"/>
                </a:solidFill>
                <a:latin typeface="HK Grotesk Bold"/>
                <a:ea typeface="HK Grotesk Bold"/>
                <a:cs typeface="HK Grotesk Bold"/>
                <a:sym typeface="HK Grotesk Bold"/>
              </a:rPr>
              <a:t>Saunders et al., 2023)</a:t>
            </a:r>
          </a:p>
        </p:txBody>
      </p:sp>
      <p:sp>
        <p:nvSpPr>
          <p:cNvPr name="TextBox 38" id="38"/>
          <p:cNvSpPr txBox="true"/>
          <p:nvPr/>
        </p:nvSpPr>
        <p:spPr>
          <a:xfrm rot="0">
            <a:off x="10589252" y="9392874"/>
            <a:ext cx="5323509" cy="279781"/>
          </a:xfrm>
          <a:prstGeom prst="rect">
            <a:avLst/>
          </a:prstGeom>
        </p:spPr>
        <p:txBody>
          <a:bodyPr anchor="t" rtlCol="false" tIns="0" lIns="0" bIns="0" rIns="0">
            <a:spAutoFit/>
          </a:bodyPr>
          <a:lstStyle/>
          <a:p>
            <a:pPr algn="l">
              <a:lnSpc>
                <a:spcPts val="2312"/>
              </a:lnSpc>
            </a:pPr>
            <a:r>
              <a:rPr lang="en-US" sz="1700" spc="-42">
                <a:solidFill>
                  <a:srgbClr val="FFFFFF"/>
                </a:solidFill>
                <a:latin typeface="HK Grotesk"/>
                <a:ea typeface="HK Grotesk"/>
                <a:cs typeface="HK Grotesk"/>
                <a:sym typeface="HK Grotesk"/>
              </a:rPr>
              <a:t>(</a:t>
            </a:r>
            <a:r>
              <a:rPr lang="en-US" sz="1700" spc="-42" b="true">
                <a:solidFill>
                  <a:srgbClr val="FFFFFF"/>
                </a:solidFill>
                <a:latin typeface="HK Grotesk Bold"/>
                <a:ea typeface="HK Grotesk Bold"/>
                <a:cs typeface="HK Grotesk Bold"/>
                <a:sym typeface="HK Grotesk Bold"/>
              </a:rPr>
              <a:t>Saunders et al., 2023) Guest, Bunce and Johnson, 2006)</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450E15"/>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073870" y="1649608"/>
            <a:ext cx="8669967" cy="2223147"/>
          </a:xfrm>
          <a:prstGeom prst="rect">
            <a:avLst/>
          </a:prstGeom>
        </p:spPr>
        <p:txBody>
          <a:bodyPr anchor="t" rtlCol="false" tIns="0" lIns="0" bIns="0" rIns="0">
            <a:spAutoFit/>
          </a:bodyPr>
          <a:lstStyle/>
          <a:p>
            <a:pPr algn="l" marL="0" indent="0" lvl="0">
              <a:lnSpc>
                <a:spcPts val="7740"/>
              </a:lnSpc>
            </a:pPr>
            <a:r>
              <a:rPr lang="en-US" b="true" sz="8600" spc="-344">
                <a:solidFill>
                  <a:srgbClr val="450E15"/>
                </a:solidFill>
                <a:latin typeface="Calibri (MS) Bold"/>
                <a:ea typeface="Calibri (MS) Bold"/>
                <a:cs typeface="Calibri (MS) Bold"/>
                <a:sym typeface="Calibri (MS) Bold"/>
              </a:rPr>
              <a:t>DATA ANALYSIS AND </a:t>
            </a:r>
            <a:r>
              <a:rPr lang="en-US" b="true" sz="8600" spc="-344">
                <a:solidFill>
                  <a:srgbClr val="B85B56"/>
                </a:solidFill>
                <a:latin typeface="Calibri (MS) Bold"/>
                <a:ea typeface="Calibri (MS) Bold"/>
                <a:cs typeface="Calibri (MS) Bold"/>
                <a:sym typeface="Calibri (MS) Bold"/>
              </a:rPr>
              <a:t>RIGOUR </a:t>
            </a:r>
          </a:p>
        </p:txBody>
      </p:sp>
      <p:grpSp>
        <p:nvGrpSpPr>
          <p:cNvPr name="Group 7" id="7"/>
          <p:cNvGrpSpPr/>
          <p:nvPr/>
        </p:nvGrpSpPr>
        <p:grpSpPr>
          <a:xfrm rot="0">
            <a:off x="7531976" y="2828448"/>
            <a:ext cx="599925" cy="599925"/>
            <a:chOff x="0" y="0"/>
            <a:chExt cx="249452" cy="249452"/>
          </a:xfrm>
        </p:grpSpPr>
        <p:sp>
          <p:nvSpPr>
            <p:cNvPr name="Freeform 8" id="8"/>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9" id="9"/>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7968541" y="3170984"/>
            <a:ext cx="599925" cy="599925"/>
            <a:chOff x="0" y="0"/>
            <a:chExt cx="249452" cy="249452"/>
          </a:xfrm>
        </p:grpSpPr>
        <p:sp>
          <p:nvSpPr>
            <p:cNvPr name="Freeform 11" id="11"/>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6D1621"/>
            </a:solidFill>
          </p:spPr>
        </p:sp>
        <p:sp>
          <p:nvSpPr>
            <p:cNvPr name="TextBox 12" id="12"/>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sp>
        <p:nvSpPr>
          <p:cNvPr name="Freeform 13" id="13"/>
          <p:cNvSpPr/>
          <p:nvPr/>
        </p:nvSpPr>
        <p:spPr>
          <a:xfrm flipH="false" flipV="false" rot="0">
            <a:off x="9158178" y="3087292"/>
            <a:ext cx="7401791" cy="4602209"/>
          </a:xfrm>
          <a:custGeom>
            <a:avLst/>
            <a:gdLst/>
            <a:ahLst/>
            <a:cxnLst/>
            <a:rect r="r" b="b" t="t" l="l"/>
            <a:pathLst>
              <a:path h="4602209" w="7401791">
                <a:moveTo>
                  <a:pt x="0" y="0"/>
                </a:moveTo>
                <a:lnTo>
                  <a:pt x="7401791" y="0"/>
                </a:lnTo>
                <a:lnTo>
                  <a:pt x="7401791" y="4602209"/>
                </a:lnTo>
                <a:lnTo>
                  <a:pt x="0" y="4602209"/>
                </a:lnTo>
                <a:lnTo>
                  <a:pt x="0" y="0"/>
                </a:lnTo>
                <a:close/>
              </a:path>
            </a:pathLst>
          </a:custGeom>
          <a:blipFill>
            <a:blip r:embed="rId4"/>
            <a:stretch>
              <a:fillRect l="-6276" t="-32603" r="-17932" b="-835"/>
            </a:stretch>
          </a:blipFill>
        </p:spPr>
      </p:sp>
      <p:sp>
        <p:nvSpPr>
          <p:cNvPr name="TextBox 14" id="14"/>
          <p:cNvSpPr txBox="true"/>
          <p:nvPr/>
        </p:nvSpPr>
        <p:spPr>
          <a:xfrm rot="0">
            <a:off x="1809858" y="887412"/>
            <a:ext cx="4746306"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FFFFFF"/>
                </a:solidFill>
                <a:latin typeface="HK Grotesk Bold"/>
                <a:ea typeface="HK Grotesk Bold"/>
                <a:cs typeface="HK Grotesk Bold"/>
                <a:sym typeface="HK Grotesk Bold"/>
              </a:rPr>
              <a:t>Research Proposal Presentation</a:t>
            </a:r>
          </a:p>
        </p:txBody>
      </p:sp>
      <p:sp>
        <p:nvSpPr>
          <p:cNvPr name="TextBox 15" id="15"/>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FFFFFF"/>
                </a:solidFill>
                <a:latin typeface="HK Grotesk"/>
                <a:ea typeface="HK Grotesk"/>
                <a:cs typeface="HK Grotesk"/>
                <a:sym typeface="HK Grotesk"/>
              </a:rPr>
              <a:t>30/June/2026</a:t>
            </a:r>
          </a:p>
          <a:p>
            <a:pPr algn="r">
              <a:lnSpc>
                <a:spcPts val="2200"/>
              </a:lnSpc>
              <a:spcBef>
                <a:spcPct val="0"/>
              </a:spcBef>
            </a:pPr>
          </a:p>
        </p:txBody>
      </p:sp>
      <p:sp>
        <p:nvSpPr>
          <p:cNvPr name="TextBox 16" id="16"/>
          <p:cNvSpPr txBox="true"/>
          <p:nvPr/>
        </p:nvSpPr>
        <p:spPr>
          <a:xfrm rot="0">
            <a:off x="9743837" y="1868070"/>
            <a:ext cx="2790220" cy="440436"/>
          </a:xfrm>
          <a:prstGeom prst="rect">
            <a:avLst/>
          </a:prstGeom>
        </p:spPr>
        <p:txBody>
          <a:bodyPr anchor="t" rtlCol="false" tIns="0" lIns="0" bIns="0" rIns="0">
            <a:spAutoFit/>
          </a:bodyPr>
          <a:lstStyle/>
          <a:p>
            <a:pPr algn="l">
              <a:lnSpc>
                <a:spcPts val="3671"/>
              </a:lnSpc>
            </a:pPr>
            <a:r>
              <a:rPr lang="en-US" sz="2699" spc="-67" b="true">
                <a:solidFill>
                  <a:srgbClr val="6D1621"/>
                </a:solidFill>
                <a:latin typeface="HK Grotesk Bold"/>
                <a:ea typeface="HK Grotesk Bold"/>
                <a:cs typeface="HK Grotesk Bold"/>
                <a:sym typeface="HK Grotesk Bold"/>
              </a:rPr>
              <a:t>Thematic analysis</a:t>
            </a:r>
          </a:p>
        </p:txBody>
      </p:sp>
      <p:sp>
        <p:nvSpPr>
          <p:cNvPr name="TextBox 17" id="17"/>
          <p:cNvSpPr txBox="true"/>
          <p:nvPr/>
        </p:nvSpPr>
        <p:spPr>
          <a:xfrm rot="0">
            <a:off x="9119504" y="2520719"/>
            <a:ext cx="7789948" cy="357378"/>
          </a:xfrm>
          <a:prstGeom prst="rect">
            <a:avLst/>
          </a:prstGeom>
        </p:spPr>
        <p:txBody>
          <a:bodyPr anchor="t" rtlCol="false" tIns="0" lIns="0" bIns="0" rIns="0">
            <a:spAutoFit/>
          </a:bodyPr>
          <a:lstStyle/>
          <a:p>
            <a:pPr algn="l">
              <a:lnSpc>
                <a:spcPts val="2855"/>
              </a:lnSpc>
            </a:pPr>
            <a:r>
              <a:rPr lang="en-US" sz="2099" spc="-52">
                <a:solidFill>
                  <a:srgbClr val="6D1621"/>
                </a:solidFill>
                <a:latin typeface="HK Grotesk"/>
                <a:ea typeface="HK Grotesk"/>
                <a:cs typeface="HK Grotesk"/>
                <a:sym typeface="HK Grotesk"/>
              </a:rPr>
              <a:t> Helps identify patterns and themes within participants' responses.</a:t>
            </a:r>
          </a:p>
        </p:txBody>
      </p:sp>
      <p:sp>
        <p:nvSpPr>
          <p:cNvPr name="TextBox 18" id="18"/>
          <p:cNvSpPr txBox="true"/>
          <p:nvPr/>
        </p:nvSpPr>
        <p:spPr>
          <a:xfrm rot="0">
            <a:off x="9743837" y="7851426"/>
            <a:ext cx="2414134" cy="440436"/>
          </a:xfrm>
          <a:prstGeom prst="rect">
            <a:avLst/>
          </a:prstGeom>
        </p:spPr>
        <p:txBody>
          <a:bodyPr anchor="t" rtlCol="false" tIns="0" lIns="0" bIns="0" rIns="0">
            <a:spAutoFit/>
          </a:bodyPr>
          <a:lstStyle/>
          <a:p>
            <a:pPr algn="l">
              <a:lnSpc>
                <a:spcPts val="3671"/>
              </a:lnSpc>
            </a:pPr>
            <a:r>
              <a:rPr lang="en-US" sz="2699" spc="-67" b="true">
                <a:solidFill>
                  <a:srgbClr val="6D1621"/>
                </a:solidFill>
                <a:latin typeface="HK Grotesk Bold"/>
                <a:ea typeface="HK Grotesk Bold"/>
                <a:cs typeface="HK Grotesk Bold"/>
                <a:sym typeface="HK Grotesk Bold"/>
              </a:rPr>
              <a:t>Trustworthiness</a:t>
            </a:r>
          </a:p>
        </p:txBody>
      </p:sp>
      <p:sp>
        <p:nvSpPr>
          <p:cNvPr name="TextBox 19" id="19"/>
          <p:cNvSpPr txBox="true"/>
          <p:nvPr/>
        </p:nvSpPr>
        <p:spPr>
          <a:xfrm rot="0">
            <a:off x="9469352" y="8453788"/>
            <a:ext cx="2132842" cy="1000633"/>
          </a:xfrm>
          <a:prstGeom prst="rect">
            <a:avLst/>
          </a:prstGeom>
        </p:spPr>
        <p:txBody>
          <a:bodyPr anchor="t" rtlCol="false" tIns="0" lIns="0" bIns="0" rIns="0">
            <a:spAutoFit/>
          </a:bodyPr>
          <a:lstStyle/>
          <a:p>
            <a:pPr algn="l" marL="453388" indent="-226694" lvl="1">
              <a:lnSpc>
                <a:spcPts val="2855"/>
              </a:lnSpc>
              <a:buFont typeface="Arial"/>
              <a:buChar char="•"/>
            </a:pPr>
            <a:r>
              <a:rPr lang="en-US" sz="2099" spc="-52">
                <a:solidFill>
                  <a:srgbClr val="6D1621"/>
                </a:solidFill>
                <a:latin typeface="HK Grotesk"/>
                <a:ea typeface="HK Grotesk"/>
                <a:cs typeface="HK Grotesk"/>
                <a:sym typeface="HK Grotesk"/>
              </a:rPr>
              <a:t>Credibility</a:t>
            </a:r>
          </a:p>
          <a:p>
            <a:pPr algn="l" marL="453388" indent="-226694" lvl="1">
              <a:lnSpc>
                <a:spcPts val="2855"/>
              </a:lnSpc>
              <a:buFont typeface="Arial"/>
              <a:buChar char="•"/>
            </a:pPr>
            <a:r>
              <a:rPr lang="en-US" sz="2099" spc="-52">
                <a:solidFill>
                  <a:srgbClr val="6D1621"/>
                </a:solidFill>
                <a:latin typeface="HK Grotesk"/>
                <a:ea typeface="HK Grotesk"/>
                <a:cs typeface="HK Grotesk"/>
                <a:sym typeface="HK Grotesk"/>
              </a:rPr>
              <a:t>Dependability</a:t>
            </a:r>
          </a:p>
          <a:p>
            <a:pPr algn="l">
              <a:lnSpc>
                <a:spcPts val="2176"/>
              </a:lnSpc>
            </a:pPr>
          </a:p>
        </p:txBody>
      </p:sp>
      <p:sp>
        <p:nvSpPr>
          <p:cNvPr name="TextBox 20" id="20"/>
          <p:cNvSpPr txBox="true"/>
          <p:nvPr/>
        </p:nvSpPr>
        <p:spPr>
          <a:xfrm rot="0">
            <a:off x="13570645" y="8453788"/>
            <a:ext cx="2989324" cy="1000633"/>
          </a:xfrm>
          <a:prstGeom prst="rect">
            <a:avLst/>
          </a:prstGeom>
        </p:spPr>
        <p:txBody>
          <a:bodyPr anchor="t" rtlCol="false" tIns="0" lIns="0" bIns="0" rIns="0">
            <a:spAutoFit/>
          </a:bodyPr>
          <a:lstStyle/>
          <a:p>
            <a:pPr algn="l" marL="453388" indent="-226694" lvl="1">
              <a:lnSpc>
                <a:spcPts val="2855"/>
              </a:lnSpc>
              <a:buFont typeface="Arial"/>
              <a:buChar char="•"/>
            </a:pPr>
            <a:r>
              <a:rPr lang="en-US" sz="2099" spc="-52">
                <a:solidFill>
                  <a:srgbClr val="6D1621"/>
                </a:solidFill>
                <a:latin typeface="HK Grotesk"/>
                <a:ea typeface="HK Grotesk"/>
                <a:cs typeface="HK Grotesk"/>
                <a:sym typeface="HK Grotesk"/>
              </a:rPr>
              <a:t>Confirmability</a:t>
            </a:r>
          </a:p>
          <a:p>
            <a:pPr algn="l" marL="453388" indent="-226694" lvl="1">
              <a:lnSpc>
                <a:spcPts val="2855"/>
              </a:lnSpc>
              <a:buFont typeface="Arial"/>
              <a:buChar char="•"/>
            </a:pPr>
            <a:r>
              <a:rPr lang="en-US" sz="2099" spc="-52">
                <a:solidFill>
                  <a:srgbClr val="6D1621"/>
                </a:solidFill>
                <a:latin typeface="HK Grotesk"/>
                <a:ea typeface="HK Grotesk"/>
                <a:cs typeface="HK Grotesk"/>
                <a:sym typeface="HK Grotesk"/>
              </a:rPr>
              <a:t>Transferability</a:t>
            </a:r>
          </a:p>
          <a:p>
            <a:pPr algn="l">
              <a:lnSpc>
                <a:spcPts val="2176"/>
              </a:lnSpc>
            </a:pPr>
          </a:p>
        </p:txBody>
      </p:sp>
      <p:sp>
        <p:nvSpPr>
          <p:cNvPr name="TextBox 21" id="21"/>
          <p:cNvSpPr txBox="true"/>
          <p:nvPr/>
        </p:nvSpPr>
        <p:spPr>
          <a:xfrm rot="0">
            <a:off x="11602194" y="9625871"/>
            <a:ext cx="2132842" cy="272288"/>
          </a:xfrm>
          <a:prstGeom prst="rect">
            <a:avLst/>
          </a:prstGeom>
        </p:spPr>
        <p:txBody>
          <a:bodyPr anchor="t" rtlCol="false" tIns="0" lIns="0" bIns="0" rIns="0">
            <a:spAutoFit/>
          </a:bodyPr>
          <a:lstStyle/>
          <a:p>
            <a:pPr algn="l">
              <a:lnSpc>
                <a:spcPts val="2176"/>
              </a:lnSpc>
            </a:pPr>
            <a:r>
              <a:rPr lang="en-US" sz="1600" spc="-40">
                <a:solidFill>
                  <a:srgbClr val="6D1621"/>
                </a:solidFill>
                <a:latin typeface="HK Grotesk"/>
                <a:ea typeface="HK Grotesk"/>
                <a:cs typeface="HK Grotesk"/>
                <a:sym typeface="HK Grotesk"/>
              </a:rPr>
              <a:t>(Lincoln and Guba, 1985)</a:t>
            </a:r>
          </a:p>
        </p:txBody>
      </p:sp>
      <p:sp>
        <p:nvSpPr>
          <p:cNvPr name="TextBox 22" id="22"/>
          <p:cNvSpPr txBox="true"/>
          <p:nvPr/>
        </p:nvSpPr>
        <p:spPr>
          <a:xfrm rot="0">
            <a:off x="1028700" y="4544141"/>
            <a:ext cx="7789948" cy="2424684"/>
          </a:xfrm>
          <a:prstGeom prst="rect">
            <a:avLst/>
          </a:prstGeom>
        </p:spPr>
        <p:txBody>
          <a:bodyPr anchor="t" rtlCol="false" tIns="0" lIns="0" bIns="0" rIns="0">
            <a:spAutoFit/>
          </a:bodyPr>
          <a:lstStyle/>
          <a:p>
            <a:pPr algn="l">
              <a:lnSpc>
                <a:spcPts val="4079"/>
              </a:lnSpc>
            </a:pPr>
            <a:r>
              <a:rPr lang="en-US" sz="2999" spc="-74" b="true">
                <a:solidFill>
                  <a:srgbClr val="B85B56"/>
                </a:solidFill>
                <a:latin typeface="HK Grotesk Bold"/>
                <a:ea typeface="HK Grotesk Bold"/>
                <a:cs typeface="HK Grotesk Bold"/>
                <a:sym typeface="HK Grotesk Bold"/>
              </a:rPr>
              <a:t>Why thematic analysis?</a:t>
            </a:r>
          </a:p>
          <a:p>
            <a:pPr algn="l" marL="647694" indent="-323847" lvl="1">
              <a:lnSpc>
                <a:spcPts val="4079"/>
              </a:lnSpc>
              <a:buFont typeface="Arial"/>
              <a:buChar char="•"/>
            </a:pPr>
            <a:r>
              <a:rPr lang="en-US" b="true" sz="2999" spc="-74">
                <a:solidFill>
                  <a:srgbClr val="B85B56"/>
                </a:solidFill>
                <a:latin typeface="HK Grotesk Bold"/>
                <a:ea typeface="HK Grotesk Bold"/>
                <a:cs typeface="HK Grotesk Bold"/>
                <a:sym typeface="HK Grotesk Bold"/>
              </a:rPr>
              <a:t>Flexible</a:t>
            </a:r>
          </a:p>
          <a:p>
            <a:pPr algn="l" marL="647694" indent="-323847" lvl="1">
              <a:lnSpc>
                <a:spcPts val="4079"/>
              </a:lnSpc>
              <a:buFont typeface="Arial"/>
              <a:buChar char="•"/>
            </a:pPr>
            <a:r>
              <a:rPr lang="en-US" b="true" sz="2999" spc="-74">
                <a:solidFill>
                  <a:srgbClr val="B85B56"/>
                </a:solidFill>
                <a:latin typeface="HK Grotesk Bold"/>
                <a:ea typeface="HK Grotesk Bold"/>
                <a:cs typeface="HK Grotesk Bold"/>
                <a:sym typeface="HK Grotesk Bold"/>
              </a:rPr>
              <a:t>Identifies patterns</a:t>
            </a:r>
          </a:p>
          <a:p>
            <a:pPr algn="l" marL="647694" indent="-323847" lvl="1">
              <a:lnSpc>
                <a:spcPts val="4079"/>
              </a:lnSpc>
              <a:buFont typeface="Arial"/>
              <a:buChar char="•"/>
            </a:pPr>
            <a:r>
              <a:rPr lang="en-US" b="true" sz="2999" spc="-74">
                <a:solidFill>
                  <a:srgbClr val="B85B56"/>
                </a:solidFill>
                <a:latin typeface="HK Grotesk Bold"/>
                <a:ea typeface="HK Grotesk Bold"/>
                <a:cs typeface="HK Grotesk Bold"/>
                <a:sym typeface="HK Grotesk Bold"/>
              </a:rPr>
              <a:t>Explores participants' experiences</a:t>
            </a:r>
          </a:p>
          <a:p>
            <a:pPr algn="l">
              <a:lnSpc>
                <a:spcPts val="2855"/>
              </a:lnSpc>
            </a:pPr>
          </a:p>
        </p:txBody>
      </p:sp>
      <p:grpSp>
        <p:nvGrpSpPr>
          <p:cNvPr name="Group 23" id="23"/>
          <p:cNvGrpSpPr/>
          <p:nvPr/>
        </p:nvGrpSpPr>
        <p:grpSpPr>
          <a:xfrm rot="0">
            <a:off x="1073870" y="6968825"/>
            <a:ext cx="4986327" cy="337127"/>
            <a:chOff x="0" y="0"/>
            <a:chExt cx="1313271" cy="88791"/>
          </a:xfrm>
        </p:grpSpPr>
        <p:sp>
          <p:nvSpPr>
            <p:cNvPr name="Freeform 24" id="24"/>
            <p:cNvSpPr/>
            <p:nvPr/>
          </p:nvSpPr>
          <p:spPr>
            <a:xfrm flipH="false" flipV="false" rot="0">
              <a:off x="0" y="0"/>
              <a:ext cx="1313271" cy="88791"/>
            </a:xfrm>
            <a:custGeom>
              <a:avLst/>
              <a:gdLst/>
              <a:ahLst/>
              <a:cxnLst/>
              <a:rect r="r" b="b" t="t" l="l"/>
              <a:pathLst>
                <a:path h="88791" w="1313271">
                  <a:moveTo>
                    <a:pt x="0" y="0"/>
                  </a:moveTo>
                  <a:lnTo>
                    <a:pt x="1313271" y="0"/>
                  </a:lnTo>
                  <a:lnTo>
                    <a:pt x="1313271" y="88791"/>
                  </a:lnTo>
                  <a:lnTo>
                    <a:pt x="0" y="88791"/>
                  </a:lnTo>
                  <a:close/>
                </a:path>
              </a:pathLst>
            </a:custGeom>
            <a:solidFill>
              <a:srgbClr val="B85B56"/>
            </a:solidFill>
          </p:spPr>
        </p:sp>
        <p:sp>
          <p:nvSpPr>
            <p:cNvPr name="TextBox 25" id="25"/>
            <p:cNvSpPr txBox="true"/>
            <p:nvPr/>
          </p:nvSpPr>
          <p:spPr>
            <a:xfrm>
              <a:off x="0" y="-38100"/>
              <a:ext cx="1313271" cy="126891"/>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450E15"/>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2807571" y="1813228"/>
            <a:ext cx="4169499" cy="3886815"/>
            <a:chOff x="0" y="0"/>
            <a:chExt cx="667093" cy="621865"/>
          </a:xfrm>
        </p:grpSpPr>
        <p:sp>
          <p:nvSpPr>
            <p:cNvPr name="Freeform 7" id="7"/>
            <p:cNvSpPr/>
            <p:nvPr/>
          </p:nvSpPr>
          <p:spPr>
            <a:xfrm flipH="false" flipV="false" rot="0">
              <a:off x="0" y="0"/>
              <a:ext cx="667093" cy="621865"/>
            </a:xfrm>
            <a:custGeom>
              <a:avLst/>
              <a:gdLst/>
              <a:ahLst/>
              <a:cxnLst/>
              <a:rect r="r" b="b" t="t" l="l"/>
              <a:pathLst>
                <a:path h="621865" w="667093">
                  <a:moveTo>
                    <a:pt x="37136" y="0"/>
                  </a:moveTo>
                  <a:lnTo>
                    <a:pt x="629957" y="0"/>
                  </a:lnTo>
                  <a:cubicBezTo>
                    <a:pt x="650467" y="0"/>
                    <a:pt x="667093" y="16626"/>
                    <a:pt x="667093" y="37136"/>
                  </a:cubicBezTo>
                  <a:lnTo>
                    <a:pt x="667093" y="584729"/>
                  </a:lnTo>
                  <a:cubicBezTo>
                    <a:pt x="667093" y="605239"/>
                    <a:pt x="650467" y="621865"/>
                    <a:pt x="629957" y="621865"/>
                  </a:cubicBezTo>
                  <a:lnTo>
                    <a:pt x="37136" y="621865"/>
                  </a:lnTo>
                  <a:cubicBezTo>
                    <a:pt x="16626" y="621865"/>
                    <a:pt x="0" y="605239"/>
                    <a:pt x="0" y="584729"/>
                  </a:cubicBezTo>
                  <a:lnTo>
                    <a:pt x="0" y="37136"/>
                  </a:lnTo>
                  <a:cubicBezTo>
                    <a:pt x="0" y="16626"/>
                    <a:pt x="16626" y="0"/>
                    <a:pt x="37136" y="0"/>
                  </a:cubicBezTo>
                  <a:close/>
                </a:path>
              </a:pathLst>
            </a:custGeom>
            <a:blipFill>
              <a:blip r:embed="rId4"/>
              <a:stretch>
                <a:fillRect l="-31779" t="0" r="-31779" b="0"/>
              </a:stretch>
            </a:blipFill>
          </p:spPr>
        </p:sp>
      </p:grpSp>
      <p:sp>
        <p:nvSpPr>
          <p:cNvPr name="TextBox 8" id="8"/>
          <p:cNvSpPr txBox="true"/>
          <p:nvPr/>
        </p:nvSpPr>
        <p:spPr>
          <a:xfrm rot="0">
            <a:off x="1028700" y="1677816"/>
            <a:ext cx="13741540" cy="1878353"/>
          </a:xfrm>
          <a:prstGeom prst="rect">
            <a:avLst/>
          </a:prstGeom>
        </p:spPr>
        <p:txBody>
          <a:bodyPr anchor="t" rtlCol="false" tIns="0" lIns="0" bIns="0" rIns="0">
            <a:spAutoFit/>
          </a:bodyPr>
          <a:lstStyle/>
          <a:p>
            <a:pPr algn="l">
              <a:lnSpc>
                <a:spcPts val="6570"/>
              </a:lnSpc>
            </a:pPr>
            <a:r>
              <a:rPr lang="en-US" sz="7300" spc="-292" b="true">
                <a:solidFill>
                  <a:srgbClr val="6D1621"/>
                </a:solidFill>
                <a:latin typeface="Calibri (MS) Bold"/>
                <a:ea typeface="Calibri (MS) Bold"/>
                <a:cs typeface="Calibri (MS) Bold"/>
                <a:sym typeface="Calibri (MS) Bold"/>
              </a:rPr>
              <a:t>ETHICAL CONSIDERATIONS </a:t>
            </a:r>
          </a:p>
          <a:p>
            <a:pPr algn="l" marL="0" indent="0" lvl="0">
              <a:lnSpc>
                <a:spcPts val="6570"/>
              </a:lnSpc>
            </a:pPr>
            <a:r>
              <a:rPr lang="en-US" b="true" sz="7300" spc="-292">
                <a:solidFill>
                  <a:srgbClr val="6D1621"/>
                </a:solidFill>
                <a:latin typeface="Calibri (MS) Bold"/>
                <a:ea typeface="Calibri (MS) Bold"/>
                <a:cs typeface="Calibri (MS) Bold"/>
                <a:sym typeface="Calibri (MS) Bold"/>
              </a:rPr>
              <a:t>AND</a:t>
            </a:r>
            <a:r>
              <a:rPr lang="en-US" b="true" sz="7300" spc="-292">
                <a:solidFill>
                  <a:srgbClr val="B85B56"/>
                </a:solidFill>
                <a:latin typeface="Calibri (MS) Bold"/>
                <a:ea typeface="Calibri (MS) Bold"/>
                <a:cs typeface="Calibri (MS) Bold"/>
                <a:sym typeface="Calibri (MS) Bold"/>
              </a:rPr>
              <a:t> LIMITATIONS</a:t>
            </a:r>
            <a:r>
              <a:rPr lang="en-US" b="true" sz="7300" spc="-292">
                <a:solidFill>
                  <a:srgbClr val="450E15"/>
                </a:solidFill>
                <a:latin typeface="Calibri (MS) Bold"/>
                <a:ea typeface="Calibri (MS) Bold"/>
                <a:cs typeface="Calibri (MS) Bold"/>
                <a:sym typeface="Calibri (MS) Bold"/>
              </a:rPr>
              <a:t> </a:t>
            </a:r>
          </a:p>
        </p:txBody>
      </p:sp>
      <p:grpSp>
        <p:nvGrpSpPr>
          <p:cNvPr name="Group 9" id="9"/>
          <p:cNvGrpSpPr/>
          <p:nvPr/>
        </p:nvGrpSpPr>
        <p:grpSpPr>
          <a:xfrm rot="0">
            <a:off x="1028700" y="6057534"/>
            <a:ext cx="6829896" cy="2694072"/>
            <a:chOff x="0" y="0"/>
            <a:chExt cx="1798820" cy="709550"/>
          </a:xfrm>
        </p:grpSpPr>
        <p:sp>
          <p:nvSpPr>
            <p:cNvPr name="Freeform 10" id="10"/>
            <p:cNvSpPr/>
            <p:nvPr/>
          </p:nvSpPr>
          <p:spPr>
            <a:xfrm flipH="false" flipV="false" rot="0">
              <a:off x="0" y="0"/>
              <a:ext cx="1798820" cy="709550"/>
            </a:xfrm>
            <a:custGeom>
              <a:avLst/>
              <a:gdLst/>
              <a:ahLst/>
              <a:cxnLst/>
              <a:rect r="r" b="b" t="t" l="l"/>
              <a:pathLst>
                <a:path h="709550" w="1798820">
                  <a:moveTo>
                    <a:pt x="23804" y="0"/>
                  </a:moveTo>
                  <a:lnTo>
                    <a:pt x="1775016" y="0"/>
                  </a:lnTo>
                  <a:cubicBezTo>
                    <a:pt x="1788163" y="0"/>
                    <a:pt x="1798820" y="10658"/>
                    <a:pt x="1798820" y="23804"/>
                  </a:cubicBezTo>
                  <a:lnTo>
                    <a:pt x="1798820" y="685746"/>
                  </a:lnTo>
                  <a:cubicBezTo>
                    <a:pt x="1798820" y="698892"/>
                    <a:pt x="1788163" y="709550"/>
                    <a:pt x="1775016" y="709550"/>
                  </a:cubicBezTo>
                  <a:lnTo>
                    <a:pt x="23804" y="709550"/>
                  </a:lnTo>
                  <a:cubicBezTo>
                    <a:pt x="10658" y="709550"/>
                    <a:pt x="0" y="698892"/>
                    <a:pt x="0" y="685746"/>
                  </a:cubicBezTo>
                  <a:lnTo>
                    <a:pt x="0" y="23804"/>
                  </a:lnTo>
                  <a:cubicBezTo>
                    <a:pt x="0" y="10658"/>
                    <a:pt x="10658" y="0"/>
                    <a:pt x="23804" y="0"/>
                  </a:cubicBezTo>
                  <a:close/>
                </a:path>
              </a:pathLst>
            </a:custGeom>
            <a:solidFill>
              <a:srgbClr val="450E15"/>
            </a:solidFill>
            <a:ln w="19050" cap="rnd">
              <a:solidFill>
                <a:srgbClr val="252422"/>
              </a:solidFill>
              <a:prstDash val="solid"/>
              <a:round/>
            </a:ln>
          </p:spPr>
        </p:sp>
        <p:sp>
          <p:nvSpPr>
            <p:cNvPr name="TextBox 11" id="11"/>
            <p:cNvSpPr txBox="true"/>
            <p:nvPr/>
          </p:nvSpPr>
          <p:spPr>
            <a:xfrm>
              <a:off x="0" y="-38100"/>
              <a:ext cx="1798820" cy="747650"/>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8493677" y="6057534"/>
            <a:ext cx="6829896" cy="2694072"/>
            <a:chOff x="0" y="0"/>
            <a:chExt cx="1798820" cy="709550"/>
          </a:xfrm>
        </p:grpSpPr>
        <p:sp>
          <p:nvSpPr>
            <p:cNvPr name="Freeform 13" id="13"/>
            <p:cNvSpPr/>
            <p:nvPr/>
          </p:nvSpPr>
          <p:spPr>
            <a:xfrm flipH="false" flipV="false" rot="0">
              <a:off x="0" y="0"/>
              <a:ext cx="1798820" cy="709550"/>
            </a:xfrm>
            <a:custGeom>
              <a:avLst/>
              <a:gdLst/>
              <a:ahLst/>
              <a:cxnLst/>
              <a:rect r="r" b="b" t="t" l="l"/>
              <a:pathLst>
                <a:path h="709550" w="1798820">
                  <a:moveTo>
                    <a:pt x="23804" y="0"/>
                  </a:moveTo>
                  <a:lnTo>
                    <a:pt x="1775016" y="0"/>
                  </a:lnTo>
                  <a:cubicBezTo>
                    <a:pt x="1788163" y="0"/>
                    <a:pt x="1798820" y="10658"/>
                    <a:pt x="1798820" y="23804"/>
                  </a:cubicBezTo>
                  <a:lnTo>
                    <a:pt x="1798820" y="685746"/>
                  </a:lnTo>
                  <a:cubicBezTo>
                    <a:pt x="1798820" y="698892"/>
                    <a:pt x="1788163" y="709550"/>
                    <a:pt x="1775016" y="709550"/>
                  </a:cubicBezTo>
                  <a:lnTo>
                    <a:pt x="23804" y="709550"/>
                  </a:lnTo>
                  <a:cubicBezTo>
                    <a:pt x="10658" y="709550"/>
                    <a:pt x="0" y="698892"/>
                    <a:pt x="0" y="685746"/>
                  </a:cubicBezTo>
                  <a:lnTo>
                    <a:pt x="0" y="23804"/>
                  </a:lnTo>
                  <a:cubicBezTo>
                    <a:pt x="0" y="10658"/>
                    <a:pt x="10658" y="0"/>
                    <a:pt x="23804" y="0"/>
                  </a:cubicBezTo>
                  <a:close/>
                </a:path>
              </a:pathLst>
            </a:custGeom>
            <a:solidFill>
              <a:srgbClr val="450E15"/>
            </a:solidFill>
            <a:ln w="19050" cap="rnd">
              <a:solidFill>
                <a:srgbClr val="252422"/>
              </a:solidFill>
              <a:prstDash val="solid"/>
              <a:round/>
            </a:ln>
          </p:spPr>
        </p:sp>
        <p:sp>
          <p:nvSpPr>
            <p:cNvPr name="TextBox 14" id="14"/>
            <p:cNvSpPr txBox="true"/>
            <p:nvPr/>
          </p:nvSpPr>
          <p:spPr>
            <a:xfrm>
              <a:off x="0" y="-38100"/>
              <a:ext cx="1798820" cy="747650"/>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434240" y="5652275"/>
            <a:ext cx="5599420" cy="810518"/>
            <a:chOff x="0" y="0"/>
            <a:chExt cx="1474744" cy="213470"/>
          </a:xfrm>
        </p:grpSpPr>
        <p:sp>
          <p:nvSpPr>
            <p:cNvPr name="Freeform 16" id="16"/>
            <p:cNvSpPr/>
            <p:nvPr/>
          </p:nvSpPr>
          <p:spPr>
            <a:xfrm flipH="false" flipV="false" rot="0">
              <a:off x="0" y="0"/>
              <a:ext cx="1474744" cy="213470"/>
            </a:xfrm>
            <a:custGeom>
              <a:avLst/>
              <a:gdLst/>
              <a:ahLst/>
              <a:cxnLst/>
              <a:rect r="r" b="b" t="t" l="l"/>
              <a:pathLst>
                <a:path h="213470" w="1474744">
                  <a:moveTo>
                    <a:pt x="29035" y="0"/>
                  </a:moveTo>
                  <a:lnTo>
                    <a:pt x="1445709" y="0"/>
                  </a:lnTo>
                  <a:cubicBezTo>
                    <a:pt x="1453410" y="0"/>
                    <a:pt x="1460795" y="3059"/>
                    <a:pt x="1466240" y="8504"/>
                  </a:cubicBezTo>
                  <a:cubicBezTo>
                    <a:pt x="1471685" y="13949"/>
                    <a:pt x="1474744" y="21335"/>
                    <a:pt x="1474744" y="29035"/>
                  </a:cubicBezTo>
                  <a:lnTo>
                    <a:pt x="1474744" y="184434"/>
                  </a:lnTo>
                  <a:cubicBezTo>
                    <a:pt x="1474744" y="192135"/>
                    <a:pt x="1471685" y="199520"/>
                    <a:pt x="1466240" y="204965"/>
                  </a:cubicBezTo>
                  <a:cubicBezTo>
                    <a:pt x="1460795" y="210411"/>
                    <a:pt x="1453410" y="213470"/>
                    <a:pt x="1445709" y="213470"/>
                  </a:cubicBezTo>
                  <a:lnTo>
                    <a:pt x="29035" y="213470"/>
                  </a:lnTo>
                  <a:cubicBezTo>
                    <a:pt x="21335" y="213470"/>
                    <a:pt x="13949" y="210411"/>
                    <a:pt x="8504" y="204965"/>
                  </a:cubicBezTo>
                  <a:cubicBezTo>
                    <a:pt x="3059" y="199520"/>
                    <a:pt x="0" y="192135"/>
                    <a:pt x="0" y="184434"/>
                  </a:cubicBezTo>
                  <a:lnTo>
                    <a:pt x="0" y="29035"/>
                  </a:lnTo>
                  <a:cubicBezTo>
                    <a:pt x="0" y="21335"/>
                    <a:pt x="3059" y="13949"/>
                    <a:pt x="8504" y="8504"/>
                  </a:cubicBezTo>
                  <a:cubicBezTo>
                    <a:pt x="13949" y="3059"/>
                    <a:pt x="21335" y="0"/>
                    <a:pt x="29035" y="0"/>
                  </a:cubicBezTo>
                  <a:close/>
                </a:path>
              </a:pathLst>
            </a:custGeom>
            <a:solidFill>
              <a:srgbClr val="FFFFFF"/>
            </a:solidFill>
            <a:ln w="19050" cap="rnd">
              <a:solidFill>
                <a:srgbClr val="450E15"/>
              </a:solidFill>
              <a:prstDash val="solid"/>
              <a:round/>
            </a:ln>
          </p:spPr>
        </p:sp>
        <p:sp>
          <p:nvSpPr>
            <p:cNvPr name="TextBox 17" id="17"/>
            <p:cNvSpPr txBox="true"/>
            <p:nvPr/>
          </p:nvSpPr>
          <p:spPr>
            <a:xfrm>
              <a:off x="0" y="-38100"/>
              <a:ext cx="1474744" cy="251570"/>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8899216" y="5652275"/>
            <a:ext cx="5599420" cy="810518"/>
            <a:chOff x="0" y="0"/>
            <a:chExt cx="1474744" cy="213470"/>
          </a:xfrm>
        </p:grpSpPr>
        <p:sp>
          <p:nvSpPr>
            <p:cNvPr name="Freeform 19" id="19"/>
            <p:cNvSpPr/>
            <p:nvPr/>
          </p:nvSpPr>
          <p:spPr>
            <a:xfrm flipH="false" flipV="false" rot="0">
              <a:off x="0" y="0"/>
              <a:ext cx="1474744" cy="213470"/>
            </a:xfrm>
            <a:custGeom>
              <a:avLst/>
              <a:gdLst/>
              <a:ahLst/>
              <a:cxnLst/>
              <a:rect r="r" b="b" t="t" l="l"/>
              <a:pathLst>
                <a:path h="213470" w="1474744">
                  <a:moveTo>
                    <a:pt x="29035" y="0"/>
                  </a:moveTo>
                  <a:lnTo>
                    <a:pt x="1445709" y="0"/>
                  </a:lnTo>
                  <a:cubicBezTo>
                    <a:pt x="1453410" y="0"/>
                    <a:pt x="1460795" y="3059"/>
                    <a:pt x="1466240" y="8504"/>
                  </a:cubicBezTo>
                  <a:cubicBezTo>
                    <a:pt x="1471685" y="13949"/>
                    <a:pt x="1474744" y="21335"/>
                    <a:pt x="1474744" y="29035"/>
                  </a:cubicBezTo>
                  <a:lnTo>
                    <a:pt x="1474744" y="184434"/>
                  </a:lnTo>
                  <a:cubicBezTo>
                    <a:pt x="1474744" y="192135"/>
                    <a:pt x="1471685" y="199520"/>
                    <a:pt x="1466240" y="204965"/>
                  </a:cubicBezTo>
                  <a:cubicBezTo>
                    <a:pt x="1460795" y="210411"/>
                    <a:pt x="1453410" y="213470"/>
                    <a:pt x="1445709" y="213470"/>
                  </a:cubicBezTo>
                  <a:lnTo>
                    <a:pt x="29035" y="213470"/>
                  </a:lnTo>
                  <a:cubicBezTo>
                    <a:pt x="21335" y="213470"/>
                    <a:pt x="13949" y="210411"/>
                    <a:pt x="8504" y="204965"/>
                  </a:cubicBezTo>
                  <a:cubicBezTo>
                    <a:pt x="3059" y="199520"/>
                    <a:pt x="0" y="192135"/>
                    <a:pt x="0" y="184434"/>
                  </a:cubicBezTo>
                  <a:lnTo>
                    <a:pt x="0" y="29035"/>
                  </a:lnTo>
                  <a:cubicBezTo>
                    <a:pt x="0" y="21335"/>
                    <a:pt x="3059" y="13949"/>
                    <a:pt x="8504" y="8504"/>
                  </a:cubicBezTo>
                  <a:cubicBezTo>
                    <a:pt x="13949" y="3059"/>
                    <a:pt x="21335" y="0"/>
                    <a:pt x="29035" y="0"/>
                  </a:cubicBezTo>
                  <a:close/>
                </a:path>
              </a:pathLst>
            </a:custGeom>
            <a:solidFill>
              <a:srgbClr val="FFFFFF"/>
            </a:solidFill>
            <a:ln w="19050" cap="rnd">
              <a:solidFill>
                <a:srgbClr val="450E15"/>
              </a:solidFill>
              <a:prstDash val="solid"/>
              <a:round/>
            </a:ln>
          </p:spPr>
        </p:sp>
        <p:sp>
          <p:nvSpPr>
            <p:cNvPr name="TextBox 20" id="20"/>
            <p:cNvSpPr txBox="true"/>
            <p:nvPr/>
          </p:nvSpPr>
          <p:spPr>
            <a:xfrm>
              <a:off x="0" y="-38100"/>
              <a:ext cx="1474744" cy="251570"/>
            </a:xfrm>
            <a:prstGeom prst="rect">
              <a:avLst/>
            </a:prstGeom>
          </p:spPr>
          <p:txBody>
            <a:bodyPr anchor="ctr" rtlCol="false" tIns="50800" lIns="50800" bIns="50800" rIns="50800"/>
            <a:lstStyle/>
            <a:p>
              <a:pPr algn="ctr">
                <a:lnSpc>
                  <a:spcPts val="2659"/>
                </a:lnSpc>
              </a:pPr>
            </a:p>
          </p:txBody>
        </p:sp>
      </p:grpSp>
      <p:grpSp>
        <p:nvGrpSpPr>
          <p:cNvPr name="Group 21" id="21"/>
          <p:cNvGrpSpPr/>
          <p:nvPr/>
        </p:nvGrpSpPr>
        <p:grpSpPr>
          <a:xfrm rot="0">
            <a:off x="10073582" y="2642929"/>
            <a:ext cx="740630" cy="740630"/>
            <a:chOff x="0" y="0"/>
            <a:chExt cx="249452" cy="249452"/>
          </a:xfrm>
        </p:grpSpPr>
        <p:sp>
          <p:nvSpPr>
            <p:cNvPr name="Freeform 22" id="22"/>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23" id="23"/>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0">
            <a:off x="10618215" y="3013244"/>
            <a:ext cx="740630" cy="740630"/>
            <a:chOff x="0" y="0"/>
            <a:chExt cx="249452" cy="249452"/>
          </a:xfrm>
        </p:grpSpPr>
        <p:sp>
          <p:nvSpPr>
            <p:cNvPr name="Freeform 25" id="25"/>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6D1621"/>
            </a:solidFill>
          </p:spPr>
        </p:sp>
        <p:sp>
          <p:nvSpPr>
            <p:cNvPr name="TextBox 26" id="26"/>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sp>
        <p:nvSpPr>
          <p:cNvPr name="TextBox 27" id="27"/>
          <p:cNvSpPr txBox="true"/>
          <p:nvPr/>
        </p:nvSpPr>
        <p:spPr>
          <a:xfrm rot="0">
            <a:off x="1809858" y="887412"/>
            <a:ext cx="4679938"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FFFFFF"/>
                </a:solidFill>
                <a:latin typeface="HK Grotesk Bold"/>
                <a:ea typeface="HK Grotesk Bold"/>
                <a:cs typeface="HK Grotesk Bold"/>
                <a:sym typeface="HK Grotesk Bold"/>
              </a:rPr>
              <a:t>Research Proposal Presentation</a:t>
            </a:r>
          </a:p>
        </p:txBody>
      </p:sp>
      <p:sp>
        <p:nvSpPr>
          <p:cNvPr name="TextBox 28" id="28"/>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FFFFFF"/>
                </a:solidFill>
                <a:latin typeface="HK Grotesk"/>
                <a:ea typeface="HK Grotesk"/>
                <a:cs typeface="HK Grotesk"/>
                <a:sym typeface="HK Grotesk"/>
              </a:rPr>
              <a:t>30/June/2026</a:t>
            </a:r>
          </a:p>
          <a:p>
            <a:pPr algn="r">
              <a:lnSpc>
                <a:spcPts val="2200"/>
              </a:lnSpc>
              <a:spcBef>
                <a:spcPct val="0"/>
              </a:spcBef>
            </a:pPr>
          </a:p>
        </p:txBody>
      </p:sp>
      <p:sp>
        <p:nvSpPr>
          <p:cNvPr name="TextBox 29" id="29"/>
          <p:cNvSpPr txBox="true"/>
          <p:nvPr/>
        </p:nvSpPr>
        <p:spPr>
          <a:xfrm rot="0">
            <a:off x="1434240" y="6719968"/>
            <a:ext cx="5951592" cy="1982724"/>
          </a:xfrm>
          <a:prstGeom prst="rect">
            <a:avLst/>
          </a:prstGeom>
        </p:spPr>
        <p:txBody>
          <a:bodyPr anchor="t" rtlCol="false" tIns="0" lIns="0" bIns="0" rIns="0">
            <a:spAutoFit/>
          </a:bodyPr>
          <a:lstStyle/>
          <a:p>
            <a:pPr algn="l" marL="431799" indent="-215899" lvl="1">
              <a:lnSpc>
                <a:spcPts val="2719"/>
              </a:lnSpc>
              <a:buFont typeface="Arial"/>
              <a:buChar char="•"/>
            </a:pPr>
            <a:r>
              <a:rPr lang="en-US" sz="1999" spc="-49">
                <a:solidFill>
                  <a:srgbClr val="FFFFFF"/>
                </a:solidFill>
                <a:latin typeface="Garet"/>
                <a:ea typeface="Garet"/>
                <a:cs typeface="Garet"/>
                <a:sym typeface="Garet"/>
              </a:rPr>
              <a:t> Informed Consent</a:t>
            </a:r>
          </a:p>
          <a:p>
            <a:pPr algn="l" marL="431799" indent="-215899" lvl="1">
              <a:lnSpc>
                <a:spcPts val="2719"/>
              </a:lnSpc>
              <a:buFont typeface="Arial"/>
              <a:buChar char="•"/>
            </a:pPr>
            <a:r>
              <a:rPr lang="en-US" sz="1999" spc="-49">
                <a:solidFill>
                  <a:srgbClr val="FFFFFF"/>
                </a:solidFill>
                <a:latin typeface="Garet"/>
                <a:ea typeface="Garet"/>
                <a:cs typeface="Garet"/>
                <a:sym typeface="Garet"/>
              </a:rPr>
              <a:t> Confidentiality and Anonymity</a:t>
            </a:r>
          </a:p>
          <a:p>
            <a:pPr algn="l" marL="431799" indent="-215899" lvl="1">
              <a:lnSpc>
                <a:spcPts val="2719"/>
              </a:lnSpc>
              <a:buFont typeface="Arial"/>
              <a:buChar char="•"/>
            </a:pPr>
            <a:r>
              <a:rPr lang="en-US" sz="1999" spc="-49">
                <a:solidFill>
                  <a:srgbClr val="FFFFFF"/>
                </a:solidFill>
                <a:latin typeface="Garet"/>
                <a:ea typeface="Garet"/>
                <a:cs typeface="Garet"/>
                <a:sym typeface="Garet"/>
              </a:rPr>
              <a:t> Right to Withdraw</a:t>
            </a:r>
          </a:p>
          <a:p>
            <a:pPr algn="l" marL="431799" indent="-215899" lvl="1">
              <a:lnSpc>
                <a:spcPts val="2719"/>
              </a:lnSpc>
              <a:buFont typeface="Arial"/>
              <a:buChar char="•"/>
            </a:pPr>
            <a:r>
              <a:rPr lang="en-US" sz="1999" spc="-49">
                <a:solidFill>
                  <a:srgbClr val="FFFFFF"/>
                </a:solidFill>
                <a:latin typeface="Garet"/>
                <a:ea typeface="Garet"/>
                <a:cs typeface="Garet"/>
                <a:sym typeface="Garet"/>
              </a:rPr>
              <a:t>Data Protection</a:t>
            </a:r>
          </a:p>
          <a:p>
            <a:pPr algn="l" marL="431799" indent="-215899" lvl="1">
              <a:lnSpc>
                <a:spcPts val="2719"/>
              </a:lnSpc>
              <a:buFont typeface="Arial"/>
              <a:buChar char="•"/>
            </a:pPr>
            <a:r>
              <a:rPr lang="en-US" sz="1999" spc="-49">
                <a:solidFill>
                  <a:srgbClr val="FFFFFF"/>
                </a:solidFill>
                <a:latin typeface="Garet"/>
                <a:ea typeface="Garet"/>
                <a:cs typeface="Garet"/>
                <a:sym typeface="Garet"/>
              </a:rPr>
              <a:t> Support for Participants if Distress Occurs</a:t>
            </a:r>
          </a:p>
          <a:p>
            <a:pPr algn="l">
              <a:lnSpc>
                <a:spcPts val="2176"/>
              </a:lnSpc>
            </a:pPr>
          </a:p>
        </p:txBody>
      </p:sp>
      <p:sp>
        <p:nvSpPr>
          <p:cNvPr name="TextBox 30" id="30"/>
          <p:cNvSpPr txBox="true"/>
          <p:nvPr/>
        </p:nvSpPr>
        <p:spPr>
          <a:xfrm rot="0">
            <a:off x="1109269" y="3794294"/>
            <a:ext cx="9334629" cy="1315974"/>
          </a:xfrm>
          <a:prstGeom prst="rect">
            <a:avLst/>
          </a:prstGeom>
        </p:spPr>
        <p:txBody>
          <a:bodyPr anchor="t" rtlCol="false" tIns="0" lIns="0" bIns="0" rIns="0">
            <a:spAutoFit/>
          </a:bodyPr>
          <a:lstStyle/>
          <a:p>
            <a:pPr algn="l">
              <a:lnSpc>
                <a:spcPts val="2719"/>
              </a:lnSpc>
            </a:pPr>
            <a:r>
              <a:rPr lang="en-US" sz="1999" spc="-49">
                <a:solidFill>
                  <a:srgbClr val="6D1621"/>
                </a:solidFill>
                <a:latin typeface="HK Grotesk"/>
                <a:ea typeface="HK Grotesk"/>
                <a:cs typeface="HK Grotesk"/>
                <a:sym typeface="HK Grotesk"/>
              </a:rPr>
              <a:t>the study explores sensitive topics related to student well-being and mental health,</a:t>
            </a:r>
          </a:p>
          <a:p>
            <a:pPr algn="l">
              <a:lnSpc>
                <a:spcPts val="2719"/>
              </a:lnSpc>
            </a:pPr>
            <a:r>
              <a:rPr lang="en-US" sz="1999" spc="-49">
                <a:solidFill>
                  <a:srgbClr val="6D1621"/>
                </a:solidFill>
                <a:latin typeface="HK Grotesk"/>
                <a:ea typeface="HK Grotesk"/>
                <a:cs typeface="HK Grotesk"/>
                <a:sym typeface="HK Grotesk"/>
              </a:rPr>
              <a:t>ethical considerations are especially important.</a:t>
            </a:r>
          </a:p>
          <a:p>
            <a:pPr algn="l">
              <a:lnSpc>
                <a:spcPts val="2719"/>
              </a:lnSpc>
            </a:pPr>
            <a:r>
              <a:rPr lang="en-US" sz="1999" spc="-49">
                <a:solidFill>
                  <a:srgbClr val="6D1621"/>
                </a:solidFill>
                <a:latin typeface="HK Grotesk"/>
                <a:ea typeface="HK Grotesk"/>
                <a:cs typeface="HK Grotesk"/>
                <a:sym typeface="HK Grotesk"/>
              </a:rPr>
              <a:t>The study follow university ethical guidelines and data protection requirements.</a:t>
            </a:r>
          </a:p>
          <a:p>
            <a:pPr algn="l">
              <a:lnSpc>
                <a:spcPts val="2176"/>
              </a:lnSpc>
            </a:pPr>
          </a:p>
        </p:txBody>
      </p:sp>
      <p:sp>
        <p:nvSpPr>
          <p:cNvPr name="TextBox 31" id="31"/>
          <p:cNvSpPr txBox="true"/>
          <p:nvPr/>
        </p:nvSpPr>
        <p:spPr>
          <a:xfrm rot="0">
            <a:off x="8899216" y="7062868"/>
            <a:ext cx="5951592" cy="1296924"/>
          </a:xfrm>
          <a:prstGeom prst="rect">
            <a:avLst/>
          </a:prstGeom>
        </p:spPr>
        <p:txBody>
          <a:bodyPr anchor="t" rtlCol="false" tIns="0" lIns="0" bIns="0" rIns="0">
            <a:spAutoFit/>
          </a:bodyPr>
          <a:lstStyle/>
          <a:p>
            <a:pPr algn="l" marL="431799" indent="-215899" lvl="1">
              <a:lnSpc>
                <a:spcPts val="2719"/>
              </a:lnSpc>
              <a:buFont typeface="Arial"/>
              <a:buChar char="•"/>
            </a:pPr>
            <a:r>
              <a:rPr lang="en-US" sz="1999" spc="-49">
                <a:solidFill>
                  <a:srgbClr val="FFFFFF"/>
                </a:solidFill>
                <a:latin typeface="Garet"/>
                <a:ea typeface="Garet"/>
                <a:cs typeface="Garet"/>
                <a:sym typeface="Garet"/>
              </a:rPr>
              <a:t> Small sample size</a:t>
            </a:r>
          </a:p>
          <a:p>
            <a:pPr algn="l" marL="431799" indent="-215899" lvl="1">
              <a:lnSpc>
                <a:spcPts val="2719"/>
              </a:lnSpc>
              <a:buFont typeface="Arial"/>
              <a:buChar char="•"/>
            </a:pPr>
            <a:r>
              <a:rPr lang="en-US" sz="1999" spc="-49">
                <a:solidFill>
                  <a:srgbClr val="FFFFFF"/>
                </a:solidFill>
                <a:latin typeface="Garet"/>
                <a:ea typeface="Garet"/>
                <a:cs typeface="Garet"/>
                <a:sym typeface="Garet"/>
              </a:rPr>
              <a:t> Limited transferability</a:t>
            </a:r>
          </a:p>
          <a:p>
            <a:pPr algn="l" marL="431799" indent="-215899" lvl="1">
              <a:lnSpc>
                <a:spcPts val="2719"/>
              </a:lnSpc>
              <a:buFont typeface="Arial"/>
              <a:buChar char="•"/>
            </a:pPr>
            <a:r>
              <a:rPr lang="en-US" sz="1999" spc="-49">
                <a:solidFill>
                  <a:srgbClr val="FFFFFF"/>
                </a:solidFill>
                <a:latin typeface="Garet"/>
                <a:ea typeface="Garet"/>
                <a:cs typeface="Garet"/>
                <a:sym typeface="Garet"/>
              </a:rPr>
              <a:t>Findings based on personal experiences</a:t>
            </a:r>
          </a:p>
          <a:p>
            <a:pPr algn="l">
              <a:lnSpc>
                <a:spcPts val="2176"/>
              </a:lnSpc>
            </a:pPr>
          </a:p>
        </p:txBody>
      </p:sp>
      <p:sp>
        <p:nvSpPr>
          <p:cNvPr name="TextBox 32" id="32"/>
          <p:cNvSpPr txBox="true"/>
          <p:nvPr/>
        </p:nvSpPr>
        <p:spPr>
          <a:xfrm rot="0">
            <a:off x="2047603" y="5807026"/>
            <a:ext cx="4204449" cy="445389"/>
          </a:xfrm>
          <a:prstGeom prst="rect">
            <a:avLst/>
          </a:prstGeom>
        </p:spPr>
        <p:txBody>
          <a:bodyPr anchor="t" rtlCol="false" tIns="0" lIns="0" bIns="0" rIns="0">
            <a:spAutoFit/>
          </a:bodyPr>
          <a:lstStyle/>
          <a:p>
            <a:pPr algn="l">
              <a:lnSpc>
                <a:spcPts val="3528"/>
              </a:lnSpc>
            </a:pPr>
            <a:r>
              <a:rPr lang="en-US" sz="2800" spc="-61" b="true">
                <a:solidFill>
                  <a:srgbClr val="450E15"/>
                </a:solidFill>
                <a:latin typeface="HK Grotesk Bold"/>
                <a:ea typeface="HK Grotesk Bold"/>
                <a:cs typeface="HK Grotesk Bold"/>
                <a:sym typeface="HK Grotesk Bold"/>
              </a:rPr>
              <a:t>Ethics</a:t>
            </a:r>
          </a:p>
        </p:txBody>
      </p:sp>
      <p:sp>
        <p:nvSpPr>
          <p:cNvPr name="TextBox 33" id="33"/>
          <p:cNvSpPr txBox="true"/>
          <p:nvPr/>
        </p:nvSpPr>
        <p:spPr>
          <a:xfrm rot="0">
            <a:off x="9596702" y="5825314"/>
            <a:ext cx="4204449" cy="445389"/>
          </a:xfrm>
          <a:prstGeom prst="rect">
            <a:avLst/>
          </a:prstGeom>
        </p:spPr>
        <p:txBody>
          <a:bodyPr anchor="t" rtlCol="false" tIns="0" lIns="0" bIns="0" rIns="0">
            <a:spAutoFit/>
          </a:bodyPr>
          <a:lstStyle/>
          <a:p>
            <a:pPr algn="l">
              <a:lnSpc>
                <a:spcPts val="3528"/>
              </a:lnSpc>
            </a:pPr>
            <a:r>
              <a:rPr lang="en-US" sz="2800" spc="-61" b="true">
                <a:solidFill>
                  <a:srgbClr val="450E15"/>
                </a:solidFill>
                <a:latin typeface="HK Grotesk Bold"/>
                <a:ea typeface="HK Grotesk Bold"/>
                <a:cs typeface="HK Grotesk Bold"/>
                <a:sym typeface="HK Grotesk Bold"/>
              </a:rPr>
              <a:t>Limitations</a:t>
            </a:r>
          </a:p>
        </p:txBody>
      </p:sp>
      <p:sp>
        <p:nvSpPr>
          <p:cNvPr name="TextBox 34" id="34"/>
          <p:cNvSpPr txBox="true"/>
          <p:nvPr/>
        </p:nvSpPr>
        <p:spPr>
          <a:xfrm rot="0">
            <a:off x="4149827" y="9332631"/>
            <a:ext cx="8109165" cy="349885"/>
          </a:xfrm>
          <a:prstGeom prst="rect">
            <a:avLst/>
          </a:prstGeom>
        </p:spPr>
        <p:txBody>
          <a:bodyPr anchor="t" rtlCol="false" tIns="0" lIns="0" bIns="0" rIns="0">
            <a:spAutoFit/>
          </a:bodyPr>
          <a:lstStyle/>
          <a:p>
            <a:pPr algn="l">
              <a:lnSpc>
                <a:spcPts val="2719"/>
              </a:lnSpc>
            </a:pPr>
            <a:r>
              <a:rPr lang="en-US" sz="1999" spc="-49" b="true">
                <a:solidFill>
                  <a:srgbClr val="6D1621"/>
                </a:solidFill>
                <a:latin typeface="HK Grotesk Bold"/>
                <a:ea typeface="HK Grotesk Bold"/>
                <a:cs typeface="HK Grotesk Bold"/>
                <a:sym typeface="HK Grotesk Bold"/>
              </a:rPr>
              <a:t>Recognising limitations strengthens transparency and research credibility</a:t>
            </a:r>
            <a:r>
              <a:rPr lang="en-US" sz="1999" spc="-49">
                <a:solidFill>
                  <a:srgbClr val="6D1621"/>
                </a:solidFill>
                <a:latin typeface="HK Grotesk"/>
                <a:ea typeface="HK Grotesk"/>
                <a:cs typeface="HK Grotesk"/>
                <a:sym typeface="HK Grotesk"/>
              </a:rPr>
              <a:t>.</a:t>
            </a:r>
          </a:p>
        </p:txBody>
      </p:sp>
      <p:sp>
        <p:nvSpPr>
          <p:cNvPr name="TextBox 35" id="35"/>
          <p:cNvSpPr txBox="true"/>
          <p:nvPr/>
        </p:nvSpPr>
        <p:spPr>
          <a:xfrm rot="0">
            <a:off x="2623791" y="8867176"/>
            <a:ext cx="2549134" cy="349885"/>
          </a:xfrm>
          <a:prstGeom prst="rect">
            <a:avLst/>
          </a:prstGeom>
        </p:spPr>
        <p:txBody>
          <a:bodyPr anchor="t" rtlCol="false" tIns="0" lIns="0" bIns="0" rIns="0">
            <a:spAutoFit/>
          </a:bodyPr>
          <a:lstStyle/>
          <a:p>
            <a:pPr algn="l">
              <a:lnSpc>
                <a:spcPts val="2719"/>
              </a:lnSpc>
            </a:pPr>
            <a:r>
              <a:rPr lang="en-US" sz="1999" spc="-49">
                <a:solidFill>
                  <a:srgbClr val="6D1621"/>
                </a:solidFill>
                <a:latin typeface="HK Grotesk"/>
                <a:ea typeface="HK Grotesk"/>
                <a:cs typeface="HK Grotesk"/>
                <a:sym typeface="HK Grotesk"/>
              </a:rPr>
              <a:t>(Saunders et al., 2023)</a:t>
            </a:r>
          </a:p>
        </p:txBody>
      </p:sp>
      <p:sp>
        <p:nvSpPr>
          <p:cNvPr name="TextBox 36" id="36"/>
          <p:cNvSpPr txBox="true"/>
          <p:nvPr/>
        </p:nvSpPr>
        <p:spPr>
          <a:xfrm rot="0">
            <a:off x="10258437" y="8789706"/>
            <a:ext cx="3909521" cy="349885"/>
          </a:xfrm>
          <a:prstGeom prst="rect">
            <a:avLst/>
          </a:prstGeom>
        </p:spPr>
        <p:txBody>
          <a:bodyPr anchor="t" rtlCol="false" tIns="0" lIns="0" bIns="0" rIns="0">
            <a:spAutoFit/>
          </a:bodyPr>
          <a:lstStyle/>
          <a:p>
            <a:pPr algn="l">
              <a:lnSpc>
                <a:spcPts val="2719"/>
              </a:lnSpc>
            </a:pPr>
            <a:r>
              <a:rPr lang="en-US" sz="1999" spc="-49">
                <a:solidFill>
                  <a:srgbClr val="6D1621"/>
                </a:solidFill>
                <a:latin typeface="HK Grotesk"/>
                <a:ea typeface="HK Grotesk"/>
                <a:cs typeface="HK Grotesk"/>
                <a:sym typeface="HK Grotesk"/>
              </a:rPr>
              <a:t>(British Psychological Society, 2021)</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450E15"/>
        </a:solidFill>
      </p:bgPr>
    </p:bg>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FFFFFF"/>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2395711" y="4588364"/>
            <a:ext cx="4327249" cy="3530677"/>
            <a:chOff x="0" y="0"/>
            <a:chExt cx="1628236" cy="1328506"/>
          </a:xfrm>
        </p:grpSpPr>
        <p:sp>
          <p:nvSpPr>
            <p:cNvPr name="Freeform 7" id="7"/>
            <p:cNvSpPr/>
            <p:nvPr/>
          </p:nvSpPr>
          <p:spPr>
            <a:xfrm flipH="false" flipV="false" rot="0">
              <a:off x="0" y="0"/>
              <a:ext cx="1628236" cy="1328506"/>
            </a:xfrm>
            <a:custGeom>
              <a:avLst/>
              <a:gdLst/>
              <a:ahLst/>
              <a:cxnLst/>
              <a:rect r="r" b="b" t="t" l="l"/>
              <a:pathLst>
                <a:path h="1328506" w="1628236">
                  <a:moveTo>
                    <a:pt x="91245" y="0"/>
                  </a:moveTo>
                  <a:lnTo>
                    <a:pt x="1536991" y="0"/>
                  </a:lnTo>
                  <a:cubicBezTo>
                    <a:pt x="1561191" y="0"/>
                    <a:pt x="1584399" y="9613"/>
                    <a:pt x="1601511" y="26725"/>
                  </a:cubicBezTo>
                  <a:cubicBezTo>
                    <a:pt x="1618622" y="43837"/>
                    <a:pt x="1628236" y="67045"/>
                    <a:pt x="1628236" y="91245"/>
                  </a:cubicBezTo>
                  <a:lnTo>
                    <a:pt x="1628236" y="1237261"/>
                  </a:lnTo>
                  <a:cubicBezTo>
                    <a:pt x="1628236" y="1261461"/>
                    <a:pt x="1618622" y="1284669"/>
                    <a:pt x="1601511" y="1301781"/>
                  </a:cubicBezTo>
                  <a:cubicBezTo>
                    <a:pt x="1584399" y="1318892"/>
                    <a:pt x="1561191" y="1328506"/>
                    <a:pt x="1536991" y="1328506"/>
                  </a:cubicBezTo>
                  <a:lnTo>
                    <a:pt x="91245" y="1328506"/>
                  </a:lnTo>
                  <a:cubicBezTo>
                    <a:pt x="67045" y="1328506"/>
                    <a:pt x="43837" y="1318892"/>
                    <a:pt x="26725" y="1301781"/>
                  </a:cubicBezTo>
                  <a:cubicBezTo>
                    <a:pt x="9613" y="1284669"/>
                    <a:pt x="0" y="1261461"/>
                    <a:pt x="0" y="1237261"/>
                  </a:cubicBezTo>
                  <a:lnTo>
                    <a:pt x="0" y="91245"/>
                  </a:lnTo>
                  <a:cubicBezTo>
                    <a:pt x="0" y="67045"/>
                    <a:pt x="9613" y="43837"/>
                    <a:pt x="26725" y="26725"/>
                  </a:cubicBezTo>
                  <a:cubicBezTo>
                    <a:pt x="43837" y="9613"/>
                    <a:pt x="67045" y="0"/>
                    <a:pt x="91245" y="0"/>
                  </a:cubicBezTo>
                  <a:close/>
                </a:path>
              </a:pathLst>
            </a:custGeom>
            <a:solidFill>
              <a:srgbClr val="6D1621"/>
            </a:solidFill>
            <a:ln w="9525" cap="rnd">
              <a:gradFill>
                <a:gsLst>
                  <a:gs pos="0">
                    <a:srgbClr val="EEF0FE">
                      <a:alpha val="100000"/>
                    </a:srgbClr>
                  </a:gs>
                  <a:gs pos="25000">
                    <a:srgbClr val="958B96">
                      <a:alpha val="100000"/>
                    </a:srgbClr>
                  </a:gs>
                  <a:gs pos="50000">
                    <a:srgbClr val="EEF1FF">
                      <a:alpha val="100000"/>
                    </a:srgbClr>
                  </a:gs>
                  <a:gs pos="75000">
                    <a:srgbClr val="968B96">
                      <a:alpha val="100000"/>
                    </a:srgbClr>
                  </a:gs>
                  <a:gs pos="100000">
                    <a:srgbClr val="EEF1FF">
                      <a:alpha val="100000"/>
                    </a:srgbClr>
                  </a:gs>
                </a:gsLst>
                <a:lin ang="2700000"/>
              </a:gradFill>
              <a:prstDash val="solid"/>
              <a:round/>
            </a:ln>
          </p:spPr>
        </p:sp>
        <p:sp>
          <p:nvSpPr>
            <p:cNvPr name="TextBox 8" id="8"/>
            <p:cNvSpPr txBox="true"/>
            <p:nvPr/>
          </p:nvSpPr>
          <p:spPr>
            <a:xfrm>
              <a:off x="0" y="-47625"/>
              <a:ext cx="1628236" cy="1376131"/>
            </a:xfrm>
            <a:prstGeom prst="rect">
              <a:avLst/>
            </a:prstGeom>
          </p:spPr>
          <p:txBody>
            <a:bodyPr anchor="ctr" rtlCol="false" tIns="50800" lIns="50800" bIns="50800" rIns="50800"/>
            <a:lstStyle/>
            <a:p>
              <a:pPr algn="l" marL="474602" indent="-237301" lvl="1">
                <a:lnSpc>
                  <a:spcPts val="3077"/>
                </a:lnSpc>
                <a:buFont typeface="Arial"/>
                <a:buChar char="•"/>
              </a:pPr>
              <a:r>
                <a:rPr lang="en-US" b="true" sz="2198" spc="-79">
                  <a:solidFill>
                    <a:srgbClr val="FFFFFF"/>
                  </a:solidFill>
                  <a:latin typeface="HK Grotesk Bold"/>
                  <a:ea typeface="HK Grotesk Bold"/>
                  <a:cs typeface="HK Grotesk Bold"/>
                  <a:sym typeface="HK Grotesk Bold"/>
                </a:rPr>
                <a:t>PROACTIVE LEADERSHIP</a:t>
              </a:r>
            </a:p>
            <a:p>
              <a:pPr algn="l" marL="474602" indent="-237301" lvl="1">
                <a:lnSpc>
                  <a:spcPts val="3077"/>
                </a:lnSpc>
                <a:buFont typeface="Arial"/>
                <a:buChar char="•"/>
              </a:pPr>
              <a:r>
                <a:rPr lang="en-US" b="true" sz="2198" spc="-79">
                  <a:solidFill>
                    <a:srgbClr val="FFFFFF"/>
                  </a:solidFill>
                  <a:latin typeface="HK Grotesk Bold"/>
                  <a:ea typeface="HK Grotesk Bold"/>
                  <a:cs typeface="HK Grotesk Bold"/>
                  <a:sym typeface="HK Grotesk Bold"/>
                </a:rPr>
                <a:t>Student Well-Being</a:t>
              </a:r>
            </a:p>
            <a:p>
              <a:pPr algn="l" marL="474602" indent="-237301" lvl="1">
                <a:lnSpc>
                  <a:spcPts val="3077"/>
                </a:lnSpc>
                <a:buFont typeface="Arial"/>
                <a:buChar char="•"/>
              </a:pPr>
              <a:r>
                <a:rPr lang="en-US" b="true" sz="2198" spc="-79">
                  <a:solidFill>
                    <a:srgbClr val="FFFFFF"/>
                  </a:solidFill>
                  <a:latin typeface="HK Grotesk Bold"/>
                  <a:ea typeface="HK Grotesk Bold"/>
                  <a:cs typeface="HK Grotesk Bold"/>
                  <a:sym typeface="HK Grotesk Bold"/>
                </a:rPr>
                <a:t>Psychological Safety</a:t>
              </a:r>
            </a:p>
            <a:p>
              <a:pPr algn="l" marL="474602" indent="-237301" lvl="1">
                <a:lnSpc>
                  <a:spcPts val="3077"/>
                </a:lnSpc>
                <a:buFont typeface="Arial"/>
                <a:buChar char="•"/>
              </a:pPr>
              <a:r>
                <a:rPr lang="en-US" b="true" sz="2198" spc="-79">
                  <a:solidFill>
                    <a:srgbClr val="FFFFFF"/>
                  </a:solidFill>
                  <a:latin typeface="HK Grotesk Bold"/>
                  <a:ea typeface="HK Grotesk Bold"/>
                  <a:cs typeface="HK Grotesk Bold"/>
                  <a:sym typeface="HK Grotesk Bold"/>
                </a:rPr>
                <a:t>Early Intervention</a:t>
              </a:r>
            </a:p>
            <a:p>
              <a:pPr algn="l" marL="474602" indent="-237301" lvl="1">
                <a:lnSpc>
                  <a:spcPts val="3077"/>
                </a:lnSpc>
                <a:buFont typeface="Arial"/>
                <a:buChar char="•"/>
              </a:pPr>
              <a:r>
                <a:rPr lang="en-US" b="true" sz="2198" spc="-79">
                  <a:solidFill>
                    <a:srgbClr val="FFFFFF"/>
                  </a:solidFill>
                  <a:latin typeface="HK Grotesk Bold"/>
                  <a:ea typeface="HK Grotesk Bold"/>
                  <a:cs typeface="HK Grotesk Bold"/>
                  <a:sym typeface="HK Grotesk Bold"/>
                </a:rPr>
                <a:t>SUPPORT BEFORE CRISIS</a:t>
              </a:r>
            </a:p>
            <a:p>
              <a:pPr algn="ctr">
                <a:lnSpc>
                  <a:spcPts val="3077"/>
                </a:lnSpc>
              </a:pPr>
            </a:p>
          </p:txBody>
        </p:sp>
      </p:grpSp>
      <p:grpSp>
        <p:nvGrpSpPr>
          <p:cNvPr name="Group 9" id="9"/>
          <p:cNvGrpSpPr/>
          <p:nvPr/>
        </p:nvGrpSpPr>
        <p:grpSpPr>
          <a:xfrm rot="0">
            <a:off x="349153" y="3242040"/>
            <a:ext cx="337742" cy="321911"/>
            <a:chOff x="0" y="0"/>
            <a:chExt cx="812800" cy="774700"/>
          </a:xfrm>
        </p:grpSpPr>
        <p:sp>
          <p:nvSpPr>
            <p:cNvPr name="Freeform 10" id="10"/>
            <p:cNvSpPr/>
            <p:nvPr/>
          </p:nvSpPr>
          <p:spPr>
            <a:xfrm flipH="false" flipV="false" rot="0">
              <a:off x="0" y="0"/>
              <a:ext cx="812800" cy="774700"/>
            </a:xfrm>
            <a:custGeom>
              <a:avLst/>
              <a:gdLst/>
              <a:ahLst/>
              <a:cxnLst/>
              <a:rect r="r" b="b" t="t" l="l"/>
              <a:pathLst>
                <a:path h="774700" w="8128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FFFFFF"/>
            </a:solidFill>
          </p:spPr>
        </p:sp>
        <p:sp>
          <p:nvSpPr>
            <p:cNvPr name="TextBox 11" id="11"/>
            <p:cNvSpPr txBox="true"/>
            <p:nvPr/>
          </p:nvSpPr>
          <p:spPr>
            <a:xfrm>
              <a:off x="228600" y="228600"/>
              <a:ext cx="355600" cy="381000"/>
            </a:xfrm>
            <a:prstGeom prst="rect">
              <a:avLst/>
            </a:prstGeom>
          </p:spPr>
          <p:txBody>
            <a:bodyPr anchor="ctr" rtlCol="false" tIns="50800" lIns="50800" bIns="50800" rIns="50800"/>
            <a:lstStyle/>
            <a:p>
              <a:pPr algn="ctr">
                <a:lnSpc>
                  <a:spcPts val="3079"/>
                </a:lnSpc>
              </a:pPr>
            </a:p>
          </p:txBody>
        </p:sp>
      </p:grpSp>
      <p:grpSp>
        <p:nvGrpSpPr>
          <p:cNvPr name="Group 12" id="12"/>
          <p:cNvGrpSpPr/>
          <p:nvPr/>
        </p:nvGrpSpPr>
        <p:grpSpPr>
          <a:xfrm rot="0">
            <a:off x="349153" y="9143076"/>
            <a:ext cx="337742" cy="321911"/>
            <a:chOff x="0" y="0"/>
            <a:chExt cx="812800" cy="774700"/>
          </a:xfrm>
        </p:grpSpPr>
        <p:sp>
          <p:nvSpPr>
            <p:cNvPr name="Freeform 13" id="13"/>
            <p:cNvSpPr/>
            <p:nvPr/>
          </p:nvSpPr>
          <p:spPr>
            <a:xfrm flipH="false" flipV="false" rot="0">
              <a:off x="0" y="0"/>
              <a:ext cx="812800" cy="774700"/>
            </a:xfrm>
            <a:custGeom>
              <a:avLst/>
              <a:gdLst/>
              <a:ahLst/>
              <a:cxnLst/>
              <a:rect r="r" b="b" t="t" l="l"/>
              <a:pathLst>
                <a:path h="774700" w="812800">
                  <a:moveTo>
                    <a:pt x="406400" y="0"/>
                  </a:moveTo>
                  <a:lnTo>
                    <a:pt x="502338" y="295909"/>
                  </a:lnTo>
                  <a:lnTo>
                    <a:pt x="812800" y="295909"/>
                  </a:lnTo>
                  <a:lnTo>
                    <a:pt x="561631" y="478791"/>
                  </a:lnTo>
                  <a:lnTo>
                    <a:pt x="657569" y="774700"/>
                  </a:lnTo>
                  <a:lnTo>
                    <a:pt x="406400" y="591819"/>
                  </a:lnTo>
                  <a:lnTo>
                    <a:pt x="155231" y="774700"/>
                  </a:lnTo>
                  <a:lnTo>
                    <a:pt x="251169" y="478791"/>
                  </a:lnTo>
                  <a:lnTo>
                    <a:pt x="0" y="295909"/>
                  </a:lnTo>
                  <a:lnTo>
                    <a:pt x="310462" y="295909"/>
                  </a:lnTo>
                  <a:lnTo>
                    <a:pt x="406400" y="0"/>
                  </a:lnTo>
                  <a:close/>
                </a:path>
              </a:pathLst>
            </a:custGeom>
            <a:solidFill>
              <a:srgbClr val="FFFFFF"/>
            </a:solidFill>
          </p:spPr>
        </p:sp>
        <p:sp>
          <p:nvSpPr>
            <p:cNvPr name="TextBox 14" id="14"/>
            <p:cNvSpPr txBox="true"/>
            <p:nvPr/>
          </p:nvSpPr>
          <p:spPr>
            <a:xfrm>
              <a:off x="228600" y="228600"/>
              <a:ext cx="355600" cy="381000"/>
            </a:xfrm>
            <a:prstGeom prst="rect">
              <a:avLst/>
            </a:prstGeom>
          </p:spPr>
          <p:txBody>
            <a:bodyPr anchor="ctr" rtlCol="false" tIns="50800" lIns="50800" bIns="50800" rIns="50800"/>
            <a:lstStyle/>
            <a:p>
              <a:pPr algn="ctr">
                <a:lnSpc>
                  <a:spcPts val="3079"/>
                </a:lnSpc>
              </a:pPr>
            </a:p>
          </p:txBody>
        </p:sp>
      </p:grpSp>
      <p:sp>
        <p:nvSpPr>
          <p:cNvPr name="TextBox 15" id="15"/>
          <p:cNvSpPr txBox="true"/>
          <p:nvPr/>
        </p:nvSpPr>
        <p:spPr>
          <a:xfrm rot="0">
            <a:off x="1809858" y="887412"/>
            <a:ext cx="4322402"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450E15"/>
                </a:solidFill>
                <a:latin typeface="HK Grotesk Bold"/>
                <a:ea typeface="HK Grotesk Bold"/>
                <a:cs typeface="HK Grotesk Bold"/>
                <a:sym typeface="HK Grotesk Bold"/>
              </a:rPr>
              <a:t>Research Proposal Presentation</a:t>
            </a:r>
          </a:p>
        </p:txBody>
      </p:sp>
      <p:sp>
        <p:nvSpPr>
          <p:cNvPr name="TextBox 16" id="16"/>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450E15"/>
                </a:solidFill>
                <a:latin typeface="HK Grotesk"/>
                <a:ea typeface="HK Grotesk"/>
                <a:cs typeface="HK Grotesk"/>
                <a:sym typeface="HK Grotesk"/>
              </a:rPr>
              <a:t>30/June/2026</a:t>
            </a:r>
          </a:p>
          <a:p>
            <a:pPr algn="r">
              <a:lnSpc>
                <a:spcPts val="2200"/>
              </a:lnSpc>
              <a:spcBef>
                <a:spcPct val="0"/>
              </a:spcBef>
            </a:pPr>
          </a:p>
        </p:txBody>
      </p:sp>
      <p:sp>
        <p:nvSpPr>
          <p:cNvPr name="TextBox 17" id="17"/>
          <p:cNvSpPr txBox="true"/>
          <p:nvPr/>
        </p:nvSpPr>
        <p:spPr>
          <a:xfrm rot="0">
            <a:off x="915996" y="3193745"/>
            <a:ext cx="7286680" cy="692785"/>
          </a:xfrm>
          <a:prstGeom prst="rect">
            <a:avLst/>
          </a:prstGeom>
        </p:spPr>
        <p:txBody>
          <a:bodyPr anchor="t" rtlCol="false" tIns="0" lIns="0" bIns="0" rIns="0">
            <a:spAutoFit/>
          </a:bodyPr>
          <a:lstStyle/>
          <a:p>
            <a:pPr algn="l">
              <a:lnSpc>
                <a:spcPts val="2719"/>
              </a:lnSpc>
            </a:pPr>
            <a:r>
              <a:rPr lang="en-US" sz="1999" spc="-49" b="true">
                <a:solidFill>
                  <a:srgbClr val="FFFFFF"/>
                </a:solidFill>
                <a:latin typeface="HK Grotesk Bold"/>
                <a:ea typeface="HK Grotesk Bold"/>
                <a:cs typeface="HK Grotesk Bold"/>
                <a:sym typeface="HK Grotesk Bold"/>
              </a:rPr>
              <a:t>Behind every assignment, attendance record, and academic result is a student with unique experiences, challenges, and responsibilities.</a:t>
            </a:r>
          </a:p>
        </p:txBody>
      </p:sp>
      <p:sp>
        <p:nvSpPr>
          <p:cNvPr name="TextBox 18" id="18"/>
          <p:cNvSpPr txBox="true"/>
          <p:nvPr/>
        </p:nvSpPr>
        <p:spPr>
          <a:xfrm rot="0">
            <a:off x="1028700" y="1580325"/>
            <a:ext cx="8494253" cy="1425457"/>
          </a:xfrm>
          <a:prstGeom prst="rect">
            <a:avLst/>
          </a:prstGeom>
        </p:spPr>
        <p:txBody>
          <a:bodyPr anchor="t" rtlCol="false" tIns="0" lIns="0" bIns="0" rIns="0">
            <a:spAutoFit/>
          </a:bodyPr>
          <a:lstStyle/>
          <a:p>
            <a:pPr algn="l">
              <a:lnSpc>
                <a:spcPts val="11695"/>
              </a:lnSpc>
            </a:pPr>
            <a:r>
              <a:rPr lang="en-US" sz="8599" spc="-214" b="true">
                <a:solidFill>
                  <a:srgbClr val="B85B56"/>
                </a:solidFill>
                <a:latin typeface="Garet Bold"/>
                <a:ea typeface="Garet Bold"/>
                <a:cs typeface="Garet Bold"/>
                <a:sym typeface="Garet Bold"/>
              </a:rPr>
              <a:t>CONCLUSION</a:t>
            </a:r>
          </a:p>
        </p:txBody>
      </p:sp>
      <p:sp>
        <p:nvSpPr>
          <p:cNvPr name="TextBox 19" id="19"/>
          <p:cNvSpPr txBox="true"/>
          <p:nvPr/>
        </p:nvSpPr>
        <p:spPr>
          <a:xfrm rot="0">
            <a:off x="915996" y="9100116"/>
            <a:ext cx="14781904" cy="398907"/>
          </a:xfrm>
          <a:prstGeom prst="rect">
            <a:avLst/>
          </a:prstGeom>
        </p:spPr>
        <p:txBody>
          <a:bodyPr anchor="t" rtlCol="false" tIns="0" lIns="0" bIns="0" rIns="0">
            <a:spAutoFit/>
          </a:bodyPr>
          <a:lstStyle/>
          <a:p>
            <a:pPr algn="l">
              <a:lnSpc>
                <a:spcPts val="3263"/>
              </a:lnSpc>
            </a:pPr>
            <a:r>
              <a:rPr lang="en-US" sz="2399" spc="-59" b="true">
                <a:solidFill>
                  <a:srgbClr val="FFFFFF"/>
                </a:solidFill>
                <a:latin typeface="HK Grotesk Bold"/>
                <a:ea typeface="HK Grotesk Bold"/>
                <a:cs typeface="HK Grotesk Bold"/>
                <a:sym typeface="HK Grotesk Bold"/>
              </a:rPr>
              <a:t>Can leadership create environments where students are more likely to thrive before they reach a point of crisis?</a:t>
            </a:r>
          </a:p>
        </p:txBody>
      </p:sp>
      <p:grpSp>
        <p:nvGrpSpPr>
          <p:cNvPr name="Group 20" id="20"/>
          <p:cNvGrpSpPr/>
          <p:nvPr/>
        </p:nvGrpSpPr>
        <p:grpSpPr>
          <a:xfrm rot="0">
            <a:off x="11523156" y="2200814"/>
            <a:ext cx="5453914" cy="5918227"/>
            <a:chOff x="0" y="0"/>
            <a:chExt cx="1821202" cy="1976248"/>
          </a:xfrm>
        </p:grpSpPr>
        <p:sp>
          <p:nvSpPr>
            <p:cNvPr name="Freeform 21" id="21"/>
            <p:cNvSpPr/>
            <p:nvPr/>
          </p:nvSpPr>
          <p:spPr>
            <a:xfrm flipH="false" flipV="false" rot="0">
              <a:off x="0" y="0"/>
              <a:ext cx="1821202" cy="1976248"/>
            </a:xfrm>
            <a:custGeom>
              <a:avLst/>
              <a:gdLst/>
              <a:ahLst/>
              <a:cxnLst/>
              <a:rect r="r" b="b" t="t" l="l"/>
              <a:pathLst>
                <a:path h="1976248" w="1821202">
                  <a:moveTo>
                    <a:pt x="28390" y="0"/>
                  </a:moveTo>
                  <a:lnTo>
                    <a:pt x="1792812" y="0"/>
                  </a:lnTo>
                  <a:cubicBezTo>
                    <a:pt x="1800341" y="0"/>
                    <a:pt x="1807563" y="2991"/>
                    <a:pt x="1812887" y="8315"/>
                  </a:cubicBezTo>
                  <a:cubicBezTo>
                    <a:pt x="1818211" y="13640"/>
                    <a:pt x="1821202" y="20861"/>
                    <a:pt x="1821202" y="28390"/>
                  </a:cubicBezTo>
                  <a:lnTo>
                    <a:pt x="1821202" y="1947858"/>
                  </a:lnTo>
                  <a:cubicBezTo>
                    <a:pt x="1821202" y="1963537"/>
                    <a:pt x="1808491" y="1976248"/>
                    <a:pt x="1792812" y="1976248"/>
                  </a:cubicBezTo>
                  <a:lnTo>
                    <a:pt x="28390" y="1976248"/>
                  </a:lnTo>
                  <a:cubicBezTo>
                    <a:pt x="20861" y="1976248"/>
                    <a:pt x="13640" y="1973257"/>
                    <a:pt x="8315" y="1967933"/>
                  </a:cubicBezTo>
                  <a:cubicBezTo>
                    <a:pt x="2991" y="1962609"/>
                    <a:pt x="0" y="1955387"/>
                    <a:pt x="0" y="1947858"/>
                  </a:cubicBezTo>
                  <a:lnTo>
                    <a:pt x="0" y="28390"/>
                  </a:lnTo>
                  <a:cubicBezTo>
                    <a:pt x="0" y="20861"/>
                    <a:pt x="2991" y="13640"/>
                    <a:pt x="8315" y="8315"/>
                  </a:cubicBezTo>
                  <a:cubicBezTo>
                    <a:pt x="13640" y="2991"/>
                    <a:pt x="20861" y="0"/>
                    <a:pt x="28390" y="0"/>
                  </a:cubicBezTo>
                  <a:close/>
                </a:path>
              </a:pathLst>
            </a:custGeom>
            <a:blipFill>
              <a:blip r:embed="rId4"/>
              <a:stretch>
                <a:fillRect l="0" t="-19053" r="0" b="-19053"/>
              </a:stretch>
            </a:blipFill>
          </p:spPr>
        </p:sp>
      </p:grpSp>
      <p:sp>
        <p:nvSpPr>
          <p:cNvPr name="TextBox 22" id="22"/>
          <p:cNvSpPr txBox="true"/>
          <p:nvPr/>
        </p:nvSpPr>
        <p:spPr>
          <a:xfrm rot="0">
            <a:off x="1809858" y="8319066"/>
            <a:ext cx="5598738" cy="364871"/>
          </a:xfrm>
          <a:prstGeom prst="rect">
            <a:avLst/>
          </a:prstGeom>
        </p:spPr>
        <p:txBody>
          <a:bodyPr anchor="t" rtlCol="false" tIns="0" lIns="0" bIns="0" rIns="0">
            <a:spAutoFit/>
          </a:bodyPr>
          <a:lstStyle/>
          <a:p>
            <a:pPr algn="l">
              <a:lnSpc>
                <a:spcPts val="2991"/>
              </a:lnSpc>
            </a:pPr>
            <a:r>
              <a:rPr lang="en-US" sz="2199" spc="-54" b="true">
                <a:solidFill>
                  <a:srgbClr val="FFFFFF"/>
                </a:solidFill>
                <a:latin typeface="HK Grotesk Bold"/>
                <a:ea typeface="HK Grotesk Bold"/>
                <a:cs typeface="HK Grotesk Bold"/>
                <a:sym typeface="HK Grotesk Bold"/>
              </a:rPr>
              <a:t>(Edmondson, 1999) (Eisenberger et al., 1986)</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1028700" y="3122915"/>
            <a:ext cx="10579709" cy="5019020"/>
          </a:xfrm>
          <a:prstGeom prst="rect">
            <a:avLst/>
          </a:prstGeom>
        </p:spPr>
        <p:txBody>
          <a:bodyPr anchor="t" rtlCol="false" tIns="0" lIns="0" bIns="0" rIns="0">
            <a:spAutoFit/>
          </a:bodyPr>
          <a:lstStyle/>
          <a:p>
            <a:pPr algn="l">
              <a:lnSpc>
                <a:spcPts val="18773"/>
              </a:lnSpc>
            </a:pPr>
            <a:r>
              <a:rPr lang="en-US" sz="20859" spc="-834" b="true">
                <a:solidFill>
                  <a:srgbClr val="450E15"/>
                </a:solidFill>
                <a:latin typeface="Arimo Bold"/>
                <a:ea typeface="Arimo Bold"/>
                <a:cs typeface="Arimo Bold"/>
                <a:sym typeface="Arimo Bold"/>
              </a:rPr>
              <a:t>Thank</a:t>
            </a:r>
          </a:p>
          <a:p>
            <a:pPr algn="l" marL="0" indent="0" lvl="0">
              <a:lnSpc>
                <a:spcPts val="18773"/>
              </a:lnSpc>
            </a:pPr>
            <a:r>
              <a:rPr lang="en-US" b="true" sz="20859" spc="-834">
                <a:solidFill>
                  <a:srgbClr val="450E15"/>
                </a:solidFill>
                <a:latin typeface="Arimo Bold"/>
                <a:ea typeface="Arimo Bold"/>
                <a:cs typeface="Arimo Bold"/>
                <a:sym typeface="Arimo Bold"/>
              </a:rPr>
              <a:t>You</a:t>
            </a:r>
          </a:p>
        </p:txBody>
      </p:sp>
      <p:grpSp>
        <p:nvGrpSpPr>
          <p:cNvPr name="Group 3" id="3"/>
          <p:cNvGrpSpPr/>
          <p:nvPr/>
        </p:nvGrpSpPr>
        <p:grpSpPr>
          <a:xfrm rot="0">
            <a:off x="1028700" y="725045"/>
            <a:ext cx="16230600" cy="607310"/>
            <a:chOff x="0" y="0"/>
            <a:chExt cx="4274726" cy="159950"/>
          </a:xfrm>
        </p:grpSpPr>
        <p:sp>
          <p:nvSpPr>
            <p:cNvPr name="Freeform 4" id="4"/>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450E15"/>
            </a:solidFill>
            <a:ln w="19050" cap="rnd">
              <a:solidFill>
                <a:srgbClr val="B85B56"/>
              </a:solidFill>
              <a:prstDash val="solid"/>
              <a:round/>
            </a:ln>
          </p:spPr>
        </p:sp>
        <p:sp>
          <p:nvSpPr>
            <p:cNvPr name="TextBox 5" id="5"/>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7" id="7"/>
          <p:cNvGrpSpPr/>
          <p:nvPr/>
        </p:nvGrpSpPr>
        <p:grpSpPr>
          <a:xfrm rot="0">
            <a:off x="12185959" y="2535739"/>
            <a:ext cx="5073341" cy="5215521"/>
            <a:chOff x="0" y="0"/>
            <a:chExt cx="1336189" cy="1373635"/>
          </a:xfrm>
        </p:grpSpPr>
        <p:sp>
          <p:nvSpPr>
            <p:cNvPr name="Freeform 8" id="8"/>
            <p:cNvSpPr/>
            <p:nvPr/>
          </p:nvSpPr>
          <p:spPr>
            <a:xfrm flipH="false" flipV="false" rot="0">
              <a:off x="0" y="0"/>
              <a:ext cx="1336189" cy="1373635"/>
            </a:xfrm>
            <a:custGeom>
              <a:avLst/>
              <a:gdLst/>
              <a:ahLst/>
              <a:cxnLst/>
              <a:rect r="r" b="b" t="t" l="l"/>
              <a:pathLst>
                <a:path h="1373635" w="1336189">
                  <a:moveTo>
                    <a:pt x="30520" y="0"/>
                  </a:moveTo>
                  <a:lnTo>
                    <a:pt x="1305669" y="0"/>
                  </a:lnTo>
                  <a:cubicBezTo>
                    <a:pt x="1322524" y="0"/>
                    <a:pt x="1336189" y="13664"/>
                    <a:pt x="1336189" y="30520"/>
                  </a:cubicBezTo>
                  <a:lnTo>
                    <a:pt x="1336189" y="1343115"/>
                  </a:lnTo>
                  <a:cubicBezTo>
                    <a:pt x="1336189" y="1359971"/>
                    <a:pt x="1322524" y="1373635"/>
                    <a:pt x="1305669" y="1373635"/>
                  </a:cubicBezTo>
                  <a:lnTo>
                    <a:pt x="30520" y="1373635"/>
                  </a:lnTo>
                  <a:cubicBezTo>
                    <a:pt x="13664" y="1373635"/>
                    <a:pt x="0" y="1359971"/>
                    <a:pt x="0" y="1343115"/>
                  </a:cubicBezTo>
                  <a:lnTo>
                    <a:pt x="0" y="30520"/>
                  </a:lnTo>
                  <a:cubicBezTo>
                    <a:pt x="0" y="13664"/>
                    <a:pt x="13664" y="0"/>
                    <a:pt x="30520" y="0"/>
                  </a:cubicBezTo>
                  <a:close/>
                </a:path>
              </a:pathLst>
            </a:custGeom>
            <a:solidFill>
              <a:srgbClr val="450E15"/>
            </a:solidFill>
          </p:spPr>
        </p:sp>
        <p:sp>
          <p:nvSpPr>
            <p:cNvPr name="TextBox 9" id="9"/>
            <p:cNvSpPr txBox="true"/>
            <p:nvPr/>
          </p:nvSpPr>
          <p:spPr>
            <a:xfrm>
              <a:off x="0" y="-38100"/>
              <a:ext cx="1336189" cy="1411735"/>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11641075" y="3110735"/>
            <a:ext cx="5080205" cy="5080205"/>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30479" y="0"/>
                  </a:moveTo>
                  <a:lnTo>
                    <a:pt x="782321" y="0"/>
                  </a:lnTo>
                  <a:cubicBezTo>
                    <a:pt x="799154" y="0"/>
                    <a:pt x="812800" y="13646"/>
                    <a:pt x="812800" y="30479"/>
                  </a:cubicBezTo>
                  <a:lnTo>
                    <a:pt x="812800" y="782321"/>
                  </a:lnTo>
                  <a:cubicBezTo>
                    <a:pt x="812800" y="799154"/>
                    <a:pt x="799154" y="812800"/>
                    <a:pt x="782321" y="812800"/>
                  </a:cubicBezTo>
                  <a:lnTo>
                    <a:pt x="30479" y="812800"/>
                  </a:lnTo>
                  <a:cubicBezTo>
                    <a:pt x="13646" y="812800"/>
                    <a:pt x="0" y="799154"/>
                    <a:pt x="0" y="782321"/>
                  </a:cubicBezTo>
                  <a:lnTo>
                    <a:pt x="0" y="30479"/>
                  </a:lnTo>
                  <a:cubicBezTo>
                    <a:pt x="0" y="13646"/>
                    <a:pt x="13646" y="0"/>
                    <a:pt x="30479" y="0"/>
                  </a:cubicBezTo>
                  <a:close/>
                </a:path>
              </a:pathLst>
            </a:custGeom>
            <a:blipFill>
              <a:blip r:embed="rId4"/>
              <a:stretch>
                <a:fillRect l="0" t="-24931" r="0" b="-24931"/>
              </a:stretch>
            </a:blipFill>
          </p:spPr>
        </p:sp>
      </p:grpSp>
      <p:grpSp>
        <p:nvGrpSpPr>
          <p:cNvPr name="Group 12" id="12"/>
          <p:cNvGrpSpPr/>
          <p:nvPr/>
        </p:nvGrpSpPr>
        <p:grpSpPr>
          <a:xfrm rot="0">
            <a:off x="1069738" y="7973371"/>
            <a:ext cx="4986327" cy="337127"/>
            <a:chOff x="0" y="0"/>
            <a:chExt cx="1313271" cy="88791"/>
          </a:xfrm>
        </p:grpSpPr>
        <p:sp>
          <p:nvSpPr>
            <p:cNvPr name="Freeform 13" id="13"/>
            <p:cNvSpPr/>
            <p:nvPr/>
          </p:nvSpPr>
          <p:spPr>
            <a:xfrm flipH="false" flipV="false" rot="0">
              <a:off x="0" y="0"/>
              <a:ext cx="1313271" cy="88791"/>
            </a:xfrm>
            <a:custGeom>
              <a:avLst/>
              <a:gdLst/>
              <a:ahLst/>
              <a:cxnLst/>
              <a:rect r="r" b="b" t="t" l="l"/>
              <a:pathLst>
                <a:path h="88791" w="1313271">
                  <a:moveTo>
                    <a:pt x="0" y="0"/>
                  </a:moveTo>
                  <a:lnTo>
                    <a:pt x="1313271" y="0"/>
                  </a:lnTo>
                  <a:lnTo>
                    <a:pt x="1313271" y="88791"/>
                  </a:lnTo>
                  <a:lnTo>
                    <a:pt x="0" y="88791"/>
                  </a:lnTo>
                  <a:close/>
                </a:path>
              </a:pathLst>
            </a:custGeom>
            <a:solidFill>
              <a:srgbClr val="B85B56"/>
            </a:solidFill>
          </p:spPr>
        </p:sp>
        <p:sp>
          <p:nvSpPr>
            <p:cNvPr name="TextBox 14" id="14"/>
            <p:cNvSpPr txBox="true"/>
            <p:nvPr/>
          </p:nvSpPr>
          <p:spPr>
            <a:xfrm>
              <a:off x="0" y="-38100"/>
              <a:ext cx="1313271" cy="126891"/>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0">
            <a:off x="1809858" y="887412"/>
            <a:ext cx="4508696"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FFFFFF"/>
                </a:solidFill>
                <a:latin typeface="HK Grotesk Bold"/>
                <a:ea typeface="HK Grotesk Bold"/>
                <a:cs typeface="HK Grotesk Bold"/>
                <a:sym typeface="HK Grotesk Bold"/>
              </a:rPr>
              <a:t>Research Proposal Presentation</a:t>
            </a:r>
          </a:p>
        </p:txBody>
      </p:sp>
      <p:sp>
        <p:nvSpPr>
          <p:cNvPr name="TextBox 16" id="16"/>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FFFFFF"/>
                </a:solidFill>
                <a:latin typeface="HK Grotesk"/>
                <a:ea typeface="HK Grotesk"/>
                <a:cs typeface="HK Grotesk"/>
                <a:sym typeface="HK Grotesk"/>
              </a:rPr>
              <a:t>30/June/2026</a:t>
            </a:r>
          </a:p>
          <a:p>
            <a:pPr algn="r">
              <a:lnSpc>
                <a:spcPts val="2200"/>
              </a:lnSpc>
              <a:spcBef>
                <a:spcPct val="0"/>
              </a:spcBef>
            </a:pPr>
          </a:p>
        </p:txBody>
      </p:sp>
      <p:sp>
        <p:nvSpPr>
          <p:cNvPr name="TextBox 17" id="17"/>
          <p:cNvSpPr txBox="true"/>
          <p:nvPr/>
        </p:nvSpPr>
        <p:spPr>
          <a:xfrm rot="0">
            <a:off x="1028700" y="8964310"/>
            <a:ext cx="5618225" cy="292100"/>
          </a:xfrm>
          <a:prstGeom prst="rect">
            <a:avLst/>
          </a:prstGeom>
        </p:spPr>
        <p:txBody>
          <a:bodyPr anchor="t" rtlCol="false" tIns="0" lIns="0" bIns="0" rIns="0">
            <a:spAutoFit/>
          </a:bodyPr>
          <a:lstStyle/>
          <a:p>
            <a:pPr algn="l">
              <a:lnSpc>
                <a:spcPts val="2200"/>
              </a:lnSpc>
              <a:spcBef>
                <a:spcPct val="0"/>
              </a:spcBef>
            </a:pPr>
            <a:r>
              <a:rPr lang="en-US" sz="2000" spc="-32">
                <a:solidFill>
                  <a:srgbClr val="450E15"/>
                </a:solidFill>
                <a:latin typeface="HK Grotesk"/>
                <a:ea typeface="HK Grotesk"/>
                <a:cs typeface="HK Grotesk"/>
                <a:sym typeface="HK Grotesk"/>
              </a:rPr>
              <a:t>Presented By:</a:t>
            </a:r>
          </a:p>
        </p:txBody>
      </p:sp>
      <p:sp>
        <p:nvSpPr>
          <p:cNvPr name="TextBox 18" id="18"/>
          <p:cNvSpPr txBox="true"/>
          <p:nvPr/>
        </p:nvSpPr>
        <p:spPr>
          <a:xfrm rot="0">
            <a:off x="1028700" y="9346038"/>
            <a:ext cx="5618225" cy="292100"/>
          </a:xfrm>
          <a:prstGeom prst="rect">
            <a:avLst/>
          </a:prstGeom>
        </p:spPr>
        <p:txBody>
          <a:bodyPr anchor="t" rtlCol="false" tIns="0" lIns="0" bIns="0" rIns="0">
            <a:spAutoFit/>
          </a:bodyPr>
          <a:lstStyle/>
          <a:p>
            <a:pPr algn="l">
              <a:lnSpc>
                <a:spcPts val="2200"/>
              </a:lnSpc>
              <a:spcBef>
                <a:spcPct val="0"/>
              </a:spcBef>
            </a:pPr>
            <a:r>
              <a:rPr lang="en-US" b="true" sz="2000" spc="-32">
                <a:solidFill>
                  <a:srgbClr val="450E15"/>
                </a:solidFill>
                <a:latin typeface="HK Grotesk Bold"/>
                <a:ea typeface="HK Grotesk Bold"/>
                <a:cs typeface="HK Grotesk Bold"/>
                <a:sym typeface="HK Grotesk Bold"/>
              </a:rPr>
              <a:t>Salma Farache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450E15"/>
        </a:solidFill>
      </p:bgPr>
    </p:bg>
    <p:spTree>
      <p:nvGrpSpPr>
        <p:cNvPr id="1" name=""/>
        <p:cNvGrpSpPr/>
        <p:nvPr/>
      </p:nvGrpSpPr>
      <p:grpSpPr>
        <a:xfrm>
          <a:off x="0" y="0"/>
          <a:ext cx="0" cy="0"/>
          <a:chOff x="0" y="0"/>
          <a:chExt cx="0" cy="0"/>
        </a:xfrm>
      </p:grpSpPr>
      <p:grpSp>
        <p:nvGrpSpPr>
          <p:cNvPr name="Group 2" id="2"/>
          <p:cNvGrpSpPr/>
          <p:nvPr/>
        </p:nvGrpSpPr>
        <p:grpSpPr>
          <a:xfrm rot="0">
            <a:off x="1028700" y="725045"/>
            <a:ext cx="16230600" cy="607310"/>
            <a:chOff x="0" y="0"/>
            <a:chExt cx="4274726" cy="159950"/>
          </a:xfrm>
        </p:grpSpPr>
        <p:sp>
          <p:nvSpPr>
            <p:cNvPr name="Freeform 3" id="3"/>
            <p:cNvSpPr/>
            <p:nvPr/>
          </p:nvSpPr>
          <p:spPr>
            <a:xfrm flipH="false" flipV="false" rot="0">
              <a:off x="0" y="0"/>
              <a:ext cx="4274726" cy="159950"/>
            </a:xfrm>
            <a:custGeom>
              <a:avLst/>
              <a:gdLst/>
              <a:ahLst/>
              <a:cxnLst/>
              <a:rect r="r" b="b" t="t" l="l"/>
              <a:pathLst>
                <a:path h="159950" w="4274726">
                  <a:moveTo>
                    <a:pt x="23850" y="0"/>
                  </a:moveTo>
                  <a:lnTo>
                    <a:pt x="4250876" y="0"/>
                  </a:lnTo>
                  <a:cubicBezTo>
                    <a:pt x="4257201" y="0"/>
                    <a:pt x="4263268" y="2513"/>
                    <a:pt x="4267741" y="6985"/>
                  </a:cubicBezTo>
                  <a:cubicBezTo>
                    <a:pt x="4272213" y="11458"/>
                    <a:pt x="4274726" y="17524"/>
                    <a:pt x="4274726" y="23850"/>
                  </a:cubicBezTo>
                  <a:lnTo>
                    <a:pt x="4274726" y="136100"/>
                  </a:lnTo>
                  <a:cubicBezTo>
                    <a:pt x="4274726" y="142426"/>
                    <a:pt x="4272213" y="148492"/>
                    <a:pt x="4267741" y="152965"/>
                  </a:cubicBezTo>
                  <a:cubicBezTo>
                    <a:pt x="4263268" y="157437"/>
                    <a:pt x="4257201" y="159950"/>
                    <a:pt x="4250876" y="159950"/>
                  </a:cubicBezTo>
                  <a:lnTo>
                    <a:pt x="23850" y="159950"/>
                  </a:lnTo>
                  <a:cubicBezTo>
                    <a:pt x="17524" y="159950"/>
                    <a:pt x="11458" y="157437"/>
                    <a:pt x="6985" y="152965"/>
                  </a:cubicBezTo>
                  <a:cubicBezTo>
                    <a:pt x="2513" y="148492"/>
                    <a:pt x="0" y="142426"/>
                    <a:pt x="0" y="136100"/>
                  </a:cubicBezTo>
                  <a:lnTo>
                    <a:pt x="0" y="23850"/>
                  </a:lnTo>
                  <a:cubicBezTo>
                    <a:pt x="0" y="17524"/>
                    <a:pt x="2513" y="11458"/>
                    <a:pt x="6985" y="6985"/>
                  </a:cubicBezTo>
                  <a:cubicBezTo>
                    <a:pt x="11458" y="2513"/>
                    <a:pt x="17524" y="0"/>
                    <a:pt x="23850" y="0"/>
                  </a:cubicBezTo>
                  <a:close/>
                </a:path>
              </a:pathLst>
            </a:custGeom>
            <a:solidFill>
              <a:srgbClr val="FFFFFF"/>
            </a:solidFill>
            <a:ln w="19050" cap="rnd">
              <a:solidFill>
                <a:srgbClr val="B85B56"/>
              </a:solidFill>
              <a:prstDash val="solid"/>
              <a:round/>
            </a:ln>
          </p:spPr>
        </p:sp>
        <p:sp>
          <p:nvSpPr>
            <p:cNvPr name="TextBox 4" id="4"/>
            <p:cNvSpPr txBox="true"/>
            <p:nvPr/>
          </p:nvSpPr>
          <p:spPr>
            <a:xfrm>
              <a:off x="0" y="-38100"/>
              <a:ext cx="4274726" cy="19805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34240" y="877887"/>
            <a:ext cx="273108" cy="301625"/>
          </a:xfrm>
          <a:custGeom>
            <a:avLst/>
            <a:gdLst/>
            <a:ahLst/>
            <a:cxnLst/>
            <a:rect r="r" b="b" t="t" l="l"/>
            <a:pathLst>
              <a:path h="301625" w="273108">
                <a:moveTo>
                  <a:pt x="0" y="0"/>
                </a:moveTo>
                <a:lnTo>
                  <a:pt x="273107" y="0"/>
                </a:lnTo>
                <a:lnTo>
                  <a:pt x="273107" y="301626"/>
                </a:lnTo>
                <a:lnTo>
                  <a:pt x="0" y="3016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809858" y="887412"/>
            <a:ext cx="4436588" cy="292100"/>
          </a:xfrm>
          <a:prstGeom prst="rect">
            <a:avLst/>
          </a:prstGeom>
        </p:spPr>
        <p:txBody>
          <a:bodyPr anchor="t" rtlCol="false" tIns="0" lIns="0" bIns="0" rIns="0">
            <a:spAutoFit/>
          </a:bodyPr>
          <a:lstStyle/>
          <a:p>
            <a:pPr algn="l">
              <a:lnSpc>
                <a:spcPts val="2200"/>
              </a:lnSpc>
              <a:spcBef>
                <a:spcPct val="0"/>
              </a:spcBef>
            </a:pPr>
            <a:r>
              <a:rPr lang="en-US" b="true" sz="2000" spc="146">
                <a:solidFill>
                  <a:srgbClr val="450E15"/>
                </a:solidFill>
                <a:latin typeface="HK Grotesk Bold"/>
                <a:ea typeface="HK Grotesk Bold"/>
                <a:cs typeface="HK Grotesk Bold"/>
                <a:sym typeface="HK Grotesk Bold"/>
              </a:rPr>
              <a:t>Research Proposal Presentation</a:t>
            </a:r>
          </a:p>
        </p:txBody>
      </p:sp>
      <p:sp>
        <p:nvSpPr>
          <p:cNvPr name="TextBox 7" id="7"/>
          <p:cNvSpPr txBox="true"/>
          <p:nvPr/>
        </p:nvSpPr>
        <p:spPr>
          <a:xfrm rot="0">
            <a:off x="11358845" y="887412"/>
            <a:ext cx="5618225" cy="568325"/>
          </a:xfrm>
          <a:prstGeom prst="rect">
            <a:avLst/>
          </a:prstGeom>
        </p:spPr>
        <p:txBody>
          <a:bodyPr anchor="t" rtlCol="false" tIns="0" lIns="0" bIns="0" rIns="0">
            <a:spAutoFit/>
          </a:bodyPr>
          <a:lstStyle/>
          <a:p>
            <a:pPr algn="r">
              <a:lnSpc>
                <a:spcPts val="2200"/>
              </a:lnSpc>
            </a:pPr>
            <a:r>
              <a:rPr lang="en-US" sz="2000" spc="146">
                <a:solidFill>
                  <a:srgbClr val="450E15"/>
                </a:solidFill>
                <a:latin typeface="HK Grotesk"/>
                <a:ea typeface="HK Grotesk"/>
                <a:cs typeface="HK Grotesk"/>
                <a:sym typeface="HK Grotesk"/>
              </a:rPr>
              <a:t>30/June/2026</a:t>
            </a:r>
          </a:p>
          <a:p>
            <a:pPr algn="r">
              <a:lnSpc>
                <a:spcPts val="2200"/>
              </a:lnSpc>
              <a:spcBef>
                <a:spcPct val="0"/>
              </a:spcBef>
            </a:pPr>
          </a:p>
        </p:txBody>
      </p:sp>
      <p:sp>
        <p:nvSpPr>
          <p:cNvPr name="TextBox 8" id="8"/>
          <p:cNvSpPr txBox="true"/>
          <p:nvPr/>
        </p:nvSpPr>
        <p:spPr>
          <a:xfrm rot="0">
            <a:off x="1169815" y="1484313"/>
            <a:ext cx="15948370" cy="733450"/>
          </a:xfrm>
          <a:prstGeom prst="rect">
            <a:avLst/>
          </a:prstGeom>
        </p:spPr>
        <p:txBody>
          <a:bodyPr anchor="t" rtlCol="false" tIns="0" lIns="0" bIns="0" rIns="0">
            <a:spAutoFit/>
          </a:bodyPr>
          <a:lstStyle/>
          <a:p>
            <a:pPr algn="l" marL="0" indent="0" lvl="0">
              <a:lnSpc>
                <a:spcPts val="4500"/>
              </a:lnSpc>
            </a:pPr>
            <a:r>
              <a:rPr lang="en-US" b="true" sz="5000" spc="-200">
                <a:solidFill>
                  <a:srgbClr val="FFFFFF"/>
                </a:solidFill>
                <a:latin typeface="Calibri (MS) Bold"/>
                <a:ea typeface="Calibri (MS) Bold"/>
                <a:cs typeface="Calibri (MS) Bold"/>
                <a:sym typeface="Calibri (MS) Bold"/>
              </a:rPr>
              <a:t>REFERENCES</a:t>
            </a:r>
          </a:p>
        </p:txBody>
      </p:sp>
      <p:grpSp>
        <p:nvGrpSpPr>
          <p:cNvPr name="Group 9" id="9"/>
          <p:cNvGrpSpPr/>
          <p:nvPr/>
        </p:nvGrpSpPr>
        <p:grpSpPr>
          <a:xfrm rot="0">
            <a:off x="15838793" y="7801767"/>
            <a:ext cx="2002363" cy="2002363"/>
            <a:chOff x="0" y="0"/>
            <a:chExt cx="249452" cy="249452"/>
          </a:xfrm>
        </p:grpSpPr>
        <p:sp>
          <p:nvSpPr>
            <p:cNvPr name="Freeform 10" id="10"/>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FFFFFF"/>
            </a:solidFill>
          </p:spPr>
        </p:sp>
        <p:sp>
          <p:nvSpPr>
            <p:cNvPr name="TextBox 11" id="11"/>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6666652" y="8591296"/>
            <a:ext cx="2631622" cy="2356112"/>
            <a:chOff x="0" y="0"/>
            <a:chExt cx="327844" cy="293522"/>
          </a:xfrm>
        </p:grpSpPr>
        <p:sp>
          <p:nvSpPr>
            <p:cNvPr name="Freeform 13" id="13"/>
            <p:cNvSpPr/>
            <p:nvPr/>
          </p:nvSpPr>
          <p:spPr>
            <a:xfrm flipH="false" flipV="false" rot="0">
              <a:off x="0" y="0"/>
              <a:ext cx="327844" cy="293522"/>
            </a:xfrm>
            <a:custGeom>
              <a:avLst/>
              <a:gdLst/>
              <a:ahLst/>
              <a:cxnLst/>
              <a:rect r="r" b="b" t="t" l="l"/>
              <a:pathLst>
                <a:path h="293522" w="327844">
                  <a:moveTo>
                    <a:pt x="0" y="0"/>
                  </a:moveTo>
                  <a:lnTo>
                    <a:pt x="327844" y="0"/>
                  </a:lnTo>
                  <a:lnTo>
                    <a:pt x="327844" y="293522"/>
                  </a:lnTo>
                  <a:lnTo>
                    <a:pt x="0" y="293522"/>
                  </a:lnTo>
                  <a:close/>
                </a:path>
              </a:pathLst>
            </a:custGeom>
            <a:solidFill>
              <a:srgbClr val="B85B56"/>
            </a:solidFill>
          </p:spPr>
        </p:sp>
        <p:sp>
          <p:nvSpPr>
            <p:cNvPr name="TextBox 14" id="14"/>
            <p:cNvSpPr txBox="true"/>
            <p:nvPr/>
          </p:nvSpPr>
          <p:spPr>
            <a:xfrm>
              <a:off x="0" y="-38100"/>
              <a:ext cx="327844" cy="331622"/>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434240" y="2111080"/>
            <a:ext cx="16548224" cy="7040537"/>
            <a:chOff x="0" y="0"/>
            <a:chExt cx="4358380" cy="1854298"/>
          </a:xfrm>
        </p:grpSpPr>
        <p:sp>
          <p:nvSpPr>
            <p:cNvPr name="Freeform 16" id="16"/>
            <p:cNvSpPr/>
            <p:nvPr/>
          </p:nvSpPr>
          <p:spPr>
            <a:xfrm flipH="false" flipV="false" rot="0">
              <a:off x="0" y="0"/>
              <a:ext cx="4358380" cy="1854298"/>
            </a:xfrm>
            <a:custGeom>
              <a:avLst/>
              <a:gdLst/>
              <a:ahLst/>
              <a:cxnLst/>
              <a:rect r="r" b="b" t="t" l="l"/>
              <a:pathLst>
                <a:path h="1854298" w="4358380">
                  <a:moveTo>
                    <a:pt x="14971" y="0"/>
                  </a:moveTo>
                  <a:lnTo>
                    <a:pt x="4343409" y="0"/>
                  </a:lnTo>
                  <a:cubicBezTo>
                    <a:pt x="4351677" y="0"/>
                    <a:pt x="4358380" y="6703"/>
                    <a:pt x="4358380" y="14971"/>
                  </a:cubicBezTo>
                  <a:lnTo>
                    <a:pt x="4358380" y="1839327"/>
                  </a:lnTo>
                  <a:cubicBezTo>
                    <a:pt x="4358380" y="1843298"/>
                    <a:pt x="4356802" y="1847105"/>
                    <a:pt x="4353995" y="1849913"/>
                  </a:cubicBezTo>
                  <a:cubicBezTo>
                    <a:pt x="4351187" y="1852721"/>
                    <a:pt x="4347379" y="1854298"/>
                    <a:pt x="4343409" y="1854298"/>
                  </a:cubicBezTo>
                  <a:lnTo>
                    <a:pt x="14971" y="1854298"/>
                  </a:lnTo>
                  <a:cubicBezTo>
                    <a:pt x="6703" y="1854298"/>
                    <a:pt x="0" y="1847595"/>
                    <a:pt x="0" y="1839327"/>
                  </a:cubicBezTo>
                  <a:lnTo>
                    <a:pt x="0" y="14971"/>
                  </a:lnTo>
                  <a:cubicBezTo>
                    <a:pt x="0" y="6703"/>
                    <a:pt x="6703" y="0"/>
                    <a:pt x="14971" y="0"/>
                  </a:cubicBezTo>
                  <a:close/>
                </a:path>
              </a:pathLst>
            </a:custGeom>
            <a:solidFill>
              <a:srgbClr val="000000">
                <a:alpha val="88627"/>
              </a:srgbClr>
            </a:solidFill>
            <a:ln w="19050" cap="rnd">
              <a:solidFill>
                <a:srgbClr val="5D5D5D">
                  <a:alpha val="88627"/>
                </a:srgbClr>
              </a:solidFill>
              <a:prstDash val="solid"/>
              <a:round/>
            </a:ln>
          </p:spPr>
        </p:sp>
        <p:sp>
          <p:nvSpPr>
            <p:cNvPr name="TextBox 17" id="17"/>
            <p:cNvSpPr txBox="true"/>
            <p:nvPr/>
          </p:nvSpPr>
          <p:spPr>
            <a:xfrm>
              <a:off x="0" y="-38100"/>
              <a:ext cx="4358380" cy="1892398"/>
            </a:xfrm>
            <a:prstGeom prst="rect">
              <a:avLst/>
            </a:prstGeom>
          </p:spPr>
          <p:txBody>
            <a:bodyPr anchor="ctr" rtlCol="false" tIns="50800" lIns="50800" bIns="50800" rIns="50800"/>
            <a:lstStyle/>
            <a:p>
              <a:pPr algn="ctr">
                <a:lnSpc>
                  <a:spcPts val="2659"/>
                </a:lnSpc>
                <a:spcBef>
                  <a:spcPct val="0"/>
                </a:spcBef>
              </a:pPr>
            </a:p>
          </p:txBody>
        </p:sp>
      </p:grpSp>
      <p:grpSp>
        <p:nvGrpSpPr>
          <p:cNvPr name="Group 18" id="18"/>
          <p:cNvGrpSpPr/>
          <p:nvPr/>
        </p:nvGrpSpPr>
        <p:grpSpPr>
          <a:xfrm rot="0">
            <a:off x="482208" y="2605220"/>
            <a:ext cx="17004962" cy="6936026"/>
            <a:chOff x="0" y="0"/>
            <a:chExt cx="4478673" cy="1826772"/>
          </a:xfrm>
        </p:grpSpPr>
        <p:sp>
          <p:nvSpPr>
            <p:cNvPr name="Freeform 19" id="19"/>
            <p:cNvSpPr/>
            <p:nvPr/>
          </p:nvSpPr>
          <p:spPr>
            <a:xfrm flipH="false" flipV="false" rot="0">
              <a:off x="0" y="0"/>
              <a:ext cx="4478673" cy="1826772"/>
            </a:xfrm>
            <a:custGeom>
              <a:avLst/>
              <a:gdLst/>
              <a:ahLst/>
              <a:cxnLst/>
              <a:rect r="r" b="b" t="t" l="l"/>
              <a:pathLst>
                <a:path h="1826772" w="4478673">
                  <a:moveTo>
                    <a:pt x="14569" y="0"/>
                  </a:moveTo>
                  <a:lnTo>
                    <a:pt x="4464104" y="0"/>
                  </a:lnTo>
                  <a:cubicBezTo>
                    <a:pt x="4472151" y="0"/>
                    <a:pt x="4478673" y="6523"/>
                    <a:pt x="4478673" y="14569"/>
                  </a:cubicBezTo>
                  <a:lnTo>
                    <a:pt x="4478673" y="1812204"/>
                  </a:lnTo>
                  <a:cubicBezTo>
                    <a:pt x="4478673" y="1820250"/>
                    <a:pt x="4472151" y="1826772"/>
                    <a:pt x="4464104" y="1826772"/>
                  </a:cubicBezTo>
                  <a:lnTo>
                    <a:pt x="14569" y="1826772"/>
                  </a:lnTo>
                  <a:cubicBezTo>
                    <a:pt x="6523" y="1826772"/>
                    <a:pt x="0" y="1820250"/>
                    <a:pt x="0" y="1812204"/>
                  </a:cubicBezTo>
                  <a:lnTo>
                    <a:pt x="0" y="14569"/>
                  </a:lnTo>
                  <a:cubicBezTo>
                    <a:pt x="0" y="6523"/>
                    <a:pt x="6523" y="0"/>
                    <a:pt x="14569" y="0"/>
                  </a:cubicBezTo>
                  <a:close/>
                </a:path>
              </a:pathLst>
            </a:custGeom>
            <a:solidFill>
              <a:srgbClr val="FFFFFF">
                <a:alpha val="88627"/>
              </a:srgbClr>
            </a:solidFill>
            <a:ln w="19050" cap="rnd">
              <a:solidFill>
                <a:srgbClr val="424242">
                  <a:alpha val="88627"/>
                </a:srgbClr>
              </a:solidFill>
              <a:prstDash val="solid"/>
              <a:round/>
            </a:ln>
          </p:spPr>
        </p:sp>
        <p:sp>
          <p:nvSpPr>
            <p:cNvPr name="TextBox 20" id="20"/>
            <p:cNvSpPr txBox="true"/>
            <p:nvPr/>
          </p:nvSpPr>
          <p:spPr>
            <a:xfrm>
              <a:off x="0" y="-38100"/>
              <a:ext cx="4478673" cy="1864872"/>
            </a:xfrm>
            <a:prstGeom prst="rect">
              <a:avLst/>
            </a:prstGeom>
          </p:spPr>
          <p:txBody>
            <a:bodyPr anchor="ctr" rtlCol="false" tIns="50800" lIns="50800" bIns="50800" rIns="50800"/>
            <a:lstStyle/>
            <a:p>
              <a:pPr algn="ctr">
                <a:lnSpc>
                  <a:spcPts val="2659"/>
                </a:lnSpc>
                <a:spcBef>
                  <a:spcPct val="0"/>
                </a:spcBef>
              </a:pPr>
            </a:p>
          </p:txBody>
        </p:sp>
      </p:grpSp>
      <p:sp>
        <p:nvSpPr>
          <p:cNvPr name="TextBox 21" id="21"/>
          <p:cNvSpPr txBox="true"/>
          <p:nvPr/>
        </p:nvSpPr>
        <p:spPr>
          <a:xfrm rot="0">
            <a:off x="482208" y="3179959"/>
            <a:ext cx="16832475" cy="6466479"/>
          </a:xfrm>
          <a:prstGeom prst="rect">
            <a:avLst/>
          </a:prstGeom>
        </p:spPr>
        <p:txBody>
          <a:bodyPr anchor="t" rtlCol="false" tIns="0" lIns="0" bIns="0" rIns="0">
            <a:spAutoFit/>
          </a:bodyPr>
          <a:lstStyle/>
          <a:p>
            <a:pPr algn="l" marL="480587" indent="-240293" lvl="1">
              <a:lnSpc>
                <a:spcPts val="2804"/>
              </a:lnSpc>
              <a:buFont typeface="Arial"/>
              <a:buChar char="•"/>
            </a:pPr>
            <a:r>
              <a:rPr lang="en-US" sz="2225" spc="-2">
                <a:solidFill>
                  <a:srgbClr val="6D1621"/>
                </a:solidFill>
                <a:latin typeface="HK Grotesk"/>
                <a:ea typeface="HK Grotesk"/>
                <a:cs typeface="HK Grotesk"/>
                <a:sym typeface="HK Grotesk"/>
              </a:rPr>
              <a:t>B</a:t>
            </a:r>
            <a:r>
              <a:rPr lang="en-US" b="true" sz="2225" spc="-2">
                <a:solidFill>
                  <a:srgbClr val="6D1621"/>
                </a:solidFill>
                <a:latin typeface="HK Grotesk Bold"/>
                <a:ea typeface="HK Grotesk Bold"/>
                <a:cs typeface="HK Grotesk Bold"/>
                <a:sym typeface="HK Grotesk Bold"/>
              </a:rPr>
              <a:t>raun, V. and Clarke, V. (2022) Thematic Analysis: A Practical Guide. London: Sage.</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British Psychological Society (2021) Code of Human Research Ethics. Leicester: British Psychological Society.</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Canva (2026) Research Proposal Presentation </a:t>
            </a:r>
            <a:r>
              <a:rPr lang="en-US" b="true" sz="2225" i="true" spc="-2">
                <a:solidFill>
                  <a:srgbClr val="6D1621"/>
                </a:solidFill>
                <a:latin typeface="HK Grotesk Bold Italics"/>
                <a:ea typeface="HK Grotesk Bold Italics"/>
                <a:cs typeface="HK Grotesk Bold Italics"/>
                <a:sym typeface="HK Grotesk Bold Italics"/>
              </a:rPr>
              <a:t>Burgundy Research Proposal Presentation</a:t>
            </a:r>
            <a:r>
              <a:rPr lang="en-US" b="true" sz="2225" spc="-2">
                <a:solidFill>
                  <a:srgbClr val="6D1621"/>
                </a:solidFill>
                <a:latin typeface="HK Grotesk Bold"/>
                <a:ea typeface="HK Grotesk Bold"/>
                <a:cs typeface="HK Grotesk Bold"/>
                <a:sym typeface="HK Grotesk Bold"/>
              </a:rPr>
              <a:t>. Available at: </a:t>
            </a:r>
            <a:r>
              <a:rPr lang="en-US" b="true" sz="2225" spc="-2" u="sng">
                <a:solidFill>
                  <a:srgbClr val="6D1621"/>
                </a:solidFill>
                <a:latin typeface="HK Grotesk Bold"/>
                <a:ea typeface="HK Grotesk Bold"/>
                <a:cs typeface="HK Grotesk Bold"/>
                <a:sym typeface="HK Grotesk Bold"/>
                <a:hlinkClick r:id="rId4" tooltip="https://www.canva.com"/>
              </a:rPr>
              <a:t>https://www.canva.com/</a:t>
            </a:r>
            <a:r>
              <a:rPr lang="en-US" b="true" sz="2225" spc="-2">
                <a:solidFill>
                  <a:srgbClr val="6D1621"/>
                </a:solidFill>
                <a:latin typeface="HK Grotesk Bold"/>
                <a:ea typeface="HK Grotesk Bold"/>
                <a:cs typeface="HK Grotesk Bold"/>
                <a:sym typeface="HK Grotesk Bold"/>
              </a:rPr>
              <a:t> (Accessed: 20 June 2026).</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Creswell, J.W. and Creswell, J.D. (2023) Research Design: Qualitative, Quantitative and Mixed Methods Approaches. 6th edn. Thousand Oaks, CA: Sage.</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Edmondson, A.C. (1999) 'Psychological safety and learning behaviour in work teams', Administrative Science Quarterly, 44(2), pp. 350–383.</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Eisenberger, R., Huntington, R., Hutchison, S. and Sowa, D. (1986) 'Perceived organisational support', Journal of Applied Psychology, 71(3), pp. 500–507.</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Guest, G., Bunce, A. and Johnson, L. (2006) 'How many interviews are enough? An experiment with data saturation and variability', Field Methods, 18(1), pp. 59–82.</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Lincoln, Y.S. and Guba, E.G. (1985) Naturalistic Inquiry. Beverly Hills, CA: Sage.</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Northouse, P.G. (2021) Leadership: Theory and Practice. 9th edn. Thousand Oaks, CA: Sage.</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Saunders, M., Lewis, P. and Thornhill, A. (2023) Research Methods for Business Students. 9th edn. Harlow: Pearson.</a:t>
            </a:r>
          </a:p>
          <a:p>
            <a:pPr algn="l" marL="480587" indent="-240293" lvl="1">
              <a:lnSpc>
                <a:spcPts val="2804"/>
              </a:lnSpc>
              <a:buFont typeface="Arial"/>
              <a:buChar char="•"/>
            </a:pPr>
            <a:r>
              <a:rPr lang="en-US" b="true" sz="2225" spc="-2">
                <a:solidFill>
                  <a:srgbClr val="6D1621"/>
                </a:solidFill>
                <a:latin typeface="HK Grotesk Bold"/>
                <a:ea typeface="HK Grotesk Bold"/>
                <a:cs typeface="HK Grotesk Bold"/>
                <a:sym typeface="HK Grotesk Bold"/>
              </a:rPr>
              <a:t>Thomas, L. (2012) Building Student Engagement and Belonging in Higher Education at a Time of Change. London: Paul Hamlyn Foundation.</a:t>
            </a:r>
          </a:p>
          <a:p>
            <a:pPr algn="l">
              <a:lnSpc>
                <a:spcPts val="3824"/>
              </a:lnSpc>
            </a:pPr>
          </a:p>
        </p:txBody>
      </p:sp>
      <p:grpSp>
        <p:nvGrpSpPr>
          <p:cNvPr name="Group 22" id="22"/>
          <p:cNvGrpSpPr/>
          <p:nvPr/>
        </p:nvGrpSpPr>
        <p:grpSpPr>
          <a:xfrm rot="0">
            <a:off x="15468478" y="1727200"/>
            <a:ext cx="740630" cy="767759"/>
            <a:chOff x="0" y="0"/>
            <a:chExt cx="249452" cy="258589"/>
          </a:xfrm>
        </p:grpSpPr>
        <p:sp>
          <p:nvSpPr>
            <p:cNvPr name="Freeform 23" id="23"/>
            <p:cNvSpPr/>
            <p:nvPr/>
          </p:nvSpPr>
          <p:spPr>
            <a:xfrm flipH="false" flipV="false" rot="0">
              <a:off x="0" y="0"/>
              <a:ext cx="249452" cy="258589"/>
            </a:xfrm>
            <a:custGeom>
              <a:avLst/>
              <a:gdLst/>
              <a:ahLst/>
              <a:cxnLst/>
              <a:rect r="r" b="b" t="t" l="l"/>
              <a:pathLst>
                <a:path h="258589" w="249452">
                  <a:moveTo>
                    <a:pt x="0" y="0"/>
                  </a:moveTo>
                  <a:lnTo>
                    <a:pt x="249452" y="0"/>
                  </a:lnTo>
                  <a:lnTo>
                    <a:pt x="249452" y="258589"/>
                  </a:lnTo>
                  <a:lnTo>
                    <a:pt x="0" y="258589"/>
                  </a:lnTo>
                  <a:close/>
                </a:path>
              </a:pathLst>
            </a:custGeom>
            <a:solidFill>
              <a:srgbClr val="FFFFFF"/>
            </a:solidFill>
          </p:spPr>
        </p:sp>
        <p:sp>
          <p:nvSpPr>
            <p:cNvPr name="TextBox 24" id="24"/>
            <p:cNvSpPr txBox="true"/>
            <p:nvPr/>
          </p:nvSpPr>
          <p:spPr>
            <a:xfrm>
              <a:off x="0" y="-38100"/>
              <a:ext cx="249452" cy="296689"/>
            </a:xfrm>
            <a:prstGeom prst="rect">
              <a:avLst/>
            </a:prstGeom>
          </p:spPr>
          <p:txBody>
            <a:bodyPr anchor="ctr" rtlCol="false" tIns="50800" lIns="50800" bIns="50800" rIns="50800"/>
            <a:lstStyle/>
            <a:p>
              <a:pPr algn="ctr">
                <a:lnSpc>
                  <a:spcPts val="2659"/>
                </a:lnSpc>
              </a:pPr>
            </a:p>
          </p:txBody>
        </p:sp>
      </p:grpSp>
      <p:grpSp>
        <p:nvGrpSpPr>
          <p:cNvPr name="Group 25" id="25"/>
          <p:cNvGrpSpPr/>
          <p:nvPr/>
        </p:nvGrpSpPr>
        <p:grpSpPr>
          <a:xfrm rot="0">
            <a:off x="15926022" y="2217763"/>
            <a:ext cx="740630" cy="740630"/>
            <a:chOff x="0" y="0"/>
            <a:chExt cx="249452" cy="249452"/>
          </a:xfrm>
        </p:grpSpPr>
        <p:sp>
          <p:nvSpPr>
            <p:cNvPr name="Freeform 26" id="26"/>
            <p:cNvSpPr/>
            <p:nvPr/>
          </p:nvSpPr>
          <p:spPr>
            <a:xfrm flipH="false" flipV="false" rot="0">
              <a:off x="0" y="0"/>
              <a:ext cx="249452" cy="249452"/>
            </a:xfrm>
            <a:custGeom>
              <a:avLst/>
              <a:gdLst/>
              <a:ahLst/>
              <a:cxnLst/>
              <a:rect r="r" b="b" t="t" l="l"/>
              <a:pathLst>
                <a:path h="249452" w="249452">
                  <a:moveTo>
                    <a:pt x="0" y="0"/>
                  </a:moveTo>
                  <a:lnTo>
                    <a:pt x="249452" y="0"/>
                  </a:lnTo>
                  <a:lnTo>
                    <a:pt x="249452" y="249452"/>
                  </a:lnTo>
                  <a:lnTo>
                    <a:pt x="0" y="249452"/>
                  </a:lnTo>
                  <a:close/>
                </a:path>
              </a:pathLst>
            </a:custGeom>
            <a:solidFill>
              <a:srgbClr val="B85B56"/>
            </a:solidFill>
          </p:spPr>
        </p:sp>
        <p:sp>
          <p:nvSpPr>
            <p:cNvPr name="TextBox 27" id="27"/>
            <p:cNvSpPr txBox="true"/>
            <p:nvPr/>
          </p:nvSpPr>
          <p:spPr>
            <a:xfrm>
              <a:off x="0" y="-38100"/>
              <a:ext cx="249452" cy="287552"/>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DAHMqyx8x5k</dc:identifier>
  <dcterms:modified xsi:type="dcterms:W3CDTF">2011-08-01T06:04:30Z</dcterms:modified>
  <cp:revision>1</cp:revision>
  <dc:title>Salma Farache</dc:title>
</cp:coreProperties>
</file>