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8" r:id="rId1"/>
  </p:sldMasterIdLst>
  <p:sldIdLst>
    <p:sldId id="256" r:id="rId2"/>
    <p:sldId id="257" r:id="rId3"/>
    <p:sldId id="258" r:id="rId4"/>
    <p:sldId id="259" r:id="rId5"/>
    <p:sldId id="261" r:id="rId6"/>
    <p:sldId id="262" r:id="rId7"/>
    <p:sldId id="263" r:id="rId8"/>
    <p:sldId id="267" r:id="rId9"/>
    <p:sldId id="268" r:id="rId10"/>
    <p:sldId id="269" r:id="rId11"/>
    <p:sldId id="260" r:id="rId12"/>
    <p:sldId id="26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9" d="100"/>
          <a:sy n="59" d="100"/>
        </p:scale>
        <p:origin x="940" y="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0A4459-B43E-44FC-9E26-4CD64E848B2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64BB607-7DE2-4897-BCC8-222D0C71348A}">
      <dgm:prSet/>
      <dgm:spPr/>
      <dgm:t>
        <a:bodyPr/>
        <a:lstStyle/>
        <a:p>
          <a:r>
            <a:rPr lang="en-GB"/>
            <a:t>Nature of Staff Shortage:</a:t>
          </a:r>
          <a:endParaRPr lang="en-US"/>
        </a:p>
      </dgm:t>
    </dgm:pt>
    <dgm:pt modelId="{B9D9AB30-CA8F-41EE-8E97-4793E22C9E71}" type="parTrans" cxnId="{55DA0951-B822-4E65-B66E-04099C8D431D}">
      <dgm:prSet/>
      <dgm:spPr/>
      <dgm:t>
        <a:bodyPr/>
        <a:lstStyle/>
        <a:p>
          <a:endParaRPr lang="en-US"/>
        </a:p>
      </dgm:t>
    </dgm:pt>
    <dgm:pt modelId="{C63E2D33-28D6-41B5-AFCB-3A820A6BEFFB}" type="sibTrans" cxnId="{55DA0951-B822-4E65-B66E-04099C8D431D}">
      <dgm:prSet/>
      <dgm:spPr/>
      <dgm:t>
        <a:bodyPr/>
        <a:lstStyle/>
        <a:p>
          <a:endParaRPr lang="en-US"/>
        </a:p>
      </dgm:t>
    </dgm:pt>
    <dgm:pt modelId="{037FAF93-48FE-4A8A-9B47-A739193D2A31}">
      <dgm:prSet/>
      <dgm:spPr/>
      <dgm:t>
        <a:bodyPr/>
        <a:lstStyle/>
        <a:p>
          <a:r>
            <a:rPr lang="en-GB"/>
            <a:t>The health system is experiencing difficulties;</a:t>
          </a:r>
          <a:endParaRPr lang="en-US"/>
        </a:p>
      </dgm:t>
    </dgm:pt>
    <dgm:pt modelId="{202FDEB8-3ED0-4E75-ACEF-B525BF809046}" type="parTrans" cxnId="{83439A05-17CA-4960-9772-A6C88E59EF9C}">
      <dgm:prSet/>
      <dgm:spPr/>
      <dgm:t>
        <a:bodyPr/>
        <a:lstStyle/>
        <a:p>
          <a:endParaRPr lang="en-US"/>
        </a:p>
      </dgm:t>
    </dgm:pt>
    <dgm:pt modelId="{30B4FA51-AE49-43F3-BBE4-9A26479A96D0}" type="sibTrans" cxnId="{83439A05-17CA-4960-9772-A6C88E59EF9C}">
      <dgm:prSet/>
      <dgm:spPr/>
      <dgm:t>
        <a:bodyPr/>
        <a:lstStyle/>
        <a:p>
          <a:endParaRPr lang="en-US"/>
        </a:p>
      </dgm:t>
    </dgm:pt>
    <dgm:pt modelId="{F7A2B773-3062-43E3-95E0-99C07DA199B8}">
      <dgm:prSet/>
      <dgm:spPr/>
      <dgm:t>
        <a:bodyPr/>
        <a:lstStyle/>
        <a:p>
          <a:r>
            <a:rPr lang="en-GB"/>
            <a:t>There are long queues in patients;</a:t>
          </a:r>
          <a:endParaRPr lang="en-US"/>
        </a:p>
      </dgm:t>
    </dgm:pt>
    <dgm:pt modelId="{6201BC91-6AD6-4603-95D8-E60A25761F3B}" type="parTrans" cxnId="{94715CF2-2230-458C-8678-1F2C6B683ED6}">
      <dgm:prSet/>
      <dgm:spPr/>
      <dgm:t>
        <a:bodyPr/>
        <a:lstStyle/>
        <a:p>
          <a:endParaRPr lang="en-US"/>
        </a:p>
      </dgm:t>
    </dgm:pt>
    <dgm:pt modelId="{17915365-964D-45F2-A7E5-21E033101FF0}" type="sibTrans" cxnId="{94715CF2-2230-458C-8678-1F2C6B683ED6}">
      <dgm:prSet/>
      <dgm:spPr/>
      <dgm:t>
        <a:bodyPr/>
        <a:lstStyle/>
        <a:p>
          <a:endParaRPr lang="en-US"/>
        </a:p>
      </dgm:t>
    </dgm:pt>
    <dgm:pt modelId="{5E2E9351-A5B9-4B2C-A95D-322B7930A723}">
      <dgm:prSet/>
      <dgm:spPr/>
      <dgm:t>
        <a:bodyPr/>
        <a:lstStyle/>
        <a:p>
          <a:r>
            <a:rPr lang="en-GB"/>
            <a:t>It has a negative impact on the economy of the country;</a:t>
          </a:r>
          <a:endParaRPr lang="en-US"/>
        </a:p>
      </dgm:t>
    </dgm:pt>
    <dgm:pt modelId="{884EEF70-47BC-4632-905A-BA13826CF7F0}" type="parTrans" cxnId="{A721FB69-C806-4DD8-94AB-52BC2161309B}">
      <dgm:prSet/>
      <dgm:spPr/>
      <dgm:t>
        <a:bodyPr/>
        <a:lstStyle/>
        <a:p>
          <a:endParaRPr lang="en-US"/>
        </a:p>
      </dgm:t>
    </dgm:pt>
    <dgm:pt modelId="{1F1F13A5-5F50-4117-B02C-2FC2C5194D17}" type="sibTrans" cxnId="{A721FB69-C806-4DD8-94AB-52BC2161309B}">
      <dgm:prSet/>
      <dgm:spPr/>
      <dgm:t>
        <a:bodyPr/>
        <a:lstStyle/>
        <a:p>
          <a:endParaRPr lang="en-US"/>
        </a:p>
      </dgm:t>
    </dgm:pt>
    <dgm:pt modelId="{46C84684-8B07-4D22-9B30-2DFC3A9F47C9}">
      <dgm:prSet/>
      <dgm:spPr/>
      <dgm:t>
        <a:bodyPr/>
        <a:lstStyle/>
        <a:p>
          <a:r>
            <a:rPr lang="en-GB"/>
            <a:t>Impact of Staff Shortage on employees and Proper Care:</a:t>
          </a:r>
          <a:endParaRPr lang="en-US"/>
        </a:p>
      </dgm:t>
    </dgm:pt>
    <dgm:pt modelId="{B741E0DC-4913-45B6-9C77-3515C121F10E}" type="parTrans" cxnId="{5EBB685F-1E0B-4E9D-9F54-54BD89F7438D}">
      <dgm:prSet/>
      <dgm:spPr/>
      <dgm:t>
        <a:bodyPr/>
        <a:lstStyle/>
        <a:p>
          <a:endParaRPr lang="en-US"/>
        </a:p>
      </dgm:t>
    </dgm:pt>
    <dgm:pt modelId="{02E549EE-2CE9-4AAA-A6FB-289B5543B2E2}" type="sibTrans" cxnId="{5EBB685F-1E0B-4E9D-9F54-54BD89F7438D}">
      <dgm:prSet/>
      <dgm:spPr/>
      <dgm:t>
        <a:bodyPr/>
        <a:lstStyle/>
        <a:p>
          <a:endParaRPr lang="en-US"/>
        </a:p>
      </dgm:t>
    </dgm:pt>
    <dgm:pt modelId="{042D3483-0D83-4784-92F1-932C37191688}">
      <dgm:prSet/>
      <dgm:spPr/>
      <dgm:t>
        <a:bodyPr/>
        <a:lstStyle/>
        <a:p>
          <a:r>
            <a:rPr lang="en-GB"/>
            <a:t>People are starting to worry because they can't get treatment on time;</a:t>
          </a:r>
          <a:endParaRPr lang="en-US"/>
        </a:p>
      </dgm:t>
    </dgm:pt>
    <dgm:pt modelId="{96BA3CF3-ADED-4C2B-AE4C-6B157DFC9488}" type="parTrans" cxnId="{741AFCE5-E80E-4E8D-B8F3-B49C32B197A3}">
      <dgm:prSet/>
      <dgm:spPr/>
      <dgm:t>
        <a:bodyPr/>
        <a:lstStyle/>
        <a:p>
          <a:endParaRPr lang="en-US"/>
        </a:p>
      </dgm:t>
    </dgm:pt>
    <dgm:pt modelId="{28F93D60-ED7F-4AB3-A864-45DAD4825E21}" type="sibTrans" cxnId="{741AFCE5-E80E-4E8D-B8F3-B49C32B197A3}">
      <dgm:prSet/>
      <dgm:spPr/>
      <dgm:t>
        <a:bodyPr/>
        <a:lstStyle/>
        <a:p>
          <a:endParaRPr lang="en-US"/>
        </a:p>
      </dgm:t>
    </dgm:pt>
    <dgm:pt modelId="{97DBACB0-D5B7-4F3A-9CD3-74AE704A33F6}">
      <dgm:prSet/>
      <dgm:spPr/>
      <dgm:t>
        <a:bodyPr/>
        <a:lstStyle/>
        <a:p>
          <a:r>
            <a:rPr lang="en-GB"/>
            <a:t>People can be stressed because of the situation;</a:t>
          </a:r>
          <a:endParaRPr lang="en-US"/>
        </a:p>
      </dgm:t>
    </dgm:pt>
    <dgm:pt modelId="{1A212929-EE9E-416F-8C78-1914E80DABF7}" type="parTrans" cxnId="{7A08EE00-492A-41D6-AA15-B83103A696C7}">
      <dgm:prSet/>
      <dgm:spPr/>
      <dgm:t>
        <a:bodyPr/>
        <a:lstStyle/>
        <a:p>
          <a:endParaRPr lang="en-US"/>
        </a:p>
      </dgm:t>
    </dgm:pt>
    <dgm:pt modelId="{48AE2D89-21C8-4A35-921A-E202C154C18F}" type="sibTrans" cxnId="{7A08EE00-492A-41D6-AA15-B83103A696C7}">
      <dgm:prSet/>
      <dgm:spPr/>
      <dgm:t>
        <a:bodyPr/>
        <a:lstStyle/>
        <a:p>
          <a:endParaRPr lang="en-US"/>
        </a:p>
      </dgm:t>
    </dgm:pt>
    <dgm:pt modelId="{5974864E-5D74-4745-971D-59AD6C0C1929}">
      <dgm:prSet/>
      <dgm:spPr/>
      <dgm:t>
        <a:bodyPr/>
        <a:lstStyle/>
        <a:p>
          <a:r>
            <a:rPr lang="en-GB"/>
            <a:t>The situation is unclear and not balanced and could be a national issue;</a:t>
          </a:r>
          <a:endParaRPr lang="en-US"/>
        </a:p>
      </dgm:t>
    </dgm:pt>
    <dgm:pt modelId="{947A15D0-0E21-4AA5-A979-78EFC5876F3A}" type="parTrans" cxnId="{3E57C12A-965D-4F58-B5E5-3146DE8D9CE4}">
      <dgm:prSet/>
      <dgm:spPr/>
      <dgm:t>
        <a:bodyPr/>
        <a:lstStyle/>
        <a:p>
          <a:endParaRPr lang="en-US"/>
        </a:p>
      </dgm:t>
    </dgm:pt>
    <dgm:pt modelId="{E0E8928F-6BDB-4CA6-AE21-9BBAFCE2F929}" type="sibTrans" cxnId="{3E57C12A-965D-4F58-B5E5-3146DE8D9CE4}">
      <dgm:prSet/>
      <dgm:spPr/>
      <dgm:t>
        <a:bodyPr/>
        <a:lstStyle/>
        <a:p>
          <a:endParaRPr lang="en-US"/>
        </a:p>
      </dgm:t>
    </dgm:pt>
    <dgm:pt modelId="{2C64F988-6C12-42A1-8D76-5F6A0AC3D1D7}" type="pres">
      <dgm:prSet presAssocID="{3F0A4459-B43E-44FC-9E26-4CD64E848B27}" presName="linear" presStyleCnt="0">
        <dgm:presLayoutVars>
          <dgm:animLvl val="lvl"/>
          <dgm:resizeHandles val="exact"/>
        </dgm:presLayoutVars>
      </dgm:prSet>
      <dgm:spPr/>
    </dgm:pt>
    <dgm:pt modelId="{E9A64ED0-1288-4DA8-B58E-5759A8942CF6}" type="pres">
      <dgm:prSet presAssocID="{964BB607-7DE2-4897-BCC8-222D0C71348A}" presName="parentText" presStyleLbl="node1" presStyleIdx="0" presStyleCnt="2">
        <dgm:presLayoutVars>
          <dgm:chMax val="0"/>
          <dgm:bulletEnabled val="1"/>
        </dgm:presLayoutVars>
      </dgm:prSet>
      <dgm:spPr/>
    </dgm:pt>
    <dgm:pt modelId="{D9A9202B-C127-4B32-BCF1-1A6A9CD67806}" type="pres">
      <dgm:prSet presAssocID="{964BB607-7DE2-4897-BCC8-222D0C71348A}" presName="childText" presStyleLbl="revTx" presStyleIdx="0" presStyleCnt="2">
        <dgm:presLayoutVars>
          <dgm:bulletEnabled val="1"/>
        </dgm:presLayoutVars>
      </dgm:prSet>
      <dgm:spPr/>
    </dgm:pt>
    <dgm:pt modelId="{F3C6CBEB-E838-4F60-B4A1-9986C21B010E}" type="pres">
      <dgm:prSet presAssocID="{46C84684-8B07-4D22-9B30-2DFC3A9F47C9}" presName="parentText" presStyleLbl="node1" presStyleIdx="1" presStyleCnt="2">
        <dgm:presLayoutVars>
          <dgm:chMax val="0"/>
          <dgm:bulletEnabled val="1"/>
        </dgm:presLayoutVars>
      </dgm:prSet>
      <dgm:spPr/>
    </dgm:pt>
    <dgm:pt modelId="{C4016471-C4EA-44F6-AA98-54DC1050B888}" type="pres">
      <dgm:prSet presAssocID="{46C84684-8B07-4D22-9B30-2DFC3A9F47C9}" presName="childText" presStyleLbl="revTx" presStyleIdx="1" presStyleCnt="2">
        <dgm:presLayoutVars>
          <dgm:bulletEnabled val="1"/>
        </dgm:presLayoutVars>
      </dgm:prSet>
      <dgm:spPr/>
    </dgm:pt>
  </dgm:ptLst>
  <dgm:cxnLst>
    <dgm:cxn modelId="{7A08EE00-492A-41D6-AA15-B83103A696C7}" srcId="{46C84684-8B07-4D22-9B30-2DFC3A9F47C9}" destId="{97DBACB0-D5B7-4F3A-9CD3-74AE704A33F6}" srcOrd="1" destOrd="0" parTransId="{1A212929-EE9E-416F-8C78-1914E80DABF7}" sibTransId="{48AE2D89-21C8-4A35-921A-E202C154C18F}"/>
    <dgm:cxn modelId="{83439A05-17CA-4960-9772-A6C88E59EF9C}" srcId="{964BB607-7DE2-4897-BCC8-222D0C71348A}" destId="{037FAF93-48FE-4A8A-9B47-A739193D2A31}" srcOrd="0" destOrd="0" parTransId="{202FDEB8-3ED0-4E75-ACEF-B525BF809046}" sibTransId="{30B4FA51-AE49-43F3-BBE4-9A26479A96D0}"/>
    <dgm:cxn modelId="{3E57C12A-965D-4F58-B5E5-3146DE8D9CE4}" srcId="{46C84684-8B07-4D22-9B30-2DFC3A9F47C9}" destId="{5974864E-5D74-4745-971D-59AD6C0C1929}" srcOrd="2" destOrd="0" parTransId="{947A15D0-0E21-4AA5-A979-78EFC5876F3A}" sibTransId="{E0E8928F-6BDB-4CA6-AE21-9BBAFCE2F929}"/>
    <dgm:cxn modelId="{F9AD9D5D-9AAE-4AAC-ADE1-BFC39F93C91B}" type="presOf" srcId="{964BB607-7DE2-4897-BCC8-222D0C71348A}" destId="{E9A64ED0-1288-4DA8-B58E-5759A8942CF6}" srcOrd="0" destOrd="0" presId="urn:microsoft.com/office/officeart/2005/8/layout/vList2"/>
    <dgm:cxn modelId="{5EBB685F-1E0B-4E9D-9F54-54BD89F7438D}" srcId="{3F0A4459-B43E-44FC-9E26-4CD64E848B27}" destId="{46C84684-8B07-4D22-9B30-2DFC3A9F47C9}" srcOrd="1" destOrd="0" parTransId="{B741E0DC-4913-45B6-9C77-3515C121F10E}" sibTransId="{02E549EE-2CE9-4AAA-A6FB-289B5543B2E2}"/>
    <dgm:cxn modelId="{A721FB69-C806-4DD8-94AB-52BC2161309B}" srcId="{964BB607-7DE2-4897-BCC8-222D0C71348A}" destId="{5E2E9351-A5B9-4B2C-A95D-322B7930A723}" srcOrd="2" destOrd="0" parTransId="{884EEF70-47BC-4632-905A-BA13826CF7F0}" sibTransId="{1F1F13A5-5F50-4117-B02C-2FC2C5194D17}"/>
    <dgm:cxn modelId="{E2663F4F-BD06-4E09-9BFA-62BF1FDAD4B2}" type="presOf" srcId="{5974864E-5D74-4745-971D-59AD6C0C1929}" destId="{C4016471-C4EA-44F6-AA98-54DC1050B888}" srcOrd="0" destOrd="2" presId="urn:microsoft.com/office/officeart/2005/8/layout/vList2"/>
    <dgm:cxn modelId="{55DA0951-B822-4E65-B66E-04099C8D431D}" srcId="{3F0A4459-B43E-44FC-9E26-4CD64E848B27}" destId="{964BB607-7DE2-4897-BCC8-222D0C71348A}" srcOrd="0" destOrd="0" parTransId="{B9D9AB30-CA8F-41EE-8E97-4793E22C9E71}" sibTransId="{C63E2D33-28D6-41B5-AFCB-3A820A6BEFFB}"/>
    <dgm:cxn modelId="{389BE373-F4D7-41BA-A5B4-78A973D0A88E}" type="presOf" srcId="{037FAF93-48FE-4A8A-9B47-A739193D2A31}" destId="{D9A9202B-C127-4B32-BCF1-1A6A9CD67806}" srcOrd="0" destOrd="0" presId="urn:microsoft.com/office/officeart/2005/8/layout/vList2"/>
    <dgm:cxn modelId="{BE36CB8C-5C4F-4CA8-A84F-F416F4B7C83F}" type="presOf" srcId="{46C84684-8B07-4D22-9B30-2DFC3A9F47C9}" destId="{F3C6CBEB-E838-4F60-B4A1-9986C21B010E}" srcOrd="0" destOrd="0" presId="urn:microsoft.com/office/officeart/2005/8/layout/vList2"/>
    <dgm:cxn modelId="{9F04D69E-9571-43BE-8ADA-D49EDB6D87F9}" type="presOf" srcId="{042D3483-0D83-4784-92F1-932C37191688}" destId="{C4016471-C4EA-44F6-AA98-54DC1050B888}" srcOrd="0" destOrd="0" presId="urn:microsoft.com/office/officeart/2005/8/layout/vList2"/>
    <dgm:cxn modelId="{7C00E6A6-0431-454F-B0F8-19B68BC7E2B6}" type="presOf" srcId="{97DBACB0-D5B7-4F3A-9CD3-74AE704A33F6}" destId="{C4016471-C4EA-44F6-AA98-54DC1050B888}" srcOrd="0" destOrd="1" presId="urn:microsoft.com/office/officeart/2005/8/layout/vList2"/>
    <dgm:cxn modelId="{798DF9B3-22D0-4DC6-9CF9-C3D9C562DFEF}" type="presOf" srcId="{3F0A4459-B43E-44FC-9E26-4CD64E848B27}" destId="{2C64F988-6C12-42A1-8D76-5F6A0AC3D1D7}" srcOrd="0" destOrd="0" presId="urn:microsoft.com/office/officeart/2005/8/layout/vList2"/>
    <dgm:cxn modelId="{E33669CA-2A0E-44B4-BC23-7083EEA3E892}" type="presOf" srcId="{5E2E9351-A5B9-4B2C-A95D-322B7930A723}" destId="{D9A9202B-C127-4B32-BCF1-1A6A9CD67806}" srcOrd="0" destOrd="2" presId="urn:microsoft.com/office/officeart/2005/8/layout/vList2"/>
    <dgm:cxn modelId="{741AFCE5-E80E-4E8D-B8F3-B49C32B197A3}" srcId="{46C84684-8B07-4D22-9B30-2DFC3A9F47C9}" destId="{042D3483-0D83-4784-92F1-932C37191688}" srcOrd="0" destOrd="0" parTransId="{96BA3CF3-ADED-4C2B-AE4C-6B157DFC9488}" sibTransId="{28F93D60-ED7F-4AB3-A864-45DAD4825E21}"/>
    <dgm:cxn modelId="{828651E8-5AB1-475C-AF6E-75D61E29EC02}" type="presOf" srcId="{F7A2B773-3062-43E3-95E0-99C07DA199B8}" destId="{D9A9202B-C127-4B32-BCF1-1A6A9CD67806}" srcOrd="0" destOrd="1" presId="urn:microsoft.com/office/officeart/2005/8/layout/vList2"/>
    <dgm:cxn modelId="{94715CF2-2230-458C-8678-1F2C6B683ED6}" srcId="{964BB607-7DE2-4897-BCC8-222D0C71348A}" destId="{F7A2B773-3062-43E3-95E0-99C07DA199B8}" srcOrd="1" destOrd="0" parTransId="{6201BC91-6AD6-4603-95D8-E60A25761F3B}" sibTransId="{17915365-964D-45F2-A7E5-21E033101FF0}"/>
    <dgm:cxn modelId="{22F129B6-595B-4F95-BECA-D8B1DCE21EF0}" type="presParOf" srcId="{2C64F988-6C12-42A1-8D76-5F6A0AC3D1D7}" destId="{E9A64ED0-1288-4DA8-B58E-5759A8942CF6}" srcOrd="0" destOrd="0" presId="urn:microsoft.com/office/officeart/2005/8/layout/vList2"/>
    <dgm:cxn modelId="{546FA59F-D845-49FE-AACB-C534F279AE1B}" type="presParOf" srcId="{2C64F988-6C12-42A1-8D76-5F6A0AC3D1D7}" destId="{D9A9202B-C127-4B32-BCF1-1A6A9CD67806}" srcOrd="1" destOrd="0" presId="urn:microsoft.com/office/officeart/2005/8/layout/vList2"/>
    <dgm:cxn modelId="{FBCB49DF-DB1E-42EB-85B1-E142AD3EAFF1}" type="presParOf" srcId="{2C64F988-6C12-42A1-8D76-5F6A0AC3D1D7}" destId="{F3C6CBEB-E838-4F60-B4A1-9986C21B010E}" srcOrd="2" destOrd="0" presId="urn:microsoft.com/office/officeart/2005/8/layout/vList2"/>
    <dgm:cxn modelId="{560D16E3-543D-4BBE-A4B0-D90FD5E8BBF5}" type="presParOf" srcId="{2C64F988-6C12-42A1-8D76-5F6A0AC3D1D7}" destId="{C4016471-C4EA-44F6-AA98-54DC1050B888}"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A64ED0-1288-4DA8-B58E-5759A8942CF6}">
      <dsp:nvSpPr>
        <dsp:cNvPr id="0" name=""/>
        <dsp:cNvSpPr/>
      </dsp:nvSpPr>
      <dsp:spPr>
        <a:xfrm>
          <a:off x="0" y="104308"/>
          <a:ext cx="6055450" cy="105234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Nature of Staff Shortage:</a:t>
          </a:r>
          <a:endParaRPr lang="en-US" sz="2700" kern="1200"/>
        </a:p>
      </dsp:txBody>
      <dsp:txXfrm>
        <a:off x="51371" y="155679"/>
        <a:ext cx="5952708" cy="949599"/>
      </dsp:txXfrm>
    </dsp:sp>
    <dsp:sp modelId="{D9A9202B-C127-4B32-BCF1-1A6A9CD67806}">
      <dsp:nvSpPr>
        <dsp:cNvPr id="0" name=""/>
        <dsp:cNvSpPr/>
      </dsp:nvSpPr>
      <dsp:spPr>
        <a:xfrm>
          <a:off x="0" y="1156649"/>
          <a:ext cx="6055450" cy="1369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261"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GB" sz="2100" kern="1200"/>
            <a:t>The health system is experiencing difficulties;</a:t>
          </a:r>
          <a:endParaRPr lang="en-US" sz="2100" kern="1200"/>
        </a:p>
        <a:p>
          <a:pPr marL="228600" lvl="1" indent="-228600" algn="l" defTabSz="933450">
            <a:lnSpc>
              <a:spcPct val="90000"/>
            </a:lnSpc>
            <a:spcBef>
              <a:spcPct val="0"/>
            </a:spcBef>
            <a:spcAft>
              <a:spcPct val="20000"/>
            </a:spcAft>
            <a:buChar char="•"/>
          </a:pPr>
          <a:r>
            <a:rPr lang="en-GB" sz="2100" kern="1200"/>
            <a:t>There are long queues in patients;</a:t>
          </a:r>
          <a:endParaRPr lang="en-US" sz="2100" kern="1200"/>
        </a:p>
        <a:p>
          <a:pPr marL="228600" lvl="1" indent="-228600" algn="l" defTabSz="933450">
            <a:lnSpc>
              <a:spcPct val="90000"/>
            </a:lnSpc>
            <a:spcBef>
              <a:spcPct val="0"/>
            </a:spcBef>
            <a:spcAft>
              <a:spcPct val="20000"/>
            </a:spcAft>
            <a:buChar char="•"/>
          </a:pPr>
          <a:r>
            <a:rPr lang="en-GB" sz="2100" kern="1200"/>
            <a:t>It has a negative impact on the economy of the country;</a:t>
          </a:r>
          <a:endParaRPr lang="en-US" sz="2100" kern="1200"/>
        </a:p>
      </dsp:txBody>
      <dsp:txXfrm>
        <a:off x="0" y="1156649"/>
        <a:ext cx="6055450" cy="1369305"/>
      </dsp:txXfrm>
    </dsp:sp>
    <dsp:sp modelId="{F3C6CBEB-E838-4F60-B4A1-9986C21B010E}">
      <dsp:nvSpPr>
        <dsp:cNvPr id="0" name=""/>
        <dsp:cNvSpPr/>
      </dsp:nvSpPr>
      <dsp:spPr>
        <a:xfrm>
          <a:off x="0" y="2525954"/>
          <a:ext cx="6055450" cy="1052341"/>
        </a:xfrm>
        <a:prstGeom prst="roundRect">
          <a:avLst/>
        </a:prstGeom>
        <a:solidFill>
          <a:schemeClr val="accent2">
            <a:hueOff val="-5936795"/>
            <a:satOff val="0"/>
            <a:lumOff val="-241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Impact of Staff Shortage on employees and Proper Care:</a:t>
          </a:r>
          <a:endParaRPr lang="en-US" sz="2700" kern="1200"/>
        </a:p>
      </dsp:txBody>
      <dsp:txXfrm>
        <a:off x="51371" y="2577325"/>
        <a:ext cx="5952708" cy="949599"/>
      </dsp:txXfrm>
    </dsp:sp>
    <dsp:sp modelId="{C4016471-C4EA-44F6-AA98-54DC1050B888}">
      <dsp:nvSpPr>
        <dsp:cNvPr id="0" name=""/>
        <dsp:cNvSpPr/>
      </dsp:nvSpPr>
      <dsp:spPr>
        <a:xfrm>
          <a:off x="0" y="3578296"/>
          <a:ext cx="6055450" cy="19561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261"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GB" sz="2100" kern="1200"/>
            <a:t>People are starting to worry because they can't get treatment on time;</a:t>
          </a:r>
          <a:endParaRPr lang="en-US" sz="2100" kern="1200"/>
        </a:p>
        <a:p>
          <a:pPr marL="228600" lvl="1" indent="-228600" algn="l" defTabSz="933450">
            <a:lnSpc>
              <a:spcPct val="90000"/>
            </a:lnSpc>
            <a:spcBef>
              <a:spcPct val="0"/>
            </a:spcBef>
            <a:spcAft>
              <a:spcPct val="20000"/>
            </a:spcAft>
            <a:buChar char="•"/>
          </a:pPr>
          <a:r>
            <a:rPr lang="en-GB" sz="2100" kern="1200"/>
            <a:t>People can be stressed because of the situation;</a:t>
          </a:r>
          <a:endParaRPr lang="en-US" sz="2100" kern="1200"/>
        </a:p>
        <a:p>
          <a:pPr marL="228600" lvl="1" indent="-228600" algn="l" defTabSz="933450">
            <a:lnSpc>
              <a:spcPct val="90000"/>
            </a:lnSpc>
            <a:spcBef>
              <a:spcPct val="0"/>
            </a:spcBef>
            <a:spcAft>
              <a:spcPct val="20000"/>
            </a:spcAft>
            <a:buChar char="•"/>
          </a:pPr>
          <a:r>
            <a:rPr lang="en-GB" sz="2100" kern="1200"/>
            <a:t>The situation is unclear and not balanced and could be a national issue;</a:t>
          </a:r>
          <a:endParaRPr lang="en-US" sz="2100" kern="1200"/>
        </a:p>
      </dsp:txBody>
      <dsp:txXfrm>
        <a:off x="0" y="3578296"/>
        <a:ext cx="6055450" cy="195615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284A420-F50C-4C2C-B88E-E6F4EF504B6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893A6D2E-5228-4998-9E24-EFCCA024675E}"/>
              </a:ext>
            </a:extLst>
          </p:cNvPr>
          <p:cNvSpPr/>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59D878C-9930-44AF-AE18-FCA0DAE10D39}"/>
              </a:ext>
            </a:extLst>
          </p:cNvPr>
          <p:cNvSpPr>
            <a:spLocks noGrp="1"/>
          </p:cNvSpPr>
          <p:nvPr>
            <p:ph type="ctrTitle"/>
          </p:nvPr>
        </p:nvSpPr>
        <p:spPr>
          <a:xfrm>
            <a:off x="761802" y="852055"/>
            <a:ext cx="10380572" cy="2581463"/>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82D608-1F8D-47BB-B595-43B7BEACA90A}"/>
              </a:ext>
            </a:extLst>
          </p:cNvPr>
          <p:cNvSpPr>
            <a:spLocks noGrp="1"/>
          </p:cNvSpPr>
          <p:nvPr>
            <p:ph type="subTitle" idx="1"/>
          </p:nvPr>
        </p:nvSpPr>
        <p:spPr>
          <a:xfrm>
            <a:off x="761802" y="3754582"/>
            <a:ext cx="10380572" cy="2244436"/>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C2D3C1DA-DAC9-422B-9450-54A7E03B3DE0}"/>
              </a:ext>
            </a:extLst>
          </p:cNvPr>
          <p:cNvSpPr>
            <a:spLocks noGrp="1"/>
          </p:cNvSpPr>
          <p:nvPr>
            <p:ph type="dt" sz="half" idx="10"/>
          </p:nvPr>
        </p:nvSpPr>
        <p:spPr/>
        <p:txBody>
          <a:bodyPr/>
          <a:lstStyle/>
          <a:p>
            <a:fld id="{3341EE12-F28E-4B03-A404-A8FCAE0F6316}" type="datetime1">
              <a:rPr lang="en-US" smtClean="0"/>
              <a:t>7/11/2022</a:t>
            </a:fld>
            <a:endParaRPr lang="en-US" dirty="0"/>
          </a:p>
        </p:txBody>
      </p:sp>
      <p:sp>
        <p:nvSpPr>
          <p:cNvPr id="5" name="Footer Placeholder 4">
            <a:extLst>
              <a:ext uri="{FF2B5EF4-FFF2-40B4-BE49-F238E27FC236}">
                <a16:creationId xmlns:a16="http://schemas.microsoft.com/office/drawing/2014/main" id="{6739A2B9-3E23-4C08-A5CE-698861210A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2E61E-26F7-4369-8F2F-6D3CDF644D94}"/>
              </a:ext>
            </a:extLst>
          </p:cNvPr>
          <p:cNvSpPr>
            <a:spLocks noGrp="1"/>
          </p:cNvSpPr>
          <p:nvPr>
            <p:ph type="sldNum" sz="quarter" idx="12"/>
          </p:nvPr>
        </p:nvSpPr>
        <p:spPr/>
        <p:txBody>
          <a:bodyPr/>
          <a:lstStyle/>
          <a:p>
            <a:fld id="{B4A918BC-4D43-4B42-B3C0-E7EBE25E6AF0}" type="slidenum">
              <a:rPr lang="en-US" smtClean="0"/>
              <a:t>‹#›</a:t>
            </a:fld>
            <a:endParaRPr lang="en-US" dirty="0"/>
          </a:p>
        </p:txBody>
      </p:sp>
      <p:cxnSp>
        <p:nvCxnSpPr>
          <p:cNvPr id="23" name="Straight Connector 22">
            <a:extLst>
              <a:ext uri="{FF2B5EF4-FFF2-40B4-BE49-F238E27FC236}">
                <a16:creationId xmlns:a16="http://schemas.microsoft.com/office/drawing/2014/main" id="{3ADB48DB-8E25-4F2F-8C02-5B793937255F}"/>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C32BA7E3-7313-49C8-A245-A85BDEB13EB3}"/>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214453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62CCA-8D32-44C3-809A-54D0245B8ABF}"/>
              </a:ext>
            </a:extLst>
          </p:cNvPr>
          <p:cNvSpPr>
            <a:spLocks noGrp="1"/>
          </p:cNvSpPr>
          <p:nvPr>
            <p:ph type="title"/>
          </p:nvPr>
        </p:nvSpPr>
        <p:spPr>
          <a:xfrm>
            <a:off x="761801" y="858982"/>
            <a:ext cx="10380573" cy="143227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0689041-349C-49F8-B155-6F5862873736}"/>
              </a:ext>
            </a:extLst>
          </p:cNvPr>
          <p:cNvSpPr>
            <a:spLocks noGrp="1"/>
          </p:cNvSpPr>
          <p:nvPr>
            <p:ph idx="1"/>
          </p:nvPr>
        </p:nvSpPr>
        <p:spPr>
          <a:xfrm>
            <a:off x="761799" y="2750126"/>
            <a:ext cx="10381205" cy="32617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35E088-72B1-425B-B53B-81B134826169}"/>
              </a:ext>
            </a:extLst>
          </p:cNvPr>
          <p:cNvSpPr>
            <a:spLocks noGrp="1"/>
          </p:cNvSpPr>
          <p:nvPr>
            <p:ph type="dt" sz="half" idx="10"/>
          </p:nvPr>
        </p:nvSpPr>
        <p:spPr/>
        <p:txBody>
          <a:bodyPr/>
          <a:lstStyle/>
          <a:p>
            <a:fld id="{1962799E-EB8E-4038-8063-81BB57C732D4}" type="datetime1">
              <a:rPr lang="en-US" smtClean="0"/>
              <a:t>7/11/2022</a:t>
            </a:fld>
            <a:endParaRPr lang="en-US"/>
          </a:p>
        </p:txBody>
      </p:sp>
      <p:sp>
        <p:nvSpPr>
          <p:cNvPr id="5" name="Footer Placeholder 4">
            <a:extLst>
              <a:ext uri="{FF2B5EF4-FFF2-40B4-BE49-F238E27FC236}">
                <a16:creationId xmlns:a16="http://schemas.microsoft.com/office/drawing/2014/main" id="{89180451-8BF9-48B2-8E6A-9E15C83357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68196E-3A76-4417-BFD8-4400D16E07EA}"/>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41597604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CFB183B-99B9-4420-AB2D-070568510522}"/>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76DF62B9-1876-4EEB-929D-B46F98265E34}"/>
              </a:ext>
            </a:extLst>
          </p:cNvPr>
          <p:cNvSpPr/>
          <p:nvPr/>
        </p:nvSpPr>
        <p:spPr>
          <a:xfrm>
            <a:off x="0" y="-2"/>
            <a:ext cx="12192000" cy="3862064"/>
          </a:xfrm>
          <a:prstGeom prst="rect">
            <a:avLst/>
          </a:prstGeom>
          <a:ln>
            <a:noFill/>
          </a:ln>
          <a:effectLst>
            <a:outerShdw blurRad="203200" dist="127000" dir="5460000" sx="96000" sy="96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4" name="Straight Connector 13">
            <a:extLst>
              <a:ext uri="{FF2B5EF4-FFF2-40B4-BE49-F238E27FC236}">
                <a16:creationId xmlns:a16="http://schemas.microsoft.com/office/drawing/2014/main" id="{B5F0E4DD-839A-4BD2-B5FA-FF319E87D037}"/>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692C2FB-E558-4132-AAF5-EFCED0144BA2}"/>
              </a:ext>
            </a:extLst>
          </p:cNvPr>
          <p:cNvSpPr>
            <a:spLocks noGrp="1"/>
          </p:cNvSpPr>
          <p:nvPr>
            <p:ph type="title"/>
          </p:nvPr>
        </p:nvSpPr>
        <p:spPr>
          <a:xfrm>
            <a:off x="761801" y="852056"/>
            <a:ext cx="10380572" cy="257694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AA20424-DA4E-467F-AC0A-D44192A54F64}"/>
              </a:ext>
            </a:extLst>
          </p:cNvPr>
          <p:cNvSpPr>
            <a:spLocks noGrp="1"/>
          </p:cNvSpPr>
          <p:nvPr>
            <p:ph type="body" idx="1"/>
          </p:nvPr>
        </p:nvSpPr>
        <p:spPr>
          <a:xfrm>
            <a:off x="761797" y="4202832"/>
            <a:ext cx="10395116" cy="1789260"/>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3B39F9C-ADA9-4225-9D74-193A8894ED7A}"/>
              </a:ext>
            </a:extLst>
          </p:cNvPr>
          <p:cNvSpPr>
            <a:spLocks noGrp="1"/>
          </p:cNvSpPr>
          <p:nvPr>
            <p:ph type="dt" sz="half" idx="10"/>
          </p:nvPr>
        </p:nvSpPr>
        <p:spPr>
          <a:xfrm>
            <a:off x="332481" y="6236208"/>
            <a:ext cx="3037459" cy="365125"/>
          </a:xfrm>
        </p:spPr>
        <p:txBody>
          <a:bodyPr/>
          <a:lstStyle/>
          <a:p>
            <a:fld id="{217A73C3-B243-44D3-809D-EF8FDFBD85D4}" type="datetime1">
              <a:rPr lang="en-US" smtClean="0"/>
              <a:t>7/11/2022</a:t>
            </a:fld>
            <a:endParaRPr lang="en-US" dirty="0"/>
          </a:p>
        </p:txBody>
      </p:sp>
      <p:sp>
        <p:nvSpPr>
          <p:cNvPr id="5" name="Footer Placeholder 4">
            <a:extLst>
              <a:ext uri="{FF2B5EF4-FFF2-40B4-BE49-F238E27FC236}">
                <a16:creationId xmlns:a16="http://schemas.microsoft.com/office/drawing/2014/main" id="{84057DEC-B96B-4D69-8B62-5156FDA6D9BB}"/>
              </a:ext>
            </a:extLst>
          </p:cNvPr>
          <p:cNvSpPr>
            <a:spLocks noGrp="1"/>
          </p:cNvSpPr>
          <p:nvPr>
            <p:ph type="ftr" sz="quarter" idx="11"/>
          </p:nvPr>
        </p:nvSpPr>
        <p:spPr>
          <a:xfrm>
            <a:off x="332481" y="237744"/>
            <a:ext cx="4114800" cy="365125"/>
          </a:xfrm>
        </p:spPr>
        <p:txBody>
          <a:bodyPr/>
          <a:lstStyle/>
          <a:p>
            <a:endParaRPr lang="en-US" dirty="0"/>
          </a:p>
        </p:txBody>
      </p:sp>
      <p:sp>
        <p:nvSpPr>
          <p:cNvPr id="6" name="Slide Number Placeholder 5">
            <a:extLst>
              <a:ext uri="{FF2B5EF4-FFF2-40B4-BE49-F238E27FC236}">
                <a16:creationId xmlns:a16="http://schemas.microsoft.com/office/drawing/2014/main" id="{A0BF4AC1-9934-43DC-B9AC-322612A74656}"/>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cxnSp>
        <p:nvCxnSpPr>
          <p:cNvPr id="11" name="Straight Connector 10">
            <a:extLst>
              <a:ext uri="{FF2B5EF4-FFF2-40B4-BE49-F238E27FC236}">
                <a16:creationId xmlns:a16="http://schemas.microsoft.com/office/drawing/2014/main" id="{4CBDA60A-39CD-41D4-8AE5-0FB7FD78559C}"/>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36045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CAF84-4A19-4D9A-9B82-46BCBED4F7BD}"/>
              </a:ext>
            </a:extLst>
          </p:cNvPr>
          <p:cNvSpPr>
            <a:spLocks noGrp="1"/>
          </p:cNvSpPr>
          <p:nvPr>
            <p:ph type="title"/>
          </p:nvPr>
        </p:nvSpPr>
        <p:spPr>
          <a:xfrm>
            <a:off x="761801" y="858982"/>
            <a:ext cx="10380573" cy="143227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5A373DD-26AC-4E69-A17C-538D9C7C6854}"/>
              </a:ext>
            </a:extLst>
          </p:cNvPr>
          <p:cNvSpPr>
            <a:spLocks noGrp="1"/>
          </p:cNvSpPr>
          <p:nvPr>
            <p:ph sz="half" idx="1"/>
          </p:nvPr>
        </p:nvSpPr>
        <p:spPr>
          <a:xfrm>
            <a:off x="761800"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AD30C23-A75F-45DF-BCCF-760C533AC7FA}"/>
              </a:ext>
            </a:extLst>
          </p:cNvPr>
          <p:cNvSpPr>
            <a:spLocks noGrp="1"/>
          </p:cNvSpPr>
          <p:nvPr>
            <p:ph sz="half" idx="2"/>
          </p:nvPr>
        </p:nvSpPr>
        <p:spPr>
          <a:xfrm>
            <a:off x="6097092"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82C3974-73EC-4F1B-9E92-0E279ABEE5CD}"/>
              </a:ext>
            </a:extLst>
          </p:cNvPr>
          <p:cNvSpPr>
            <a:spLocks noGrp="1"/>
          </p:cNvSpPr>
          <p:nvPr>
            <p:ph type="dt" sz="half" idx="10"/>
          </p:nvPr>
        </p:nvSpPr>
        <p:spPr>
          <a:xfrm>
            <a:off x="332481" y="6236208"/>
            <a:ext cx="3037459" cy="365125"/>
          </a:xfrm>
        </p:spPr>
        <p:txBody>
          <a:bodyPr/>
          <a:lstStyle/>
          <a:p>
            <a:fld id="{C9B6D3E3-28E2-4380-A113-67698215C5F8}" type="datetime1">
              <a:rPr lang="en-US" smtClean="0"/>
              <a:t>7/11/2022</a:t>
            </a:fld>
            <a:endParaRPr lang="en-US" dirty="0"/>
          </a:p>
        </p:txBody>
      </p:sp>
      <p:sp>
        <p:nvSpPr>
          <p:cNvPr id="6" name="Footer Placeholder 5">
            <a:extLst>
              <a:ext uri="{FF2B5EF4-FFF2-40B4-BE49-F238E27FC236}">
                <a16:creationId xmlns:a16="http://schemas.microsoft.com/office/drawing/2014/main" id="{CC70B3F2-3F28-42A3-9701-A6F01F1B185A}"/>
              </a:ext>
            </a:extLst>
          </p:cNvPr>
          <p:cNvSpPr>
            <a:spLocks noGrp="1"/>
          </p:cNvSpPr>
          <p:nvPr>
            <p:ph type="ftr" sz="quarter" idx="11"/>
          </p:nvPr>
        </p:nvSpPr>
        <p:spPr>
          <a:xfrm>
            <a:off x="332481" y="237744"/>
            <a:ext cx="4114800" cy="365125"/>
          </a:xfrm>
        </p:spPr>
        <p:txBody>
          <a:bodyPr/>
          <a:lstStyle/>
          <a:p>
            <a:endParaRPr lang="en-US" dirty="0"/>
          </a:p>
        </p:txBody>
      </p:sp>
      <p:sp>
        <p:nvSpPr>
          <p:cNvPr id="7" name="Slide Number Placeholder 6">
            <a:extLst>
              <a:ext uri="{FF2B5EF4-FFF2-40B4-BE49-F238E27FC236}">
                <a16:creationId xmlns:a16="http://schemas.microsoft.com/office/drawing/2014/main" id="{E5E7A2FC-50E7-4972-9F28-E3AC4EF93D44}"/>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13529159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65F85-77E6-4F6D-9FFA-5D76201B13E5}"/>
              </a:ext>
            </a:extLst>
          </p:cNvPr>
          <p:cNvSpPr>
            <a:spLocks noGrp="1"/>
          </p:cNvSpPr>
          <p:nvPr>
            <p:ph type="title"/>
          </p:nvPr>
        </p:nvSpPr>
        <p:spPr>
          <a:xfrm>
            <a:off x="761802" y="872836"/>
            <a:ext cx="10380572" cy="1427019"/>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C6C0DAE-58D1-45D9-9FC4-B0864E332C08}"/>
              </a:ext>
            </a:extLst>
          </p:cNvPr>
          <p:cNvSpPr>
            <a:spLocks noGrp="1"/>
          </p:cNvSpPr>
          <p:nvPr>
            <p:ph type="body" idx="1"/>
          </p:nvPr>
        </p:nvSpPr>
        <p:spPr>
          <a:xfrm>
            <a:off x="761801" y="2713326"/>
            <a:ext cx="5023424"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1E63D7-9812-4EA1-A0A2-14D974311FAD}"/>
              </a:ext>
            </a:extLst>
          </p:cNvPr>
          <p:cNvSpPr>
            <a:spLocks noGrp="1"/>
          </p:cNvSpPr>
          <p:nvPr>
            <p:ph sz="half" idx="2"/>
          </p:nvPr>
        </p:nvSpPr>
        <p:spPr>
          <a:xfrm>
            <a:off x="761801" y="3706091"/>
            <a:ext cx="5023424"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E4C5055B-04A0-47D3-90ED-135025F857F9}"/>
              </a:ext>
            </a:extLst>
          </p:cNvPr>
          <p:cNvSpPr>
            <a:spLocks noGrp="1"/>
          </p:cNvSpPr>
          <p:nvPr>
            <p:ph type="body" sz="quarter" idx="3"/>
          </p:nvPr>
        </p:nvSpPr>
        <p:spPr>
          <a:xfrm>
            <a:off x="6094211" y="2713326"/>
            <a:ext cx="5048163"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8936E6E-8F64-49E6-B57C-86CF92D1689E}"/>
              </a:ext>
            </a:extLst>
          </p:cNvPr>
          <p:cNvSpPr>
            <a:spLocks noGrp="1"/>
          </p:cNvSpPr>
          <p:nvPr>
            <p:ph sz="quarter" idx="4"/>
          </p:nvPr>
        </p:nvSpPr>
        <p:spPr>
          <a:xfrm>
            <a:off x="6094211" y="3706091"/>
            <a:ext cx="5048163"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CFFBEAD-2827-40DA-8338-2D691325F1B3}"/>
              </a:ext>
            </a:extLst>
          </p:cNvPr>
          <p:cNvSpPr>
            <a:spLocks noGrp="1"/>
          </p:cNvSpPr>
          <p:nvPr>
            <p:ph type="dt" sz="half" idx="10"/>
          </p:nvPr>
        </p:nvSpPr>
        <p:spPr>
          <a:xfrm>
            <a:off x="332481" y="6236208"/>
            <a:ext cx="3037459" cy="365125"/>
          </a:xfrm>
        </p:spPr>
        <p:txBody>
          <a:bodyPr/>
          <a:lstStyle/>
          <a:p>
            <a:fld id="{A9EFCB61-04AD-47C9-BF79-2BD8B9CEC07A}" type="datetime1">
              <a:rPr lang="en-US" smtClean="0"/>
              <a:t>7/11/2022</a:t>
            </a:fld>
            <a:endParaRPr lang="en-US" dirty="0"/>
          </a:p>
        </p:txBody>
      </p:sp>
      <p:sp>
        <p:nvSpPr>
          <p:cNvPr id="8" name="Footer Placeholder 7">
            <a:extLst>
              <a:ext uri="{FF2B5EF4-FFF2-40B4-BE49-F238E27FC236}">
                <a16:creationId xmlns:a16="http://schemas.microsoft.com/office/drawing/2014/main" id="{DF34B88D-9C6E-4A88-985C-3ED5057A1F65}"/>
              </a:ext>
            </a:extLst>
          </p:cNvPr>
          <p:cNvSpPr>
            <a:spLocks noGrp="1"/>
          </p:cNvSpPr>
          <p:nvPr>
            <p:ph type="ftr" sz="quarter" idx="11"/>
          </p:nvPr>
        </p:nvSpPr>
        <p:spPr>
          <a:xfrm>
            <a:off x="332481" y="237744"/>
            <a:ext cx="4114800" cy="365125"/>
          </a:xfrm>
        </p:spPr>
        <p:txBody>
          <a:bodyPr/>
          <a:lstStyle/>
          <a:p>
            <a:endParaRPr lang="en-US" dirty="0"/>
          </a:p>
        </p:txBody>
      </p:sp>
      <p:sp>
        <p:nvSpPr>
          <p:cNvPr id="9" name="Slide Number Placeholder 8">
            <a:extLst>
              <a:ext uri="{FF2B5EF4-FFF2-40B4-BE49-F238E27FC236}">
                <a16:creationId xmlns:a16="http://schemas.microsoft.com/office/drawing/2014/main" id="{880B6A32-2D15-425F-B6A9-146AFB5C1ACB}"/>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15043872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81B7C-9BD5-4CF8-BAEB-A6CB78DA2F89}"/>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AD85F1D3-3353-4FC6-8854-51B0BFFD6D5A}"/>
              </a:ext>
            </a:extLst>
          </p:cNvPr>
          <p:cNvSpPr>
            <a:spLocks noGrp="1"/>
          </p:cNvSpPr>
          <p:nvPr>
            <p:ph type="dt" sz="half" idx="10"/>
          </p:nvPr>
        </p:nvSpPr>
        <p:spPr/>
        <p:txBody>
          <a:bodyPr/>
          <a:lstStyle/>
          <a:p>
            <a:fld id="{A4535E0C-D585-492F-8146-7493F4086301}" type="datetime1">
              <a:rPr lang="en-US" smtClean="0"/>
              <a:t>7/11/2022</a:t>
            </a:fld>
            <a:endParaRPr lang="en-US"/>
          </a:p>
        </p:txBody>
      </p:sp>
      <p:sp>
        <p:nvSpPr>
          <p:cNvPr id="4" name="Footer Placeholder 3">
            <a:extLst>
              <a:ext uri="{FF2B5EF4-FFF2-40B4-BE49-F238E27FC236}">
                <a16:creationId xmlns:a16="http://schemas.microsoft.com/office/drawing/2014/main" id="{F7226CE6-6BEB-46DB-BD4B-9B8AE89A1A8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181BCCC-8B3F-40B3-91D5-52E53B2AAE11}"/>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32909081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2C0FBB6-4CCA-4358-9DD5-CDF2173E63C8}"/>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8902559A-671A-4FDE-82C3-1CF8CFCF18EC}"/>
              </a:ext>
            </a:extLst>
          </p:cNvPr>
          <p:cNvSpPr>
            <a:spLocks noGrp="1"/>
          </p:cNvSpPr>
          <p:nvPr>
            <p:ph type="dt" sz="half" idx="10"/>
          </p:nvPr>
        </p:nvSpPr>
        <p:spPr/>
        <p:txBody>
          <a:bodyPr/>
          <a:lstStyle/>
          <a:p>
            <a:fld id="{8CE48390-48B5-49AB-B019-A7C8FB8C31F6}" type="datetime1">
              <a:rPr lang="en-US" smtClean="0"/>
              <a:t>7/11/2022</a:t>
            </a:fld>
            <a:endParaRPr lang="en-US"/>
          </a:p>
        </p:txBody>
      </p:sp>
      <p:sp>
        <p:nvSpPr>
          <p:cNvPr id="3" name="Footer Placeholder 2">
            <a:extLst>
              <a:ext uri="{FF2B5EF4-FFF2-40B4-BE49-F238E27FC236}">
                <a16:creationId xmlns:a16="http://schemas.microsoft.com/office/drawing/2014/main" id="{78A14275-250D-437E-BAF1-5BB3CDE64AC4}"/>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EFD93BDE-2A52-4AA7-B222-0F25570EBF77}"/>
              </a:ext>
            </a:extLst>
          </p:cNvPr>
          <p:cNvSpPr>
            <a:spLocks noGrp="1"/>
          </p:cNvSpPr>
          <p:nvPr>
            <p:ph type="sldNum" sz="quarter" idx="12"/>
          </p:nvPr>
        </p:nvSpPr>
        <p:spPr/>
        <p:txBody>
          <a:bodyPr/>
          <a:lstStyle/>
          <a:p>
            <a:fld id="{B4A918BC-4D43-4B42-B3C0-E7EBE25E6AF0}" type="slidenum">
              <a:rPr lang="en-US" smtClean="0"/>
              <a:t>‹#›</a:t>
            </a:fld>
            <a:endParaRPr lang="en-US"/>
          </a:p>
        </p:txBody>
      </p:sp>
      <p:cxnSp>
        <p:nvCxnSpPr>
          <p:cNvPr id="5" name="Straight Connector 4">
            <a:extLst>
              <a:ext uri="{FF2B5EF4-FFF2-40B4-BE49-F238E27FC236}">
                <a16:creationId xmlns:a16="http://schemas.microsoft.com/office/drawing/2014/main" id="{9E6B771E-DDF7-430C-9462-BA1D3742C84E}"/>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1562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F9A0B00-F6ED-4C3A-97DC-C2AF9D62EE8B}"/>
              </a:ext>
            </a:extLst>
          </p:cNvPr>
          <p:cNvSpPr/>
          <p:nvPr/>
        </p:nvSpPr>
        <p:spPr>
          <a:xfrm>
            <a:off x="79067" y="0"/>
            <a:ext cx="4998624" cy="6858000"/>
          </a:xfrm>
          <a:prstGeom prst="rect">
            <a:avLst/>
          </a:prstGeom>
          <a:ln>
            <a:noFill/>
          </a:ln>
          <a:effectLst>
            <a:outerShdw blurRad="228600" dist="1143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3" name="Rectangle 122">
            <a:extLst>
              <a:ext uri="{FF2B5EF4-FFF2-40B4-BE49-F238E27FC236}">
                <a16:creationId xmlns:a16="http://schemas.microsoft.com/office/drawing/2014/main" id="{3B025FD9-B9EF-4F5C-B67D-3485253B7A6A}"/>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47F545CD-A200-4C66-BF9A-9B839D0CE648}"/>
              </a:ext>
            </a:extLst>
          </p:cNvPr>
          <p:cNvSpPr/>
          <p:nvPr/>
        </p:nvSpPr>
        <p:spPr>
          <a:xfrm>
            <a:off x="0" y="0"/>
            <a:ext cx="6096000" cy="6858000"/>
          </a:xfrm>
          <a:prstGeom prst="rect">
            <a:avLst/>
          </a:prstGeom>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110916-EEE9-418C-B24A-EC09A6D22859}"/>
              </a:ext>
            </a:extLst>
          </p:cNvPr>
          <p:cNvSpPr>
            <a:spLocks noGrp="1"/>
          </p:cNvSpPr>
          <p:nvPr>
            <p:ph type="title"/>
          </p:nvPr>
        </p:nvSpPr>
        <p:spPr>
          <a:xfrm>
            <a:off x="770537" y="872836"/>
            <a:ext cx="4560525" cy="2281050"/>
          </a:xfrm>
        </p:spPr>
        <p:txBody>
          <a:bodyPr anchor="b">
            <a:no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9C3A0F4-FD98-409E-B41A-5F4352C6A8E5}"/>
              </a:ext>
            </a:extLst>
          </p:cNvPr>
          <p:cNvSpPr>
            <a:spLocks noGrp="1"/>
          </p:cNvSpPr>
          <p:nvPr>
            <p:ph idx="1"/>
          </p:nvPr>
        </p:nvSpPr>
        <p:spPr>
          <a:xfrm>
            <a:off x="6621781" y="872837"/>
            <a:ext cx="4520593" cy="5140036"/>
          </a:xfrm>
        </p:spPr>
        <p:txBody>
          <a:bodyPr>
            <a:normAutofit/>
          </a:bodyPr>
          <a:lstStyle>
            <a:lvl1pPr algn="l">
              <a:defRPr sz="2800"/>
            </a:lvl1pPr>
            <a:lvl2pPr algn="l">
              <a:defRPr sz="2400"/>
            </a:lvl2pPr>
            <a:lvl3pPr algn="l">
              <a:defRPr sz="2000"/>
            </a:lvl3pPr>
            <a:lvl4pPr algn="l">
              <a:defRPr sz="1800"/>
            </a:lvl4pPr>
            <a:lvl5pPr algn="l">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3EFABF6F-6E7C-4B3F-B205-09361DA5898B}"/>
              </a:ext>
            </a:extLst>
          </p:cNvPr>
          <p:cNvSpPr>
            <a:spLocks noGrp="1"/>
          </p:cNvSpPr>
          <p:nvPr>
            <p:ph type="body" sz="half" idx="2"/>
          </p:nvPr>
        </p:nvSpPr>
        <p:spPr>
          <a:xfrm>
            <a:off x="770537" y="3442854"/>
            <a:ext cx="4560525" cy="257694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25198D-8500-4277-AA5D-3C3D8FDDCF4B}"/>
              </a:ext>
            </a:extLst>
          </p:cNvPr>
          <p:cNvSpPr>
            <a:spLocks noGrp="1"/>
          </p:cNvSpPr>
          <p:nvPr>
            <p:ph type="dt" sz="half" idx="10"/>
          </p:nvPr>
        </p:nvSpPr>
        <p:spPr>
          <a:xfrm>
            <a:off x="329184" y="6236208"/>
            <a:ext cx="3037459" cy="365125"/>
          </a:xfrm>
        </p:spPr>
        <p:txBody>
          <a:bodyPr/>
          <a:lstStyle/>
          <a:p>
            <a:fld id="{962E767E-8A14-4E70-91B9-2101CBC4D7BD}" type="datetime1">
              <a:rPr lang="en-US" smtClean="0"/>
              <a:t>7/11/2022</a:t>
            </a:fld>
            <a:endParaRPr lang="en-US" dirty="0"/>
          </a:p>
        </p:txBody>
      </p:sp>
      <p:sp>
        <p:nvSpPr>
          <p:cNvPr id="6" name="Footer Placeholder 5">
            <a:extLst>
              <a:ext uri="{FF2B5EF4-FFF2-40B4-BE49-F238E27FC236}">
                <a16:creationId xmlns:a16="http://schemas.microsoft.com/office/drawing/2014/main" id="{F98D219F-027A-4632-9FB0-BD098D5693DB}"/>
              </a:ext>
            </a:extLst>
          </p:cNvPr>
          <p:cNvSpPr>
            <a:spLocks noGrp="1"/>
          </p:cNvSpPr>
          <p:nvPr>
            <p:ph type="ftr" sz="quarter" idx="11"/>
          </p:nvPr>
        </p:nvSpPr>
        <p:spPr>
          <a:xfrm>
            <a:off x="329184" y="237744"/>
            <a:ext cx="3792532" cy="365125"/>
          </a:xfrm>
        </p:spPr>
        <p:txBody>
          <a:bodyPr/>
          <a:lstStyle>
            <a:lvl1pPr algn="l">
              <a:defRPr/>
            </a:lvl1pPr>
          </a:lstStyle>
          <a:p>
            <a:endParaRPr lang="en-US" dirty="0"/>
          </a:p>
        </p:txBody>
      </p:sp>
      <p:sp>
        <p:nvSpPr>
          <p:cNvPr id="7" name="Slide Number Placeholder 6">
            <a:extLst>
              <a:ext uri="{FF2B5EF4-FFF2-40B4-BE49-F238E27FC236}">
                <a16:creationId xmlns:a16="http://schemas.microsoft.com/office/drawing/2014/main" id="{CA30C82B-C7DC-434D-8768-DE9D1176715B}"/>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dirty="0"/>
          </a:p>
        </p:txBody>
      </p:sp>
      <p:cxnSp>
        <p:nvCxnSpPr>
          <p:cNvPr id="129" name="Straight Connector 128">
            <a:extLst>
              <a:ext uri="{FF2B5EF4-FFF2-40B4-BE49-F238E27FC236}">
                <a16:creationId xmlns:a16="http://schemas.microsoft.com/office/drawing/2014/main" id="{A8CCC603-9605-46C8-9034-8DAE6AC40DD9}"/>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CBBF1D9-8F8F-45A3-BDB4-952D0FB20A4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627842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BEB8797-B080-41A6-B14E-8DC7F0F27E4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0C6C7272-A552-46B3-992F-F5ADD5AA2443}"/>
              </a:ext>
            </a:extLst>
          </p:cNvPr>
          <p:cNvSpPr/>
          <p:nvPr/>
        </p:nvSpPr>
        <p:spPr>
          <a:xfrm>
            <a:off x="-1" y="0"/>
            <a:ext cx="6087677" cy="6858000"/>
          </a:xfrm>
          <a:prstGeom prst="rect">
            <a:avLst/>
          </a:prstGeom>
          <a:solidFill>
            <a:schemeClr val="bg1"/>
          </a:solidFill>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C25F6AD1-1E6C-46AF-8431-6627180FFD2E}"/>
              </a:ext>
            </a:extLst>
          </p:cNvPr>
          <p:cNvSpPr>
            <a:spLocks noGrp="1"/>
          </p:cNvSpPr>
          <p:nvPr>
            <p:ph type="title"/>
          </p:nvPr>
        </p:nvSpPr>
        <p:spPr>
          <a:xfrm>
            <a:off x="768733" y="858981"/>
            <a:ext cx="4556749" cy="2281052"/>
          </a:xfrm>
        </p:spPr>
        <p:txBody>
          <a:bodyPr anchor="b"/>
          <a:lstStyle>
            <a:lvl1pPr>
              <a:defRPr lang="en-US" sz="3600" kern="1200" dirty="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88A91F9-760E-4CF4-8A03-FA1482C35EB7}"/>
              </a:ext>
            </a:extLst>
          </p:cNvPr>
          <p:cNvSpPr>
            <a:spLocks noGrp="1"/>
          </p:cNvSpPr>
          <p:nvPr>
            <p:ph type="pic" idx="1"/>
          </p:nvPr>
        </p:nvSpPr>
        <p:spPr>
          <a:xfrm>
            <a:off x="6559826" y="865909"/>
            <a:ext cx="4582548" cy="512618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149A9D5-BA6E-4C4A-88A0-5BB86958B8E6}"/>
              </a:ext>
            </a:extLst>
          </p:cNvPr>
          <p:cNvSpPr>
            <a:spLocks noGrp="1"/>
          </p:cNvSpPr>
          <p:nvPr>
            <p:ph type="body" sz="half" idx="2"/>
          </p:nvPr>
        </p:nvSpPr>
        <p:spPr>
          <a:xfrm>
            <a:off x="768733" y="3429000"/>
            <a:ext cx="4556749" cy="2590800"/>
          </a:xfrm>
        </p:spPr>
        <p:txBody>
          <a:bodyPr/>
          <a:lstStyle>
            <a:lvl1pPr marL="0" indent="0">
              <a:buNone/>
              <a:defRPr lang="en-US" sz="2400" kern="1200" dirty="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56899E-70A1-4EFB-87EC-6C4F3BC0360B}"/>
              </a:ext>
            </a:extLst>
          </p:cNvPr>
          <p:cNvSpPr>
            <a:spLocks noGrp="1"/>
          </p:cNvSpPr>
          <p:nvPr>
            <p:ph type="dt" sz="half" idx="10"/>
          </p:nvPr>
        </p:nvSpPr>
        <p:spPr>
          <a:xfrm>
            <a:off x="329184" y="6236208"/>
            <a:ext cx="3037459" cy="365125"/>
          </a:xfrm>
        </p:spPr>
        <p:txBody>
          <a:bodyPr/>
          <a:lstStyle/>
          <a:p>
            <a:fld id="{01AF0C4B-5A4A-45CA-ABEC-10F107160D33}" type="datetime1">
              <a:rPr lang="en-US" smtClean="0"/>
              <a:t>7/11/2022</a:t>
            </a:fld>
            <a:endParaRPr lang="en-US" dirty="0"/>
          </a:p>
        </p:txBody>
      </p:sp>
      <p:sp>
        <p:nvSpPr>
          <p:cNvPr id="6" name="Footer Placeholder 5">
            <a:extLst>
              <a:ext uri="{FF2B5EF4-FFF2-40B4-BE49-F238E27FC236}">
                <a16:creationId xmlns:a16="http://schemas.microsoft.com/office/drawing/2014/main" id="{5FC34B05-4931-4BC8-BD43-9E6B944B3069}"/>
              </a:ext>
            </a:extLst>
          </p:cNvPr>
          <p:cNvSpPr>
            <a:spLocks noGrp="1"/>
          </p:cNvSpPr>
          <p:nvPr>
            <p:ph type="ftr" sz="quarter" idx="11"/>
          </p:nvPr>
        </p:nvSpPr>
        <p:spPr>
          <a:xfrm>
            <a:off x="329184" y="237744"/>
            <a:ext cx="4114800" cy="365125"/>
          </a:xfrm>
        </p:spPr>
        <p:txBody>
          <a:bodyPr/>
          <a:lstStyle>
            <a:lvl1pPr algn="l">
              <a:defRPr/>
            </a:lvl1pPr>
          </a:lstStyle>
          <a:p>
            <a:endParaRPr lang="en-US" dirty="0"/>
          </a:p>
        </p:txBody>
      </p:sp>
      <p:sp>
        <p:nvSpPr>
          <p:cNvPr id="7" name="Slide Number Placeholder 6">
            <a:extLst>
              <a:ext uri="{FF2B5EF4-FFF2-40B4-BE49-F238E27FC236}">
                <a16:creationId xmlns:a16="http://schemas.microsoft.com/office/drawing/2014/main" id="{AD4ABE5D-7EA4-4D33-B23E-52E640CBF21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dirty="0"/>
          </a:p>
        </p:txBody>
      </p:sp>
      <p:cxnSp>
        <p:nvCxnSpPr>
          <p:cNvPr id="74" name="Straight Connector 73">
            <a:extLst>
              <a:ext uri="{FF2B5EF4-FFF2-40B4-BE49-F238E27FC236}">
                <a16:creationId xmlns:a16="http://schemas.microsoft.com/office/drawing/2014/main" id="{DF0DB5EA-94EC-4DB5-B8E5-B454005C1552}"/>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699FF82-B951-46E6-AEA7-0993C867FB6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79690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F69F7-12D5-40F0-88F0-33D60AEB0218}"/>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65BB511-E79D-41D8-AF91-14A5C803FC8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705DFA-4DAF-4B30-8032-503081AEA4BF}"/>
              </a:ext>
            </a:extLst>
          </p:cNvPr>
          <p:cNvSpPr>
            <a:spLocks noGrp="1"/>
          </p:cNvSpPr>
          <p:nvPr>
            <p:ph type="dt" sz="half" idx="10"/>
          </p:nvPr>
        </p:nvSpPr>
        <p:spPr/>
        <p:txBody>
          <a:bodyPr/>
          <a:lstStyle/>
          <a:p>
            <a:fld id="{B68B8189-0D9C-48A6-9FA3-862227B094CE}" type="datetime1">
              <a:rPr lang="en-US" smtClean="0"/>
              <a:t>7/11/2022</a:t>
            </a:fld>
            <a:endParaRPr lang="en-US"/>
          </a:p>
        </p:txBody>
      </p:sp>
      <p:sp>
        <p:nvSpPr>
          <p:cNvPr id="5" name="Footer Placeholder 4">
            <a:extLst>
              <a:ext uri="{FF2B5EF4-FFF2-40B4-BE49-F238E27FC236}">
                <a16:creationId xmlns:a16="http://schemas.microsoft.com/office/drawing/2014/main" id="{E034FBF5-16C0-46A0-916A-4910C1B615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626EA6-7E48-454C-887A-0EF3356F91D5}"/>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42341153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312BAB-A07B-4FEA-8EB5-A7BD8B24C6DA}"/>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F245A432-7E52-48B5-A8BB-13EED592E35A}"/>
              </a:ext>
            </a:extLst>
          </p:cNvPr>
          <p:cNvSpPr/>
          <p:nvPr/>
        </p:nvSpPr>
        <p:spPr>
          <a:xfrm>
            <a:off x="7813964" y="0"/>
            <a:ext cx="4378036" cy="6858000"/>
          </a:xfrm>
          <a:prstGeom prst="rect">
            <a:avLst/>
          </a:prstGeom>
          <a:ln>
            <a:noFill/>
          </a:ln>
          <a:effectLst>
            <a:outerShdw blurRad="254000" dist="152400" dir="10680000" sx="95000" sy="95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656288B6-16BD-4DEE-9187-C78963ED1D8A}"/>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Vertical Title 1">
            <a:extLst>
              <a:ext uri="{FF2B5EF4-FFF2-40B4-BE49-F238E27FC236}">
                <a16:creationId xmlns:a16="http://schemas.microsoft.com/office/drawing/2014/main" id="{F9259F7B-ED77-4251-A424-93712C6F57A0}"/>
              </a:ext>
            </a:extLst>
          </p:cNvPr>
          <p:cNvSpPr>
            <a:spLocks noGrp="1"/>
          </p:cNvSpPr>
          <p:nvPr>
            <p:ph type="title" orient="vert"/>
          </p:nvPr>
        </p:nvSpPr>
        <p:spPr>
          <a:xfrm>
            <a:off x="8139544" y="872836"/>
            <a:ext cx="2521527" cy="5119256"/>
          </a:xfrm>
        </p:spPr>
        <p:txBody>
          <a:bodyPr vert="eaVert" ancho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0295692-9BD0-4EB9-B344-9A6945DB0B81}"/>
              </a:ext>
            </a:extLst>
          </p:cNvPr>
          <p:cNvSpPr>
            <a:spLocks noGrp="1"/>
          </p:cNvSpPr>
          <p:nvPr>
            <p:ph type="body" orient="vert" idx="1"/>
          </p:nvPr>
        </p:nvSpPr>
        <p:spPr>
          <a:xfrm>
            <a:off x="756746" y="872836"/>
            <a:ext cx="6634169" cy="51192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B128527-7CED-4CF3-A260-649685D2E6D3}"/>
              </a:ext>
            </a:extLst>
          </p:cNvPr>
          <p:cNvSpPr>
            <a:spLocks noGrp="1"/>
          </p:cNvSpPr>
          <p:nvPr>
            <p:ph type="dt" sz="half" idx="10"/>
          </p:nvPr>
        </p:nvSpPr>
        <p:spPr>
          <a:xfrm>
            <a:off x="329184" y="6236208"/>
            <a:ext cx="3037459" cy="365125"/>
          </a:xfrm>
        </p:spPr>
        <p:txBody>
          <a:bodyPr/>
          <a:lstStyle/>
          <a:p>
            <a:fld id="{26ADDCAE-6443-42C3-9C19-F95985500186}" type="datetime1">
              <a:rPr lang="en-US" smtClean="0"/>
              <a:t>7/11/2022</a:t>
            </a:fld>
            <a:endParaRPr lang="en-US" dirty="0"/>
          </a:p>
        </p:txBody>
      </p:sp>
      <p:sp>
        <p:nvSpPr>
          <p:cNvPr id="5" name="Footer Placeholder 4">
            <a:extLst>
              <a:ext uri="{FF2B5EF4-FFF2-40B4-BE49-F238E27FC236}">
                <a16:creationId xmlns:a16="http://schemas.microsoft.com/office/drawing/2014/main" id="{20517F65-E517-4B50-B559-FD7D59F3E8B5}"/>
              </a:ext>
            </a:extLst>
          </p:cNvPr>
          <p:cNvSpPr>
            <a:spLocks noGrp="1"/>
          </p:cNvSpPr>
          <p:nvPr>
            <p:ph type="ftr" sz="quarter" idx="11"/>
          </p:nvPr>
        </p:nvSpPr>
        <p:spPr>
          <a:xfrm>
            <a:off x="329184" y="237744"/>
            <a:ext cx="3581400" cy="365125"/>
          </a:xfrm>
        </p:spPr>
        <p:txBody>
          <a:bodyPr/>
          <a:lstStyle/>
          <a:p>
            <a:endParaRPr lang="en-US" dirty="0"/>
          </a:p>
        </p:txBody>
      </p:sp>
      <p:sp>
        <p:nvSpPr>
          <p:cNvPr id="6" name="Slide Number Placeholder 5">
            <a:extLst>
              <a:ext uri="{FF2B5EF4-FFF2-40B4-BE49-F238E27FC236}">
                <a16:creationId xmlns:a16="http://schemas.microsoft.com/office/drawing/2014/main" id="{CAED40B7-46EE-49D9-BE89-7E101F80A49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dirty="0"/>
          </a:p>
        </p:txBody>
      </p:sp>
      <p:cxnSp>
        <p:nvCxnSpPr>
          <p:cNvPr id="16" name="Straight Connector 15">
            <a:extLst>
              <a:ext uri="{FF2B5EF4-FFF2-40B4-BE49-F238E27FC236}">
                <a16:creationId xmlns:a16="http://schemas.microsoft.com/office/drawing/2014/main" id="{E05031BF-2EA5-4128-B6AF-2D0F5A101095}"/>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913065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38E7D36-B1C9-463C-983F-AEA5810A60D0}"/>
              </a:ext>
            </a:extLst>
          </p:cNvPr>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37B9A221-B33F-47C2-85FF-2C8F363D797B}"/>
              </a:ext>
            </a:extLst>
          </p:cNvPr>
          <p:cNvSpPr/>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8" name="Rectangle 7">
            <a:extLst>
              <a:ext uri="{FF2B5EF4-FFF2-40B4-BE49-F238E27FC236}">
                <a16:creationId xmlns:a16="http://schemas.microsoft.com/office/drawing/2014/main" id="{CD0E0EF1-7626-4514-9337-271DD661B1EB}"/>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5" name="Rectangle 64">
            <a:extLst>
              <a:ext uri="{FF2B5EF4-FFF2-40B4-BE49-F238E27FC236}">
                <a16:creationId xmlns:a16="http://schemas.microsoft.com/office/drawing/2014/main" id="{5F0B1492-9A00-4F80-8771-0BB2C2C4353C}"/>
              </a:ext>
            </a:extLst>
          </p:cNvPr>
          <p:cNvSpPr/>
          <p:nvPr/>
        </p:nvSpPr>
        <p:spPr>
          <a:xfrm>
            <a:off x="0" y="-2"/>
            <a:ext cx="12188952" cy="2544415"/>
          </a:xfrm>
          <a:prstGeom prst="rect">
            <a:avLst/>
          </a:prstGeom>
          <a:ln>
            <a:noFill/>
          </a:ln>
          <a:effectLst>
            <a:outerShdw blurRad="190500" dist="1270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a:extLst>
              <a:ext uri="{FF2B5EF4-FFF2-40B4-BE49-F238E27FC236}">
                <a16:creationId xmlns:a16="http://schemas.microsoft.com/office/drawing/2014/main" id="{0F462805-4F8E-44FE-905C-2C3F1A2B3D44}"/>
              </a:ext>
            </a:extLst>
          </p:cNvPr>
          <p:cNvSpPr>
            <a:spLocks noGrp="1"/>
          </p:cNvSpPr>
          <p:nvPr>
            <p:ph type="title"/>
          </p:nvPr>
        </p:nvSpPr>
        <p:spPr>
          <a:xfrm>
            <a:off x="761801" y="858982"/>
            <a:ext cx="10380573" cy="143227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345021C-0380-49AA-ADA1-A8B473FBF572}"/>
              </a:ext>
            </a:extLst>
          </p:cNvPr>
          <p:cNvSpPr>
            <a:spLocks noGrp="1"/>
          </p:cNvSpPr>
          <p:nvPr>
            <p:ph type="body" idx="1"/>
          </p:nvPr>
        </p:nvSpPr>
        <p:spPr>
          <a:xfrm>
            <a:off x="761799" y="2750126"/>
            <a:ext cx="10381205" cy="326178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B7A2409-F298-40BF-BFAC-65A3E71D29E8}"/>
              </a:ext>
            </a:extLst>
          </p:cNvPr>
          <p:cNvSpPr>
            <a:spLocks noGrp="1"/>
          </p:cNvSpPr>
          <p:nvPr>
            <p:ph type="dt" sz="half" idx="2"/>
          </p:nvPr>
        </p:nvSpPr>
        <p:spPr>
          <a:xfrm>
            <a:off x="332481" y="6240079"/>
            <a:ext cx="4114800" cy="365125"/>
          </a:xfrm>
          <a:prstGeom prst="rect">
            <a:avLst/>
          </a:prstGeom>
        </p:spPr>
        <p:txBody>
          <a:bodyPr vert="horz" lIns="91440" tIns="45720" rIns="91440" bIns="45720" rtlCol="0" anchor="ctr"/>
          <a:lstStyle>
            <a:lvl1pPr algn="l">
              <a:defRPr sz="900">
                <a:solidFill>
                  <a:schemeClr val="tx1"/>
                </a:solidFill>
              </a:defRPr>
            </a:lvl1pPr>
          </a:lstStyle>
          <a:p>
            <a:fld id="{6989806E-8E94-473C-AEE7-BE6F15F85533}" type="datetime1">
              <a:rPr lang="en-US" smtClean="0"/>
              <a:t>7/11/2022</a:t>
            </a:fld>
            <a:endParaRPr lang="en-US" dirty="0"/>
          </a:p>
        </p:txBody>
      </p:sp>
      <p:sp>
        <p:nvSpPr>
          <p:cNvPr id="5" name="Footer Placeholder 4">
            <a:extLst>
              <a:ext uri="{FF2B5EF4-FFF2-40B4-BE49-F238E27FC236}">
                <a16:creationId xmlns:a16="http://schemas.microsoft.com/office/drawing/2014/main" id="{CB4799D8-4DBF-4BB2-8D2B-65592ADC9004}"/>
              </a:ext>
            </a:extLst>
          </p:cNvPr>
          <p:cNvSpPr>
            <a:spLocks noGrp="1"/>
          </p:cNvSpPr>
          <p:nvPr>
            <p:ph type="ftr" sz="quarter" idx="3"/>
          </p:nvPr>
        </p:nvSpPr>
        <p:spPr>
          <a:xfrm>
            <a:off x="332481" y="236199"/>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F9F99666-11C3-48A1-966C-439EBF9D9A01}"/>
              </a:ext>
            </a:extLst>
          </p:cNvPr>
          <p:cNvSpPr>
            <a:spLocks noGrp="1"/>
          </p:cNvSpPr>
          <p:nvPr>
            <p:ph type="sldNum" sz="quarter" idx="4"/>
          </p:nvPr>
        </p:nvSpPr>
        <p:spPr>
          <a:xfrm>
            <a:off x="11289782" y="235881"/>
            <a:ext cx="756746" cy="365760"/>
          </a:xfrm>
          <a:prstGeom prst="rect">
            <a:avLst/>
          </a:prstGeom>
        </p:spPr>
        <p:txBody>
          <a:bodyPr vert="horz" lIns="91440" tIns="45720" rIns="91440" bIns="45720" rtlCol="0" anchor="ctr"/>
          <a:lstStyle>
            <a:lvl1pPr algn="ctr">
              <a:defRPr lang="en-US" sz="1400" b="1" kern="1200" smtClean="0">
                <a:solidFill>
                  <a:schemeClr val="tx1"/>
                </a:solidFill>
                <a:latin typeface="Bierstadt" panose="020B0504020202020204" pitchFamily="34" charset="0"/>
                <a:ea typeface="+mn-ea"/>
                <a:cs typeface="+mn-cs"/>
              </a:defRPr>
            </a:lvl1pPr>
          </a:lstStyle>
          <a:p>
            <a:fld id="{B4A918BC-4D43-4B42-B3C0-E7EBE25E6AF0}" type="slidenum">
              <a:rPr lang="en-US" smtClean="0"/>
              <a:pPr/>
              <a:t>‹#›</a:t>
            </a:fld>
            <a:endParaRPr lang="en-US" dirty="0"/>
          </a:p>
        </p:txBody>
      </p:sp>
      <p:cxnSp>
        <p:nvCxnSpPr>
          <p:cNvPr id="119" name="Straight Connector 118">
            <a:extLst>
              <a:ext uri="{FF2B5EF4-FFF2-40B4-BE49-F238E27FC236}">
                <a16:creationId xmlns:a16="http://schemas.microsoft.com/office/drawing/2014/main" id="{7FAC7B62-8ACC-41ED-80AB-8D1CDF38B9E4}"/>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45FF525-9A83-4625-99D9-B267BDE077E7}"/>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00292"/>
      </p:ext>
    </p:extLst>
  </p:cSld>
  <p:clrMap bg1="lt1" tx1="dk1" bg2="lt2" tx2="dk2" accent1="accent1" accent2="accent2" accent3="accent3" accent4="accent4" accent5="accent5" accent6="accent6" hlink="hlink" folHlink="folHlink"/>
  <p:sldLayoutIdLst>
    <p:sldLayoutId id="2147483783" r:id="rId1"/>
    <p:sldLayoutId id="2147483784" r:id="rId2"/>
    <p:sldLayoutId id="2147483785" r:id="rId3"/>
    <p:sldLayoutId id="2147483786" r:id="rId4"/>
    <p:sldLayoutId id="2147483787" r:id="rId5"/>
    <p:sldLayoutId id="2147483781" r:id="rId6"/>
    <p:sldLayoutId id="2147483777" r:id="rId7"/>
    <p:sldLayoutId id="2147483778" r:id="rId8"/>
    <p:sldLayoutId id="2147483779" r:id="rId9"/>
    <p:sldLayoutId id="2147483780" r:id="rId10"/>
    <p:sldLayoutId id="2147483782"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200" kern="1200">
          <a:solidFill>
            <a:schemeClr val="tx1"/>
          </a:solidFill>
          <a:latin typeface="+mn-lt"/>
          <a:ea typeface="+mn-ea"/>
          <a:cs typeface="+mn-cs"/>
        </a:defRPr>
      </a:lvl1pPr>
      <a:lvl2pPr marL="228600" indent="0" algn="l"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6858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techtarget.com/whatis/definition/fishbone-diagram" TargetMode="External"/><Relationship Id="rId2" Type="http://schemas.openxmlformats.org/officeDocument/2006/relationships/hyperlink" Target="https://hatrabbits.com/en/pmi/" TargetMode="External"/><Relationship Id="rId1" Type="http://schemas.openxmlformats.org/officeDocument/2006/relationships/slideLayout" Target="../slideLayouts/slideLayout2.xml"/><Relationship Id="rId4" Type="http://schemas.openxmlformats.org/officeDocument/2006/relationships/hyperlink" Target="https://nhsproviders.org/news-blogs/news/nhs-workforce-shortage-has-serious-and-detrimental-impact-on-services"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blog.oxfordcollegeofmarketing.com/2016/06/30/pestel-analysis/" TargetMode="External"/><Relationship Id="rId2" Type="http://schemas.openxmlformats.org/officeDocument/2006/relationships/hyperlink" Target="https://www.nursinginpractice.com/community-nursing/nhs-staff-crisis-most-pressing-concern-post-brexit-report-finds/" TargetMode="External"/><Relationship Id="rId1" Type="http://schemas.openxmlformats.org/officeDocument/2006/relationships/slideLayout" Target="../slideLayouts/slideLayout2.xml"/><Relationship Id="rId4" Type="http://schemas.openxmlformats.org/officeDocument/2006/relationships/hyperlink" Target="https://www.umassd.edu/fycm/decision-making/proces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038E7D36-B1C9-463C-983F-AEA5810A6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37B9A221-B33F-47C2-85FF-2C8F363D7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35" name="Rectangle 34">
            <a:extLst>
              <a:ext uri="{FF2B5EF4-FFF2-40B4-BE49-F238E27FC236}">
                <a16:creationId xmlns:a16="http://schemas.microsoft.com/office/drawing/2014/main" id="{CD0E0EF1-7626-4514-9337-271DD661B1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7" name="Rectangle 36">
            <a:extLst>
              <a:ext uri="{FF2B5EF4-FFF2-40B4-BE49-F238E27FC236}">
                <a16:creationId xmlns:a16="http://schemas.microsoft.com/office/drawing/2014/main" id="{5F0B1492-9A00-4F80-8771-0BB2C2C435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2544415"/>
          </a:xfrm>
          <a:prstGeom prst="rect">
            <a:avLst/>
          </a:prstGeom>
          <a:ln>
            <a:noFill/>
          </a:ln>
          <a:effectLst>
            <a:outerShdw blurRad="190500" dist="1270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39" name="Straight Connector 38">
            <a:extLst>
              <a:ext uri="{FF2B5EF4-FFF2-40B4-BE49-F238E27FC236}">
                <a16:creationId xmlns:a16="http://schemas.microsoft.com/office/drawing/2014/main" id="{7FAC7B62-8ACC-41ED-80AB-8D1CDF38B9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945FF525-9A83-4625-99D9-B267BDE077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43"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5" name="Rectangle 44">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F17816-6D84-C2DB-21EE-4F97431B522E}"/>
              </a:ext>
            </a:extLst>
          </p:cNvPr>
          <p:cNvSpPr>
            <a:spLocks noGrp="1"/>
          </p:cNvSpPr>
          <p:nvPr>
            <p:ph type="ctrTitle"/>
          </p:nvPr>
        </p:nvSpPr>
        <p:spPr>
          <a:xfrm>
            <a:off x="6788582" y="858983"/>
            <a:ext cx="3968783" cy="2021378"/>
          </a:xfrm>
        </p:spPr>
        <p:txBody>
          <a:bodyPr vert="horz" lIns="91440" tIns="45720" rIns="91440" bIns="45720" rtlCol="0" anchor="ctr">
            <a:normAutofit/>
          </a:bodyPr>
          <a:lstStyle/>
          <a:p>
            <a:pPr>
              <a:lnSpc>
                <a:spcPct val="90000"/>
              </a:lnSpc>
            </a:pPr>
            <a:r>
              <a:rPr lang="en-US" sz="3400"/>
              <a:t>Understanding and solving the problem of Staff Shortage in Proper Care</a:t>
            </a:r>
          </a:p>
        </p:txBody>
      </p:sp>
      <p:pic>
        <p:nvPicPr>
          <p:cNvPr id="26" name="Picture 3" descr="Background pattern&#10;&#10;Description automatically generated">
            <a:extLst>
              <a:ext uri="{FF2B5EF4-FFF2-40B4-BE49-F238E27FC236}">
                <a16:creationId xmlns:a16="http://schemas.microsoft.com/office/drawing/2014/main" id="{FD450B1E-B899-5A01-6381-25F0576D103F}"/>
              </a:ext>
            </a:extLst>
          </p:cNvPr>
          <p:cNvPicPr>
            <a:picLocks noChangeAspect="1"/>
          </p:cNvPicPr>
          <p:nvPr/>
        </p:nvPicPr>
        <p:blipFill rotWithShape="1">
          <a:blip r:embed="rId2"/>
          <a:srcRect l="27649" r="19598" b="-2"/>
          <a:stretch/>
        </p:blipFill>
        <p:spPr>
          <a:xfrm>
            <a:off x="-1" y="-2"/>
            <a:ext cx="6374929" cy="6858002"/>
          </a:xfrm>
          <a:prstGeom prst="rect">
            <a:avLst/>
          </a:prstGeom>
        </p:spPr>
      </p:pic>
      <p:sp>
        <p:nvSpPr>
          <p:cNvPr id="3" name="Subtitle 2">
            <a:extLst>
              <a:ext uri="{FF2B5EF4-FFF2-40B4-BE49-F238E27FC236}">
                <a16:creationId xmlns:a16="http://schemas.microsoft.com/office/drawing/2014/main" id="{7D71E93B-8108-1092-FBD1-23D11F4D5E40}"/>
              </a:ext>
            </a:extLst>
          </p:cNvPr>
          <p:cNvSpPr>
            <a:spLocks noGrp="1"/>
          </p:cNvSpPr>
          <p:nvPr>
            <p:ph type="subTitle" idx="1"/>
          </p:nvPr>
        </p:nvSpPr>
        <p:spPr>
          <a:xfrm>
            <a:off x="6788582" y="3282696"/>
            <a:ext cx="3968783" cy="2957383"/>
          </a:xfrm>
        </p:spPr>
        <p:txBody>
          <a:bodyPr vert="horz" lIns="91440" tIns="45720" rIns="91440" bIns="45720" rtlCol="0" anchor="ctr">
            <a:normAutofit/>
          </a:bodyPr>
          <a:lstStyle/>
          <a:p>
            <a:r>
              <a:rPr lang="en-US" spc="50" dirty="0"/>
              <a:t>Name: Iulian </a:t>
            </a:r>
            <a:r>
              <a:rPr lang="en-US" spc="50" dirty="0" err="1"/>
              <a:t>Neagu</a:t>
            </a:r>
            <a:endParaRPr lang="en-US" spc="50" dirty="0"/>
          </a:p>
          <a:p>
            <a:r>
              <a:rPr lang="en-US" spc="50" dirty="0"/>
              <a:t>Student Number: 2107401</a:t>
            </a:r>
          </a:p>
          <a:p>
            <a:r>
              <a:rPr lang="en-US" spc="50" dirty="0"/>
              <a:t>Module: BMSW Problem Solving and Decision Making</a:t>
            </a:r>
          </a:p>
          <a:p>
            <a:r>
              <a:rPr lang="en-US" spc="50" dirty="0"/>
              <a:t>Lecturer: </a:t>
            </a:r>
            <a:r>
              <a:rPr lang="en-US" spc="50" dirty="0" err="1"/>
              <a:t>Chijioke</a:t>
            </a:r>
            <a:r>
              <a:rPr lang="en-US" spc="50" dirty="0"/>
              <a:t> D Uba</a:t>
            </a:r>
          </a:p>
          <a:p>
            <a:endParaRPr lang="en-US" spc="50" dirty="0"/>
          </a:p>
        </p:txBody>
      </p:sp>
      <p:cxnSp>
        <p:nvCxnSpPr>
          <p:cNvPr id="47" name="Straight Connector 46">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83292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165109B-7036-4613-93D4-579E77F6EF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18D4BD-1883-24AA-97B6-927ABA4E31D9}"/>
              </a:ext>
            </a:extLst>
          </p:cNvPr>
          <p:cNvSpPr>
            <a:spLocks noGrp="1"/>
          </p:cNvSpPr>
          <p:nvPr>
            <p:ph type="title"/>
          </p:nvPr>
        </p:nvSpPr>
        <p:spPr>
          <a:xfrm>
            <a:off x="761802" y="858982"/>
            <a:ext cx="3451060" cy="5152933"/>
          </a:xfrm>
        </p:spPr>
        <p:txBody>
          <a:bodyPr>
            <a:normAutofit/>
          </a:bodyPr>
          <a:lstStyle/>
          <a:p>
            <a:pPr>
              <a:lnSpc>
                <a:spcPct val="90000"/>
              </a:lnSpc>
            </a:pPr>
            <a:r>
              <a:rPr lang="en-GB" dirty="0">
                <a:latin typeface="Arial" panose="020B0604020202020204" pitchFamily="34" charset="0"/>
                <a:cs typeface="Arial" panose="020B0604020202020204" pitchFamily="34" charset="0"/>
              </a:rPr>
              <a:t>The nature and impact of the complex problem on Proper Care and its employees</a:t>
            </a:r>
            <a:endParaRPr lang="en-GB">
              <a:latin typeface="Arial" panose="020B0604020202020204" pitchFamily="34" charset="0"/>
              <a:cs typeface="Arial" panose="020B0604020202020204" pitchFamily="34" charset="0"/>
            </a:endParaRPr>
          </a:p>
        </p:txBody>
      </p:sp>
      <p:sp useBgFill="1">
        <p:nvSpPr>
          <p:cNvPr id="11" name="Rectangle 10">
            <a:extLst>
              <a:ext uri="{FF2B5EF4-FFF2-40B4-BE49-F238E27FC236}">
                <a16:creationId xmlns:a16="http://schemas.microsoft.com/office/drawing/2014/main" id="{43E8FEA2-54EE-4F84-B5DB-A055A7D80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6707" y="0"/>
            <a:ext cx="7455294" cy="6858000"/>
          </a:xfrm>
          <a:prstGeom prst="rect">
            <a:avLst/>
          </a:prstGeom>
          <a:ln>
            <a:noFill/>
          </a:ln>
          <a:effectLst>
            <a:outerShdw blurRad="660400" dist="279400" dir="798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1A5891E-CAF3-0CC0-DE57-381554B188E4}"/>
              </a:ext>
            </a:extLst>
          </p:cNvPr>
          <p:cNvGraphicFramePr>
            <a:graphicFrameLocks noGrp="1"/>
          </p:cNvGraphicFramePr>
          <p:nvPr>
            <p:ph idx="1"/>
            <p:extLst>
              <p:ext uri="{D42A27DB-BD31-4B8C-83A1-F6EECF244321}">
                <p14:modId xmlns:p14="http://schemas.microsoft.com/office/powerpoint/2010/main" val="1078379683"/>
              </p:ext>
            </p:extLst>
          </p:nvPr>
        </p:nvGraphicFramePr>
        <p:xfrm>
          <a:off x="5088860" y="601324"/>
          <a:ext cx="6055450" cy="56387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905074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441455-278B-0FB8-BD11-24F698E45D82}"/>
              </a:ext>
            </a:extLst>
          </p:cNvPr>
          <p:cNvSpPr>
            <a:spLocks noGrp="1"/>
          </p:cNvSpPr>
          <p:nvPr>
            <p:ph type="title"/>
          </p:nvPr>
        </p:nvSpPr>
        <p:spPr>
          <a:xfrm>
            <a:off x="6788582" y="858983"/>
            <a:ext cx="3968783" cy="2021378"/>
          </a:xfrm>
        </p:spPr>
        <p:txBody>
          <a:bodyPr>
            <a:normAutofit/>
          </a:bodyPr>
          <a:lstStyle/>
          <a:p>
            <a:pPr>
              <a:lnSpc>
                <a:spcPct val="90000"/>
              </a:lnSpc>
            </a:pPr>
            <a:r>
              <a:rPr lang="en-GB" sz="3400">
                <a:latin typeface="Arial" panose="020B0604020202020204" pitchFamily="34" charset="0"/>
                <a:cs typeface="Arial" panose="020B0604020202020204" pitchFamily="34" charset="0"/>
              </a:rPr>
              <a:t>Understanding the causes of Staff Shortage in Proper Care</a:t>
            </a:r>
          </a:p>
        </p:txBody>
      </p:sp>
      <p:pic>
        <p:nvPicPr>
          <p:cNvPr id="5" name="Picture 4" descr="Graph on document with pen">
            <a:extLst>
              <a:ext uri="{FF2B5EF4-FFF2-40B4-BE49-F238E27FC236}">
                <a16:creationId xmlns:a16="http://schemas.microsoft.com/office/drawing/2014/main" id="{8D51F74D-8BB3-2E24-4827-AE3CA5D51AAD}"/>
              </a:ext>
            </a:extLst>
          </p:cNvPr>
          <p:cNvPicPr>
            <a:picLocks noChangeAspect="1"/>
          </p:cNvPicPr>
          <p:nvPr/>
        </p:nvPicPr>
        <p:blipFill rotWithShape="1">
          <a:blip r:embed="rId2"/>
          <a:srcRect l="25837" r="12114" b="-2"/>
          <a:stretch/>
        </p:blipFill>
        <p:spPr>
          <a:xfrm>
            <a:off x="-1" y="-2"/>
            <a:ext cx="6374929" cy="6858002"/>
          </a:xfrm>
          <a:prstGeom prst="rect">
            <a:avLst/>
          </a:prstGeom>
        </p:spPr>
      </p:pic>
      <p:sp>
        <p:nvSpPr>
          <p:cNvPr id="3" name="Content Placeholder 2">
            <a:extLst>
              <a:ext uri="{FF2B5EF4-FFF2-40B4-BE49-F238E27FC236}">
                <a16:creationId xmlns:a16="http://schemas.microsoft.com/office/drawing/2014/main" id="{425C81E5-BA2F-0C6D-A117-6577425C9969}"/>
              </a:ext>
            </a:extLst>
          </p:cNvPr>
          <p:cNvSpPr>
            <a:spLocks noGrp="1"/>
          </p:cNvSpPr>
          <p:nvPr>
            <p:ph idx="1"/>
          </p:nvPr>
        </p:nvSpPr>
        <p:spPr>
          <a:xfrm>
            <a:off x="6788582" y="3282696"/>
            <a:ext cx="3968783" cy="2957383"/>
          </a:xfrm>
        </p:spPr>
        <p:txBody>
          <a:bodyPr anchor="ctr">
            <a:normAutofit/>
          </a:bodyPr>
          <a:lstStyle/>
          <a:p>
            <a:pPr>
              <a:lnSpc>
                <a:spcPct val="100000"/>
              </a:lnSpc>
            </a:pPr>
            <a:r>
              <a:rPr lang="en-GB" sz="1900"/>
              <a:t>Decision-making can be defined as the process of finding solutions, by making a step-by-step plan. (University of Massachusetts Dartmouth, 2021).</a:t>
            </a:r>
          </a:p>
          <a:p>
            <a:pPr>
              <a:lnSpc>
                <a:spcPct val="100000"/>
              </a:lnSpc>
            </a:pPr>
            <a:r>
              <a:rPr lang="en-GB" sz="1900"/>
              <a:t>PESTEL analyse and FISHBONE diagrams are two tools that helps us to identify problems leading to staff shortage. </a:t>
            </a:r>
          </a:p>
        </p:txBody>
      </p:sp>
      <p:cxnSp>
        <p:nvCxnSpPr>
          <p:cNvPr id="13" name="Straight Connector 1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0342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9E3D6-B84E-837E-E1F4-92535B72DD59}"/>
              </a:ext>
            </a:extLst>
          </p:cNvPr>
          <p:cNvSpPr>
            <a:spLocks noGrp="1"/>
          </p:cNvSpPr>
          <p:nvPr>
            <p:ph type="title"/>
          </p:nvPr>
        </p:nvSpPr>
        <p:spPr/>
        <p:txBody>
          <a:bodyPr/>
          <a:lstStyle/>
          <a:p>
            <a:pPr algn="ctr"/>
            <a:r>
              <a:rPr lang="en-GB" dirty="0"/>
              <a:t>PESTEL analyse</a:t>
            </a:r>
          </a:p>
        </p:txBody>
      </p:sp>
      <p:sp>
        <p:nvSpPr>
          <p:cNvPr id="3" name="Content Placeholder 2">
            <a:extLst>
              <a:ext uri="{FF2B5EF4-FFF2-40B4-BE49-F238E27FC236}">
                <a16:creationId xmlns:a16="http://schemas.microsoft.com/office/drawing/2014/main" id="{6AAD3CFA-3317-4C0A-62CF-AB7A4E21557E}"/>
              </a:ext>
            </a:extLst>
          </p:cNvPr>
          <p:cNvSpPr>
            <a:spLocks noGrp="1"/>
          </p:cNvSpPr>
          <p:nvPr>
            <p:ph idx="1"/>
          </p:nvPr>
        </p:nvSpPr>
        <p:spPr>
          <a:xfrm>
            <a:off x="761799" y="2750126"/>
            <a:ext cx="10381205" cy="3661560"/>
          </a:xfrm>
        </p:spPr>
        <p:txBody>
          <a:bodyPr>
            <a:normAutofit fontScale="85000" lnSpcReduction="20000"/>
          </a:bodyPr>
          <a:lstStyle/>
          <a:p>
            <a:r>
              <a:rPr lang="en-GB" dirty="0"/>
              <a:t>P (Political): -The government's support since higher education is not exactly favourable. Increased taxes are a negative aspect;</a:t>
            </a:r>
          </a:p>
          <a:p>
            <a:r>
              <a:rPr lang="en-GB" dirty="0"/>
              <a:t>-The background of Brexit- many Europeans tend to go back in their countries; (Nursing in Practice, 2021).</a:t>
            </a:r>
          </a:p>
          <a:p>
            <a:r>
              <a:rPr lang="en-GB" dirty="0"/>
              <a:t>E (Economical):</a:t>
            </a:r>
          </a:p>
          <a:p>
            <a:r>
              <a:rPr lang="en-GB" dirty="0"/>
              <a:t>-low funded; low salaries in Nursing; -increased funds in higher education;</a:t>
            </a:r>
          </a:p>
          <a:p>
            <a:r>
              <a:rPr lang="en-GB" dirty="0"/>
              <a:t>S (Social): </a:t>
            </a:r>
          </a:p>
          <a:p>
            <a:r>
              <a:rPr lang="en-GB" dirty="0"/>
              <a:t>-Not much interest into this kind of job, a smaller percentage interested in this field in students;</a:t>
            </a:r>
          </a:p>
          <a:p>
            <a:r>
              <a:rPr lang="en-GB" dirty="0"/>
              <a:t>T: -Possibility of not having a specialized team on certain devices, even if the technological system in the health system is very developed. </a:t>
            </a:r>
          </a:p>
          <a:p>
            <a:endParaRPr lang="en-GB" dirty="0"/>
          </a:p>
        </p:txBody>
      </p:sp>
    </p:spTree>
    <p:extLst>
      <p:ext uri="{BB962C8B-B14F-4D97-AF65-F5344CB8AC3E}">
        <p14:creationId xmlns:p14="http://schemas.microsoft.com/office/powerpoint/2010/main" val="19013120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10C92917-A828-4B36-95DE-11CA4F9C2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3" name="Rectangle 12">
            <a:extLst>
              <a:ext uri="{FF2B5EF4-FFF2-40B4-BE49-F238E27FC236}">
                <a16:creationId xmlns:a16="http://schemas.microsoft.com/office/drawing/2014/main" id="{E335820B-3A29-42C5-AA8D-10ECA43CD9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84809"/>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171EB93-D059-F4FC-82AF-29E556437D8D}"/>
              </a:ext>
            </a:extLst>
          </p:cNvPr>
          <p:cNvSpPr>
            <a:spLocks noGrp="1"/>
          </p:cNvSpPr>
          <p:nvPr>
            <p:ph type="title"/>
          </p:nvPr>
        </p:nvSpPr>
        <p:spPr>
          <a:xfrm>
            <a:off x="761801" y="858983"/>
            <a:ext cx="9906799" cy="1161594"/>
          </a:xfrm>
        </p:spPr>
        <p:txBody>
          <a:bodyPr>
            <a:normAutofit/>
          </a:bodyPr>
          <a:lstStyle/>
          <a:p>
            <a:r>
              <a:rPr lang="en-GB" dirty="0"/>
              <a:t>Fishbone analyse</a:t>
            </a:r>
          </a:p>
        </p:txBody>
      </p:sp>
      <p:pic>
        <p:nvPicPr>
          <p:cNvPr id="6" name="Picture 5">
            <a:extLst>
              <a:ext uri="{FF2B5EF4-FFF2-40B4-BE49-F238E27FC236}">
                <a16:creationId xmlns:a16="http://schemas.microsoft.com/office/drawing/2014/main" id="{6A71CB98-1CCC-CD46-0BD7-023EA66E93A9}"/>
              </a:ext>
            </a:extLst>
          </p:cNvPr>
          <p:cNvPicPr>
            <a:picLocks noChangeAspect="1"/>
          </p:cNvPicPr>
          <p:nvPr/>
        </p:nvPicPr>
        <p:blipFill>
          <a:blip r:embed="rId2"/>
          <a:stretch>
            <a:fillRect/>
          </a:stretch>
        </p:blipFill>
        <p:spPr>
          <a:xfrm>
            <a:off x="195981" y="2638497"/>
            <a:ext cx="6254395" cy="3794960"/>
          </a:xfrm>
          <a:prstGeom prst="rect">
            <a:avLst/>
          </a:prstGeom>
        </p:spPr>
      </p:pic>
      <p:sp>
        <p:nvSpPr>
          <p:cNvPr id="3" name="Content Placeholder 2">
            <a:extLst>
              <a:ext uri="{FF2B5EF4-FFF2-40B4-BE49-F238E27FC236}">
                <a16:creationId xmlns:a16="http://schemas.microsoft.com/office/drawing/2014/main" id="{7B267C6E-048B-092B-55DF-240DC8EF55E3}"/>
              </a:ext>
            </a:extLst>
          </p:cNvPr>
          <p:cNvSpPr>
            <a:spLocks noGrp="1"/>
          </p:cNvSpPr>
          <p:nvPr>
            <p:ph idx="1"/>
          </p:nvPr>
        </p:nvSpPr>
        <p:spPr>
          <a:xfrm>
            <a:off x="6649081" y="2638498"/>
            <a:ext cx="4119258" cy="3601581"/>
          </a:xfrm>
        </p:spPr>
        <p:txBody>
          <a:bodyPr anchor="ctr">
            <a:normAutofit/>
          </a:bodyPr>
          <a:lstStyle/>
          <a:p>
            <a:r>
              <a:rPr lang="en-GB" dirty="0"/>
              <a:t>Fishbone analyse can be defined it is a tool that helps identify the roots of the problem. It is useful in developing a plan of attack on a problem. (Lewis, 2020).</a:t>
            </a:r>
          </a:p>
          <a:p>
            <a:r>
              <a:rPr lang="en-GB" dirty="0"/>
              <a:t> </a:t>
            </a:r>
          </a:p>
        </p:txBody>
      </p:sp>
      <p:cxnSp>
        <p:nvCxnSpPr>
          <p:cNvPr id="15" name="Straight Connector 14">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2537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3F03A-3947-9746-E90F-755F20CD70C0}"/>
              </a:ext>
            </a:extLst>
          </p:cNvPr>
          <p:cNvSpPr>
            <a:spLocks noGrp="1"/>
          </p:cNvSpPr>
          <p:nvPr>
            <p:ph type="title"/>
          </p:nvPr>
        </p:nvSpPr>
        <p:spPr/>
        <p:txBody>
          <a:bodyPr>
            <a:normAutofit fontScale="90000"/>
          </a:bodyPr>
          <a:lstStyle/>
          <a:p>
            <a:pPr algn="ctr"/>
            <a:r>
              <a:rPr lang="en-GB" dirty="0"/>
              <a:t>Solutions to solve the problem issued by the staff shortage at Proper Care</a:t>
            </a:r>
          </a:p>
        </p:txBody>
      </p:sp>
      <p:sp>
        <p:nvSpPr>
          <p:cNvPr id="3" name="Content Placeholder 2">
            <a:extLst>
              <a:ext uri="{FF2B5EF4-FFF2-40B4-BE49-F238E27FC236}">
                <a16:creationId xmlns:a16="http://schemas.microsoft.com/office/drawing/2014/main" id="{EA3023EC-2772-479E-3EB9-F5FD773FE700}"/>
              </a:ext>
            </a:extLst>
          </p:cNvPr>
          <p:cNvSpPr>
            <a:spLocks noGrp="1"/>
          </p:cNvSpPr>
          <p:nvPr>
            <p:ph idx="1"/>
          </p:nvPr>
        </p:nvSpPr>
        <p:spPr>
          <a:xfrm>
            <a:off x="761799" y="2750126"/>
            <a:ext cx="10381205" cy="3781303"/>
          </a:xfrm>
        </p:spPr>
        <p:txBody>
          <a:bodyPr>
            <a:normAutofit fontScale="85000" lnSpcReduction="20000"/>
          </a:bodyPr>
          <a:lstStyle/>
          <a:p>
            <a:pPr marL="457200" indent="-457200">
              <a:buFont typeface="+mj-lt"/>
              <a:buAutoNum type="arabicPeriod"/>
            </a:pPr>
            <a:r>
              <a:rPr lang="en-GB" dirty="0"/>
              <a:t>Main causes identified from PESTEL and FISHBONE:</a:t>
            </a:r>
          </a:p>
          <a:p>
            <a:pPr marL="457200" indent="-457200">
              <a:buFont typeface="Arial" panose="020B0604020202020204" pitchFamily="34" charset="0"/>
              <a:buChar char="•"/>
            </a:pPr>
            <a:r>
              <a:rPr lang="en-GB" dirty="0"/>
              <a:t>Removing the bursaries of NHS students by the government;</a:t>
            </a:r>
          </a:p>
          <a:p>
            <a:pPr marL="457200" indent="-457200">
              <a:buFont typeface="Arial" panose="020B0604020202020204" pitchFamily="34" charset="0"/>
              <a:buChar char="•"/>
            </a:pPr>
            <a:r>
              <a:rPr lang="en-GB" dirty="0"/>
              <a:t>Low-interest in healthcare system;</a:t>
            </a:r>
          </a:p>
          <a:p>
            <a:pPr marL="457200" indent="-457200">
              <a:buFont typeface="Arial" panose="020B0604020202020204" pitchFamily="34" charset="0"/>
              <a:buChar char="•"/>
            </a:pPr>
            <a:r>
              <a:rPr lang="en-GB" dirty="0"/>
              <a:t>Political aspects, such as: Brexit;</a:t>
            </a:r>
          </a:p>
          <a:p>
            <a:pPr marL="457200" indent="-457200">
              <a:buAutoNum type="arabicPeriod" startAt="2"/>
            </a:pPr>
            <a:r>
              <a:rPr lang="en-GB" dirty="0"/>
              <a:t>Solutions addressed to these causes:</a:t>
            </a:r>
          </a:p>
          <a:p>
            <a:pPr marL="342900" indent="-342900">
              <a:buFont typeface="Arial" panose="020B0604020202020204" pitchFamily="34" charset="0"/>
              <a:buChar char="•"/>
            </a:pPr>
            <a:r>
              <a:rPr lang="en-GB" dirty="0"/>
              <a:t>Reintroduction of student funds and scholarships;</a:t>
            </a:r>
          </a:p>
          <a:p>
            <a:pPr marL="342900" indent="-342900">
              <a:buFont typeface="Arial" panose="020B0604020202020204" pitchFamily="34" charset="0"/>
              <a:buChar char="•"/>
            </a:pPr>
            <a:r>
              <a:rPr lang="en-GB" dirty="0"/>
              <a:t>Benefits for first-line students and practitioners; (Key Workers)</a:t>
            </a:r>
          </a:p>
          <a:p>
            <a:pPr marL="342900" indent="-342900">
              <a:buFont typeface="Arial" panose="020B0604020202020204" pitchFamily="34" charset="0"/>
              <a:buChar char="•"/>
            </a:pPr>
            <a:r>
              <a:rPr lang="en-GB" dirty="0"/>
              <a:t>The introduction of laws favourable to Europeans, open, visas without requirements, only related to the practice of this profession, allowing them to settle with families and have rights, to attract as many other countries as possible, especially in Europe;</a:t>
            </a:r>
          </a:p>
          <a:p>
            <a:endParaRPr lang="en-GB" dirty="0"/>
          </a:p>
          <a:p>
            <a:endParaRPr lang="en-GB" dirty="0"/>
          </a:p>
        </p:txBody>
      </p:sp>
    </p:spTree>
    <p:extLst>
      <p:ext uri="{BB962C8B-B14F-4D97-AF65-F5344CB8AC3E}">
        <p14:creationId xmlns:p14="http://schemas.microsoft.com/office/powerpoint/2010/main" val="42410060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4E785-D116-E0F1-9108-320E6ECFAC96}"/>
              </a:ext>
            </a:extLst>
          </p:cNvPr>
          <p:cNvSpPr>
            <a:spLocks noGrp="1"/>
          </p:cNvSpPr>
          <p:nvPr>
            <p:ph type="title"/>
          </p:nvPr>
        </p:nvSpPr>
        <p:spPr/>
        <p:txBody>
          <a:bodyPr>
            <a:normAutofit fontScale="90000"/>
          </a:bodyPr>
          <a:lstStyle/>
          <a:p>
            <a:pPr algn="ctr"/>
            <a:r>
              <a:rPr lang="en-GB" dirty="0"/>
              <a:t>Evaluation of the solutions found</a:t>
            </a:r>
            <a:br>
              <a:rPr lang="en-GB" dirty="0"/>
            </a:br>
            <a:r>
              <a:rPr lang="en-GB" dirty="0"/>
              <a:t>PMI Results</a:t>
            </a:r>
          </a:p>
        </p:txBody>
      </p:sp>
      <p:sp>
        <p:nvSpPr>
          <p:cNvPr id="3" name="Content Placeholder 2">
            <a:extLst>
              <a:ext uri="{FF2B5EF4-FFF2-40B4-BE49-F238E27FC236}">
                <a16:creationId xmlns:a16="http://schemas.microsoft.com/office/drawing/2014/main" id="{1FA63924-754D-B22E-5AFE-228DA7366AB4}"/>
              </a:ext>
            </a:extLst>
          </p:cNvPr>
          <p:cNvSpPr>
            <a:spLocks noGrp="1"/>
          </p:cNvSpPr>
          <p:nvPr>
            <p:ph idx="1"/>
          </p:nvPr>
        </p:nvSpPr>
        <p:spPr>
          <a:xfrm>
            <a:off x="761799" y="2750126"/>
            <a:ext cx="10381205" cy="3901045"/>
          </a:xfrm>
        </p:spPr>
        <p:txBody>
          <a:bodyPr>
            <a:normAutofit lnSpcReduction="10000"/>
          </a:bodyPr>
          <a:lstStyle/>
          <a:p>
            <a:r>
              <a:rPr lang="en-GB" dirty="0"/>
              <a:t>PMI is a systematic method of evaluating solutions to problems by reasoning, being highlighted: Plus, Minus and Interesting aspects. (</a:t>
            </a:r>
            <a:r>
              <a:rPr lang="en-GB" dirty="0" err="1"/>
              <a:t>HatRabbits</a:t>
            </a:r>
            <a:r>
              <a:rPr lang="en-GB" dirty="0"/>
              <a:t>, 2019).</a:t>
            </a:r>
          </a:p>
          <a:p>
            <a:r>
              <a:rPr lang="en-GB" dirty="0">
                <a:highlight>
                  <a:srgbClr val="FFFF00"/>
                </a:highlight>
              </a:rPr>
              <a:t>Plus</a:t>
            </a:r>
            <a:r>
              <a:rPr lang="en-GB" dirty="0"/>
              <a:t>: -greater interest in the health industry;</a:t>
            </a:r>
          </a:p>
          <a:p>
            <a:r>
              <a:rPr lang="en-GB" dirty="0"/>
              <a:t>-increasing the number of staff;</a:t>
            </a:r>
          </a:p>
          <a:p>
            <a:r>
              <a:rPr lang="en-GB" dirty="0"/>
              <a:t>-evolution of the system;</a:t>
            </a:r>
          </a:p>
          <a:p>
            <a:r>
              <a:rPr lang="en-GB" dirty="0">
                <a:highlight>
                  <a:srgbClr val="FFFF00"/>
                </a:highlight>
              </a:rPr>
              <a:t>Minus</a:t>
            </a:r>
            <a:r>
              <a:rPr lang="en-GB" dirty="0"/>
              <a:t>: -higher allocated funds, higher expenditures by the state fund;</a:t>
            </a:r>
          </a:p>
          <a:p>
            <a:r>
              <a:rPr lang="en-GB" dirty="0">
                <a:highlight>
                  <a:srgbClr val="FFFF00"/>
                </a:highlight>
              </a:rPr>
              <a:t>Interesting</a:t>
            </a:r>
            <a:r>
              <a:rPr lang="en-GB" dirty="0"/>
              <a:t>: -Several techniques can be developed, especially as staff from several nations will be hired;</a:t>
            </a:r>
          </a:p>
          <a:p>
            <a:r>
              <a:rPr lang="en-GB" dirty="0"/>
              <a:t>-People will feel safer than usual, because the queues will be shortened;</a:t>
            </a:r>
          </a:p>
        </p:txBody>
      </p:sp>
    </p:spTree>
    <p:extLst>
      <p:ext uri="{BB962C8B-B14F-4D97-AF65-F5344CB8AC3E}">
        <p14:creationId xmlns:p14="http://schemas.microsoft.com/office/powerpoint/2010/main" val="34135888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A35AF-80A1-14B6-8701-E1DA996A1C80}"/>
              </a:ext>
            </a:extLst>
          </p:cNvPr>
          <p:cNvSpPr>
            <a:spLocks noGrp="1"/>
          </p:cNvSpPr>
          <p:nvPr>
            <p:ph type="title"/>
          </p:nvPr>
        </p:nvSpPr>
        <p:spPr/>
        <p:txBody>
          <a:bodyPr/>
          <a:lstStyle/>
          <a:p>
            <a:pPr algn="ctr"/>
            <a:r>
              <a:rPr lang="en-GB" dirty="0"/>
              <a:t>PMI analyse</a:t>
            </a:r>
          </a:p>
        </p:txBody>
      </p:sp>
      <p:graphicFrame>
        <p:nvGraphicFramePr>
          <p:cNvPr id="4" name="Table 4">
            <a:extLst>
              <a:ext uri="{FF2B5EF4-FFF2-40B4-BE49-F238E27FC236}">
                <a16:creationId xmlns:a16="http://schemas.microsoft.com/office/drawing/2014/main" id="{45616473-78EE-8360-D2F0-EE6E7CB5B14E}"/>
              </a:ext>
            </a:extLst>
          </p:cNvPr>
          <p:cNvGraphicFramePr>
            <a:graphicFrameLocks noGrp="1"/>
          </p:cNvGraphicFramePr>
          <p:nvPr>
            <p:ph idx="1"/>
            <p:extLst>
              <p:ext uri="{D42A27DB-BD31-4B8C-83A1-F6EECF244321}">
                <p14:modId xmlns:p14="http://schemas.microsoft.com/office/powerpoint/2010/main" val="3529230094"/>
              </p:ext>
            </p:extLst>
          </p:nvPr>
        </p:nvGraphicFramePr>
        <p:xfrm>
          <a:off x="761714" y="2774950"/>
          <a:ext cx="10380660" cy="2651760"/>
        </p:xfrm>
        <a:graphic>
          <a:graphicData uri="http://schemas.openxmlformats.org/drawingml/2006/table">
            <a:tbl>
              <a:tblPr firstRow="1" bandRow="1">
                <a:tableStyleId>{5C22544A-7EE6-4342-B048-85BDC9FD1C3A}</a:tableStyleId>
              </a:tblPr>
              <a:tblGrid>
                <a:gridCol w="2595165">
                  <a:extLst>
                    <a:ext uri="{9D8B030D-6E8A-4147-A177-3AD203B41FA5}">
                      <a16:colId xmlns:a16="http://schemas.microsoft.com/office/drawing/2014/main" val="1579241245"/>
                    </a:ext>
                  </a:extLst>
                </a:gridCol>
                <a:gridCol w="2595165">
                  <a:extLst>
                    <a:ext uri="{9D8B030D-6E8A-4147-A177-3AD203B41FA5}">
                      <a16:colId xmlns:a16="http://schemas.microsoft.com/office/drawing/2014/main" val="2355939414"/>
                    </a:ext>
                  </a:extLst>
                </a:gridCol>
                <a:gridCol w="2595165">
                  <a:extLst>
                    <a:ext uri="{9D8B030D-6E8A-4147-A177-3AD203B41FA5}">
                      <a16:colId xmlns:a16="http://schemas.microsoft.com/office/drawing/2014/main" val="164754664"/>
                    </a:ext>
                  </a:extLst>
                </a:gridCol>
                <a:gridCol w="2595165">
                  <a:extLst>
                    <a:ext uri="{9D8B030D-6E8A-4147-A177-3AD203B41FA5}">
                      <a16:colId xmlns:a16="http://schemas.microsoft.com/office/drawing/2014/main" val="575630422"/>
                    </a:ext>
                  </a:extLst>
                </a:gridCol>
              </a:tblGrid>
              <a:tr h="0">
                <a:tc>
                  <a:txBody>
                    <a:bodyPr/>
                    <a:lstStyle/>
                    <a:p>
                      <a:r>
                        <a:rPr lang="en-GB" dirty="0"/>
                        <a:t>Solution</a:t>
                      </a:r>
                    </a:p>
                  </a:txBody>
                  <a:tcPr/>
                </a:tc>
                <a:tc>
                  <a:txBody>
                    <a:bodyPr/>
                    <a:lstStyle/>
                    <a:p>
                      <a:r>
                        <a:rPr lang="en-GB" dirty="0"/>
                        <a:t>Plus</a:t>
                      </a:r>
                    </a:p>
                  </a:txBody>
                  <a:tcPr/>
                </a:tc>
                <a:tc>
                  <a:txBody>
                    <a:bodyPr/>
                    <a:lstStyle/>
                    <a:p>
                      <a:r>
                        <a:rPr lang="en-GB" dirty="0"/>
                        <a:t>Minus</a:t>
                      </a:r>
                    </a:p>
                  </a:txBody>
                  <a:tcPr/>
                </a:tc>
                <a:tc>
                  <a:txBody>
                    <a:bodyPr/>
                    <a:lstStyle/>
                    <a:p>
                      <a:r>
                        <a:rPr lang="en-GB" dirty="0"/>
                        <a:t>Interesting</a:t>
                      </a:r>
                    </a:p>
                  </a:txBody>
                  <a:tcPr/>
                </a:tc>
                <a:extLst>
                  <a:ext uri="{0D108BD9-81ED-4DB2-BD59-A6C34878D82A}">
                    <a16:rowId xmlns:a16="http://schemas.microsoft.com/office/drawing/2014/main" val="1550807068"/>
                  </a:ext>
                </a:extLst>
              </a:tr>
              <a:tr h="370840">
                <a:tc>
                  <a:txBody>
                    <a:bodyPr/>
                    <a:lstStyle/>
                    <a:p>
                      <a:r>
                        <a:rPr lang="en-GB" dirty="0"/>
                        <a:t>Reintroduction of student funds and scholarships.</a:t>
                      </a:r>
                    </a:p>
                  </a:txBody>
                  <a:tcPr>
                    <a:lnB w="12700" cap="flat" cmpd="sng" algn="ctr">
                      <a:solidFill>
                        <a:schemeClr val="tx1"/>
                      </a:solidFill>
                      <a:prstDash val="solid"/>
                      <a:round/>
                      <a:headEnd type="none" w="med" len="med"/>
                      <a:tailEnd type="none" w="med" len="med"/>
                    </a:lnB>
                  </a:tcPr>
                </a:tc>
                <a:tc>
                  <a:txBody>
                    <a:bodyPr/>
                    <a:lstStyle/>
                    <a:p>
                      <a:r>
                        <a:rPr lang="en-GB" dirty="0"/>
                        <a:t>More students interesting in healthcare. (+4)</a:t>
                      </a:r>
                    </a:p>
                    <a:p>
                      <a:r>
                        <a:rPr lang="en-GB" dirty="0"/>
                        <a:t>Security for payment plan of students. (+5)</a:t>
                      </a:r>
                    </a:p>
                  </a:txBody>
                  <a:tcPr>
                    <a:lnB w="12700" cap="flat" cmpd="sng" algn="ctr">
                      <a:solidFill>
                        <a:schemeClr val="tx1"/>
                      </a:solidFill>
                      <a:prstDash val="solid"/>
                      <a:round/>
                      <a:headEnd type="none" w="med" len="med"/>
                      <a:tailEnd type="none" w="med" len="med"/>
                    </a:lnB>
                  </a:tcPr>
                </a:tc>
                <a:tc>
                  <a:txBody>
                    <a:bodyPr/>
                    <a:lstStyle/>
                    <a:p>
                      <a:r>
                        <a:rPr lang="en-GB" dirty="0"/>
                        <a:t>Payment plan increased for Government (-1)</a:t>
                      </a:r>
                    </a:p>
                    <a:p>
                      <a:r>
                        <a:rPr lang="en-GB" dirty="0"/>
                        <a:t>Motivation in students (-2)</a:t>
                      </a:r>
                    </a:p>
                  </a:txBody>
                  <a:tcPr>
                    <a:lnB w="12700" cap="flat" cmpd="sng" algn="ctr">
                      <a:solidFill>
                        <a:schemeClr val="tx1"/>
                      </a:solidFill>
                      <a:prstDash val="solid"/>
                      <a:round/>
                      <a:headEnd type="none" w="med" len="med"/>
                      <a:tailEnd type="none" w="med" len="med"/>
                    </a:lnB>
                  </a:tcPr>
                </a:tc>
                <a:tc>
                  <a:txBody>
                    <a:bodyPr/>
                    <a:lstStyle/>
                    <a:p>
                      <a:r>
                        <a:rPr lang="en-GB" dirty="0"/>
                        <a:t>Many students will access the funds without having a career in healthcare (-2).</a:t>
                      </a:r>
                    </a:p>
                    <a:p>
                      <a:r>
                        <a:rPr lang="en-GB" dirty="0"/>
                        <a:t>Staff with higher education in healthcare (+4)</a:t>
                      </a:r>
                    </a:p>
                    <a:p>
                      <a:endParaRPr lang="en-GB" dirty="0"/>
                    </a:p>
                  </a:txBody>
                  <a:tcPr/>
                </a:tc>
                <a:extLst>
                  <a:ext uri="{0D108BD9-81ED-4DB2-BD59-A6C34878D82A}">
                    <a16:rowId xmlns:a16="http://schemas.microsoft.com/office/drawing/2014/main" val="452042848"/>
                  </a:ext>
                </a:extLst>
              </a:tr>
            </a:tbl>
          </a:graphicData>
        </a:graphic>
      </p:graphicFrame>
      <p:graphicFrame>
        <p:nvGraphicFramePr>
          <p:cNvPr id="5" name="Table 4">
            <a:extLst>
              <a:ext uri="{FF2B5EF4-FFF2-40B4-BE49-F238E27FC236}">
                <a16:creationId xmlns:a16="http://schemas.microsoft.com/office/drawing/2014/main" id="{67954EE2-D216-0BEB-36E1-E9EBABA3211C}"/>
              </a:ext>
            </a:extLst>
          </p:cNvPr>
          <p:cNvGraphicFramePr>
            <a:graphicFrameLocks noGrp="1"/>
          </p:cNvGraphicFramePr>
          <p:nvPr>
            <p:extLst>
              <p:ext uri="{D42A27DB-BD31-4B8C-83A1-F6EECF244321}">
                <p14:modId xmlns:p14="http://schemas.microsoft.com/office/powerpoint/2010/main" val="97554766"/>
              </p:ext>
            </p:extLst>
          </p:nvPr>
        </p:nvGraphicFramePr>
        <p:xfrm>
          <a:off x="757403" y="5426710"/>
          <a:ext cx="10384971" cy="365760"/>
        </p:xfrm>
        <a:graphic>
          <a:graphicData uri="http://schemas.openxmlformats.org/drawingml/2006/table">
            <a:tbl>
              <a:tblPr/>
              <a:tblGrid>
                <a:gridCol w="10384971">
                  <a:extLst>
                    <a:ext uri="{9D8B030D-6E8A-4147-A177-3AD203B41FA5}">
                      <a16:colId xmlns:a16="http://schemas.microsoft.com/office/drawing/2014/main" val="407552987"/>
                    </a:ext>
                  </a:extLst>
                </a:gridCol>
              </a:tblGrid>
              <a:tr h="0">
                <a:tc>
                  <a:txBody>
                    <a:bodyPr/>
                    <a:lstStyle/>
                    <a:p>
                      <a:r>
                        <a:rPr lang="en-GB" dirty="0"/>
                        <a:t>Total: 8                                         9                                                 -3                                            +2</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902226740"/>
                  </a:ext>
                </a:extLst>
              </a:tr>
            </a:tbl>
          </a:graphicData>
        </a:graphic>
      </p:graphicFrame>
    </p:spTree>
    <p:extLst>
      <p:ext uri="{BB962C8B-B14F-4D97-AF65-F5344CB8AC3E}">
        <p14:creationId xmlns:p14="http://schemas.microsoft.com/office/powerpoint/2010/main" val="15395410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9A706-835B-D7F4-DA36-74A19B5CEDEB}"/>
              </a:ext>
            </a:extLst>
          </p:cNvPr>
          <p:cNvSpPr>
            <a:spLocks noGrp="1"/>
          </p:cNvSpPr>
          <p:nvPr>
            <p:ph type="title"/>
          </p:nvPr>
        </p:nvSpPr>
        <p:spPr/>
        <p:txBody>
          <a:bodyPr/>
          <a:lstStyle/>
          <a:p>
            <a:pPr algn="ctr"/>
            <a:r>
              <a:rPr lang="en-GB" dirty="0"/>
              <a:t>PMI analyse</a:t>
            </a:r>
          </a:p>
        </p:txBody>
      </p:sp>
      <p:graphicFrame>
        <p:nvGraphicFramePr>
          <p:cNvPr id="4" name="Table 4">
            <a:extLst>
              <a:ext uri="{FF2B5EF4-FFF2-40B4-BE49-F238E27FC236}">
                <a16:creationId xmlns:a16="http://schemas.microsoft.com/office/drawing/2014/main" id="{79F280EB-CAB1-58A4-6435-C51B70E2A82B}"/>
              </a:ext>
            </a:extLst>
          </p:cNvPr>
          <p:cNvGraphicFramePr>
            <a:graphicFrameLocks noGrp="1"/>
          </p:cNvGraphicFramePr>
          <p:nvPr>
            <p:ph idx="1"/>
            <p:extLst>
              <p:ext uri="{D42A27DB-BD31-4B8C-83A1-F6EECF244321}">
                <p14:modId xmlns:p14="http://schemas.microsoft.com/office/powerpoint/2010/main" val="370184608"/>
              </p:ext>
            </p:extLst>
          </p:nvPr>
        </p:nvGraphicFramePr>
        <p:xfrm>
          <a:off x="762000" y="2749550"/>
          <a:ext cx="10380660" cy="2108200"/>
        </p:xfrm>
        <a:graphic>
          <a:graphicData uri="http://schemas.openxmlformats.org/drawingml/2006/table">
            <a:tbl>
              <a:tblPr firstRow="1" bandRow="1">
                <a:tableStyleId>{5C22544A-7EE6-4342-B048-85BDC9FD1C3A}</a:tableStyleId>
              </a:tblPr>
              <a:tblGrid>
                <a:gridCol w="2595165">
                  <a:extLst>
                    <a:ext uri="{9D8B030D-6E8A-4147-A177-3AD203B41FA5}">
                      <a16:colId xmlns:a16="http://schemas.microsoft.com/office/drawing/2014/main" val="804521418"/>
                    </a:ext>
                  </a:extLst>
                </a:gridCol>
                <a:gridCol w="2595165">
                  <a:extLst>
                    <a:ext uri="{9D8B030D-6E8A-4147-A177-3AD203B41FA5}">
                      <a16:colId xmlns:a16="http://schemas.microsoft.com/office/drawing/2014/main" val="207379026"/>
                    </a:ext>
                  </a:extLst>
                </a:gridCol>
                <a:gridCol w="2595165">
                  <a:extLst>
                    <a:ext uri="{9D8B030D-6E8A-4147-A177-3AD203B41FA5}">
                      <a16:colId xmlns:a16="http://schemas.microsoft.com/office/drawing/2014/main" val="1099298593"/>
                    </a:ext>
                  </a:extLst>
                </a:gridCol>
                <a:gridCol w="2595165">
                  <a:extLst>
                    <a:ext uri="{9D8B030D-6E8A-4147-A177-3AD203B41FA5}">
                      <a16:colId xmlns:a16="http://schemas.microsoft.com/office/drawing/2014/main" val="2781202985"/>
                    </a:ext>
                  </a:extLst>
                </a:gridCol>
              </a:tblGrid>
              <a:tr h="370840">
                <a:tc>
                  <a:txBody>
                    <a:bodyPr/>
                    <a:lstStyle/>
                    <a:p>
                      <a:r>
                        <a:rPr lang="en-GB" dirty="0"/>
                        <a:t>Solution</a:t>
                      </a:r>
                    </a:p>
                  </a:txBody>
                  <a:tcPr/>
                </a:tc>
                <a:tc>
                  <a:txBody>
                    <a:bodyPr/>
                    <a:lstStyle/>
                    <a:p>
                      <a:r>
                        <a:rPr lang="en-GB" dirty="0"/>
                        <a:t>Plus</a:t>
                      </a:r>
                    </a:p>
                  </a:txBody>
                  <a:tcPr/>
                </a:tc>
                <a:tc>
                  <a:txBody>
                    <a:bodyPr/>
                    <a:lstStyle/>
                    <a:p>
                      <a:r>
                        <a:rPr lang="en-GB" dirty="0"/>
                        <a:t>Minus</a:t>
                      </a:r>
                    </a:p>
                  </a:txBody>
                  <a:tcPr/>
                </a:tc>
                <a:tc>
                  <a:txBody>
                    <a:bodyPr/>
                    <a:lstStyle/>
                    <a:p>
                      <a:r>
                        <a:rPr lang="en-GB" dirty="0"/>
                        <a:t>Interesting</a:t>
                      </a:r>
                    </a:p>
                  </a:txBody>
                  <a:tcPr/>
                </a:tc>
                <a:extLst>
                  <a:ext uri="{0D108BD9-81ED-4DB2-BD59-A6C34878D82A}">
                    <a16:rowId xmlns:a16="http://schemas.microsoft.com/office/drawing/2014/main" val="1464723637"/>
                  </a:ext>
                </a:extLst>
              </a:tr>
              <a:tr h="370840">
                <a:tc>
                  <a:txBody>
                    <a:bodyPr/>
                    <a:lstStyle/>
                    <a:p>
                      <a:r>
                        <a:rPr lang="en-GB" dirty="0"/>
                        <a:t>Benefits for first-line students and practitioners.</a:t>
                      </a:r>
                    </a:p>
                  </a:txBody>
                  <a:tcPr/>
                </a:tc>
                <a:tc>
                  <a:txBody>
                    <a:bodyPr/>
                    <a:lstStyle/>
                    <a:p>
                      <a:r>
                        <a:rPr lang="en-GB" dirty="0"/>
                        <a:t>Students in healthcare will have a secure graduate job.(+4)</a:t>
                      </a:r>
                    </a:p>
                    <a:p>
                      <a:r>
                        <a:rPr lang="en-GB" dirty="0"/>
                        <a:t>They will have more benefits as key workers.(+5)</a:t>
                      </a:r>
                    </a:p>
                  </a:txBody>
                  <a:tcPr/>
                </a:tc>
                <a:tc>
                  <a:txBody>
                    <a:bodyPr/>
                    <a:lstStyle/>
                    <a:p>
                      <a:r>
                        <a:rPr lang="en-GB" dirty="0"/>
                        <a:t>There is a difference between students from healthcare profile and other profiles (-1).</a:t>
                      </a:r>
                    </a:p>
                  </a:txBody>
                  <a:tcPr/>
                </a:tc>
                <a:tc>
                  <a:txBody>
                    <a:bodyPr/>
                    <a:lstStyle/>
                    <a:p>
                      <a:r>
                        <a:rPr lang="en-GB" dirty="0"/>
                        <a:t>The career in healthcare will have more staff and no shortage as well as there is a higher number in students. (+5).</a:t>
                      </a:r>
                    </a:p>
                  </a:txBody>
                  <a:tcPr/>
                </a:tc>
                <a:extLst>
                  <a:ext uri="{0D108BD9-81ED-4DB2-BD59-A6C34878D82A}">
                    <a16:rowId xmlns:a16="http://schemas.microsoft.com/office/drawing/2014/main" val="268103034"/>
                  </a:ext>
                </a:extLst>
              </a:tr>
            </a:tbl>
          </a:graphicData>
        </a:graphic>
      </p:graphicFrame>
      <p:graphicFrame>
        <p:nvGraphicFramePr>
          <p:cNvPr id="5" name="Table 4">
            <a:extLst>
              <a:ext uri="{FF2B5EF4-FFF2-40B4-BE49-F238E27FC236}">
                <a16:creationId xmlns:a16="http://schemas.microsoft.com/office/drawing/2014/main" id="{1984FF44-1665-A3FF-126E-8294E208E201}"/>
              </a:ext>
            </a:extLst>
          </p:cNvPr>
          <p:cNvGraphicFramePr>
            <a:graphicFrameLocks noGrp="1"/>
          </p:cNvGraphicFramePr>
          <p:nvPr>
            <p:extLst>
              <p:ext uri="{D42A27DB-BD31-4B8C-83A1-F6EECF244321}">
                <p14:modId xmlns:p14="http://schemas.microsoft.com/office/powerpoint/2010/main" val="962609987"/>
              </p:ext>
            </p:extLst>
          </p:nvPr>
        </p:nvGraphicFramePr>
        <p:xfrm>
          <a:off x="761801" y="4872452"/>
          <a:ext cx="10319657" cy="370114"/>
        </p:xfrm>
        <a:graphic>
          <a:graphicData uri="http://schemas.openxmlformats.org/drawingml/2006/table">
            <a:tbl>
              <a:tblPr/>
              <a:tblGrid>
                <a:gridCol w="10319657">
                  <a:extLst>
                    <a:ext uri="{9D8B030D-6E8A-4147-A177-3AD203B41FA5}">
                      <a16:colId xmlns:a16="http://schemas.microsoft.com/office/drawing/2014/main" val="2831505110"/>
                    </a:ext>
                  </a:extLst>
                </a:gridCol>
              </a:tblGrid>
              <a:tr h="370114">
                <a:tc>
                  <a:txBody>
                    <a:bodyPr/>
                    <a:lstStyle/>
                    <a:p>
                      <a:r>
                        <a:rPr lang="en-GB" dirty="0"/>
                        <a:t>Total: 13                                     9                                                     -1                                          +5</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2567560873"/>
                  </a:ext>
                </a:extLst>
              </a:tr>
            </a:tbl>
          </a:graphicData>
        </a:graphic>
      </p:graphicFrame>
    </p:spTree>
    <p:extLst>
      <p:ext uri="{BB962C8B-B14F-4D97-AF65-F5344CB8AC3E}">
        <p14:creationId xmlns:p14="http://schemas.microsoft.com/office/powerpoint/2010/main" val="32448777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EC537-19D7-9F17-C06D-7A072CAD70BF}"/>
              </a:ext>
            </a:extLst>
          </p:cNvPr>
          <p:cNvSpPr>
            <a:spLocks noGrp="1"/>
          </p:cNvSpPr>
          <p:nvPr>
            <p:ph type="title"/>
          </p:nvPr>
        </p:nvSpPr>
        <p:spPr/>
        <p:txBody>
          <a:bodyPr/>
          <a:lstStyle/>
          <a:p>
            <a:pPr algn="ctr"/>
            <a:r>
              <a:rPr lang="en-GB" dirty="0"/>
              <a:t>PMI analyse</a:t>
            </a:r>
          </a:p>
        </p:txBody>
      </p:sp>
      <p:graphicFrame>
        <p:nvGraphicFramePr>
          <p:cNvPr id="4" name="Table 4">
            <a:extLst>
              <a:ext uri="{FF2B5EF4-FFF2-40B4-BE49-F238E27FC236}">
                <a16:creationId xmlns:a16="http://schemas.microsoft.com/office/drawing/2014/main" id="{0762F338-C3D0-C851-F35E-041C9FAA8C01}"/>
              </a:ext>
            </a:extLst>
          </p:cNvPr>
          <p:cNvGraphicFramePr>
            <a:graphicFrameLocks noGrp="1"/>
          </p:cNvGraphicFramePr>
          <p:nvPr>
            <p:ph idx="1"/>
            <p:extLst>
              <p:ext uri="{D42A27DB-BD31-4B8C-83A1-F6EECF244321}">
                <p14:modId xmlns:p14="http://schemas.microsoft.com/office/powerpoint/2010/main" val="2990931390"/>
              </p:ext>
            </p:extLst>
          </p:nvPr>
        </p:nvGraphicFramePr>
        <p:xfrm>
          <a:off x="761801" y="2401207"/>
          <a:ext cx="10380660" cy="3754120"/>
        </p:xfrm>
        <a:graphic>
          <a:graphicData uri="http://schemas.openxmlformats.org/drawingml/2006/table">
            <a:tbl>
              <a:tblPr firstRow="1" bandRow="1">
                <a:tableStyleId>{5C22544A-7EE6-4342-B048-85BDC9FD1C3A}</a:tableStyleId>
              </a:tblPr>
              <a:tblGrid>
                <a:gridCol w="2595165">
                  <a:extLst>
                    <a:ext uri="{9D8B030D-6E8A-4147-A177-3AD203B41FA5}">
                      <a16:colId xmlns:a16="http://schemas.microsoft.com/office/drawing/2014/main" val="1291525585"/>
                    </a:ext>
                  </a:extLst>
                </a:gridCol>
                <a:gridCol w="2595165">
                  <a:extLst>
                    <a:ext uri="{9D8B030D-6E8A-4147-A177-3AD203B41FA5}">
                      <a16:colId xmlns:a16="http://schemas.microsoft.com/office/drawing/2014/main" val="3419898200"/>
                    </a:ext>
                  </a:extLst>
                </a:gridCol>
                <a:gridCol w="2595165">
                  <a:extLst>
                    <a:ext uri="{9D8B030D-6E8A-4147-A177-3AD203B41FA5}">
                      <a16:colId xmlns:a16="http://schemas.microsoft.com/office/drawing/2014/main" val="3781678107"/>
                    </a:ext>
                  </a:extLst>
                </a:gridCol>
                <a:gridCol w="2595165">
                  <a:extLst>
                    <a:ext uri="{9D8B030D-6E8A-4147-A177-3AD203B41FA5}">
                      <a16:colId xmlns:a16="http://schemas.microsoft.com/office/drawing/2014/main" val="2454465195"/>
                    </a:ext>
                  </a:extLst>
                </a:gridCol>
              </a:tblGrid>
              <a:tr h="370840">
                <a:tc>
                  <a:txBody>
                    <a:bodyPr/>
                    <a:lstStyle/>
                    <a:p>
                      <a:r>
                        <a:rPr lang="en-GB" dirty="0"/>
                        <a:t>Solution</a:t>
                      </a:r>
                    </a:p>
                  </a:txBody>
                  <a:tcPr/>
                </a:tc>
                <a:tc>
                  <a:txBody>
                    <a:bodyPr/>
                    <a:lstStyle/>
                    <a:p>
                      <a:r>
                        <a:rPr lang="en-GB" dirty="0"/>
                        <a:t>Plus</a:t>
                      </a:r>
                    </a:p>
                  </a:txBody>
                  <a:tcPr/>
                </a:tc>
                <a:tc>
                  <a:txBody>
                    <a:bodyPr/>
                    <a:lstStyle/>
                    <a:p>
                      <a:r>
                        <a:rPr lang="en-GB" dirty="0"/>
                        <a:t>Minus</a:t>
                      </a:r>
                    </a:p>
                  </a:txBody>
                  <a:tcPr/>
                </a:tc>
                <a:tc>
                  <a:txBody>
                    <a:bodyPr/>
                    <a:lstStyle/>
                    <a:p>
                      <a:r>
                        <a:rPr lang="en-GB" dirty="0"/>
                        <a:t>Interesting</a:t>
                      </a:r>
                    </a:p>
                  </a:txBody>
                  <a:tcPr/>
                </a:tc>
                <a:extLst>
                  <a:ext uri="{0D108BD9-81ED-4DB2-BD59-A6C34878D82A}">
                    <a16:rowId xmlns:a16="http://schemas.microsoft.com/office/drawing/2014/main" val="543593649"/>
                  </a:ext>
                </a:extLst>
              </a:tr>
              <a:tr h="370840">
                <a:tc>
                  <a:txBody>
                    <a:bodyPr/>
                    <a:lstStyle/>
                    <a:p>
                      <a:r>
                        <a:rPr lang="en-GB" dirty="0"/>
                        <a:t>The introduction of laws favourable to Europeans, open, visas without requirements, only related to the practice of this profession, allowing them to settle with families and have rights, to attract as many other countries as possible, especially in Europe.</a:t>
                      </a:r>
                    </a:p>
                  </a:txBody>
                  <a:tcPr/>
                </a:tc>
                <a:tc>
                  <a:txBody>
                    <a:bodyPr/>
                    <a:lstStyle/>
                    <a:p>
                      <a:r>
                        <a:rPr lang="en-GB" dirty="0"/>
                        <a:t>Higher number as workers in healthcare (+5). </a:t>
                      </a:r>
                    </a:p>
                    <a:p>
                      <a:r>
                        <a:rPr lang="en-GB" dirty="0"/>
                        <a:t>Diversity in workplace (+4).</a:t>
                      </a:r>
                    </a:p>
                    <a:p>
                      <a:r>
                        <a:rPr lang="en-GB" dirty="0"/>
                        <a:t>More communities contribute to the healthcare system. (+3)</a:t>
                      </a:r>
                    </a:p>
                  </a:txBody>
                  <a:tcPr/>
                </a:tc>
                <a:tc>
                  <a:txBody>
                    <a:bodyPr/>
                    <a:lstStyle/>
                    <a:p>
                      <a:r>
                        <a:rPr lang="en-GB" dirty="0"/>
                        <a:t>Government should modify the law. (-3).</a:t>
                      </a:r>
                    </a:p>
                    <a:p>
                      <a:r>
                        <a:rPr lang="en-GB" dirty="0"/>
                        <a:t>Government must pay more taxes.(-1)</a:t>
                      </a:r>
                    </a:p>
                    <a:p>
                      <a:r>
                        <a:rPr lang="en-GB" dirty="0"/>
                        <a:t>The procedure is harder than expected. (-2)</a:t>
                      </a:r>
                    </a:p>
                  </a:txBody>
                  <a:tcPr/>
                </a:tc>
                <a:tc>
                  <a:txBody>
                    <a:bodyPr/>
                    <a:lstStyle/>
                    <a:p>
                      <a:r>
                        <a:rPr lang="en-GB" dirty="0"/>
                        <a:t>Many people will have jobs available in healthcare and the system should be more complex and facile. (+3)</a:t>
                      </a:r>
                    </a:p>
                    <a:p>
                      <a:r>
                        <a:rPr lang="en-GB" dirty="0"/>
                        <a:t>There is no longer shortage in healthcare staff. (+2)</a:t>
                      </a:r>
                    </a:p>
                  </a:txBody>
                  <a:tcPr/>
                </a:tc>
                <a:extLst>
                  <a:ext uri="{0D108BD9-81ED-4DB2-BD59-A6C34878D82A}">
                    <a16:rowId xmlns:a16="http://schemas.microsoft.com/office/drawing/2014/main" val="1094179139"/>
                  </a:ext>
                </a:extLst>
              </a:tr>
            </a:tbl>
          </a:graphicData>
        </a:graphic>
      </p:graphicFrame>
      <p:graphicFrame>
        <p:nvGraphicFramePr>
          <p:cNvPr id="5" name="Table 4">
            <a:extLst>
              <a:ext uri="{FF2B5EF4-FFF2-40B4-BE49-F238E27FC236}">
                <a16:creationId xmlns:a16="http://schemas.microsoft.com/office/drawing/2014/main" id="{7CECD4E4-374E-EA0D-3066-F7DD81C89A8D}"/>
              </a:ext>
            </a:extLst>
          </p:cNvPr>
          <p:cNvGraphicFramePr>
            <a:graphicFrameLocks noGrp="1"/>
          </p:cNvGraphicFramePr>
          <p:nvPr>
            <p:extLst>
              <p:ext uri="{D42A27DB-BD31-4B8C-83A1-F6EECF244321}">
                <p14:modId xmlns:p14="http://schemas.microsoft.com/office/powerpoint/2010/main" val="4216244747"/>
              </p:ext>
            </p:extLst>
          </p:nvPr>
        </p:nvGraphicFramePr>
        <p:xfrm>
          <a:off x="751114" y="6193971"/>
          <a:ext cx="10395857" cy="365760"/>
        </p:xfrm>
        <a:graphic>
          <a:graphicData uri="http://schemas.openxmlformats.org/drawingml/2006/table">
            <a:tbl>
              <a:tblPr/>
              <a:tblGrid>
                <a:gridCol w="10395857">
                  <a:extLst>
                    <a:ext uri="{9D8B030D-6E8A-4147-A177-3AD203B41FA5}">
                      <a16:colId xmlns:a16="http://schemas.microsoft.com/office/drawing/2014/main" val="1647885136"/>
                    </a:ext>
                  </a:extLst>
                </a:gridCol>
              </a:tblGrid>
              <a:tr h="304800">
                <a:tc>
                  <a:txBody>
                    <a:bodyPr/>
                    <a:lstStyle/>
                    <a:p>
                      <a:r>
                        <a:rPr lang="en-GB" dirty="0"/>
                        <a:t>Total: 11                                    12                                               -6                                               +5</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1066691724"/>
                  </a:ext>
                </a:extLst>
              </a:tr>
            </a:tbl>
          </a:graphicData>
        </a:graphic>
      </p:graphicFrame>
    </p:spTree>
    <p:extLst>
      <p:ext uri="{BB962C8B-B14F-4D97-AF65-F5344CB8AC3E}">
        <p14:creationId xmlns:p14="http://schemas.microsoft.com/office/powerpoint/2010/main" val="26090214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a:extLst>
              <a:ext uri="{FF2B5EF4-FFF2-40B4-BE49-F238E27FC236}">
                <a16:creationId xmlns:a16="http://schemas.microsoft.com/office/drawing/2014/main" id="{C34B1ED3-4FB0-433F-BDED-442EC2ADC7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nt">
            <a:extLst>
              <a:ext uri="{FF2B5EF4-FFF2-40B4-BE49-F238E27FC236}">
                <a16:creationId xmlns:a16="http://schemas.microsoft.com/office/drawing/2014/main" id="{2CF6FAD6-46FE-4ABF-924F-40AEEAE59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92000"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B9D38F80-A0D0-4062-8B61-16440AC9D8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46797" y="0"/>
            <a:ext cx="6845203"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E335820B-3A29-42C5-AA8D-10ECA43CD9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2284809"/>
          </a:xfrm>
          <a:prstGeom prst="rect">
            <a:avLst/>
          </a:prstGeom>
          <a:solidFill>
            <a:schemeClr val="bg1"/>
          </a:solidFill>
          <a:ln>
            <a:noFill/>
          </a:ln>
          <a:effectLst>
            <a:outerShdw blurRad="254000" dist="127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D4D9E9D-9B8A-222A-CD1D-9855F5D2C419}"/>
              </a:ext>
            </a:extLst>
          </p:cNvPr>
          <p:cNvSpPr>
            <a:spLocks noGrp="1"/>
          </p:cNvSpPr>
          <p:nvPr>
            <p:ph type="title"/>
          </p:nvPr>
        </p:nvSpPr>
        <p:spPr>
          <a:xfrm>
            <a:off x="761801" y="858983"/>
            <a:ext cx="9906799" cy="1161594"/>
          </a:xfrm>
        </p:spPr>
        <p:txBody>
          <a:bodyPr>
            <a:normAutofit/>
          </a:bodyPr>
          <a:lstStyle/>
          <a:p>
            <a:r>
              <a:rPr lang="en-GB" dirty="0"/>
              <a:t>References</a:t>
            </a:r>
          </a:p>
        </p:txBody>
      </p:sp>
      <p:sp>
        <p:nvSpPr>
          <p:cNvPr id="3" name="Content Placeholder 2">
            <a:extLst>
              <a:ext uri="{FF2B5EF4-FFF2-40B4-BE49-F238E27FC236}">
                <a16:creationId xmlns:a16="http://schemas.microsoft.com/office/drawing/2014/main" id="{8490E719-98C5-6689-005F-FA4F9F193D3D}"/>
              </a:ext>
            </a:extLst>
          </p:cNvPr>
          <p:cNvSpPr>
            <a:spLocks noGrp="1"/>
          </p:cNvSpPr>
          <p:nvPr>
            <p:ph idx="1"/>
          </p:nvPr>
        </p:nvSpPr>
        <p:spPr>
          <a:xfrm>
            <a:off x="5797512" y="2638498"/>
            <a:ext cx="5346796" cy="3601581"/>
          </a:xfrm>
        </p:spPr>
        <p:txBody>
          <a:bodyPr anchor="ctr">
            <a:normAutofit/>
          </a:bodyPr>
          <a:lstStyle/>
          <a:p>
            <a:pPr>
              <a:lnSpc>
                <a:spcPct val="100000"/>
              </a:lnSpc>
            </a:pPr>
            <a:r>
              <a:rPr lang="en-GB" sz="1500" err="1"/>
              <a:t>HatRabbits</a:t>
            </a:r>
            <a:r>
              <a:rPr lang="en-GB" sz="1500"/>
              <a:t>. (2019). PMI - How to evaluate any idea objectively. [online] Available at: </a:t>
            </a:r>
            <a:r>
              <a:rPr lang="en-GB" sz="1500">
                <a:hlinkClick r:id="rId2"/>
              </a:rPr>
              <a:t>https://hatrabbits.com/en/pmi/</a:t>
            </a:r>
            <a:r>
              <a:rPr lang="en-GB" sz="1500"/>
              <a:t>.  (Accessed date: 03/07/2022).</a:t>
            </a:r>
          </a:p>
          <a:p>
            <a:pPr>
              <a:lnSpc>
                <a:spcPct val="100000"/>
              </a:lnSpc>
            </a:pPr>
            <a:r>
              <a:rPr lang="en-GB" sz="1500"/>
              <a:t>Lewis, S. (2020). What is a Fishbone Diagram (Ishikawa Cause and Effect Diagram)? [online] WhatIs.com. Available at: </a:t>
            </a:r>
            <a:r>
              <a:rPr lang="en-GB" sz="1500">
                <a:hlinkClick r:id="rId3"/>
              </a:rPr>
              <a:t>https://www.techtarget.com/whatis/definition/fishbone-diagram</a:t>
            </a:r>
            <a:r>
              <a:rPr lang="en-GB" sz="1500"/>
              <a:t>.  (Accessed date: 01/07/2022).‌</a:t>
            </a:r>
          </a:p>
          <a:p>
            <a:pPr>
              <a:lnSpc>
                <a:spcPct val="100000"/>
              </a:lnSpc>
            </a:pPr>
            <a:r>
              <a:rPr lang="en-GB" sz="1500"/>
              <a:t>NHS Providers. (2022). NHS workforce shortage has ‘serious and detrimental’ impact on services. [online] Available at: </a:t>
            </a:r>
            <a:r>
              <a:rPr lang="en-GB" sz="1500">
                <a:hlinkClick r:id="rId4"/>
              </a:rPr>
              <a:t>https://nhsproviders.org/news-blogs/news/nhs-workforce-shortage-has-serious-and-detrimental-impact-on-services</a:t>
            </a:r>
            <a:r>
              <a:rPr lang="en-GB" sz="1500"/>
              <a:t>. (Accessed date: 05/07/2022).</a:t>
            </a:r>
          </a:p>
          <a:p>
            <a:pPr>
              <a:lnSpc>
                <a:spcPct val="100000"/>
              </a:lnSpc>
            </a:pPr>
            <a:endParaRPr lang="en-GB" sz="1500"/>
          </a:p>
          <a:p>
            <a:pPr>
              <a:lnSpc>
                <a:spcPct val="100000"/>
              </a:lnSpc>
            </a:pPr>
            <a:endParaRPr lang="en-GB" sz="1500"/>
          </a:p>
        </p:txBody>
      </p:sp>
      <p:cxnSp>
        <p:nvCxnSpPr>
          <p:cNvPr id="16" name="Straight Connector 15">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964979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a:extLst>
              <a:ext uri="{FF2B5EF4-FFF2-40B4-BE49-F238E27FC236}">
                <a16:creationId xmlns:a16="http://schemas.microsoft.com/office/drawing/2014/main" id="{C34B1ED3-4FB0-433F-BDED-442EC2ADC7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nt">
            <a:extLst>
              <a:ext uri="{FF2B5EF4-FFF2-40B4-BE49-F238E27FC236}">
                <a16:creationId xmlns:a16="http://schemas.microsoft.com/office/drawing/2014/main" id="{2CF6FAD6-46FE-4ABF-924F-40AEEAE59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92000"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B9D38F80-A0D0-4062-8B61-16440AC9D8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46797" y="0"/>
            <a:ext cx="6845203"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E335820B-3A29-42C5-AA8D-10ECA43CD9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2284809"/>
          </a:xfrm>
          <a:prstGeom prst="rect">
            <a:avLst/>
          </a:prstGeom>
          <a:solidFill>
            <a:schemeClr val="bg1"/>
          </a:solidFill>
          <a:ln>
            <a:noFill/>
          </a:ln>
          <a:effectLst>
            <a:outerShdw blurRad="254000" dist="127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1581FD6-CB64-FC03-980E-113B2C9B4897}"/>
              </a:ext>
            </a:extLst>
          </p:cNvPr>
          <p:cNvSpPr>
            <a:spLocks noGrp="1"/>
          </p:cNvSpPr>
          <p:nvPr>
            <p:ph type="title"/>
          </p:nvPr>
        </p:nvSpPr>
        <p:spPr>
          <a:xfrm>
            <a:off x="761801" y="858983"/>
            <a:ext cx="9906799" cy="1161594"/>
          </a:xfrm>
        </p:spPr>
        <p:txBody>
          <a:bodyPr>
            <a:normAutofit/>
          </a:bodyPr>
          <a:lstStyle/>
          <a:p>
            <a:r>
              <a:rPr lang="en-GB" dirty="0"/>
              <a:t>References</a:t>
            </a:r>
          </a:p>
        </p:txBody>
      </p:sp>
      <p:sp>
        <p:nvSpPr>
          <p:cNvPr id="3" name="Content Placeholder 2">
            <a:extLst>
              <a:ext uri="{FF2B5EF4-FFF2-40B4-BE49-F238E27FC236}">
                <a16:creationId xmlns:a16="http://schemas.microsoft.com/office/drawing/2014/main" id="{DD2B3477-DDAB-9E55-8A6D-F4058DB146F2}"/>
              </a:ext>
            </a:extLst>
          </p:cNvPr>
          <p:cNvSpPr>
            <a:spLocks noGrp="1"/>
          </p:cNvSpPr>
          <p:nvPr>
            <p:ph idx="1"/>
          </p:nvPr>
        </p:nvSpPr>
        <p:spPr>
          <a:xfrm>
            <a:off x="5797512" y="2638498"/>
            <a:ext cx="5346796" cy="3601581"/>
          </a:xfrm>
        </p:spPr>
        <p:txBody>
          <a:bodyPr anchor="ctr">
            <a:normAutofit/>
          </a:bodyPr>
          <a:lstStyle/>
          <a:p>
            <a:pPr>
              <a:lnSpc>
                <a:spcPct val="100000"/>
              </a:lnSpc>
            </a:pPr>
            <a:r>
              <a:rPr lang="en-GB" sz="1500"/>
              <a:t>Nursing in Practice. (2021). NHS staff crisis ‘most pressing concern’ post-Brexit, report finds. [online] Available at: </a:t>
            </a:r>
            <a:r>
              <a:rPr lang="en-GB" sz="1500">
                <a:hlinkClick r:id="rId2"/>
              </a:rPr>
              <a:t>https://www.nursinginpractice.com/community-nursing/nhs-staff-crisis-most-pressing-concern-post-brexit-report-finds/</a:t>
            </a:r>
            <a:r>
              <a:rPr lang="en-GB" sz="1500"/>
              <a:t>. (Accessed date: 05/07/2022).</a:t>
            </a:r>
          </a:p>
          <a:p>
            <a:pPr>
              <a:lnSpc>
                <a:spcPct val="100000"/>
              </a:lnSpc>
            </a:pPr>
            <a:r>
              <a:rPr lang="en-GB" sz="1500"/>
              <a:t>Oxford College of Marketing (2016). What is a PESTEL analysis? [online] Oxford College of Marketing Blog. Available at: </a:t>
            </a:r>
            <a:r>
              <a:rPr lang="en-GB" sz="1500">
                <a:hlinkClick r:id="rId3"/>
              </a:rPr>
              <a:t>https://blog.oxfordcollegeofmarketing.com/2016/06/30/pestel-analysis/</a:t>
            </a:r>
            <a:r>
              <a:rPr lang="en-GB" sz="1500"/>
              <a:t>. (Accessed date: 04/07/2022).</a:t>
            </a:r>
          </a:p>
          <a:p>
            <a:pPr>
              <a:lnSpc>
                <a:spcPct val="100000"/>
              </a:lnSpc>
            </a:pPr>
            <a:r>
              <a:rPr lang="en-GB" sz="1500"/>
              <a:t>University of Massachusetts Dartmouth (2021). Decision-making process - UMass Dartmouth. [online] Umassd.edu. Available at: </a:t>
            </a:r>
            <a:r>
              <a:rPr lang="en-GB" sz="1500">
                <a:hlinkClick r:id="rId4"/>
              </a:rPr>
              <a:t>https://www.umassd.edu/fycm/decision-making/process/</a:t>
            </a:r>
            <a:r>
              <a:rPr lang="en-GB" sz="1500"/>
              <a:t>. (Accessed date: 02/07/2022).</a:t>
            </a:r>
          </a:p>
        </p:txBody>
      </p:sp>
      <p:cxnSp>
        <p:nvCxnSpPr>
          <p:cNvPr id="16" name="Straight Connector 15">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26584531"/>
      </p:ext>
    </p:extLst>
  </p:cSld>
  <p:clrMapOvr>
    <a:masterClrMapping/>
  </p:clrMapOvr>
</p:sld>
</file>

<file path=ppt/theme/theme1.xml><?xml version="1.0" encoding="utf-8"?>
<a:theme xmlns:a="http://schemas.openxmlformats.org/drawingml/2006/main" name="BevelVTI">
  <a:themeElements>
    <a:clrScheme name="Custom 148">
      <a:dk1>
        <a:srgbClr val="262626"/>
      </a:dk1>
      <a:lt1>
        <a:sysClr val="window" lastClr="FFFFFF"/>
      </a:lt1>
      <a:dk2>
        <a:srgbClr val="2F333D"/>
      </a:dk2>
      <a:lt2>
        <a:srgbClr val="ECF0F0"/>
      </a:lt2>
      <a:accent1>
        <a:srgbClr val="00BAC8"/>
      </a:accent1>
      <a:accent2>
        <a:srgbClr val="794DFF"/>
      </a:accent2>
      <a:accent3>
        <a:srgbClr val="00D17D"/>
      </a:accent3>
      <a:accent4>
        <a:srgbClr val="E69500"/>
      </a:accent4>
      <a:accent5>
        <a:srgbClr val="FE5D21"/>
      </a:accent5>
      <a:accent6>
        <a:srgbClr val="404040"/>
      </a:accent6>
      <a:hlink>
        <a:srgbClr val="3E8FF1"/>
      </a:hlink>
      <a:folHlink>
        <a:srgbClr val="939393"/>
      </a:folHlink>
    </a:clrScheme>
    <a:fontScheme name="Custom 53">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evelVTI" id="{C9E5F598-602B-46C1-AA16-073CEB959654}" vid="{2AE1FD39-65AD-4D34-93E9-C7019D0ECBAC}"/>
    </a:ext>
  </a:extLst>
</a:theme>
</file>

<file path=docProps/app.xml><?xml version="1.0" encoding="utf-8"?>
<Properties xmlns="http://schemas.openxmlformats.org/officeDocument/2006/extended-properties" xmlns:vt="http://schemas.openxmlformats.org/officeDocument/2006/docPropsVTypes">
  <TotalTime>0</TotalTime>
  <Words>1123</Words>
  <Application>Microsoft Office PowerPoint</Application>
  <PresentationFormat>Widescreen</PresentationFormat>
  <Paragraphs>92</Paragraphs>
  <Slides>12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Bierstadt</vt:lpstr>
      <vt:lpstr>BevelVTI</vt:lpstr>
      <vt:lpstr>Understanding and solving the problem of Staff Shortage in Proper Care</vt:lpstr>
      <vt:lpstr>The nature and impact of the complex problem on Proper Care and its employees</vt:lpstr>
      <vt:lpstr>Understanding the causes of Staff Shortage in Proper Care</vt:lpstr>
      <vt:lpstr>PESTEL analyse</vt:lpstr>
      <vt:lpstr>Fishbone analyse</vt:lpstr>
      <vt:lpstr>Solutions to solve the problem issued by the staff shortage at Proper Care</vt:lpstr>
      <vt:lpstr>Evaluation of the solutions found PMI Results</vt:lpstr>
      <vt:lpstr>PMI analyse</vt:lpstr>
      <vt:lpstr>PMI analyse</vt:lpstr>
      <vt:lpstr>PMI analyse</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and solving the problem of Staff Shortage in Proper Care</dc:title>
  <dc:creator>Bianca Birnau</dc:creator>
  <cp:lastModifiedBy>Bianca Birnau</cp:lastModifiedBy>
  <cp:revision>4</cp:revision>
  <dcterms:created xsi:type="dcterms:W3CDTF">2022-07-07T22:12:45Z</dcterms:created>
  <dcterms:modified xsi:type="dcterms:W3CDTF">2022-07-11T22:45:45Z</dcterms:modified>
</cp:coreProperties>
</file>