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67" d="100"/>
          <a:sy n="67" d="100"/>
        </p:scale>
        <p:origin x="64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ableStyles" Target="tableStyles.xml"/><Relationship Id="rId5" Type="http://schemas.openxmlformats.org/officeDocument/2006/relationships/slide" Target="slides/slide4.xml"/><Relationship Id="rId10"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18270337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6165134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12586911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4E8E3D9-2C7C-47CC-8F64-F70D434521EB}"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27672339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4E8E3D9-2C7C-47CC-8F64-F70D434521EB}" type="datetimeFigureOut">
              <a:rPr lang="en-GB" smtClean="0"/>
              <a:t>07/03/2024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13976691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28571773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8902813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23164470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E8E3D9-2C7C-47CC-8F64-F70D434521EB}"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24384770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4E8E3D9-2C7C-47CC-8F64-F70D434521EB}"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29766873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198502778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8826293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42669905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13872834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39234203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404781433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4E8E3D9-2C7C-47CC-8F64-F70D434521EB}"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3CD8C3D-55AA-44B2-B4F6-1712C4CB0F5E}" type="slidenum">
              <a:rPr lang="en-GB" smtClean="0"/>
              <a:t>‹#›</a:t>
            </a:fld>
            <a:endParaRPr lang="en-GB"/>
          </a:p>
        </p:txBody>
      </p:sp>
    </p:spTree>
    <p:extLst>
      <p:ext uri="{BB962C8B-B14F-4D97-AF65-F5344CB8AC3E}">
        <p14:creationId xmlns:p14="http://schemas.microsoft.com/office/powerpoint/2010/main" val="10074988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04E8E3D9-2C7C-47CC-8F64-F70D434521EB}" type="datetimeFigureOut">
              <a:rPr lang="en-GB" smtClean="0"/>
              <a:t>07/03/2024</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13CD8C3D-55AA-44B2-B4F6-1712C4CB0F5E}" type="slidenum">
              <a:rPr lang="en-GB" smtClean="0"/>
              <a:t>‹#›</a:t>
            </a:fld>
            <a:endParaRPr lang="en-GB"/>
          </a:p>
        </p:txBody>
      </p:sp>
    </p:spTree>
    <p:extLst>
      <p:ext uri="{BB962C8B-B14F-4D97-AF65-F5344CB8AC3E}">
        <p14:creationId xmlns:p14="http://schemas.microsoft.com/office/powerpoint/2010/main" val="4185747879"/>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jesip.org.uk/uploads/media/Documents%20Products/Kerslake_Report_Manchester_Are.pdf" TargetMode="External"/><Relationship Id="rId2" Type="http://schemas.openxmlformats.org/officeDocument/2006/relationships/hyperlink" Target="https://ie.indeed.com/career-advice/career-development/managerial-leadership-style" TargetMode="External"/><Relationship Id="rId1" Type="http://schemas.openxmlformats.org/officeDocument/2006/relationships/slideLayout" Target="../slideLayouts/slideLayout2.xml"/><Relationship Id="rId4" Type="http://schemas.openxmlformats.org/officeDocument/2006/relationships/hyperlink" Target="https://www.linkedin.com/pulse/five-biggest-challenges-strategic-leadership-how-them-thomas#:~:text=However%2C%20several%20challenges%20associated%20with,focused%20in%20the%20long%20ter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DEF139-F416-6A66-D58E-7FFEE090059B}"/>
              </a:ext>
            </a:extLst>
          </p:cNvPr>
          <p:cNvSpPr>
            <a:spLocks noGrp="1"/>
          </p:cNvSpPr>
          <p:nvPr>
            <p:ph type="ctrTitle"/>
          </p:nvPr>
        </p:nvSpPr>
        <p:spPr>
          <a:xfrm>
            <a:off x="1419225" y="406400"/>
            <a:ext cx="9144000" cy="2387600"/>
          </a:xfrm>
        </p:spPr>
        <p:txBody>
          <a:bodyPr>
            <a:normAutofit/>
          </a:bodyPr>
          <a:lstStyle/>
          <a:p>
            <a:r>
              <a:rPr lang="en-GB" sz="4800" dirty="0">
                <a:solidFill>
                  <a:schemeClr val="accent1"/>
                </a:solidFill>
                <a:latin typeface="Arial" panose="020B0604020202020204" pitchFamily="34" charset="0"/>
                <a:cs typeface="Arial" panose="020B0604020202020204" pitchFamily="34" charset="0"/>
              </a:rPr>
              <a:t>Leadership Theories in Action</a:t>
            </a:r>
          </a:p>
        </p:txBody>
      </p:sp>
      <p:sp>
        <p:nvSpPr>
          <p:cNvPr id="3" name="Subtitle 2">
            <a:extLst>
              <a:ext uri="{FF2B5EF4-FFF2-40B4-BE49-F238E27FC236}">
                <a16:creationId xmlns:a16="http://schemas.microsoft.com/office/drawing/2014/main" id="{F27451EA-2506-4C77-8B99-AA6C3ACBDDA3}"/>
              </a:ext>
            </a:extLst>
          </p:cNvPr>
          <p:cNvSpPr>
            <a:spLocks noGrp="1"/>
          </p:cNvSpPr>
          <p:nvPr>
            <p:ph type="subTitle" idx="1"/>
          </p:nvPr>
        </p:nvSpPr>
        <p:spPr>
          <a:xfrm>
            <a:off x="2543175" y="4064001"/>
            <a:ext cx="4810125" cy="1655762"/>
          </a:xfrm>
        </p:spPr>
        <p:txBody>
          <a:bodyPr>
            <a:normAutofit/>
          </a:bodyPr>
          <a:lstStyle/>
          <a:p>
            <a:r>
              <a:rPr lang="en-GB" sz="3200" dirty="0">
                <a:solidFill>
                  <a:schemeClr val="accent1"/>
                </a:solidFill>
                <a:latin typeface="Arial" panose="020B0604020202020204" pitchFamily="34" charset="0"/>
                <a:cs typeface="Arial" panose="020B0604020202020204" pitchFamily="34" charset="0"/>
              </a:rPr>
              <a:t>Part 2 : 5 minute Presentation</a:t>
            </a:r>
          </a:p>
        </p:txBody>
      </p:sp>
      <p:sp>
        <p:nvSpPr>
          <p:cNvPr id="4" name="TextBox 3">
            <a:extLst>
              <a:ext uri="{FF2B5EF4-FFF2-40B4-BE49-F238E27FC236}">
                <a16:creationId xmlns:a16="http://schemas.microsoft.com/office/drawing/2014/main" id="{E0B6423B-B04F-1A2F-E23D-260E84C07E05}"/>
              </a:ext>
            </a:extLst>
          </p:cNvPr>
          <p:cNvSpPr txBox="1"/>
          <p:nvPr/>
        </p:nvSpPr>
        <p:spPr>
          <a:xfrm>
            <a:off x="9191625" y="5528270"/>
            <a:ext cx="2743200" cy="923330"/>
          </a:xfrm>
          <a:prstGeom prst="rect">
            <a:avLst/>
          </a:prstGeom>
          <a:noFill/>
        </p:spPr>
        <p:txBody>
          <a:bodyPr wrap="square" rtlCol="0">
            <a:spAutoFit/>
          </a:bodyPr>
          <a:lstStyle/>
          <a:p>
            <a:r>
              <a:rPr lang="en-GB" dirty="0">
                <a:solidFill>
                  <a:schemeClr val="accent1"/>
                </a:solidFill>
                <a:latin typeface="Arial" panose="020B0604020202020204" pitchFamily="34" charset="0"/>
                <a:cs typeface="Arial" panose="020B0604020202020204" pitchFamily="34" charset="0"/>
              </a:rPr>
              <a:t>Student nr: 2105050</a:t>
            </a:r>
          </a:p>
          <a:p>
            <a:endParaRPr lang="en-GB" dirty="0">
              <a:solidFill>
                <a:schemeClr val="accent1"/>
              </a:solidFill>
              <a:latin typeface="Arial" panose="020B0604020202020204" pitchFamily="34" charset="0"/>
              <a:cs typeface="Arial" panose="020B0604020202020204" pitchFamily="34" charset="0"/>
            </a:endParaRPr>
          </a:p>
          <a:p>
            <a:r>
              <a:rPr lang="en-GB" dirty="0">
                <a:solidFill>
                  <a:schemeClr val="accent1"/>
                </a:solidFill>
                <a:latin typeface="Arial" panose="020B0604020202020204" pitchFamily="34" charset="0"/>
                <a:cs typeface="Arial" panose="020B0604020202020204" pitchFamily="34" charset="0"/>
              </a:rPr>
              <a:t>UWTSD</a:t>
            </a:r>
          </a:p>
        </p:txBody>
      </p:sp>
    </p:spTree>
    <p:extLst>
      <p:ext uri="{BB962C8B-B14F-4D97-AF65-F5344CB8AC3E}">
        <p14:creationId xmlns:p14="http://schemas.microsoft.com/office/powerpoint/2010/main" val="3766813478"/>
      </p:ext>
    </p:extLst>
  </p:cSld>
  <p:clrMapOvr>
    <a:masterClrMapping/>
  </p:clrMapOvr>
  <p:transition spd="slow">
    <p:push dir="u"/>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3489EF-0FF2-7BDD-C914-15360E7946EB}"/>
              </a:ext>
            </a:extLst>
          </p:cNvPr>
          <p:cNvSpPr>
            <a:spLocks noGrp="1"/>
          </p:cNvSpPr>
          <p:nvPr>
            <p:ph type="title"/>
          </p:nvPr>
        </p:nvSpPr>
        <p:spPr>
          <a:xfrm>
            <a:off x="838200" y="365126"/>
            <a:ext cx="8467725" cy="1263650"/>
          </a:xfrm>
        </p:spPr>
        <p:txBody>
          <a:bodyPr>
            <a:normAutofit/>
          </a:bodyPr>
          <a:lstStyle/>
          <a:p>
            <a:r>
              <a:rPr lang="en-GB" sz="3600" dirty="0">
                <a:solidFill>
                  <a:schemeClr val="accent1"/>
                </a:solidFill>
                <a:latin typeface="Arial" panose="020B0604020202020204" pitchFamily="34" charset="0"/>
                <a:cs typeface="Arial" panose="020B0604020202020204" pitchFamily="34" charset="0"/>
              </a:rPr>
              <a:t>Key findings </a:t>
            </a:r>
          </a:p>
        </p:txBody>
      </p:sp>
      <p:sp>
        <p:nvSpPr>
          <p:cNvPr id="3" name="Content Placeholder 2">
            <a:extLst>
              <a:ext uri="{FF2B5EF4-FFF2-40B4-BE49-F238E27FC236}">
                <a16:creationId xmlns:a16="http://schemas.microsoft.com/office/drawing/2014/main" id="{22ED6FAD-A30E-60A4-4168-C0D7E01FBD74}"/>
              </a:ext>
            </a:extLst>
          </p:cNvPr>
          <p:cNvSpPr>
            <a:spLocks noGrp="1"/>
          </p:cNvSpPr>
          <p:nvPr>
            <p:ph idx="1"/>
          </p:nvPr>
        </p:nvSpPr>
        <p:spPr>
          <a:xfrm>
            <a:off x="123825" y="1628776"/>
            <a:ext cx="11944350" cy="4467223"/>
          </a:xfrm>
        </p:spPr>
        <p:txBody>
          <a:bodyPr/>
          <a:lstStyle/>
          <a:p>
            <a:endParaRPr lang="en-GB" dirty="0"/>
          </a:p>
          <a:p>
            <a:r>
              <a:rPr lang="en-GB" dirty="0">
                <a:latin typeface="Arial" panose="020B0604020202020204" pitchFamily="34" charset="0"/>
                <a:cs typeface="Arial" panose="020B0604020202020204" pitchFamily="34" charset="0"/>
              </a:rPr>
              <a:t>In the written report in Part 1 we found that the Management leadership style constituted of a “Strategic Managerial Leadership” style, following also a “Bureaucratic” style too</a:t>
            </a:r>
          </a:p>
          <a:p>
            <a:r>
              <a:rPr lang="en-GB" dirty="0">
                <a:effectLst/>
                <a:latin typeface="Arial" panose="020B0604020202020204" pitchFamily="34" charset="0"/>
                <a:ea typeface="Calibri" panose="020F0502020204030204" pitchFamily="34" charset="0"/>
              </a:rPr>
              <a:t>Analysed with open mind the opinions and reports given by the public services who participated in cooperation at the time</a:t>
            </a:r>
          </a:p>
          <a:p>
            <a:r>
              <a:rPr lang="en-GB" dirty="0">
                <a:latin typeface="Arial" panose="020B0604020202020204" pitchFamily="34" charset="0"/>
                <a:ea typeface="Calibri" panose="020F0502020204030204" pitchFamily="34" charset="0"/>
              </a:rPr>
              <a:t>H</a:t>
            </a:r>
            <a:r>
              <a:rPr lang="en-GB" dirty="0">
                <a:effectLst/>
                <a:latin typeface="Arial" panose="020B0604020202020204" pitchFamily="34" charset="0"/>
                <a:ea typeface="Calibri" panose="020F0502020204030204" pitchFamily="34" charset="0"/>
              </a:rPr>
              <a:t>ow the services behaved towards the incident and that they all had a plan in action ready to tackle this types of incidents</a:t>
            </a:r>
          </a:p>
          <a:p>
            <a:r>
              <a:rPr lang="en-GB" dirty="0">
                <a:latin typeface="Arial" panose="020B0604020202020204" pitchFamily="34" charset="0"/>
              </a:rPr>
              <a:t>The public services were following a hierarchical bureaucratic leadership dependent on the leadership approach that day</a:t>
            </a:r>
          </a:p>
          <a:p>
            <a:r>
              <a:rPr lang="en-GB" dirty="0">
                <a:latin typeface="Arial" panose="020B0604020202020204" pitchFamily="34" charset="0"/>
              </a:rPr>
              <a:t>Weaknesses and strengths of both leadership styles</a:t>
            </a:r>
            <a:endParaRPr lang="en-GB" dirty="0"/>
          </a:p>
        </p:txBody>
      </p:sp>
    </p:spTree>
    <p:extLst>
      <p:ext uri="{BB962C8B-B14F-4D97-AF65-F5344CB8AC3E}">
        <p14:creationId xmlns:p14="http://schemas.microsoft.com/office/powerpoint/2010/main" val="396706426"/>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ADD94-F4BB-B0B2-1E16-155811DC83F2}"/>
              </a:ext>
            </a:extLst>
          </p:cNvPr>
          <p:cNvSpPr>
            <a:spLocks noGrp="1"/>
          </p:cNvSpPr>
          <p:nvPr>
            <p:ph type="title"/>
          </p:nvPr>
        </p:nvSpPr>
        <p:spPr>
          <a:xfrm>
            <a:off x="371476" y="546101"/>
            <a:ext cx="10591800" cy="996950"/>
          </a:xfrm>
        </p:spPr>
        <p:txBody>
          <a:bodyPr>
            <a:normAutofit fontScale="90000"/>
          </a:bodyPr>
          <a:lstStyle/>
          <a:p>
            <a:r>
              <a:rPr lang="en-GB" sz="3600" dirty="0">
                <a:solidFill>
                  <a:schemeClr val="accent1"/>
                </a:solidFill>
                <a:latin typeface="Arial" panose="020B0604020202020204" pitchFamily="34" charset="0"/>
                <a:cs typeface="Arial" panose="020B0604020202020204" pitchFamily="34" charset="0"/>
              </a:rPr>
              <a:t>How did this situation could be identified as Strategic Managerial Leadership style and Bureaucratic?</a:t>
            </a:r>
          </a:p>
        </p:txBody>
      </p:sp>
      <p:sp>
        <p:nvSpPr>
          <p:cNvPr id="5" name="TextBox 4">
            <a:extLst>
              <a:ext uri="{FF2B5EF4-FFF2-40B4-BE49-F238E27FC236}">
                <a16:creationId xmlns:a16="http://schemas.microsoft.com/office/drawing/2014/main" id="{3D4FB4C8-7DC9-7AEE-DF5A-45C16A641163}"/>
              </a:ext>
            </a:extLst>
          </p:cNvPr>
          <p:cNvSpPr txBox="1"/>
          <p:nvPr/>
        </p:nvSpPr>
        <p:spPr>
          <a:xfrm>
            <a:off x="214310" y="2169676"/>
            <a:ext cx="11763375" cy="1292662"/>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The </a:t>
            </a:r>
            <a:r>
              <a:rPr lang="en-GB" sz="2000" dirty="0" err="1">
                <a:latin typeface="Arial" panose="020B0604020202020204" pitchFamily="34" charset="0"/>
                <a:cs typeface="Arial" panose="020B0604020202020204" pitchFamily="34" charset="0"/>
              </a:rPr>
              <a:t>Kerslake</a:t>
            </a:r>
            <a:r>
              <a:rPr lang="en-GB" sz="2000" dirty="0">
                <a:latin typeface="Arial" panose="020B0604020202020204" pitchFamily="34" charset="0"/>
                <a:cs typeface="Arial" panose="020B0604020202020204" pitchFamily="34" charset="0"/>
              </a:rPr>
              <a:t> report says : </a:t>
            </a:r>
            <a:r>
              <a:rPr lang="en-GB" sz="2000" kern="100" dirty="0">
                <a:effectLst/>
                <a:latin typeface="Arial" panose="020B0604020202020204" pitchFamily="34" charset="0"/>
                <a:ea typeface="Calibri" panose="020F0502020204030204" pitchFamily="34" charset="0"/>
                <a:cs typeface="Arial" panose="020B0604020202020204" pitchFamily="34" charset="0"/>
              </a:rPr>
              <a:t>“ The investment in multi-agency plans and exercising as part of the Greater Manchester resilience resulted in these agencies cooperating, there has been a major exercise at Trafford Centre months before the attack happened” </a:t>
            </a:r>
            <a:r>
              <a:rPr lang="en-GB" sz="2000" kern="100" dirty="0">
                <a:solidFill>
                  <a:schemeClr val="accent1"/>
                </a:solidFill>
                <a:effectLst/>
                <a:latin typeface="Arial" panose="020B0604020202020204" pitchFamily="34" charset="0"/>
                <a:ea typeface="Calibri" panose="020F0502020204030204" pitchFamily="34" charset="0"/>
                <a:cs typeface="Arial" panose="020B0604020202020204" pitchFamily="34" charset="0"/>
              </a:rPr>
              <a:t>(The </a:t>
            </a:r>
            <a:r>
              <a:rPr lang="en-GB" sz="2000" kern="100" dirty="0" err="1">
                <a:solidFill>
                  <a:schemeClr val="accent1"/>
                </a:solidFill>
                <a:effectLst/>
                <a:latin typeface="Arial" panose="020B0604020202020204" pitchFamily="34" charset="0"/>
                <a:ea typeface="Calibri" panose="020F0502020204030204" pitchFamily="34" charset="0"/>
                <a:cs typeface="Arial" panose="020B0604020202020204" pitchFamily="34" charset="0"/>
              </a:rPr>
              <a:t>Kerslake</a:t>
            </a:r>
            <a:r>
              <a:rPr lang="en-GB" sz="2000" kern="100" dirty="0">
                <a:solidFill>
                  <a:schemeClr val="accent1"/>
                </a:solidFill>
                <a:effectLst/>
                <a:latin typeface="Arial" panose="020B0604020202020204" pitchFamily="34" charset="0"/>
                <a:ea typeface="Calibri" panose="020F0502020204030204" pitchFamily="34" charset="0"/>
                <a:cs typeface="Arial" panose="020B0604020202020204" pitchFamily="34" charset="0"/>
              </a:rPr>
              <a:t> Report 2017).</a:t>
            </a:r>
          </a:p>
          <a:p>
            <a:endParaRPr lang="en-GB" dirty="0"/>
          </a:p>
        </p:txBody>
      </p:sp>
      <p:sp>
        <p:nvSpPr>
          <p:cNvPr id="6" name="TextBox 5">
            <a:extLst>
              <a:ext uri="{FF2B5EF4-FFF2-40B4-BE49-F238E27FC236}">
                <a16:creationId xmlns:a16="http://schemas.microsoft.com/office/drawing/2014/main" id="{ED30B23B-5922-16C5-6E33-06F4F389D325}"/>
              </a:ext>
            </a:extLst>
          </p:cNvPr>
          <p:cNvSpPr txBox="1"/>
          <p:nvPr/>
        </p:nvSpPr>
        <p:spPr>
          <a:xfrm>
            <a:off x="214310" y="3549698"/>
            <a:ext cx="11572875" cy="1015663"/>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Both the Greater Manchester Police the Greater Manchester Fire Services and the Ambulance Service Leadership cooperated and coordinated together, and planned together and each team and its members had an assigned job to do.</a:t>
            </a:r>
          </a:p>
        </p:txBody>
      </p:sp>
      <p:sp>
        <p:nvSpPr>
          <p:cNvPr id="7" name="TextBox 6">
            <a:extLst>
              <a:ext uri="{FF2B5EF4-FFF2-40B4-BE49-F238E27FC236}">
                <a16:creationId xmlns:a16="http://schemas.microsoft.com/office/drawing/2014/main" id="{C1F13F08-F693-E1C0-79D5-128DC1C938E4}"/>
              </a:ext>
            </a:extLst>
          </p:cNvPr>
          <p:cNvSpPr txBox="1"/>
          <p:nvPr/>
        </p:nvSpPr>
        <p:spPr>
          <a:xfrm>
            <a:off x="214310" y="4953000"/>
            <a:ext cx="11325225" cy="707886"/>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As written in the report in Part 1 (sources in reference list), all 3 public services knew they had failed the public that day at the Manchester Arena Attack in 2017</a:t>
            </a:r>
          </a:p>
        </p:txBody>
      </p:sp>
    </p:spTree>
    <p:extLst>
      <p:ext uri="{BB962C8B-B14F-4D97-AF65-F5344CB8AC3E}">
        <p14:creationId xmlns:p14="http://schemas.microsoft.com/office/powerpoint/2010/main" val="11625942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92DF4E-2575-C4A3-F9BF-7973B4ED5C57}"/>
              </a:ext>
            </a:extLst>
          </p:cNvPr>
          <p:cNvSpPr>
            <a:spLocks noGrp="1"/>
          </p:cNvSpPr>
          <p:nvPr>
            <p:ph type="title"/>
          </p:nvPr>
        </p:nvSpPr>
        <p:spPr>
          <a:xfrm>
            <a:off x="476250" y="279400"/>
            <a:ext cx="10515600" cy="1044575"/>
          </a:xfrm>
        </p:spPr>
        <p:txBody>
          <a:bodyPr>
            <a:normAutofit/>
          </a:bodyPr>
          <a:lstStyle/>
          <a:p>
            <a:r>
              <a:rPr lang="en-GB" sz="2800" dirty="0">
                <a:solidFill>
                  <a:schemeClr val="accent1"/>
                </a:solidFill>
                <a:latin typeface="Arial" panose="020B0604020202020204" pitchFamily="34" charset="0"/>
                <a:cs typeface="Arial" panose="020B0604020202020204" pitchFamily="34" charset="0"/>
              </a:rPr>
              <a:t>Recommendations should a situation like this happen again</a:t>
            </a:r>
          </a:p>
        </p:txBody>
      </p:sp>
      <p:sp>
        <p:nvSpPr>
          <p:cNvPr id="3" name="Content Placeholder 2">
            <a:extLst>
              <a:ext uri="{FF2B5EF4-FFF2-40B4-BE49-F238E27FC236}">
                <a16:creationId xmlns:a16="http://schemas.microsoft.com/office/drawing/2014/main" id="{3600703F-FFD2-F6CB-ADB7-C51FAF93534E}"/>
              </a:ext>
            </a:extLst>
          </p:cNvPr>
          <p:cNvSpPr>
            <a:spLocks noGrp="1"/>
          </p:cNvSpPr>
          <p:nvPr>
            <p:ph idx="1"/>
          </p:nvPr>
        </p:nvSpPr>
        <p:spPr>
          <a:xfrm>
            <a:off x="381000" y="1323975"/>
            <a:ext cx="11811000" cy="1325563"/>
          </a:xfrm>
        </p:spPr>
        <p:txBody>
          <a:bodyPr>
            <a:noAutofit/>
          </a:bodyPr>
          <a:lstStyle/>
          <a:p>
            <a:pPr marL="0" indent="0">
              <a:buNone/>
            </a:pPr>
            <a:r>
              <a:rPr lang="en-GB" sz="2000" dirty="0">
                <a:latin typeface="Arial" panose="020B0604020202020204" pitchFamily="34" charset="0"/>
                <a:ea typeface="Calibri" panose="020F0502020204030204" pitchFamily="34" charset="0"/>
              </a:rPr>
              <a:t>H</a:t>
            </a:r>
            <a:r>
              <a:rPr lang="en-GB" sz="2000" dirty="0">
                <a:effectLst/>
                <a:latin typeface="Arial" panose="020B0604020202020204" pitchFamily="34" charset="0"/>
                <a:ea typeface="Calibri" panose="020F0502020204030204" pitchFamily="34" charset="0"/>
              </a:rPr>
              <a:t>aving a strong and organized bureaucratic and strategic managerial approach leadership style by leaders of both parties involved, to plan simulations as they help prepare for in</a:t>
            </a:r>
            <a:r>
              <a:rPr lang="en-GB" sz="2000" dirty="0">
                <a:latin typeface="Arial" panose="020B0604020202020204" pitchFamily="34" charset="0"/>
                <a:ea typeface="Calibri" panose="020F0502020204030204" pitchFamily="34" charset="0"/>
              </a:rPr>
              <a:t>cidents like these help </a:t>
            </a:r>
            <a:r>
              <a:rPr lang="en-GB" sz="2000" dirty="0">
                <a:effectLst/>
                <a:latin typeface="Arial" panose="020B0604020202020204" pitchFamily="34" charset="0"/>
                <a:ea typeface="Calibri" panose="020F0502020204030204" pitchFamily="34" charset="0"/>
              </a:rPr>
              <a:t>in training the staff for the potential risks involved, and prepare for what can be unexpected</a:t>
            </a:r>
            <a:endParaRPr lang="en-GB" sz="2000" dirty="0"/>
          </a:p>
        </p:txBody>
      </p:sp>
      <p:sp>
        <p:nvSpPr>
          <p:cNvPr id="4" name="TextBox 3">
            <a:extLst>
              <a:ext uri="{FF2B5EF4-FFF2-40B4-BE49-F238E27FC236}">
                <a16:creationId xmlns:a16="http://schemas.microsoft.com/office/drawing/2014/main" id="{242334F6-7F20-C3E2-FCC8-BCB309BA3759}"/>
              </a:ext>
            </a:extLst>
          </p:cNvPr>
          <p:cNvSpPr txBox="1"/>
          <p:nvPr/>
        </p:nvSpPr>
        <p:spPr>
          <a:xfrm>
            <a:off x="381000" y="2687073"/>
            <a:ext cx="11058525"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Learning from past mistakes, not doing it is ensuring that the same mistakes are repeated, planning a different strategical leadership approach and evaluate the risk assessment that it was taken back in those situations to establish a better security, and prevent harm to the public and plan to train the staff</a:t>
            </a:r>
          </a:p>
        </p:txBody>
      </p:sp>
      <p:sp>
        <p:nvSpPr>
          <p:cNvPr id="5" name="TextBox 4">
            <a:extLst>
              <a:ext uri="{FF2B5EF4-FFF2-40B4-BE49-F238E27FC236}">
                <a16:creationId xmlns:a16="http://schemas.microsoft.com/office/drawing/2014/main" id="{5A964CA4-15C4-ED67-A03D-F7C14E5311FC}"/>
              </a:ext>
            </a:extLst>
          </p:cNvPr>
          <p:cNvSpPr txBox="1"/>
          <p:nvPr/>
        </p:nvSpPr>
        <p:spPr>
          <a:xfrm>
            <a:off x="381000" y="4115365"/>
            <a:ext cx="11306175" cy="2554545"/>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Taking a look at a source found in the report, on LinkedIn we can observe that resources play a massive role in having the proper means to tackle a threat, what the author of this post in </a:t>
            </a:r>
            <a:r>
              <a:rPr lang="en-GB" sz="2000" dirty="0" err="1">
                <a:latin typeface="Arial" panose="020B0604020202020204" pitchFamily="34" charset="0"/>
                <a:cs typeface="Arial" panose="020B0604020202020204" pitchFamily="34" charset="0"/>
              </a:rPr>
              <a:t>LinkedIN</a:t>
            </a:r>
            <a:r>
              <a:rPr lang="en-GB" sz="2000" dirty="0">
                <a:latin typeface="Arial" panose="020B0604020202020204" pitchFamily="34" charset="0"/>
                <a:cs typeface="Arial" panose="020B0604020202020204" pitchFamily="34" charset="0"/>
              </a:rPr>
              <a:t>, in short has to say about this, is that is “</a:t>
            </a:r>
            <a:r>
              <a:rPr lang="en-GB" sz="2000" kern="100" dirty="0">
                <a:effectLst/>
                <a:latin typeface="Arial" panose="020B0604020202020204" pitchFamily="34" charset="0"/>
                <a:ea typeface="Calibri" panose="020F0502020204030204" pitchFamily="34" charset="0"/>
                <a:cs typeface="Arial" panose="020B0604020202020204" pitchFamily="34" charset="0"/>
              </a:rPr>
              <a:t>one of the biggest challenges organizations of strategical leadership can face. This can be a problem if company leaders do not project the right revenue or profit level. If they can’t sustain the organization, they will not be able to meet the obligations required to provide the employees with the so required resources” – </a:t>
            </a:r>
            <a:r>
              <a:rPr lang="en-GB" sz="2000" kern="100" dirty="0">
                <a:solidFill>
                  <a:schemeClr val="accent1"/>
                </a:solidFill>
                <a:effectLst/>
                <a:latin typeface="Arial" panose="020B0604020202020204" pitchFamily="34" charset="0"/>
                <a:ea typeface="Calibri" panose="020F0502020204030204" pitchFamily="34" charset="0"/>
                <a:cs typeface="Arial" panose="020B0604020202020204" pitchFamily="34" charset="0"/>
              </a:rPr>
              <a:t>(Thomas </a:t>
            </a:r>
            <a:r>
              <a:rPr lang="en-GB" sz="2000" kern="100" dirty="0" err="1">
                <a:solidFill>
                  <a:schemeClr val="accent1"/>
                </a:solidFill>
                <a:effectLst/>
                <a:latin typeface="Arial" panose="020B0604020202020204" pitchFamily="34" charset="0"/>
                <a:ea typeface="Calibri" panose="020F0502020204030204" pitchFamily="34" charset="0"/>
                <a:cs typeface="Arial" panose="020B0604020202020204" pitchFamily="34" charset="0"/>
              </a:rPr>
              <a:t>Chappel</a:t>
            </a:r>
            <a:r>
              <a:rPr lang="en-GB" sz="2000" kern="100" dirty="0">
                <a:solidFill>
                  <a:schemeClr val="accent1"/>
                </a:solidFill>
                <a:effectLst/>
                <a:latin typeface="Arial" panose="020B0604020202020204" pitchFamily="34" charset="0"/>
                <a:ea typeface="Calibri" panose="020F0502020204030204" pitchFamily="34" charset="0"/>
                <a:cs typeface="Arial" panose="020B0604020202020204" pitchFamily="34" charset="0"/>
              </a:rPr>
              <a:t> </a:t>
            </a:r>
            <a:r>
              <a:rPr lang="en-GB" sz="2000" kern="100" dirty="0" err="1">
                <a:solidFill>
                  <a:schemeClr val="accent1"/>
                </a:solidFill>
                <a:effectLst/>
                <a:latin typeface="Arial" panose="020B0604020202020204" pitchFamily="34" charset="0"/>
                <a:ea typeface="Calibri" panose="020F0502020204030204" pitchFamily="34" charset="0"/>
                <a:cs typeface="Arial" panose="020B0604020202020204" pitchFamily="34" charset="0"/>
              </a:rPr>
              <a:t>Linkedin</a:t>
            </a:r>
            <a:r>
              <a:rPr lang="en-GB" sz="2000" kern="100" dirty="0">
                <a:solidFill>
                  <a:schemeClr val="accent1"/>
                </a:solidFill>
                <a:effectLst/>
                <a:latin typeface="Arial" panose="020B0604020202020204" pitchFamily="34" charset="0"/>
                <a:ea typeface="Calibri" panose="020F0502020204030204" pitchFamily="34" charset="0"/>
                <a:cs typeface="Arial" panose="020B0604020202020204" pitchFamily="34" charset="0"/>
              </a:rPr>
              <a:t> 2022)</a:t>
            </a:r>
          </a:p>
          <a:p>
            <a:endParaRPr lang="en-GB" sz="2000" dirty="0"/>
          </a:p>
        </p:txBody>
      </p:sp>
    </p:spTree>
    <p:extLst>
      <p:ext uri="{BB962C8B-B14F-4D97-AF65-F5344CB8AC3E}">
        <p14:creationId xmlns:p14="http://schemas.microsoft.com/office/powerpoint/2010/main" val="870219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8CB37E-91E0-4732-FDE2-F3BC4068290F}"/>
              </a:ext>
            </a:extLst>
          </p:cNvPr>
          <p:cNvSpPr>
            <a:spLocks noGrp="1"/>
          </p:cNvSpPr>
          <p:nvPr>
            <p:ph type="title"/>
          </p:nvPr>
        </p:nvSpPr>
        <p:spPr>
          <a:xfrm>
            <a:off x="595312" y="288926"/>
            <a:ext cx="8634413" cy="901700"/>
          </a:xfrm>
        </p:spPr>
        <p:txBody>
          <a:bodyPr>
            <a:normAutofit fontScale="90000"/>
          </a:bodyPr>
          <a:lstStyle/>
          <a:p>
            <a:r>
              <a:rPr lang="en-GB" dirty="0">
                <a:solidFill>
                  <a:schemeClr val="accent1"/>
                </a:solidFill>
              </a:rPr>
              <a:t>More recommendations ready to address the potential weaknesses</a:t>
            </a:r>
          </a:p>
        </p:txBody>
      </p:sp>
      <p:sp>
        <p:nvSpPr>
          <p:cNvPr id="3" name="Content Placeholder 2">
            <a:extLst>
              <a:ext uri="{FF2B5EF4-FFF2-40B4-BE49-F238E27FC236}">
                <a16:creationId xmlns:a16="http://schemas.microsoft.com/office/drawing/2014/main" id="{8D1C1B42-3578-217D-D569-BB5F64797189}"/>
              </a:ext>
            </a:extLst>
          </p:cNvPr>
          <p:cNvSpPr>
            <a:spLocks noGrp="1"/>
          </p:cNvSpPr>
          <p:nvPr>
            <p:ph idx="1"/>
          </p:nvPr>
        </p:nvSpPr>
        <p:spPr>
          <a:xfrm>
            <a:off x="528636" y="1943369"/>
            <a:ext cx="10515600" cy="1098550"/>
          </a:xfrm>
        </p:spPr>
        <p:txBody>
          <a:bodyPr>
            <a:normAutofit/>
          </a:bodyPr>
          <a:lstStyle/>
          <a:p>
            <a:pPr marL="0" indent="0">
              <a:buNone/>
            </a:pPr>
            <a:r>
              <a:rPr lang="en-GB" sz="2000" dirty="0">
                <a:latin typeface="Arial" panose="020B0604020202020204" pitchFamily="34" charset="0"/>
                <a:ea typeface="Calibri" panose="020F0502020204030204" pitchFamily="34" charset="0"/>
              </a:rPr>
              <a:t>L</a:t>
            </a:r>
            <a:r>
              <a:rPr lang="en-GB" sz="2000" dirty="0">
                <a:effectLst/>
                <a:latin typeface="Arial" panose="020B0604020202020204" pitchFamily="34" charset="0"/>
                <a:ea typeface="Calibri" panose="020F0502020204030204" pitchFamily="34" charset="0"/>
              </a:rPr>
              <a:t>acking of clearness among the leadership to the staff can unfortunately conclude in a disorganized bureaucratic approach to situations like the Manchester Arena Attack as found in Part 1 written report</a:t>
            </a:r>
            <a:endParaRPr lang="en-GB" sz="2000" dirty="0"/>
          </a:p>
        </p:txBody>
      </p:sp>
      <p:sp>
        <p:nvSpPr>
          <p:cNvPr id="4" name="TextBox 3">
            <a:extLst>
              <a:ext uri="{FF2B5EF4-FFF2-40B4-BE49-F238E27FC236}">
                <a16:creationId xmlns:a16="http://schemas.microsoft.com/office/drawing/2014/main" id="{69C9E03E-1D9A-90DD-4036-C019DE958A82}"/>
              </a:ext>
            </a:extLst>
          </p:cNvPr>
          <p:cNvSpPr txBox="1"/>
          <p:nvPr/>
        </p:nvSpPr>
        <p:spPr>
          <a:xfrm>
            <a:off x="528636" y="3213638"/>
            <a:ext cx="10810875"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Without integrity, which is one of the standards of professional behaviour in Policing, it can lead the team to lose trust in the leadership, acting with integrity is a great solution to keep the trust in the team and ensure the respect among the departments, the leadership in bureaucracy and strategy</a:t>
            </a:r>
          </a:p>
        </p:txBody>
      </p:sp>
      <p:sp>
        <p:nvSpPr>
          <p:cNvPr id="5" name="TextBox 4">
            <a:extLst>
              <a:ext uri="{FF2B5EF4-FFF2-40B4-BE49-F238E27FC236}">
                <a16:creationId xmlns:a16="http://schemas.microsoft.com/office/drawing/2014/main" id="{C75E4EF6-B5E1-CBED-D160-1B4EC857E23C}"/>
              </a:ext>
            </a:extLst>
          </p:cNvPr>
          <p:cNvSpPr txBox="1"/>
          <p:nvPr/>
        </p:nvSpPr>
        <p:spPr>
          <a:xfrm>
            <a:off x="528636" y="4537077"/>
            <a:ext cx="10677525" cy="1323439"/>
          </a:xfrm>
          <a:prstGeom prst="rect">
            <a:avLst/>
          </a:prstGeom>
          <a:noFill/>
        </p:spPr>
        <p:txBody>
          <a:bodyPr wrap="square" rtlCol="0">
            <a:spAutoFit/>
          </a:bodyPr>
          <a:lstStyle/>
          <a:p>
            <a:r>
              <a:rPr lang="en-GB" sz="2000" dirty="0">
                <a:latin typeface="Arial" panose="020B0604020202020204" pitchFamily="34" charset="0"/>
                <a:cs typeface="Arial" panose="020B0604020202020204" pitchFamily="34" charset="0"/>
              </a:rPr>
              <a:t>All of this enforces connection and belonging from higher officials as a whole team co operating, constant communication between parties, as from this comes better coordination, not doing it, is a weakness that will make the public to perceive it and lose trust in the services after events that required safety as their priority</a:t>
            </a:r>
          </a:p>
        </p:txBody>
      </p:sp>
    </p:spTree>
    <p:extLst>
      <p:ext uri="{BB962C8B-B14F-4D97-AF65-F5344CB8AC3E}">
        <p14:creationId xmlns:p14="http://schemas.microsoft.com/office/powerpoint/2010/main" val="39378220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C301E-5246-98D2-44B5-9D58A9D89A25}"/>
              </a:ext>
            </a:extLst>
          </p:cNvPr>
          <p:cNvSpPr>
            <a:spLocks noGrp="1"/>
          </p:cNvSpPr>
          <p:nvPr>
            <p:ph type="title"/>
          </p:nvPr>
        </p:nvSpPr>
        <p:spPr>
          <a:xfrm>
            <a:off x="3533775" y="66675"/>
            <a:ext cx="4076700" cy="854075"/>
          </a:xfrm>
        </p:spPr>
        <p:txBody>
          <a:bodyPr/>
          <a:lstStyle/>
          <a:p>
            <a:pPr algn="r"/>
            <a:r>
              <a:rPr lang="en-GB" dirty="0">
                <a:solidFill>
                  <a:schemeClr val="accent1"/>
                </a:solidFill>
              </a:rPr>
              <a:t>Reference list</a:t>
            </a:r>
          </a:p>
        </p:txBody>
      </p:sp>
      <p:sp>
        <p:nvSpPr>
          <p:cNvPr id="3" name="Content Placeholder 2">
            <a:extLst>
              <a:ext uri="{FF2B5EF4-FFF2-40B4-BE49-F238E27FC236}">
                <a16:creationId xmlns:a16="http://schemas.microsoft.com/office/drawing/2014/main" id="{9A78DB8D-EAE7-5DBE-AF9E-BFE69D2207F7}"/>
              </a:ext>
            </a:extLst>
          </p:cNvPr>
          <p:cNvSpPr>
            <a:spLocks noGrp="1"/>
          </p:cNvSpPr>
          <p:nvPr>
            <p:ph idx="1"/>
          </p:nvPr>
        </p:nvSpPr>
        <p:spPr>
          <a:xfrm>
            <a:off x="0" y="1047751"/>
            <a:ext cx="12192000" cy="5810249"/>
          </a:xfrm>
        </p:spPr>
        <p:txBody>
          <a:bodyPr/>
          <a:lstStyle/>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Indeed. (2023). What different managerial leadership styles exist?. Strategic Management Leadership Behaviour section. Indeed.com. Last Updated on the 30</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June 2023.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2"/>
              </a:rPr>
              <a:t>https://ie.indeed.com/career-advice/career-development/managerial-leadership-style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16/02/2024)</a:t>
            </a:r>
            <a:endParaRPr lang="en-GB" sz="1800" kern="1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JESIP. (2017).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Kerslake</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Report. Jesip.org.uk. Page 7, section “What went well” Last Updated 22</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nd</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May 2017.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3"/>
              </a:rPr>
              <a:t>https://www.jesip.org.uk/uploads/media/Documents%20Products/Kerslake_Report_Manchester_Are.pdf</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16/02/2024)</a:t>
            </a:r>
          </a:p>
          <a:p>
            <a:pPr marL="0" indent="0">
              <a:buNone/>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Thomas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Chappel</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(2022). The Five Biggest Challenges of Strategic Leadership and How to Overcome Them. Linked in. Last Updated December the 26</a:t>
            </a:r>
            <a:r>
              <a:rPr lang="en-GB" sz="1800" kern="1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of December 2022. Available at </a:t>
            </a:r>
            <a:r>
              <a:rPr lang="en-GB" sz="1800" u="sng" kern="100" dirty="0">
                <a:solidFill>
                  <a:srgbClr val="0000FF"/>
                </a:solidFill>
                <a:effectLst/>
                <a:latin typeface="Calibri" panose="020F0502020204030204" pitchFamily="34" charset="0"/>
                <a:ea typeface="Calibri" panose="020F0502020204030204" pitchFamily="34" charset="0"/>
                <a:cs typeface="Times New Roman" panose="02020603050405020304" pitchFamily="18" charset="0"/>
                <a:hlinkClick r:id="rId4"/>
              </a:rPr>
              <a:t>https://www.linkedin.com/pulse/five-biggest-challenges-strategic-leadership-how-them-thomas#:~:text=However%2C%20several%20challenges%20associated%20with,focused%20in%20the%20long%20term</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 (Accessed 21/02/2024)</a:t>
            </a:r>
          </a:p>
          <a:p>
            <a:endParaRPr lang="en-GB" dirty="0"/>
          </a:p>
        </p:txBody>
      </p:sp>
    </p:spTree>
    <p:extLst>
      <p:ext uri="{BB962C8B-B14F-4D97-AF65-F5344CB8AC3E}">
        <p14:creationId xmlns:p14="http://schemas.microsoft.com/office/powerpoint/2010/main" val="39124603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Yellow">
      <a:dk1>
        <a:sysClr val="windowText" lastClr="000000"/>
      </a:dk1>
      <a:lt1>
        <a:sysClr val="window" lastClr="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4248</TotalTime>
  <Words>819</Words>
  <Application>Microsoft Office PowerPoint</Application>
  <PresentationFormat>Widescreen</PresentationFormat>
  <Paragraphs>30</Paragraphs>
  <Slides>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 3</vt:lpstr>
      <vt:lpstr>Ion</vt:lpstr>
      <vt:lpstr>Leadership Theories in Action</vt:lpstr>
      <vt:lpstr>Key findings </vt:lpstr>
      <vt:lpstr>How did this situation could be identified as Strategic Managerial Leadership style and Bureaucratic?</vt:lpstr>
      <vt:lpstr>Recommendations should a situation like this happen again</vt:lpstr>
      <vt:lpstr>More recommendations ready to address the potential weaknesses</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Theories in Action</dc:title>
  <dc:creator>Sez Pez</dc:creator>
  <cp:lastModifiedBy>Pedro S</cp:lastModifiedBy>
  <cp:revision>20</cp:revision>
  <dcterms:created xsi:type="dcterms:W3CDTF">2024-03-07T13:35:18Z</dcterms:created>
  <dcterms:modified xsi:type="dcterms:W3CDTF">2024-03-10T12:23:32Z</dcterms:modified>
</cp:coreProperties>
</file>