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7"/>
  </p:notesMasterIdLst>
  <p:handoutMasterIdLst>
    <p:handoutMasterId r:id="rId38"/>
  </p:handoutMasterIdLst>
  <p:sldIdLst>
    <p:sldId id="256" r:id="rId2"/>
    <p:sldId id="296" r:id="rId3"/>
    <p:sldId id="278" r:id="rId4"/>
    <p:sldId id="262" r:id="rId5"/>
    <p:sldId id="297" r:id="rId6"/>
    <p:sldId id="269" r:id="rId7"/>
    <p:sldId id="295" r:id="rId8"/>
    <p:sldId id="259" r:id="rId9"/>
    <p:sldId id="266" r:id="rId10"/>
    <p:sldId id="270" r:id="rId11"/>
    <p:sldId id="271" r:id="rId12"/>
    <p:sldId id="276" r:id="rId13"/>
    <p:sldId id="258" r:id="rId14"/>
    <p:sldId id="274" r:id="rId15"/>
    <p:sldId id="260" r:id="rId16"/>
    <p:sldId id="277" r:id="rId17"/>
    <p:sldId id="298" r:id="rId18"/>
    <p:sldId id="281" r:id="rId19"/>
    <p:sldId id="282" r:id="rId20"/>
    <p:sldId id="280" r:id="rId21"/>
    <p:sldId id="283" r:id="rId22"/>
    <p:sldId id="284" r:id="rId23"/>
    <p:sldId id="285" r:id="rId24"/>
    <p:sldId id="286" r:id="rId25"/>
    <p:sldId id="287" r:id="rId26"/>
    <p:sldId id="288" r:id="rId27"/>
    <p:sldId id="290" r:id="rId28"/>
    <p:sldId id="291" r:id="rId29"/>
    <p:sldId id="292" r:id="rId30"/>
    <p:sldId id="289" r:id="rId31"/>
    <p:sldId id="293" r:id="rId32"/>
    <p:sldId id="294" r:id="rId33"/>
    <p:sldId id="261" r:id="rId34"/>
    <p:sldId id="268" r:id="rId35"/>
    <p:sldId id="272" r:id="rId36"/>
  </p:sldIdLst>
  <p:sldSz cx="9144000" cy="6858000" type="screen4x3"/>
  <p:notesSz cx="6864350" cy="9750425"/>
  <p:defaultTextStyle>
    <a:defPPr>
      <a:defRPr lang="en-GB"/>
    </a:defPPr>
    <a:lvl1pPr algn="l" rtl="0" fontAlgn="base">
      <a:spcBef>
        <a:spcPct val="0"/>
      </a:spcBef>
      <a:spcAft>
        <a:spcPct val="0"/>
      </a:spcAft>
      <a:defRPr kern="1200">
        <a:solidFill>
          <a:schemeClr val="tx1"/>
        </a:solidFill>
        <a:latin typeface="Century Gothic" pitchFamily="34" charset="0"/>
        <a:ea typeface="+mn-ea"/>
        <a:cs typeface="+mn-cs"/>
      </a:defRPr>
    </a:lvl1pPr>
    <a:lvl2pPr marL="457200" algn="l" rtl="0" fontAlgn="base">
      <a:spcBef>
        <a:spcPct val="0"/>
      </a:spcBef>
      <a:spcAft>
        <a:spcPct val="0"/>
      </a:spcAft>
      <a:defRPr kern="1200">
        <a:solidFill>
          <a:schemeClr val="tx1"/>
        </a:solidFill>
        <a:latin typeface="Century Gothic" pitchFamily="34" charset="0"/>
        <a:ea typeface="+mn-ea"/>
        <a:cs typeface="+mn-cs"/>
      </a:defRPr>
    </a:lvl2pPr>
    <a:lvl3pPr marL="914400" algn="l" rtl="0" fontAlgn="base">
      <a:spcBef>
        <a:spcPct val="0"/>
      </a:spcBef>
      <a:spcAft>
        <a:spcPct val="0"/>
      </a:spcAft>
      <a:defRPr kern="1200">
        <a:solidFill>
          <a:schemeClr val="tx1"/>
        </a:solidFill>
        <a:latin typeface="Century Gothic" pitchFamily="34" charset="0"/>
        <a:ea typeface="+mn-ea"/>
        <a:cs typeface="+mn-cs"/>
      </a:defRPr>
    </a:lvl3pPr>
    <a:lvl4pPr marL="1371600" algn="l" rtl="0" fontAlgn="base">
      <a:spcBef>
        <a:spcPct val="0"/>
      </a:spcBef>
      <a:spcAft>
        <a:spcPct val="0"/>
      </a:spcAft>
      <a:defRPr kern="1200">
        <a:solidFill>
          <a:schemeClr val="tx1"/>
        </a:solidFill>
        <a:latin typeface="Century Gothic" pitchFamily="34" charset="0"/>
        <a:ea typeface="+mn-ea"/>
        <a:cs typeface="+mn-cs"/>
      </a:defRPr>
    </a:lvl4pPr>
    <a:lvl5pPr marL="1828800" algn="l" rtl="0" fontAlgn="base">
      <a:spcBef>
        <a:spcPct val="0"/>
      </a:spcBef>
      <a:spcAft>
        <a:spcPct val="0"/>
      </a:spcAft>
      <a:defRPr kern="1200">
        <a:solidFill>
          <a:schemeClr val="tx1"/>
        </a:solidFill>
        <a:latin typeface="Century Gothic" pitchFamily="34" charset="0"/>
        <a:ea typeface="+mn-ea"/>
        <a:cs typeface="+mn-cs"/>
      </a:defRPr>
    </a:lvl5pPr>
    <a:lvl6pPr marL="2286000" algn="l" defTabSz="914400" rtl="0" eaLnBrk="1" latinLnBrk="0" hangingPunct="1">
      <a:defRPr kern="1200">
        <a:solidFill>
          <a:schemeClr val="tx1"/>
        </a:solidFill>
        <a:latin typeface="Century Gothic" pitchFamily="34" charset="0"/>
        <a:ea typeface="+mn-ea"/>
        <a:cs typeface="+mn-cs"/>
      </a:defRPr>
    </a:lvl6pPr>
    <a:lvl7pPr marL="2743200" algn="l" defTabSz="914400" rtl="0" eaLnBrk="1" latinLnBrk="0" hangingPunct="1">
      <a:defRPr kern="1200">
        <a:solidFill>
          <a:schemeClr val="tx1"/>
        </a:solidFill>
        <a:latin typeface="Century Gothic" pitchFamily="34" charset="0"/>
        <a:ea typeface="+mn-ea"/>
        <a:cs typeface="+mn-cs"/>
      </a:defRPr>
    </a:lvl7pPr>
    <a:lvl8pPr marL="3200400" algn="l" defTabSz="914400" rtl="0" eaLnBrk="1" latinLnBrk="0" hangingPunct="1">
      <a:defRPr kern="1200">
        <a:solidFill>
          <a:schemeClr val="tx1"/>
        </a:solidFill>
        <a:latin typeface="Century Gothic" pitchFamily="34" charset="0"/>
        <a:ea typeface="+mn-ea"/>
        <a:cs typeface="+mn-cs"/>
      </a:defRPr>
    </a:lvl8pPr>
    <a:lvl9pPr marL="3657600" algn="l" defTabSz="914400" rtl="0" eaLnBrk="1" latinLnBrk="0" hangingPunct="1">
      <a:defRPr kern="1200">
        <a:solidFill>
          <a:schemeClr val="tx1"/>
        </a:solidFill>
        <a:latin typeface="Century Gothic"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2340E"/>
    <a:srgbClr val="334F15"/>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7" autoAdjust="0"/>
    <p:restoredTop sz="95027" autoAdjust="0"/>
  </p:normalViewPr>
  <p:slideViewPr>
    <p:cSldViewPr>
      <p:cViewPr varScale="1">
        <p:scale>
          <a:sx n="83" d="100"/>
          <a:sy n="83" d="100"/>
        </p:scale>
        <p:origin x="1128" y="96"/>
      </p:cViewPr>
      <p:guideLst>
        <p:guide orient="horz" pos="2160"/>
        <p:guide pos="2880"/>
      </p:guideLst>
    </p:cSldViewPr>
  </p:slideViewPr>
  <p:notesTextViewPr>
    <p:cViewPr>
      <p:scale>
        <a:sx n="100" d="100"/>
        <a:sy n="100" d="100"/>
      </p:scale>
      <p:origin x="0" y="0"/>
    </p:cViewPr>
  </p:notesTextViewPr>
  <p:sorterViewPr>
    <p:cViewPr>
      <p:scale>
        <a:sx n="125" d="100"/>
        <a:sy n="125" d="100"/>
      </p:scale>
      <p:origin x="0" y="-435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defTabSz="949325">
              <a:defRPr sz="1200">
                <a:latin typeface="Arial" charset="0"/>
              </a:defRPr>
            </a:lvl1pPr>
          </a:lstStyle>
          <a:p>
            <a:pPr>
              <a:defRPr/>
            </a:pPr>
            <a:endParaRPr lang="en-GB"/>
          </a:p>
        </p:txBody>
      </p:sp>
      <p:sp>
        <p:nvSpPr>
          <p:cNvPr id="23555"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algn="r" defTabSz="949325">
              <a:defRPr sz="1200">
                <a:latin typeface="Arial" charset="0"/>
              </a:defRPr>
            </a:lvl1pPr>
          </a:lstStyle>
          <a:p>
            <a:pPr>
              <a:defRPr/>
            </a:pPr>
            <a:endParaRPr lang="en-GB"/>
          </a:p>
        </p:txBody>
      </p:sp>
      <p:sp>
        <p:nvSpPr>
          <p:cNvPr id="23556"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defTabSz="949325">
              <a:defRPr sz="1200">
                <a:latin typeface="Arial" charset="0"/>
              </a:defRPr>
            </a:lvl1pPr>
          </a:lstStyle>
          <a:p>
            <a:pPr>
              <a:defRPr/>
            </a:pPr>
            <a:endParaRPr lang="en-GB"/>
          </a:p>
        </p:txBody>
      </p:sp>
      <p:sp>
        <p:nvSpPr>
          <p:cNvPr id="23557"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algn="r" defTabSz="949325">
              <a:defRPr sz="1200">
                <a:latin typeface="Arial" charset="0"/>
              </a:defRPr>
            </a:lvl1pPr>
          </a:lstStyle>
          <a:p>
            <a:pPr>
              <a:defRPr/>
            </a:pPr>
            <a:fld id="{1E1E4AD9-B9B2-48E9-8FED-50B9CFAB4B0A}" type="slidenum">
              <a:rPr lang="en-GB"/>
              <a:pPr>
                <a:defRPr/>
              </a:pPr>
              <a:t>‹#›</a:t>
            </a:fld>
            <a:endParaRPr lang="en-GB"/>
          </a:p>
        </p:txBody>
      </p:sp>
    </p:spTree>
    <p:extLst>
      <p:ext uri="{BB962C8B-B14F-4D97-AF65-F5344CB8AC3E}">
        <p14:creationId xmlns:p14="http://schemas.microsoft.com/office/powerpoint/2010/main" val="18218538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4975" cy="4873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7788" y="0"/>
            <a:ext cx="2974975" cy="487363"/>
          </a:xfrm>
          <a:prstGeom prst="rect">
            <a:avLst/>
          </a:prstGeom>
        </p:spPr>
        <p:txBody>
          <a:bodyPr vert="horz" lIns="91440" tIns="45720" rIns="91440" bIns="45720" rtlCol="0"/>
          <a:lstStyle>
            <a:lvl1pPr algn="r">
              <a:defRPr sz="1200"/>
            </a:lvl1pPr>
          </a:lstStyle>
          <a:p>
            <a:fld id="{225375E3-5E2E-4842-889E-20EBD0DECC79}" type="datetimeFigureOut">
              <a:rPr lang="en-GB" smtClean="0"/>
              <a:t>14/01/2020</a:t>
            </a:fld>
            <a:endParaRPr lang="en-GB"/>
          </a:p>
        </p:txBody>
      </p:sp>
      <p:sp>
        <p:nvSpPr>
          <p:cNvPr id="4" name="Slide Image Placeholder 3"/>
          <p:cNvSpPr>
            <a:spLocks noGrp="1" noRot="1" noChangeAspect="1"/>
          </p:cNvSpPr>
          <p:nvPr>
            <p:ph type="sldImg" idx="2"/>
          </p:nvPr>
        </p:nvSpPr>
        <p:spPr>
          <a:xfrm>
            <a:off x="995363" y="731838"/>
            <a:ext cx="4873625" cy="365601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630738"/>
            <a:ext cx="5492750" cy="43878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1475"/>
            <a:ext cx="2974975" cy="4873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7788" y="9261475"/>
            <a:ext cx="2974975" cy="487363"/>
          </a:xfrm>
          <a:prstGeom prst="rect">
            <a:avLst/>
          </a:prstGeom>
        </p:spPr>
        <p:txBody>
          <a:bodyPr vert="horz" lIns="91440" tIns="45720" rIns="91440" bIns="45720" rtlCol="0" anchor="b"/>
          <a:lstStyle>
            <a:lvl1pPr algn="r">
              <a:defRPr sz="1200"/>
            </a:lvl1pPr>
          </a:lstStyle>
          <a:p>
            <a:fld id="{71A0429B-1C19-4683-86A2-50A40E333E0F}" type="slidenum">
              <a:rPr lang="en-GB" smtClean="0"/>
              <a:t>‹#›</a:t>
            </a:fld>
            <a:endParaRPr lang="en-GB"/>
          </a:p>
        </p:txBody>
      </p:sp>
    </p:spTree>
    <p:extLst>
      <p:ext uri="{BB962C8B-B14F-4D97-AF65-F5344CB8AC3E}">
        <p14:creationId xmlns:p14="http://schemas.microsoft.com/office/powerpoint/2010/main" val="2788759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A0429B-1C19-4683-86A2-50A40E333E0F}" type="slidenum">
              <a:rPr lang="en-GB" smtClean="0"/>
              <a:t>33</a:t>
            </a:fld>
            <a:endParaRPr lang="en-GB"/>
          </a:p>
        </p:txBody>
      </p:sp>
    </p:spTree>
    <p:extLst>
      <p:ext uri="{BB962C8B-B14F-4D97-AF65-F5344CB8AC3E}">
        <p14:creationId xmlns:p14="http://schemas.microsoft.com/office/powerpoint/2010/main" val="3721606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5C4C64F7-EE8F-4AC8-A7D0-8CBBC3806112}"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5CC6965B-74C2-47B0-82C7-7A7BF50804D3}"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ABAC3400-B19E-4DB8-9F1C-539B4EA06EAE}"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7DE5C009-CFDE-49F5-A0F6-BA18DAA9132A}"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F967528E-EB39-4DB2-9740-AE02BD2BFAB6}"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4EBDE06B-E74D-4A4F-AA69-936C643D0F9C}"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FA6042DF-19BA-4D72-9214-BBC0496593CB}"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9AD3E81B-AD79-4A3B-882C-5DD9A5F18F48}"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C6E266D5-0A06-479C-A407-D1E6DA580993}"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D96CC38C-E545-4632-A7D8-A10B23077D6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02DE198-790E-4223-A8AF-D6FBC3F33A9E}"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2340E"/>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25CC80BA-6962-4328-AF9C-C044FEEBA0E3}"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blogs.warwick.ac.uk/zoebrigley/entry/images_of_welsh"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7.png"/><Relationship Id="rId1" Type="http://schemas.openxmlformats.org/officeDocument/2006/relationships/slideLayout" Target="../slideLayouts/slideLayout6.xml"/><Relationship Id="rId5" Type="http://schemas.microsoft.com/office/2007/relationships/hdphoto" Target="../media/hdphoto6.wdp"/><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3.png"/><Relationship Id="rId1" Type="http://schemas.openxmlformats.org/officeDocument/2006/relationships/slideLayout" Target="../slideLayouts/slideLayout6.xml"/><Relationship Id="rId5" Type="http://schemas.microsoft.com/office/2007/relationships/hdphoto" Target="../media/hdphoto9.wdp"/><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41864" y="188640"/>
            <a:ext cx="9144000" cy="720725"/>
          </a:xfrm>
        </p:spPr>
        <p:txBody>
          <a:bodyPr>
            <a:normAutofit fontScale="90000"/>
          </a:bodyPr>
          <a:lstStyle/>
          <a:p>
            <a:pPr algn="r" eaLnBrk="1" hangingPunct="1"/>
            <a:r>
              <a:rPr lang="en-GB" sz="4000" dirty="0">
                <a:solidFill>
                  <a:srgbClr val="FFFF00"/>
                </a:solidFill>
                <a:effectLst/>
              </a:rPr>
              <a:t>HPEN 5/6012: WELSH WRITING WALES</a:t>
            </a:r>
          </a:p>
        </p:txBody>
      </p:sp>
      <p:sp>
        <p:nvSpPr>
          <p:cNvPr id="2051" name="Rectangle 3"/>
          <p:cNvSpPr>
            <a:spLocks noGrp="1" noChangeArrowheads="1"/>
          </p:cNvSpPr>
          <p:nvPr>
            <p:ph type="subTitle" idx="1"/>
          </p:nvPr>
        </p:nvSpPr>
        <p:spPr>
          <a:xfrm>
            <a:off x="3998274" y="1484784"/>
            <a:ext cx="5112568" cy="1007765"/>
          </a:xfrm>
        </p:spPr>
        <p:txBody>
          <a:bodyPr>
            <a:noAutofit/>
          </a:bodyPr>
          <a:lstStyle/>
          <a:p>
            <a:pPr eaLnBrk="1" hangingPunct="1"/>
            <a:r>
              <a:rPr lang="en-GB" sz="3200" b="1" dirty="0" err="1">
                <a:solidFill>
                  <a:srgbClr val="FFFF00"/>
                </a:solidFill>
                <a:effectLst/>
                <a:latin typeface="+mj-lt"/>
              </a:rPr>
              <a:t>Margiad</a:t>
            </a:r>
            <a:r>
              <a:rPr lang="en-GB" sz="3200" b="1" dirty="0">
                <a:solidFill>
                  <a:srgbClr val="FFFF00"/>
                </a:solidFill>
                <a:effectLst/>
                <a:latin typeface="+mj-lt"/>
              </a:rPr>
              <a:t> Evans</a:t>
            </a:r>
          </a:p>
          <a:p>
            <a:pPr eaLnBrk="1" hangingPunct="1"/>
            <a:r>
              <a:rPr lang="en-GB" sz="3200" b="1" i="1" dirty="0">
                <a:solidFill>
                  <a:srgbClr val="FFFF00"/>
                </a:solidFill>
                <a:effectLst/>
                <a:latin typeface="+mj-lt"/>
              </a:rPr>
              <a:t>A Country Dance, 1932</a:t>
            </a:r>
          </a:p>
        </p:txBody>
      </p:sp>
      <p:sp>
        <p:nvSpPr>
          <p:cNvPr id="2052" name="Rectangle 5"/>
          <p:cNvSpPr>
            <a:spLocks noChangeArrowheads="1"/>
          </p:cNvSpPr>
          <p:nvPr/>
        </p:nvSpPr>
        <p:spPr bwMode="auto">
          <a:xfrm>
            <a:off x="407963" y="5301208"/>
            <a:ext cx="2754313" cy="1200329"/>
          </a:xfrm>
          <a:prstGeom prst="rect">
            <a:avLst/>
          </a:prstGeom>
          <a:noFill/>
          <a:ln w="9525">
            <a:noFill/>
            <a:miter lim="800000"/>
            <a:headEnd/>
            <a:tailEnd/>
          </a:ln>
        </p:spPr>
        <p:txBody>
          <a:bodyPr wrap="square">
            <a:spAutoFit/>
          </a:bodyPr>
          <a:lstStyle/>
          <a:p>
            <a:r>
              <a:rPr lang="en-GB" dirty="0">
                <a:solidFill>
                  <a:schemeClr val="tx2"/>
                </a:solidFill>
              </a:rPr>
              <a:t>Wales rugby team </a:t>
            </a:r>
            <a:r>
              <a:rPr lang="en-GB" dirty="0"/>
              <a:t>celebrate winning the Triple Crown at Twickenham </a:t>
            </a:r>
            <a:r>
              <a:rPr lang="en-GB" dirty="0">
                <a:solidFill>
                  <a:schemeClr val="tx2"/>
                </a:solidFill>
              </a:rPr>
              <a:t>2012</a:t>
            </a:r>
          </a:p>
        </p:txBody>
      </p:sp>
      <p:sp>
        <p:nvSpPr>
          <p:cNvPr id="2053" name="Rectangle 8"/>
          <p:cNvSpPr>
            <a:spLocks noChangeArrowheads="1"/>
          </p:cNvSpPr>
          <p:nvPr/>
        </p:nvSpPr>
        <p:spPr bwMode="auto">
          <a:xfrm>
            <a:off x="101576" y="4617507"/>
            <a:ext cx="3060700" cy="493713"/>
          </a:xfrm>
          <a:prstGeom prst="rect">
            <a:avLst/>
          </a:prstGeom>
          <a:noFill/>
          <a:ln w="9525">
            <a:noFill/>
            <a:miter lim="800000"/>
            <a:headEnd/>
            <a:tailEnd/>
          </a:ln>
        </p:spPr>
        <p:txBody>
          <a:bodyPr>
            <a:spAutoFit/>
          </a:bodyPr>
          <a:lstStyle/>
          <a:p>
            <a:r>
              <a:rPr lang="en-GB" sz="2600" dirty="0">
                <a:solidFill>
                  <a:srgbClr val="FFFF00"/>
                </a:solidFill>
              </a:rPr>
              <a:t>WOMEN</a:t>
            </a:r>
            <a:r>
              <a:rPr lang="en-GB" sz="2600" dirty="0"/>
              <a:t> </a:t>
            </a:r>
            <a:r>
              <a:rPr lang="en-GB" sz="2600" i="1" dirty="0">
                <a:latin typeface="Garamond" pitchFamily="18" charset="0"/>
              </a:rPr>
              <a:t>&amp;</a:t>
            </a:r>
            <a:r>
              <a:rPr lang="en-GB" sz="2600" dirty="0"/>
              <a:t> </a:t>
            </a:r>
            <a:r>
              <a:rPr lang="en-GB" sz="2600" dirty="0">
                <a:solidFill>
                  <a:srgbClr val="C00000"/>
                </a:solidFill>
              </a:rPr>
              <a:t>WALES</a:t>
            </a:r>
            <a:r>
              <a:rPr lang="en-GB" sz="2600" dirty="0"/>
              <a:t> </a:t>
            </a:r>
          </a:p>
        </p:txBody>
      </p:sp>
      <p:pic>
        <p:nvPicPr>
          <p:cNvPr id="2054" name="Picture 10" descr="http://i.telegraph.co.uk/multimedia/archive/02151/wales-rugby_2151012b.jpg"/>
          <p:cNvPicPr>
            <a:picLocks noChangeAspect="1" noChangeArrowheads="1"/>
          </p:cNvPicPr>
          <p:nvPr/>
        </p:nvPicPr>
        <p:blipFill>
          <a:blip r:embed="rId2" cstate="print"/>
          <a:srcRect/>
          <a:stretch>
            <a:fillRect/>
          </a:stretch>
        </p:blipFill>
        <p:spPr bwMode="auto">
          <a:xfrm>
            <a:off x="3998274" y="3341433"/>
            <a:ext cx="4866400" cy="3045859"/>
          </a:xfrm>
          <a:prstGeom prst="rect">
            <a:avLst/>
          </a:prstGeom>
          <a:ln w="38100" cap="sq">
            <a:solidFill>
              <a:srgbClr val="C00000"/>
            </a:solidFill>
            <a:prstDash val="solid"/>
            <a:miter lim="800000"/>
          </a:ln>
          <a:effectLst>
            <a:outerShdw blurRad="50800" dist="38100" dir="2700000" algn="tl" rotWithShape="0">
              <a:srgbClr val="000000">
                <a:alpha val="43000"/>
              </a:srgbClr>
            </a:outerShdw>
          </a:effectLst>
        </p:spPr>
      </p:pic>
      <p:pic>
        <p:nvPicPr>
          <p:cNvPr id="2055" name="Picture 8" descr="107824939_12244e5e63"/>
          <p:cNvPicPr>
            <a:picLocks noChangeAspect="1" noChangeArrowheads="1"/>
          </p:cNvPicPr>
          <p:nvPr/>
        </p:nvPicPr>
        <p:blipFill>
          <a:blip r:embed="rId3" cstate="print"/>
          <a:srcRect/>
          <a:stretch>
            <a:fillRect/>
          </a:stretch>
        </p:blipFill>
        <p:spPr bwMode="auto">
          <a:xfrm>
            <a:off x="251520" y="1772816"/>
            <a:ext cx="3528392" cy="2314534"/>
          </a:xfrm>
          <a:prstGeom prst="rect">
            <a:avLst/>
          </a:prstGeom>
          <a:ln w="38100" cap="sq">
            <a:solidFill>
              <a:srgbClr val="008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noRot="1" noChangeArrowheads="1"/>
          </p:cNvSpPr>
          <p:nvPr>
            <p:ph type="title" idx="4294967295"/>
          </p:nvPr>
        </p:nvSpPr>
        <p:spPr>
          <a:xfrm>
            <a:off x="457200" y="188913"/>
            <a:ext cx="8229600" cy="7191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sz="3600" b="0" dirty="0">
                <a:solidFill>
                  <a:srgbClr val="FFFF00"/>
                </a:solidFill>
                <a:latin typeface="+mj-lt"/>
              </a:rPr>
              <a:t>LEARNING OUTCOMES</a:t>
            </a:r>
            <a:endParaRPr lang="en-GB" altLang="en-US" sz="4000" b="0" dirty="0">
              <a:solidFill>
                <a:srgbClr val="FFFF00"/>
              </a:solidFill>
              <a:effectLst/>
              <a:latin typeface="+mj-lt"/>
            </a:endParaRPr>
          </a:p>
        </p:txBody>
      </p:sp>
      <p:sp>
        <p:nvSpPr>
          <p:cNvPr id="4099" name="Rectangle 3"/>
          <p:cNvSpPr>
            <a:spLocks noGrp="1" noChangeArrowheads="1"/>
          </p:cNvSpPr>
          <p:nvPr>
            <p:ph type="body" idx="4294967295"/>
          </p:nvPr>
        </p:nvSpPr>
        <p:spPr>
          <a:xfrm>
            <a:off x="250825" y="836613"/>
            <a:ext cx="8534400" cy="5400675"/>
          </a:xfrm>
          <a:noFill/>
        </p:spPr>
        <p:txBody>
          <a:bodyPr/>
          <a:lstStyle/>
          <a:p>
            <a:pPr lvl="1">
              <a:lnSpc>
                <a:spcPct val="80000"/>
              </a:lnSpc>
              <a:buFont typeface="Wingdings" pitchFamily="2" charset="2"/>
              <a:buNone/>
            </a:pPr>
            <a:r>
              <a:rPr lang="en-US" altLang="en-US" sz="2200" dirty="0">
                <a:effectLst/>
                <a:latin typeface="Garamond" pitchFamily="18" charset="0"/>
              </a:rPr>
              <a:t>		</a:t>
            </a:r>
            <a:endParaRPr lang="en-GB" altLang="en-US" sz="2400" dirty="0">
              <a:effectLst/>
              <a:latin typeface="Garamond" pitchFamily="18" charset="0"/>
            </a:endParaRPr>
          </a:p>
        </p:txBody>
      </p:sp>
      <p:sp>
        <p:nvSpPr>
          <p:cNvPr id="4100" name="Rectangle 1"/>
          <p:cNvSpPr>
            <a:spLocks noChangeArrowheads="1"/>
          </p:cNvSpPr>
          <p:nvPr/>
        </p:nvSpPr>
        <p:spPr bwMode="auto">
          <a:xfrm>
            <a:off x="250825" y="1196975"/>
            <a:ext cx="8532813" cy="4832092"/>
          </a:xfrm>
          <a:prstGeom prst="rect">
            <a:avLst/>
          </a:prstGeom>
          <a:noFill/>
          <a:ln w="9525">
            <a:noFill/>
            <a:miter lim="800000"/>
            <a:headEnd/>
            <a:tailEnd/>
          </a:ln>
        </p:spPr>
        <p:txBody>
          <a:bodyPr>
            <a:spAutoFit/>
          </a:bodyPr>
          <a:lstStyle/>
          <a:p>
            <a:r>
              <a:rPr lang="en-GB" altLang="en-US" sz="2400" i="1" dirty="0">
                <a:latin typeface="Century Gothic" pitchFamily="34" charset="0"/>
              </a:rPr>
              <a:t>By the end of this module students should be able to:</a:t>
            </a:r>
          </a:p>
          <a:p>
            <a:endParaRPr lang="en-GB" altLang="en-US" sz="2400" dirty="0">
              <a:latin typeface="Century Gothic" pitchFamily="34" charset="0"/>
            </a:endParaRPr>
          </a:p>
          <a:p>
            <a:pPr marL="342900" indent="-342900">
              <a:spcAft>
                <a:spcPts val="1200"/>
              </a:spcAft>
              <a:buFont typeface="Arial" panose="020B0604020202020204" pitchFamily="34" charset="0"/>
              <a:buChar char="•"/>
            </a:pPr>
            <a:r>
              <a:rPr lang="en-GB" altLang="en-US" sz="2400" dirty="0">
                <a:latin typeface="Century Gothic" pitchFamily="34" charset="0"/>
              </a:rPr>
              <a:t>demonstrate a good understanding of the debates over the relation of literary canons to a sense of nationhood through a case study of Anglophone Welsh texts seen through their various </a:t>
            </a:r>
            <a:r>
              <a:rPr lang="en-GB" altLang="en-US" sz="2400" dirty="0">
                <a:solidFill>
                  <a:srgbClr val="00B050"/>
                </a:solidFill>
                <a:latin typeface="Century Gothic" pitchFamily="34" charset="0"/>
              </a:rPr>
              <a:t>historical, political and ideological contexts;</a:t>
            </a:r>
          </a:p>
          <a:p>
            <a:pPr marL="342900" indent="-342900">
              <a:spcAft>
                <a:spcPts val="1200"/>
              </a:spcAft>
              <a:buFont typeface="Arial" panose="020B0604020202020204" pitchFamily="34" charset="0"/>
              <a:buChar char="•"/>
            </a:pPr>
            <a:r>
              <a:rPr lang="en-GB" altLang="en-US" sz="2400" dirty="0">
                <a:latin typeface="Century Gothic" pitchFamily="34" charset="0"/>
              </a:rPr>
              <a:t>show a secure knowledge of a range of Welsh texts written in English and a good understanding of </a:t>
            </a:r>
            <a:r>
              <a:rPr lang="en-GB" altLang="en-US" sz="2400" dirty="0">
                <a:solidFill>
                  <a:srgbClr val="00B050"/>
                </a:solidFill>
                <a:latin typeface="Century Gothic" pitchFamily="34" charset="0"/>
              </a:rPr>
              <a:t>recurring preoccupations and changing themes within them</a:t>
            </a:r>
            <a:r>
              <a:rPr lang="en-GB" altLang="en-US" sz="2400" dirty="0">
                <a:latin typeface="Century Gothic" pitchFamily="34" charset="0"/>
              </a:rPr>
              <a:t>.</a:t>
            </a:r>
          </a:p>
          <a:p>
            <a:pPr>
              <a:spcAft>
                <a:spcPts val="1200"/>
              </a:spcAft>
            </a:pPr>
            <a:endParaRPr lang="en-GB" altLang="en-US" sz="2400" dirty="0">
              <a:latin typeface="Century Gothic"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908720"/>
            <a:ext cx="8280920" cy="4615407"/>
          </a:xfrm>
        </p:spPr>
        <p:txBody>
          <a:bodyPr>
            <a:normAutofit lnSpcReduction="10000"/>
          </a:bodyPr>
          <a:lstStyle/>
          <a:p>
            <a:pPr>
              <a:buNone/>
            </a:pPr>
            <a:r>
              <a:rPr lang="en-GB" dirty="0"/>
              <a:t>	</a:t>
            </a:r>
            <a:r>
              <a:rPr lang="en-GB" sz="2800" dirty="0">
                <a:effectLst/>
                <a:latin typeface="Century Gothic" pitchFamily="34" charset="0"/>
              </a:rPr>
              <a:t>Men are incorporated into the nation metonymically[:] the nation is embodied within each man, and each man comes to embody the nation… Women are scripted into the national imaginary in a different manner. </a:t>
            </a:r>
            <a:r>
              <a:rPr lang="en-GB" sz="2800" dirty="0">
                <a:solidFill>
                  <a:srgbClr val="00B050"/>
                </a:solidFill>
                <a:effectLst/>
                <a:latin typeface="Century Gothic" pitchFamily="34" charset="0"/>
              </a:rPr>
              <a:t>Women are not equal to the nation but symbolic of it.</a:t>
            </a:r>
          </a:p>
          <a:p>
            <a:pPr>
              <a:buNone/>
            </a:pPr>
            <a:endParaRPr lang="en-GB" sz="1800" dirty="0">
              <a:effectLst/>
              <a:latin typeface="Century Gothic" pitchFamily="34" charset="0"/>
            </a:endParaRPr>
          </a:p>
          <a:p>
            <a:pPr>
              <a:buNone/>
            </a:pPr>
            <a:r>
              <a:rPr lang="en-GB" sz="2200" dirty="0">
                <a:effectLst/>
                <a:latin typeface="Century Gothic" pitchFamily="34" charset="0"/>
              </a:rPr>
              <a:t>	Joanne P. Sharp, ‘Gendering Nationhood: a feminist engagement with </a:t>
            </a:r>
            <a:r>
              <a:rPr lang="en-GB" sz="2200" dirty="0" err="1">
                <a:effectLst/>
                <a:latin typeface="Century Gothic" pitchFamily="34" charset="0"/>
              </a:rPr>
              <a:t>Naational</a:t>
            </a:r>
            <a:r>
              <a:rPr lang="en-GB" sz="2200" dirty="0">
                <a:effectLst/>
                <a:latin typeface="Century Gothic" pitchFamily="34" charset="0"/>
              </a:rPr>
              <a:t> Identity’, in </a:t>
            </a:r>
            <a:r>
              <a:rPr lang="en-GB" sz="2200" i="1" dirty="0" err="1">
                <a:effectLst/>
                <a:latin typeface="Century Gothic" pitchFamily="34" charset="0"/>
              </a:rPr>
              <a:t>Bodyspace</a:t>
            </a:r>
            <a:r>
              <a:rPr lang="en-GB" sz="2200" i="1" dirty="0">
                <a:effectLst/>
                <a:latin typeface="Century Gothic" pitchFamily="34" charset="0"/>
              </a:rPr>
              <a:t>: Destabilising Geographies of Gender and Sexuality</a:t>
            </a:r>
            <a:r>
              <a:rPr lang="en-GB" sz="2200" dirty="0">
                <a:effectLst/>
                <a:latin typeface="Century Gothic" pitchFamily="34" charset="0"/>
              </a:rPr>
              <a:t>, 1996 p.99</a:t>
            </a:r>
          </a:p>
        </p:txBody>
      </p:sp>
      <p:sp>
        <p:nvSpPr>
          <p:cNvPr id="2" name="Title 1"/>
          <p:cNvSpPr>
            <a:spLocks noGrp="1"/>
          </p:cNvSpPr>
          <p:nvPr>
            <p:ph type="title"/>
          </p:nvPr>
        </p:nvSpPr>
        <p:spPr>
          <a:xfrm>
            <a:off x="1331640" y="5661248"/>
            <a:ext cx="7543800" cy="914400"/>
          </a:xfrm>
        </p:spPr>
        <p:txBody>
          <a:bodyPr>
            <a:normAutofit/>
          </a:bodyPr>
          <a:lstStyle/>
          <a:p>
            <a:pPr algn="ctr"/>
            <a:r>
              <a:rPr lang="en-GB" sz="4400" b="0" dirty="0">
                <a:solidFill>
                  <a:srgbClr val="FFFF00"/>
                </a:solidFill>
                <a:effectLst/>
              </a:rPr>
              <a:t>Gender &amp; nation</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4"/>
          <p:cNvSpPr>
            <a:spLocks noChangeArrowheads="1"/>
          </p:cNvSpPr>
          <p:nvPr/>
        </p:nvSpPr>
        <p:spPr bwMode="auto">
          <a:xfrm>
            <a:off x="303518" y="1196752"/>
            <a:ext cx="8425185" cy="4985980"/>
          </a:xfrm>
          <a:prstGeom prst="rect">
            <a:avLst/>
          </a:prstGeom>
          <a:noFill/>
          <a:ln w="9525">
            <a:noFill/>
            <a:miter lim="800000"/>
            <a:headEnd/>
            <a:tailEnd/>
          </a:ln>
        </p:spPr>
        <p:txBody>
          <a:bodyPr wrap="square">
            <a:spAutoFit/>
          </a:bodyPr>
          <a:lstStyle/>
          <a:p>
            <a:pPr marL="342900" indent="-342900">
              <a:buFontTx/>
              <a:buChar char="•"/>
            </a:pPr>
            <a:r>
              <a:rPr lang="en-GB" sz="2200" i="1" u="sng" dirty="0"/>
              <a:t>How Green was My Valley</a:t>
            </a:r>
            <a:r>
              <a:rPr lang="en-GB" sz="2200" u="sng" dirty="0"/>
              <a:t>: industrial novel and film</a:t>
            </a:r>
            <a:r>
              <a:rPr lang="en-GB" sz="2200" dirty="0"/>
              <a:t> </a:t>
            </a:r>
          </a:p>
          <a:p>
            <a:pPr marL="342900" indent="-342900"/>
            <a:r>
              <a:rPr lang="en-GB" sz="2200" dirty="0"/>
              <a:t>	(rooted in 19</a:t>
            </a:r>
            <a:r>
              <a:rPr lang="en-GB" sz="2200" baseline="30000" dirty="0"/>
              <a:t>th</a:t>
            </a:r>
            <a:r>
              <a:rPr lang="en-GB" sz="2200" dirty="0"/>
              <a:t> C </a:t>
            </a:r>
            <a:r>
              <a:rPr lang="en-GB" sz="2200" i="1" dirty="0" err="1"/>
              <a:t>Bildungsroman</a:t>
            </a:r>
            <a:r>
              <a:rPr lang="en-GB" sz="2200" dirty="0"/>
              <a:t> &amp; the self-made man)</a:t>
            </a:r>
          </a:p>
          <a:p>
            <a:pPr marL="342900" indent="-342900"/>
            <a:endParaRPr lang="en-GB" sz="1000" dirty="0"/>
          </a:p>
          <a:p>
            <a:pPr marL="342900" indent="-342900">
              <a:buFontTx/>
              <a:buChar char="•"/>
            </a:pPr>
            <a:r>
              <a:rPr lang="en-GB" sz="2200" i="1" dirty="0"/>
              <a:t>Shifts</a:t>
            </a:r>
            <a:r>
              <a:rPr lang="en-GB" sz="2200" dirty="0"/>
              <a:t>: Semi realist novel of de-industrialisation</a:t>
            </a:r>
          </a:p>
          <a:p>
            <a:pPr marL="342900" indent="-342900">
              <a:buFontTx/>
              <a:buChar char="•"/>
            </a:pPr>
            <a:r>
              <a:rPr lang="en-GB" sz="2200" i="1" dirty="0"/>
              <a:t>The Dark Philosophers</a:t>
            </a:r>
            <a:r>
              <a:rPr lang="en-GB" sz="2200" dirty="0"/>
              <a:t>: satirical critique of the power relations of industrialisation</a:t>
            </a:r>
          </a:p>
          <a:p>
            <a:pPr marL="342900" indent="-342900"/>
            <a:endParaRPr lang="en-GB" sz="2200" dirty="0"/>
          </a:p>
          <a:p>
            <a:pPr marL="342900" indent="-342900"/>
            <a:r>
              <a:rPr lang="en-GB" sz="2200" dirty="0">
                <a:solidFill>
                  <a:srgbClr val="FFFF00"/>
                </a:solidFill>
              </a:rPr>
              <a:t>SHARED FOCUS ON</a:t>
            </a:r>
            <a:r>
              <a:rPr lang="en-GB" sz="2200" b="1" dirty="0">
                <a:solidFill>
                  <a:srgbClr val="FFFF00"/>
                </a:solidFill>
              </a:rPr>
              <a:t>:</a:t>
            </a:r>
          </a:p>
          <a:p>
            <a:pPr marL="342900" indent="-342900">
              <a:buFontTx/>
              <a:buChar char="•"/>
            </a:pPr>
            <a:r>
              <a:rPr lang="en-GB" sz="2200" dirty="0"/>
              <a:t>Unravelling of the realist text and the world of work. </a:t>
            </a:r>
          </a:p>
          <a:p>
            <a:pPr marL="342900" indent="-342900">
              <a:buFontTx/>
              <a:buChar char="•"/>
            </a:pPr>
            <a:r>
              <a:rPr lang="en-GB" sz="2200" dirty="0"/>
              <a:t>Particular focus on the problems of masculinity.</a:t>
            </a:r>
          </a:p>
          <a:p>
            <a:pPr marL="342900" indent="-342900">
              <a:buFontTx/>
              <a:buChar char="•"/>
            </a:pPr>
            <a:r>
              <a:rPr lang="en-GB" sz="2200" dirty="0"/>
              <a:t>Exploring loss of meaning, agency and identity.</a:t>
            </a:r>
          </a:p>
          <a:p>
            <a:pPr marL="342900" indent="-342900">
              <a:buFontTx/>
              <a:buChar char="•"/>
            </a:pPr>
            <a:r>
              <a:rPr lang="en-GB" sz="2200" dirty="0"/>
              <a:t>Alienation and angst- limited characters represented frustrations of limited society – Both Meredith &amp; Llewelyn aware they were writing work exploring the ‘State of the Nation’</a:t>
            </a:r>
          </a:p>
        </p:txBody>
      </p:sp>
      <p:sp>
        <p:nvSpPr>
          <p:cNvPr id="3075" name="Rectangle 5"/>
          <p:cNvSpPr>
            <a:spLocks noChangeArrowheads="1"/>
          </p:cNvSpPr>
          <p:nvPr/>
        </p:nvSpPr>
        <p:spPr bwMode="auto">
          <a:xfrm>
            <a:off x="375116" y="188640"/>
            <a:ext cx="8281988" cy="646331"/>
          </a:xfrm>
          <a:prstGeom prst="rect">
            <a:avLst/>
          </a:prstGeom>
          <a:noFill/>
          <a:ln w="9525">
            <a:noFill/>
            <a:miter lim="800000"/>
            <a:headEnd/>
            <a:tailEnd/>
          </a:ln>
        </p:spPr>
        <p:txBody>
          <a:bodyPr>
            <a:spAutoFit/>
          </a:bodyPr>
          <a:lstStyle/>
          <a:p>
            <a:pPr algn="ctr"/>
            <a:r>
              <a:rPr lang="en-GB" sz="3600" dirty="0">
                <a:solidFill>
                  <a:srgbClr val="FFFF00"/>
                </a:solidFill>
                <a:latin typeface="+mj-lt"/>
                <a:ea typeface="+mj-ea"/>
                <a:cs typeface="+mj-cs"/>
              </a:rPr>
              <a:t>RELATING WRITING &amp; GENDER</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652120" y="136077"/>
            <a:ext cx="3168352" cy="556619"/>
          </a:xfrm>
        </p:spPr>
        <p:txBody>
          <a:bodyPr/>
          <a:lstStyle/>
          <a:p>
            <a:r>
              <a:rPr lang="en-GB" sz="3600" dirty="0">
                <a:solidFill>
                  <a:srgbClr val="FFFF00"/>
                </a:solidFill>
              </a:rPr>
              <a:t>Rural women </a:t>
            </a:r>
            <a:endParaRPr lang="en-GB" sz="3600" dirty="0">
              <a:solidFill>
                <a:srgbClr val="FFFF00"/>
              </a:solidFill>
            </a:endParaRPr>
          </a:p>
        </p:txBody>
      </p:sp>
      <p:sp>
        <p:nvSpPr>
          <p:cNvPr id="4" name="AutoShape 2" descr="https://moodle.uwtsd.ac.uk/pluginfile.php/9095/course/section/30186/welsh-woman%2019th%20c.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9552" y="3925629"/>
            <a:ext cx="3931292" cy="279908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2120" y="980728"/>
            <a:ext cx="3353040" cy="5716934"/>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2288" y="164898"/>
            <a:ext cx="4742757" cy="3592639"/>
          </a:xfrm>
          <a:prstGeom prst="rect">
            <a:avLst/>
          </a:prstGeom>
        </p:spPr>
      </p:pic>
    </p:spTree>
    <p:extLst>
      <p:ext uri="{BB962C8B-B14F-4D97-AF65-F5344CB8AC3E}">
        <p14:creationId xmlns:p14="http://schemas.microsoft.com/office/powerpoint/2010/main" val="26622429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34099" y="1412776"/>
            <a:ext cx="9324528" cy="5301208"/>
          </a:xfrm>
          <a:ln>
            <a:noFill/>
          </a:ln>
        </p:spPr>
        <p:txBody>
          <a:bodyPr>
            <a:normAutofit fontScale="85000" lnSpcReduction="20000"/>
          </a:bodyPr>
          <a:lstStyle/>
          <a:p>
            <a:pPr eaLnBrk="1" hangingPunct="1">
              <a:lnSpc>
                <a:spcPct val="110000"/>
              </a:lnSpc>
              <a:spcBef>
                <a:spcPts val="0"/>
              </a:spcBef>
              <a:buFontTx/>
              <a:buNone/>
            </a:pPr>
            <a:r>
              <a:rPr lang="en-GB" sz="2200" dirty="0">
                <a:latin typeface="Century Gothic" pitchFamily="34" charset="0"/>
              </a:rPr>
              <a:t>	</a:t>
            </a:r>
            <a:r>
              <a:rPr lang="en-GB" sz="2600" dirty="0" err="1">
                <a:effectLst/>
                <a:latin typeface="Century Gothic" pitchFamily="34" charset="0"/>
              </a:rPr>
              <a:t>Reimagined</a:t>
            </a:r>
            <a:r>
              <a:rPr lang="en-GB" sz="2600" dirty="0">
                <a:effectLst/>
                <a:latin typeface="Century Gothic" pitchFamily="34" charset="0"/>
              </a:rPr>
              <a:t> history from 1930s of historically significant 1850. The frame gives us a ruined house of history from which we, like Keith in </a:t>
            </a:r>
            <a:r>
              <a:rPr lang="en-GB" sz="2600" i="1" dirty="0">
                <a:effectLst/>
                <a:latin typeface="Century Gothic" pitchFamily="34" charset="0"/>
              </a:rPr>
              <a:t>Shifts</a:t>
            </a:r>
            <a:r>
              <a:rPr lang="en-GB" sz="2600" dirty="0">
                <a:effectLst/>
                <a:latin typeface="Century Gothic" pitchFamily="34" charset="0"/>
              </a:rPr>
              <a:t>, engage with the written legacy of the past and challenge inherited ideas of the time </a:t>
            </a:r>
          </a:p>
          <a:p>
            <a:pPr eaLnBrk="1" hangingPunct="1">
              <a:lnSpc>
                <a:spcPct val="110000"/>
              </a:lnSpc>
              <a:spcBef>
                <a:spcPts val="0"/>
              </a:spcBef>
              <a:buFontTx/>
              <a:buNone/>
            </a:pPr>
            <a:r>
              <a:rPr lang="en-GB" sz="1600" dirty="0">
                <a:effectLst/>
                <a:latin typeface="Century Gothic" pitchFamily="34" charset="0"/>
              </a:rPr>
              <a:t> </a:t>
            </a:r>
          </a:p>
          <a:p>
            <a:pPr eaLnBrk="1" hangingPunct="1">
              <a:lnSpc>
                <a:spcPct val="110000"/>
              </a:lnSpc>
              <a:spcBef>
                <a:spcPts val="0"/>
              </a:spcBef>
              <a:buFontTx/>
              <a:buNone/>
            </a:pPr>
            <a:r>
              <a:rPr lang="en-GB" sz="2600" dirty="0">
                <a:effectLst/>
                <a:latin typeface="Century Gothic" pitchFamily="34" charset="0"/>
              </a:rPr>
              <a:t>	</a:t>
            </a:r>
            <a:r>
              <a:rPr lang="en-GB" sz="2600" dirty="0">
                <a:solidFill>
                  <a:srgbClr val="00B050"/>
                </a:solidFill>
                <a:effectLst/>
                <a:latin typeface="Century Gothic" pitchFamily="34" charset="0"/>
              </a:rPr>
              <a:t>Here is represented the entire history of the Border … – that history which belongs to all border lands and tells of </a:t>
            </a:r>
          </a:p>
          <a:p>
            <a:pPr eaLnBrk="1" hangingPunct="1">
              <a:lnSpc>
                <a:spcPct val="110000"/>
              </a:lnSpc>
              <a:spcBef>
                <a:spcPts val="0"/>
              </a:spcBef>
              <a:buFontTx/>
              <a:buNone/>
            </a:pPr>
            <a:r>
              <a:rPr lang="en-GB" sz="2600" dirty="0">
                <a:solidFill>
                  <a:srgbClr val="00B050"/>
                </a:solidFill>
                <a:effectLst/>
                <a:latin typeface="Century Gothic" pitchFamily="34" charset="0"/>
              </a:rPr>
              <a:t>	incessant warfare’</a:t>
            </a:r>
          </a:p>
          <a:p>
            <a:pPr eaLnBrk="1" hangingPunct="1">
              <a:lnSpc>
                <a:spcPct val="110000"/>
              </a:lnSpc>
              <a:spcBef>
                <a:spcPts val="0"/>
              </a:spcBef>
              <a:buFontTx/>
              <a:buNone/>
            </a:pPr>
            <a:endParaRPr lang="en-GB" sz="1600" u="sng" dirty="0">
              <a:effectLst/>
              <a:latin typeface="Century Gothic" pitchFamily="34" charset="0"/>
            </a:endParaRPr>
          </a:p>
          <a:p>
            <a:pPr eaLnBrk="1" hangingPunct="1">
              <a:lnSpc>
                <a:spcPct val="110000"/>
              </a:lnSpc>
              <a:spcBef>
                <a:spcPts val="0"/>
              </a:spcBef>
              <a:buFontTx/>
              <a:buNone/>
            </a:pPr>
            <a:r>
              <a:rPr lang="en-GB" sz="2600" dirty="0">
                <a:effectLst/>
                <a:latin typeface="Century Gothic" pitchFamily="34" charset="0"/>
              </a:rPr>
              <a:t>	Ann Goodman born in England but brought up in Wales – Welsh mother and English father; lives on English farm (12 Poplars) in Wales; in England her family work for a Welsh master, her lover in Wales is English; in England is Welsh. Mixed marriages everywhere: </a:t>
            </a:r>
            <a:r>
              <a:rPr lang="en-GB" sz="2600" dirty="0" err="1">
                <a:effectLst/>
                <a:latin typeface="Century Gothic" pitchFamily="34" charset="0"/>
              </a:rPr>
              <a:t>Siân</a:t>
            </a:r>
            <a:r>
              <a:rPr lang="en-GB" sz="2600" dirty="0">
                <a:effectLst/>
                <a:latin typeface="Century Gothic" pitchFamily="34" charset="0"/>
              </a:rPr>
              <a:t> Pritchard will marry an Englishman (Abel </a:t>
            </a:r>
            <a:r>
              <a:rPr lang="en-GB" sz="2600" dirty="0" err="1">
                <a:effectLst/>
                <a:latin typeface="Century Gothic" pitchFamily="34" charset="0"/>
              </a:rPr>
              <a:t>Duw</a:t>
            </a:r>
            <a:r>
              <a:rPr lang="en-GB" sz="2600" dirty="0">
                <a:effectLst/>
                <a:latin typeface="Century Gothic" pitchFamily="34" charset="0"/>
              </a:rPr>
              <a:t>) in </a:t>
            </a:r>
            <a:r>
              <a:rPr lang="en-GB" sz="2600" dirty="0" err="1">
                <a:effectLst/>
                <a:latin typeface="Century Gothic" pitchFamily="34" charset="0"/>
              </a:rPr>
              <a:t>Salus</a:t>
            </a:r>
            <a:r>
              <a:rPr lang="en-GB" sz="2600" dirty="0">
                <a:effectLst/>
                <a:latin typeface="Century Gothic" pitchFamily="34" charset="0"/>
              </a:rPr>
              <a:t> (Wales) Her father is Welsh, her mother English. Names don’t indicate ethnicity: Ann Goodman is Welsh-speaking growing up in Wales; </a:t>
            </a:r>
            <a:r>
              <a:rPr lang="en-GB" sz="2600" dirty="0" err="1">
                <a:effectLst/>
                <a:latin typeface="Century Gothic" pitchFamily="34" charset="0"/>
              </a:rPr>
              <a:t>Olwen</a:t>
            </a:r>
            <a:r>
              <a:rPr lang="en-GB" sz="2600" dirty="0">
                <a:effectLst/>
                <a:latin typeface="Century Gothic" pitchFamily="34" charset="0"/>
              </a:rPr>
              <a:t> Davies is English …</a:t>
            </a:r>
          </a:p>
        </p:txBody>
      </p:sp>
      <p:sp>
        <p:nvSpPr>
          <p:cNvPr id="10242" name="Rectangle 2"/>
          <p:cNvSpPr>
            <a:spLocks noGrp="1" noChangeArrowheads="1"/>
          </p:cNvSpPr>
          <p:nvPr>
            <p:ph type="title"/>
          </p:nvPr>
        </p:nvSpPr>
        <p:spPr>
          <a:xfrm>
            <a:off x="0" y="116632"/>
            <a:ext cx="8964488" cy="792088"/>
          </a:xfrm>
        </p:spPr>
        <p:txBody>
          <a:bodyPr>
            <a:noAutofit/>
          </a:bodyPr>
          <a:lstStyle/>
          <a:p>
            <a:pPr algn="ctr" eaLnBrk="1" hangingPunct="1"/>
            <a:r>
              <a:rPr lang="en-GB" sz="3200" b="0" dirty="0">
                <a:solidFill>
                  <a:srgbClr val="FFFF00"/>
                </a:solidFill>
                <a:effectLst/>
              </a:rPr>
              <a:t>MARGIAD EVANS, </a:t>
            </a:r>
            <a:r>
              <a:rPr lang="en-GB" sz="3200" b="0" i="1" dirty="0">
                <a:solidFill>
                  <a:srgbClr val="FFFF00"/>
                </a:solidFill>
                <a:effectLst/>
              </a:rPr>
              <a:t>A COUNTRY DANCE</a:t>
            </a:r>
            <a:r>
              <a:rPr lang="en-GB" sz="3200" b="0" dirty="0">
                <a:solidFill>
                  <a:srgbClr val="FFFF00"/>
                </a:solidFill>
                <a:effectLst/>
              </a:rPr>
              <a:t> 1932</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260648"/>
            <a:ext cx="8892480" cy="576064"/>
          </a:xfrm>
          <a:noFill/>
        </p:spPr>
        <p:txBody>
          <a:bodyPr>
            <a:noAutofit/>
          </a:bodyPr>
          <a:lstStyle/>
          <a:p>
            <a:pPr algn="ctr" fontAlgn="base">
              <a:spcAft>
                <a:spcPct val="0"/>
              </a:spcAft>
            </a:pPr>
            <a:r>
              <a:rPr lang="en-GB" sz="3600" dirty="0" smtClean="0">
                <a:solidFill>
                  <a:srgbClr val="FFFF00"/>
                </a:solidFill>
              </a:rPr>
              <a:t>GENDER AND PLACE</a:t>
            </a:r>
            <a:endParaRPr lang="en-GB" sz="3600" dirty="0">
              <a:solidFill>
                <a:srgbClr val="FFFF00"/>
              </a:solidFill>
            </a:endParaRPr>
          </a:p>
        </p:txBody>
      </p:sp>
      <p:sp>
        <p:nvSpPr>
          <p:cNvPr id="3" name="Content Placeholder 2"/>
          <p:cNvSpPr>
            <a:spLocks noGrp="1"/>
          </p:cNvSpPr>
          <p:nvPr>
            <p:ph idx="1"/>
          </p:nvPr>
        </p:nvSpPr>
        <p:spPr>
          <a:xfrm>
            <a:off x="197768" y="821576"/>
            <a:ext cx="8496944" cy="6165304"/>
          </a:xfrm>
        </p:spPr>
        <p:txBody>
          <a:bodyPr>
            <a:normAutofit fontScale="92500" lnSpcReduction="20000"/>
          </a:bodyPr>
          <a:lstStyle/>
          <a:p>
            <a:pPr>
              <a:buNone/>
            </a:pPr>
            <a:r>
              <a:rPr lang="en-GB" sz="2400" dirty="0"/>
              <a:t>	[</a:t>
            </a:r>
            <a:r>
              <a:rPr lang="en-GB" sz="2400" dirty="0">
                <a:latin typeface="Century Gothic" pitchFamily="34" charset="0"/>
              </a:rPr>
              <a:t>Doreen] Massey argues that </a:t>
            </a:r>
            <a:r>
              <a:rPr lang="en-GB" sz="2400" dirty="0">
                <a:solidFill>
                  <a:srgbClr val="00B050"/>
                </a:solidFill>
                <a:effectLst/>
                <a:latin typeface="Century Gothic" pitchFamily="34" charset="0"/>
              </a:rPr>
              <a:t>ethnicity and gender are deeply implicated in the ways we inhabit and experience place</a:t>
            </a:r>
            <a:r>
              <a:rPr lang="en-GB" sz="2400" dirty="0">
                <a:latin typeface="Century Gothic" pitchFamily="34" charset="0"/>
              </a:rPr>
              <a:t>. She asks whose identities are supported by definitions of place which emphasise stability, oneness and security, and suggests that the answer is primarily white western males. In societies where genders are constructed as highly differentiated, boys need boundaries to separate them-selves from their mothers and </a:t>
            </a:r>
            <a:r>
              <a:rPr lang="en-GB" sz="2400" dirty="0">
                <a:solidFill>
                  <a:srgbClr val="00B050"/>
                </a:solidFill>
                <a:latin typeface="Century Gothic" pitchFamily="34" charset="0"/>
              </a:rPr>
              <a:t>it is masculinity which is particularly threatened when boundaries dissolve</a:t>
            </a:r>
            <a:r>
              <a:rPr lang="en-GB" sz="2400" dirty="0">
                <a:latin typeface="Century Gothic" pitchFamily="34" charset="0"/>
              </a:rPr>
              <a:t>. […]</a:t>
            </a:r>
            <a:endParaRPr lang="en-GB" sz="2400" dirty="0">
              <a:effectLst/>
              <a:latin typeface="Century Gothic" pitchFamily="34" charset="0"/>
            </a:endParaRPr>
          </a:p>
          <a:p>
            <a:pPr>
              <a:buNone/>
            </a:pPr>
            <a:r>
              <a:rPr lang="en-GB" sz="1000" dirty="0">
                <a:latin typeface="Century Gothic" pitchFamily="34" charset="0"/>
              </a:rPr>
              <a:t/>
            </a:r>
            <a:br>
              <a:rPr lang="en-GB" sz="1000" dirty="0">
                <a:latin typeface="Century Gothic" pitchFamily="34" charset="0"/>
              </a:rPr>
            </a:br>
            <a:r>
              <a:rPr lang="en-GB" sz="2400" dirty="0">
                <a:latin typeface="Century Gothic" pitchFamily="34" charset="0"/>
              </a:rPr>
              <a:t>The concept of diaspora … </a:t>
            </a:r>
            <a:r>
              <a:rPr lang="en-GB" sz="2400" dirty="0" err="1">
                <a:latin typeface="Century Gothic" pitchFamily="34" charset="0"/>
              </a:rPr>
              <a:t>reorientates</a:t>
            </a:r>
            <a:r>
              <a:rPr lang="en-GB" sz="2400" dirty="0">
                <a:latin typeface="Century Gothic" pitchFamily="34" charset="0"/>
              </a:rPr>
              <a:t> conventional notions of place and exposes their ideological underpinnings. </a:t>
            </a:r>
            <a:r>
              <a:rPr lang="en-GB" sz="2400" u="sng" dirty="0">
                <a:solidFill>
                  <a:srgbClr val="00B050"/>
                </a:solidFill>
                <a:latin typeface="Century Gothic" pitchFamily="34" charset="0"/>
              </a:rPr>
              <a:t>Homes and places could be thought of as meeting-places where the outside and inside intersect in ever-changing ways, </a:t>
            </a:r>
            <a:r>
              <a:rPr lang="en-GB" sz="2400" dirty="0">
                <a:latin typeface="Century Gothic" pitchFamily="34" charset="0"/>
              </a:rPr>
              <a:t>rather than fixed containers of particular groups of people whose characteristics need control and surveillance</a:t>
            </a:r>
            <a:r>
              <a:rPr lang="en-GB" sz="2400" dirty="0" smtClean="0">
                <a:latin typeface="Century Gothic" pitchFamily="34" charset="0"/>
              </a:rPr>
              <a:t>.</a:t>
            </a:r>
            <a:r>
              <a:rPr lang="en-GB" sz="2400" dirty="0">
                <a:solidFill>
                  <a:srgbClr val="FFFF00"/>
                </a:solidFill>
                <a:effectLst/>
                <a:latin typeface="Garamond" pitchFamily="18" charset="0"/>
              </a:rPr>
              <a:t> </a:t>
            </a:r>
            <a:endParaRPr lang="en-GB" sz="2400" dirty="0" smtClean="0">
              <a:solidFill>
                <a:srgbClr val="FFFF00"/>
              </a:solidFill>
              <a:effectLst/>
              <a:latin typeface="Garamond" pitchFamily="18" charset="0"/>
            </a:endParaRPr>
          </a:p>
          <a:p>
            <a:pPr>
              <a:buNone/>
            </a:pPr>
            <a:endParaRPr lang="en-GB" sz="2400" dirty="0">
              <a:solidFill>
                <a:srgbClr val="FFFF00"/>
              </a:solidFill>
              <a:effectLst/>
              <a:latin typeface="Garamond" pitchFamily="18" charset="0"/>
            </a:endParaRPr>
          </a:p>
          <a:p>
            <a:pPr>
              <a:buNone/>
            </a:pPr>
            <a:r>
              <a:rPr lang="en-GB" sz="2400" dirty="0" smtClean="0">
                <a:effectLst/>
                <a:latin typeface="Garamond" pitchFamily="18" charset="0"/>
              </a:rPr>
              <a:t>	</a:t>
            </a:r>
            <a:r>
              <a:rPr lang="en-GB" sz="2400" dirty="0" err="1" smtClean="0">
                <a:effectLst/>
                <a:latin typeface="Garamond" pitchFamily="18" charset="0"/>
              </a:rPr>
              <a:t>Bronwen</a:t>
            </a:r>
            <a:r>
              <a:rPr lang="en-GB" sz="2400" dirty="0" smtClean="0">
                <a:effectLst/>
                <a:latin typeface="Garamond" pitchFamily="18" charset="0"/>
              </a:rPr>
              <a:t> </a:t>
            </a:r>
            <a:r>
              <a:rPr lang="en-GB" sz="2400" dirty="0">
                <a:effectLst/>
                <a:latin typeface="Garamond" pitchFamily="18" charset="0"/>
              </a:rPr>
              <a:t>Walter, Chap. 6: ‘Meanings Of Home: Identities &amp; Belonging’, </a:t>
            </a:r>
            <a:r>
              <a:rPr lang="en-GB" sz="2400" i="1" dirty="0">
                <a:effectLst/>
                <a:latin typeface="Garamond" pitchFamily="18" charset="0"/>
              </a:rPr>
              <a:t>Outsiders Inside: Whiteness, Place And Irish Women</a:t>
            </a:r>
            <a:r>
              <a:rPr lang="en-GB" sz="2400" dirty="0">
                <a:effectLst/>
                <a:latin typeface="Garamond" pitchFamily="18" charset="0"/>
              </a:rPr>
              <a:t>, </a:t>
            </a:r>
            <a:br>
              <a:rPr lang="en-GB" sz="2400" dirty="0">
                <a:effectLst/>
                <a:latin typeface="Garamond" pitchFamily="18" charset="0"/>
              </a:rPr>
            </a:br>
            <a:r>
              <a:rPr lang="en-GB" sz="2400" dirty="0">
                <a:effectLst/>
                <a:latin typeface="Garamond" pitchFamily="18" charset="0"/>
              </a:rPr>
              <a:t>London: Routledge, 2001</a:t>
            </a:r>
            <a:endParaRPr lang="en-GB" sz="1800" dirty="0">
              <a:effectLst/>
              <a:latin typeface="Garamond" pitchFamily="18" charset="0"/>
            </a:endParaRPr>
          </a:p>
          <a:p>
            <a:pPr>
              <a:buNone/>
            </a:pPr>
            <a:endParaRPr lang="en-GB" dirty="0">
              <a:latin typeface="Century Gothic" pitchFamily="34" charset="0"/>
            </a:endParaRPr>
          </a:p>
        </p:txBody>
      </p:sp>
    </p:spTree>
    <p:extLst>
      <p:ext uri="{BB962C8B-B14F-4D97-AF65-F5344CB8AC3E}">
        <p14:creationId xmlns:p14="http://schemas.microsoft.com/office/powerpoint/2010/main" val="4255564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7"/>
          <p:cNvSpPr>
            <a:spLocks noChangeArrowheads="1"/>
          </p:cNvSpPr>
          <p:nvPr/>
        </p:nvSpPr>
        <p:spPr bwMode="auto">
          <a:xfrm>
            <a:off x="179512" y="1615589"/>
            <a:ext cx="8677472" cy="5001369"/>
          </a:xfrm>
          <a:prstGeom prst="rect">
            <a:avLst/>
          </a:prstGeom>
          <a:noFill/>
          <a:ln w="9525">
            <a:noFill/>
            <a:miter lim="800000"/>
            <a:headEnd/>
            <a:tailEnd/>
          </a:ln>
        </p:spPr>
        <p:txBody>
          <a:bodyPr wrap="square" anchor="ctr">
            <a:spAutoFit/>
          </a:bodyPr>
          <a:lstStyle/>
          <a:p>
            <a:pPr eaLnBrk="0" hangingPunct="0"/>
            <a:r>
              <a:rPr lang="en-GB" sz="2300" dirty="0">
                <a:cs typeface="Times New Roman" pitchFamily="18" charset="0"/>
              </a:rPr>
              <a:t>The </a:t>
            </a:r>
            <a:r>
              <a:rPr lang="en-GB" sz="2300" u="sng" dirty="0">
                <a:cs typeface="Times New Roman" pitchFamily="18" charset="0"/>
              </a:rPr>
              <a:t>rural </a:t>
            </a:r>
            <a:r>
              <a:rPr lang="en-GB" sz="2300" dirty="0">
                <a:cs typeface="Times New Roman" pitchFamily="18" charset="0"/>
              </a:rPr>
              <a:t>novels of Hilda Vaughan appear at exactly the same time as the literature which became synonymous with ‘Anglo-Welsh’ writing - the industrial novel.* It was a form overwhelmingly written by men, with men at its centre and women in their place as family supports</a:t>
            </a:r>
            <a:r>
              <a:rPr lang="en-GB" sz="2300" dirty="0">
                <a:solidFill>
                  <a:srgbClr val="FFFF00"/>
                </a:solidFill>
                <a:cs typeface="Times New Roman" pitchFamily="18" charset="0"/>
              </a:rPr>
              <a:t>. </a:t>
            </a:r>
            <a:r>
              <a:rPr lang="en-GB" sz="2300" dirty="0">
                <a:solidFill>
                  <a:srgbClr val="00B050"/>
                </a:solidFill>
                <a:cs typeface="Times New Roman" pitchFamily="18" charset="0"/>
              </a:rPr>
              <a:t>Her gender-inflected vision of a non-industrial Wales is therefore already in implicit dialogue with alternatives and aware of its own construction as a nostalgic desire for a version of Welsh life. </a:t>
            </a:r>
            <a:r>
              <a:rPr lang="en-GB" sz="2300" dirty="0">
                <a:cs typeface="Times New Roman" pitchFamily="18" charset="0"/>
              </a:rPr>
              <a:t>Where the industrial novel narrates an </a:t>
            </a:r>
            <a:r>
              <a:rPr lang="en-GB" sz="2300" i="1" dirty="0">
                <a:cs typeface="Times New Roman" pitchFamily="18" charset="0"/>
              </a:rPr>
              <a:t>international</a:t>
            </a:r>
            <a:r>
              <a:rPr lang="en-GB" sz="2300" dirty="0">
                <a:cs typeface="Times New Roman" pitchFamily="18" charset="0"/>
              </a:rPr>
              <a:t> brotherhood, focused on the exploitative relations of the productive sphere, Vaughan uses the family and questions of inheritance within the rural community to interrogate the interwoven texts of </a:t>
            </a:r>
            <a:r>
              <a:rPr lang="en-GB" sz="2300" i="1" dirty="0">
                <a:cs typeface="Times New Roman" pitchFamily="18" charset="0"/>
              </a:rPr>
              <a:t>national</a:t>
            </a:r>
            <a:r>
              <a:rPr lang="en-GB" sz="2300" dirty="0">
                <a:cs typeface="Times New Roman" pitchFamily="18" charset="0"/>
              </a:rPr>
              <a:t> and gender identities.    </a:t>
            </a:r>
            <a:r>
              <a:rPr lang="en-GB" sz="2200" dirty="0">
                <a:cs typeface="Times New Roman" pitchFamily="18" charset="0"/>
              </a:rPr>
              <a:t>  (</a:t>
            </a:r>
            <a:r>
              <a:rPr lang="en-GB" sz="2000" dirty="0">
                <a:cs typeface="Times New Roman" pitchFamily="18" charset="0"/>
              </a:rPr>
              <a:t>Williams</a:t>
            </a:r>
            <a:r>
              <a:rPr lang="en-GB" sz="2200" dirty="0">
                <a:cs typeface="Times New Roman" pitchFamily="18" charset="0"/>
              </a:rPr>
              <a:t>, </a:t>
            </a:r>
            <a:r>
              <a:rPr lang="en-GB" sz="2000" dirty="0">
                <a:cs typeface="Times New Roman" pitchFamily="18" charset="0"/>
              </a:rPr>
              <a:t>‘</a:t>
            </a:r>
            <a:r>
              <a:rPr lang="en-GB" sz="2000" dirty="0" err="1"/>
              <a:t>Intertexts</a:t>
            </a:r>
            <a:r>
              <a:rPr lang="en-GB" sz="2000" dirty="0"/>
              <a:t>’</a:t>
            </a:r>
            <a:r>
              <a:rPr lang="en-GB" sz="2000" dirty="0">
                <a:cs typeface="Times New Roman" pitchFamily="18" charset="0"/>
              </a:rPr>
              <a:t>)  </a:t>
            </a:r>
            <a:r>
              <a:rPr lang="en-GB" sz="2000" dirty="0"/>
              <a:t>* </a:t>
            </a:r>
            <a:r>
              <a:rPr lang="en-GB" sz="2000" i="1" dirty="0">
                <a:latin typeface="Garamond" pitchFamily="18" charset="0"/>
              </a:rPr>
              <a:t>Relate to A Country Dance, 1932</a:t>
            </a:r>
          </a:p>
        </p:txBody>
      </p:sp>
      <p:sp>
        <p:nvSpPr>
          <p:cNvPr id="7171" name="Rectangle 8"/>
          <p:cNvSpPr>
            <a:spLocks noChangeArrowheads="1"/>
          </p:cNvSpPr>
          <p:nvPr/>
        </p:nvSpPr>
        <p:spPr bwMode="auto">
          <a:xfrm>
            <a:off x="-4479925" y="3775075"/>
            <a:ext cx="3017837" cy="9525"/>
          </a:xfrm>
          <a:prstGeom prst="rect">
            <a:avLst/>
          </a:prstGeom>
          <a:solidFill>
            <a:srgbClr val="000000"/>
          </a:solidFill>
          <a:ln w="9525">
            <a:solidFill>
              <a:schemeClr val="tx1"/>
            </a:solidFill>
            <a:miter lim="800000"/>
            <a:headEnd/>
            <a:tailEnd/>
          </a:ln>
        </p:spPr>
        <p:txBody>
          <a:bodyPr wrap="none" anchor="ctr">
            <a:spAutoFit/>
          </a:bodyPr>
          <a:lstStyle/>
          <a:p>
            <a:endParaRPr lang="en-US"/>
          </a:p>
        </p:txBody>
      </p:sp>
      <p:sp>
        <p:nvSpPr>
          <p:cNvPr id="4" name="Rectangle 3"/>
          <p:cNvSpPr/>
          <p:nvPr/>
        </p:nvSpPr>
        <p:spPr>
          <a:xfrm>
            <a:off x="0" y="188640"/>
            <a:ext cx="8856984" cy="1077218"/>
          </a:xfrm>
          <a:prstGeom prst="rect">
            <a:avLst/>
          </a:prstGeom>
        </p:spPr>
        <p:txBody>
          <a:bodyPr wrap="square">
            <a:spAutoFit/>
          </a:bodyPr>
          <a:lstStyle/>
          <a:p>
            <a:pPr algn="ctr"/>
            <a:r>
              <a:rPr lang="en-GB" sz="3200" dirty="0">
                <a:solidFill>
                  <a:srgbClr val="FFFF00"/>
                </a:solidFill>
                <a:latin typeface="+mj-lt"/>
              </a:rPr>
              <a:t>GENDER </a:t>
            </a:r>
            <a:r>
              <a:rPr lang="en-GB" sz="3200" i="1" dirty="0">
                <a:solidFill>
                  <a:srgbClr val="FFFF00"/>
                </a:solidFill>
                <a:latin typeface="+mj-lt"/>
              </a:rPr>
              <a:t>&amp;</a:t>
            </a:r>
            <a:r>
              <a:rPr lang="en-GB" sz="3200" dirty="0">
                <a:solidFill>
                  <a:srgbClr val="FFFF00"/>
                </a:solidFill>
                <a:latin typeface="+mj-lt"/>
              </a:rPr>
              <a:t> GENRE; MIDDLE CLASS WOMEN’S TEXTS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ext Box 3"/>
          <p:cNvSpPr txBox="1">
            <a:spLocks noChangeArrowheads="1"/>
          </p:cNvSpPr>
          <p:nvPr/>
        </p:nvSpPr>
        <p:spPr bwMode="auto">
          <a:xfrm>
            <a:off x="251520" y="1196752"/>
            <a:ext cx="8712968" cy="5632311"/>
          </a:xfrm>
          <a:prstGeom prst="rect">
            <a:avLst/>
          </a:prstGeom>
          <a:noFill/>
          <a:ln w="9525">
            <a:noFill/>
            <a:miter lim="800000"/>
            <a:headEnd/>
            <a:tailEnd/>
          </a:ln>
        </p:spPr>
        <p:txBody>
          <a:bodyPr wrap="square">
            <a:spAutoFit/>
          </a:bodyPr>
          <a:lstStyle/>
          <a:p>
            <a:pPr>
              <a:spcBef>
                <a:spcPct val="50000"/>
              </a:spcBef>
            </a:pPr>
            <a:r>
              <a:rPr lang="en-GB" sz="2200" dirty="0"/>
              <a:t>Chauvinism apart, it may be that the work of Anglo-Welsh women writers is less obviously `Welsh`, and therefore less likely to be selected [in ‘Welsh short story anthologies] - after all, if a collection is advertised by its title as being Welsh, readers might well be disappointed to find short stories set elsewhere, whatever the patriotic credentials of the authors. There is also</a:t>
            </a:r>
            <a:r>
              <a:rPr lang="en-GB" sz="2200" dirty="0">
                <a:solidFill>
                  <a:srgbClr val="FFC000"/>
                </a:solidFill>
              </a:rPr>
              <a:t> </a:t>
            </a:r>
            <a:r>
              <a:rPr lang="en-GB" sz="2200" dirty="0">
                <a:solidFill>
                  <a:srgbClr val="00B050"/>
                </a:solidFill>
              </a:rPr>
              <a:t>a class difference, since earlier women writers tended to come from the landed gentry or the middle classes, and this did not, perhaps, sit too well with an editorial background of Valleys socialism. </a:t>
            </a:r>
            <a:r>
              <a:rPr lang="en-GB" sz="2200" dirty="0"/>
              <a:t>Interestingly, if women writers are under-represented, women as subjects are not. They feature as main characters in eleven of the twenty-four stories in the 1976 Penguin anthology - </a:t>
            </a:r>
            <a:r>
              <a:rPr lang="en-GB" sz="2200" dirty="0">
                <a:solidFill>
                  <a:srgbClr val="00B050"/>
                </a:solidFill>
              </a:rPr>
              <a:t>though they do tend to be victims or passive sufferers, enduring emotional crises, rather than active shapers of their fate.</a:t>
            </a:r>
            <a:r>
              <a:rPr lang="en-GB" sz="2000" dirty="0">
                <a:solidFill>
                  <a:srgbClr val="00B050"/>
                </a:solidFill>
              </a:rPr>
              <a:t> </a:t>
            </a:r>
            <a:endParaRPr lang="en-GB" sz="2000" dirty="0" smtClean="0">
              <a:solidFill>
                <a:srgbClr val="00B050"/>
              </a:solidFill>
            </a:endParaRPr>
          </a:p>
          <a:p>
            <a:pPr>
              <a:spcBef>
                <a:spcPct val="50000"/>
              </a:spcBef>
            </a:pPr>
            <a:r>
              <a:rPr lang="en-GB" sz="2000" dirty="0" smtClean="0">
                <a:solidFill>
                  <a:srgbClr val="00B050"/>
                </a:solidFill>
              </a:rPr>
              <a:t>    </a:t>
            </a:r>
            <a:r>
              <a:rPr lang="en-GB" sz="2000" dirty="0" smtClean="0"/>
              <a:t>       </a:t>
            </a:r>
            <a:r>
              <a:rPr lang="en-GB" sz="2000" dirty="0"/>
              <a:t>Sally Roberts Jones:  </a:t>
            </a:r>
            <a:r>
              <a:rPr lang="en-GB" sz="1600" dirty="0"/>
              <a:t>www.swan.ac.uk/english/crew/SRJ_BIBAWSS  </a:t>
            </a:r>
          </a:p>
        </p:txBody>
      </p:sp>
      <p:sp>
        <p:nvSpPr>
          <p:cNvPr id="3" name="Rectangle 2"/>
          <p:cNvSpPr/>
          <p:nvPr/>
        </p:nvSpPr>
        <p:spPr>
          <a:xfrm>
            <a:off x="323528" y="0"/>
            <a:ext cx="8820472" cy="1077218"/>
          </a:xfrm>
          <a:prstGeom prst="rect">
            <a:avLst/>
          </a:prstGeom>
        </p:spPr>
        <p:txBody>
          <a:bodyPr wrap="square">
            <a:spAutoFit/>
          </a:bodyPr>
          <a:lstStyle/>
          <a:p>
            <a:pPr algn="ctr">
              <a:spcBef>
                <a:spcPct val="50000"/>
              </a:spcBef>
            </a:pPr>
            <a:r>
              <a:rPr lang="en-GB" sz="3200" dirty="0">
                <a:solidFill>
                  <a:srgbClr val="FFFF00"/>
                </a:solidFill>
                <a:latin typeface="+mj-lt"/>
              </a:rPr>
              <a:t>THE 'ANGLO-WELSH' SHORT STORY : Questions of Gender Balance</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229600" cy="922337"/>
          </a:xfrm>
        </p:spPr>
        <p:txBody>
          <a:bodyPr/>
          <a:lstStyle/>
          <a:p>
            <a:pPr algn="ctr" eaLnBrk="1" hangingPunct="1"/>
            <a:r>
              <a:rPr lang="en-GB" sz="3200" b="0" dirty="0">
                <a:solidFill>
                  <a:srgbClr val="FFFF00"/>
                </a:solidFill>
                <a:effectLst/>
              </a:rPr>
              <a:t>BORDER </a:t>
            </a:r>
            <a:r>
              <a:rPr lang="en-GB" sz="3200" b="0" dirty="0" smtClean="0">
                <a:solidFill>
                  <a:srgbClr val="FFFF00"/>
                </a:solidFill>
                <a:effectLst/>
              </a:rPr>
              <a:t>COUNTRIES: THE STATE OF HYBRIDITY</a:t>
            </a:r>
            <a:endParaRPr lang="en-GB" sz="3200" b="0" dirty="0">
              <a:solidFill>
                <a:srgbClr val="FFFF00"/>
              </a:solidFill>
              <a:effectLst/>
            </a:endParaRPr>
          </a:p>
        </p:txBody>
      </p:sp>
      <p:sp>
        <p:nvSpPr>
          <p:cNvPr id="11267" name="Rectangle 2"/>
          <p:cNvSpPr>
            <a:spLocks noChangeArrowheads="1"/>
          </p:cNvSpPr>
          <p:nvPr/>
        </p:nvSpPr>
        <p:spPr bwMode="auto">
          <a:xfrm>
            <a:off x="700832" y="1916832"/>
            <a:ext cx="7742336" cy="3662541"/>
          </a:xfrm>
          <a:prstGeom prst="rect">
            <a:avLst/>
          </a:prstGeom>
          <a:noFill/>
          <a:ln w="9525">
            <a:noFill/>
            <a:miter lim="800000"/>
            <a:headEnd/>
            <a:tailEnd/>
          </a:ln>
        </p:spPr>
        <p:txBody>
          <a:bodyPr wrap="square">
            <a:spAutoFit/>
          </a:bodyPr>
          <a:lstStyle/>
          <a:p>
            <a:r>
              <a:rPr lang="en-GB" sz="2300" dirty="0"/>
              <a:t>Postcolonial studies have been preoccupied with issues of </a:t>
            </a:r>
            <a:r>
              <a:rPr lang="en-GB" sz="2300" dirty="0" err="1"/>
              <a:t>hybridity</a:t>
            </a:r>
            <a:r>
              <a:rPr lang="en-GB" sz="2300" dirty="0"/>
              <a:t>, </a:t>
            </a:r>
            <a:r>
              <a:rPr lang="en-GB" sz="2300" dirty="0" err="1"/>
              <a:t>creolisation</a:t>
            </a:r>
            <a:r>
              <a:rPr lang="en-GB" sz="2300" dirty="0"/>
              <a:t>, </a:t>
            </a:r>
            <a:r>
              <a:rPr lang="en-GB" sz="2300" i="1" dirty="0" err="1"/>
              <a:t>mestizaje</a:t>
            </a:r>
            <a:r>
              <a:rPr lang="en-GB" sz="2300" dirty="0"/>
              <a:t>, in-</a:t>
            </a:r>
            <a:r>
              <a:rPr lang="en-GB" sz="2300" dirty="0" err="1"/>
              <a:t>betweenness</a:t>
            </a:r>
            <a:r>
              <a:rPr lang="en-GB" sz="2300" dirty="0"/>
              <a:t>, diasporas and </a:t>
            </a:r>
            <a:r>
              <a:rPr lang="en-GB" sz="2300" dirty="0" err="1"/>
              <a:t>liminality</a:t>
            </a:r>
            <a:r>
              <a:rPr lang="en-GB" sz="2300" dirty="0"/>
              <a:t>, with the mobility and cross-</a:t>
            </a:r>
            <a:r>
              <a:rPr lang="en-GB" sz="2300" dirty="0" err="1"/>
              <a:t>overs</a:t>
            </a:r>
            <a:r>
              <a:rPr lang="en-GB" sz="2300" dirty="0"/>
              <a:t> of ideas and identities generated by colonialism.</a:t>
            </a:r>
          </a:p>
          <a:p>
            <a:r>
              <a:rPr lang="en-GB" sz="2300" dirty="0"/>
              <a:t>....  One of the most striking contradictions about colonialism is that </a:t>
            </a:r>
            <a:r>
              <a:rPr lang="en-GB" sz="2300" dirty="0">
                <a:solidFill>
                  <a:srgbClr val="00B050"/>
                </a:solidFill>
              </a:rPr>
              <a:t>it both needs to ‘civilise’ its ‘others’, and to fix them into perpetual ‘otherness</a:t>
            </a:r>
            <a:r>
              <a:rPr lang="en-GB" sz="2300" u="sng" dirty="0">
                <a:solidFill>
                  <a:srgbClr val="00B050"/>
                </a:solidFill>
              </a:rPr>
              <a:t>’.</a:t>
            </a:r>
          </a:p>
          <a:p>
            <a:endParaRPr lang="en-GB" sz="800" dirty="0"/>
          </a:p>
          <a:p>
            <a:r>
              <a:rPr lang="en-GB" dirty="0"/>
              <a:t>	</a:t>
            </a:r>
            <a:r>
              <a:rPr lang="en-GB" sz="2000" dirty="0" err="1"/>
              <a:t>Ania</a:t>
            </a:r>
            <a:r>
              <a:rPr lang="en-GB" sz="2000" dirty="0"/>
              <a:t> </a:t>
            </a:r>
            <a:r>
              <a:rPr lang="en-GB" sz="2000" dirty="0" err="1"/>
              <a:t>Loomba</a:t>
            </a:r>
            <a:r>
              <a:rPr lang="en-GB" sz="2000" dirty="0"/>
              <a:t>, </a:t>
            </a:r>
            <a:r>
              <a:rPr lang="en-GB" sz="2000" i="1" dirty="0"/>
              <a:t>Colonialism/</a:t>
            </a:r>
            <a:r>
              <a:rPr lang="en-GB" sz="2000" i="1" dirty="0" err="1"/>
              <a:t>Postcolonialism</a:t>
            </a:r>
            <a:r>
              <a:rPr lang="en-GB" sz="2000" i="1" dirty="0"/>
              <a:t>,</a:t>
            </a:r>
            <a:r>
              <a:rPr lang="en-GB" sz="2000" dirty="0"/>
              <a:t> (London; 	New York: Routledge, 1998), p.173</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Title 1"/>
          <p:cNvSpPr>
            <a:spLocks noGrp="1"/>
          </p:cNvSpPr>
          <p:nvPr>
            <p:ph type="title"/>
          </p:nvPr>
        </p:nvSpPr>
        <p:spPr>
          <a:xfrm>
            <a:off x="217690" y="240166"/>
            <a:ext cx="4283968" cy="569962"/>
          </a:xfrm>
        </p:spPr>
        <p:txBody>
          <a:bodyPr>
            <a:noAutofit/>
          </a:bodyPr>
          <a:lstStyle/>
          <a:p>
            <a:pPr algn="ctr" eaLnBrk="1" hangingPunct="1"/>
            <a:r>
              <a:rPr lang="en-GB" sz="3600" b="0" dirty="0">
                <a:solidFill>
                  <a:srgbClr val="FFFF00"/>
                </a:solidFill>
                <a:effectLst/>
              </a:rPr>
              <a:t>SPLIT IDENTITIES</a:t>
            </a:r>
            <a:endParaRPr lang="en-GB" sz="3200" b="0" dirty="0">
              <a:solidFill>
                <a:srgbClr val="FFFF00"/>
              </a:solidFill>
              <a:effectLst/>
            </a:endParaRPr>
          </a:p>
        </p:txBody>
      </p:sp>
      <p:sp>
        <p:nvSpPr>
          <p:cNvPr id="13315" name="Rectangle 2"/>
          <p:cNvSpPr>
            <a:spLocks noChangeArrowheads="1"/>
          </p:cNvSpPr>
          <p:nvPr/>
        </p:nvSpPr>
        <p:spPr bwMode="auto">
          <a:xfrm>
            <a:off x="205858" y="889634"/>
            <a:ext cx="4752975" cy="706438"/>
          </a:xfrm>
          <a:prstGeom prst="rect">
            <a:avLst/>
          </a:prstGeom>
          <a:noFill/>
          <a:ln w="9525">
            <a:noFill/>
            <a:miter lim="800000"/>
            <a:headEnd/>
            <a:tailEnd/>
          </a:ln>
        </p:spPr>
        <p:txBody>
          <a:bodyPr>
            <a:spAutoFit/>
          </a:bodyPr>
          <a:lstStyle/>
          <a:p>
            <a:pPr algn="ctr"/>
            <a:r>
              <a:rPr lang="en-GB" sz="2000" dirty="0" err="1"/>
              <a:t>Margiad</a:t>
            </a:r>
            <a:r>
              <a:rPr lang="en-GB" sz="2000" dirty="0"/>
              <a:t> Evans/Peggy Whistler: Welsh/English; writer/artist</a:t>
            </a:r>
          </a:p>
        </p:txBody>
      </p:sp>
      <p:pic>
        <p:nvPicPr>
          <p:cNvPr id="13316" name="Picture 6" descr="http://d2t3xdwbh1v8qy.cloudfront.net/content/B004INHCLU/images/cover.jpg"/>
          <p:cNvPicPr>
            <a:picLocks noChangeAspect="1" noChangeArrowheads="1"/>
          </p:cNvPicPr>
          <p:nvPr/>
        </p:nvPicPr>
        <p:blipFill>
          <a:blip r:embed="rId2" cstate="print">
            <a:lum bright="-10000" contrast="20000"/>
          </a:blip>
          <a:srcRect l="3111" b="12502"/>
          <a:stretch>
            <a:fillRect/>
          </a:stretch>
        </p:blipFill>
        <p:spPr bwMode="auto">
          <a:xfrm>
            <a:off x="5292080" y="1556792"/>
            <a:ext cx="3619500" cy="5111750"/>
          </a:xfrm>
          <a:prstGeom prst="rect">
            <a:avLst/>
          </a:prstGeom>
          <a:noFill/>
          <a:ln w="9525">
            <a:noFill/>
            <a:miter lim="800000"/>
            <a:headEnd/>
            <a:tailEnd/>
          </a:ln>
        </p:spPr>
      </p:pic>
      <p:pic>
        <p:nvPicPr>
          <p:cNvPr id="13317" name="Picture 8" descr="http://d2t3xdwbh1v8qy.cloudfront.net/content/B0052RQGH2/images/cover.jpg"/>
          <p:cNvPicPr>
            <a:picLocks noChangeAspect="1" noChangeArrowheads="1"/>
          </p:cNvPicPr>
          <p:nvPr/>
        </p:nvPicPr>
        <p:blipFill>
          <a:blip r:embed="rId3" cstate="print">
            <a:lum bright="-10000" contrast="20000"/>
          </a:blip>
          <a:srcRect/>
          <a:stretch>
            <a:fillRect/>
          </a:stretch>
        </p:blipFill>
        <p:spPr bwMode="auto">
          <a:xfrm>
            <a:off x="179512" y="1844824"/>
            <a:ext cx="2520950" cy="4294188"/>
          </a:xfrm>
          <a:prstGeom prst="rect">
            <a:avLst/>
          </a:prstGeom>
          <a:noFill/>
          <a:ln w="9525">
            <a:noFill/>
            <a:miter lim="800000"/>
            <a:headEnd/>
            <a:tailEnd/>
          </a:ln>
        </p:spPr>
      </p:pic>
      <p:sp>
        <p:nvSpPr>
          <p:cNvPr id="13318" name="Rectangle 7"/>
          <p:cNvSpPr>
            <a:spLocks noChangeArrowheads="1"/>
          </p:cNvSpPr>
          <p:nvPr/>
        </p:nvSpPr>
        <p:spPr bwMode="auto">
          <a:xfrm>
            <a:off x="4716016" y="86245"/>
            <a:ext cx="4427984" cy="1323439"/>
          </a:xfrm>
          <a:prstGeom prst="rect">
            <a:avLst/>
          </a:prstGeom>
          <a:noFill/>
          <a:ln w="9525">
            <a:noFill/>
            <a:miter lim="800000"/>
            <a:headEnd/>
            <a:tailEnd/>
          </a:ln>
        </p:spPr>
        <p:txBody>
          <a:bodyPr wrap="square">
            <a:spAutoFit/>
          </a:bodyPr>
          <a:lstStyle/>
          <a:p>
            <a:pPr algn="r"/>
            <a:r>
              <a:rPr lang="en-GB" sz="2000" dirty="0"/>
              <a:t>Images simple and strong – part of the 1930s craft revival/ interest in the folk – correlative to interest in miners</a:t>
            </a:r>
          </a:p>
        </p:txBody>
      </p:sp>
      <p:sp>
        <p:nvSpPr>
          <p:cNvPr id="13319" name="Rectangle 8"/>
          <p:cNvSpPr>
            <a:spLocks noChangeArrowheads="1"/>
          </p:cNvSpPr>
          <p:nvPr/>
        </p:nvSpPr>
        <p:spPr bwMode="auto">
          <a:xfrm>
            <a:off x="2771800" y="1687354"/>
            <a:ext cx="2520280" cy="5170646"/>
          </a:xfrm>
          <a:prstGeom prst="rect">
            <a:avLst/>
          </a:prstGeom>
          <a:noFill/>
          <a:ln w="9525">
            <a:noFill/>
            <a:miter lim="800000"/>
            <a:headEnd/>
            <a:tailEnd/>
          </a:ln>
        </p:spPr>
        <p:txBody>
          <a:bodyPr wrap="square">
            <a:spAutoFit/>
          </a:bodyPr>
          <a:lstStyle/>
          <a:p>
            <a:r>
              <a:rPr lang="en-GB" sz="2200" dirty="0"/>
              <a:t>No interiors to the characters; flat caught in gesture rather than speech (as in the illustrations)</a:t>
            </a:r>
          </a:p>
          <a:p>
            <a:r>
              <a:rPr lang="en-GB" sz="2200" dirty="0"/>
              <a:t>Violence versus harmonies: 2 with eyes; 2 with out; no mouths. Things </a:t>
            </a:r>
            <a:r>
              <a:rPr lang="en-GB" sz="2200" i="1" dirty="0"/>
              <a:t>happen</a:t>
            </a:r>
            <a:r>
              <a:rPr lang="en-GB" sz="2200" dirty="0"/>
              <a:t> to them (with the inevitability of fate</a:t>
            </a:r>
            <a:r>
              <a:rPr lang="en-GB" sz="2000" dirty="0"/>
              <a:t>)</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92696"/>
            <a:ext cx="8410128" cy="4399383"/>
          </a:xfrm>
        </p:spPr>
        <p:txBody>
          <a:bodyPr>
            <a:normAutofit fontScale="85000" lnSpcReduction="10000"/>
          </a:bodyPr>
          <a:lstStyle/>
          <a:p>
            <a:pPr>
              <a:buNone/>
            </a:pPr>
            <a:r>
              <a:rPr lang="en-GB" dirty="0">
                <a:latin typeface="Century Gothic" pitchFamily="34" charset="0"/>
              </a:rPr>
              <a:t>	</a:t>
            </a:r>
            <a:r>
              <a:rPr lang="en-GB" sz="3000" dirty="0">
                <a:effectLst/>
                <a:latin typeface="Century Gothic" pitchFamily="34" charset="0"/>
              </a:rPr>
              <a:t>One of them jumps up from his place shouting: </a:t>
            </a:r>
          </a:p>
          <a:p>
            <a:pPr>
              <a:buNone/>
            </a:pPr>
            <a:r>
              <a:rPr lang="en-GB" sz="3000" dirty="0">
                <a:effectLst/>
                <a:latin typeface="Century Gothic" pitchFamily="34" charset="0"/>
              </a:rPr>
              <a:t>	‘I drink to Wales!’</a:t>
            </a:r>
          </a:p>
          <a:p>
            <a:pPr>
              <a:buNone/>
            </a:pPr>
            <a:r>
              <a:rPr lang="en-GB" sz="3000" dirty="0">
                <a:effectLst/>
                <a:latin typeface="Century Gothic" pitchFamily="34" charset="0"/>
              </a:rPr>
              <a:t>	Gabriel roars</a:t>
            </a:r>
          </a:p>
          <a:p>
            <a:pPr>
              <a:buNone/>
            </a:pPr>
            <a:r>
              <a:rPr lang="en-GB" sz="3000" dirty="0">
                <a:effectLst/>
                <a:latin typeface="Century Gothic" pitchFamily="34" charset="0"/>
              </a:rPr>
              <a:t>	‘And I to England! And stands facing the other across the table. … Mary looks serious.</a:t>
            </a:r>
          </a:p>
          <a:p>
            <a:pPr>
              <a:buNone/>
            </a:pPr>
            <a:r>
              <a:rPr lang="en-GB" sz="3000" dirty="0">
                <a:effectLst/>
                <a:latin typeface="Century Gothic" pitchFamily="34" charset="0"/>
              </a:rPr>
              <a:t>	‘there’ll be trouble in a minute, the men are hot as coals,’ she whispers.</a:t>
            </a:r>
          </a:p>
          <a:p>
            <a:pPr>
              <a:buNone/>
            </a:pPr>
            <a:r>
              <a:rPr lang="en-GB" sz="3000" dirty="0">
                <a:effectLst/>
                <a:latin typeface="Century Gothic" pitchFamily="34" charset="0"/>
              </a:rPr>
              <a:t>	</a:t>
            </a:r>
            <a:r>
              <a:rPr lang="en-GB" sz="3000" dirty="0">
                <a:solidFill>
                  <a:srgbClr val="00B050"/>
                </a:solidFill>
                <a:effectLst/>
                <a:latin typeface="Century Gothic" pitchFamily="34" charset="0"/>
              </a:rPr>
              <a:t>‘I give to the Border,’ </a:t>
            </a:r>
            <a:r>
              <a:rPr lang="en-GB" sz="3000" dirty="0">
                <a:effectLst/>
                <a:latin typeface="Century Gothic" pitchFamily="34" charset="0"/>
              </a:rPr>
              <a:t>she says, very quiet. </a:t>
            </a:r>
          </a:p>
          <a:p>
            <a:pPr>
              <a:buNone/>
            </a:pPr>
            <a:r>
              <a:rPr lang="en-GB" sz="3000" dirty="0">
                <a:effectLst/>
                <a:latin typeface="Century Gothic" pitchFamily="34" charset="0"/>
              </a:rPr>
              <a:t>								pp. 65-6</a:t>
            </a:r>
          </a:p>
          <a:p>
            <a:pPr>
              <a:buNone/>
            </a:pPr>
            <a:r>
              <a:rPr lang="en-GB" sz="3000" dirty="0">
                <a:effectLst/>
                <a:latin typeface="Century Gothic" pitchFamily="34" charset="0"/>
              </a:rPr>
              <a:t> </a:t>
            </a:r>
          </a:p>
          <a:p>
            <a:endParaRPr lang="en-GB" dirty="0"/>
          </a:p>
        </p:txBody>
      </p:sp>
      <p:sp>
        <p:nvSpPr>
          <p:cNvPr id="2" name="Title 1"/>
          <p:cNvSpPr>
            <a:spLocks noGrp="1"/>
          </p:cNvSpPr>
          <p:nvPr>
            <p:ph type="title"/>
          </p:nvPr>
        </p:nvSpPr>
        <p:spPr>
          <a:xfrm>
            <a:off x="827584" y="5301208"/>
            <a:ext cx="7543800" cy="914400"/>
          </a:xfrm>
        </p:spPr>
        <p:txBody>
          <a:bodyPr>
            <a:normAutofit/>
          </a:bodyPr>
          <a:lstStyle/>
          <a:p>
            <a:r>
              <a:rPr lang="en-GB" b="0" dirty="0">
                <a:solidFill>
                  <a:srgbClr val="FFFF00"/>
                </a:solidFill>
                <a:effectLst/>
              </a:rPr>
              <a:t>Emotional identifications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3"/>
          <p:cNvSpPr>
            <a:spLocks noChangeArrowheads="1"/>
          </p:cNvSpPr>
          <p:nvPr/>
        </p:nvSpPr>
        <p:spPr bwMode="auto">
          <a:xfrm>
            <a:off x="914400" y="1700213"/>
            <a:ext cx="8229600" cy="1143000"/>
          </a:xfrm>
          <a:prstGeom prst="rect">
            <a:avLst/>
          </a:prstGeom>
          <a:noFill/>
          <a:ln w="9525">
            <a:noFill/>
            <a:miter lim="800000"/>
            <a:headEnd/>
            <a:tailEnd/>
          </a:ln>
        </p:spPr>
        <p:txBody>
          <a:bodyPr anchor="ctr"/>
          <a:lstStyle/>
          <a:p>
            <a:pPr algn="ctr"/>
            <a:r>
              <a:rPr lang="en-GB" sz="4000">
                <a:solidFill>
                  <a:schemeClr val="tx2"/>
                </a:solidFill>
                <a:latin typeface="Arial" charset="0"/>
              </a:rPr>
              <a:t/>
            </a:r>
            <a:br>
              <a:rPr lang="en-GB" sz="4000">
                <a:solidFill>
                  <a:schemeClr val="tx2"/>
                </a:solidFill>
                <a:latin typeface="Arial" charset="0"/>
              </a:rPr>
            </a:br>
            <a:endParaRPr lang="en-GB" sz="4000">
              <a:solidFill>
                <a:schemeClr val="tx2"/>
              </a:solidFill>
              <a:latin typeface="Arial" charset="0"/>
            </a:endParaRPr>
          </a:p>
        </p:txBody>
      </p:sp>
      <p:sp>
        <p:nvSpPr>
          <p:cNvPr id="9219" name="Text Box 7"/>
          <p:cNvSpPr txBox="1">
            <a:spLocks noChangeArrowheads="1"/>
          </p:cNvSpPr>
          <p:nvPr/>
        </p:nvSpPr>
        <p:spPr bwMode="auto">
          <a:xfrm>
            <a:off x="107504" y="0"/>
            <a:ext cx="8642350" cy="6955750"/>
          </a:xfrm>
          <a:prstGeom prst="rect">
            <a:avLst/>
          </a:prstGeom>
          <a:noFill/>
          <a:ln w="9525">
            <a:noFill/>
            <a:miter lim="800000"/>
            <a:headEnd/>
            <a:tailEnd/>
          </a:ln>
        </p:spPr>
        <p:txBody>
          <a:bodyPr>
            <a:spAutoFit/>
          </a:bodyPr>
          <a:lstStyle/>
          <a:p>
            <a:pPr algn="ctr"/>
            <a:r>
              <a:rPr lang="en-GB" sz="3200" dirty="0">
                <a:solidFill>
                  <a:srgbClr val="FFFF00"/>
                </a:solidFill>
                <a:latin typeface="+mj-lt"/>
              </a:rPr>
              <a:t>THE OUTSIDER </a:t>
            </a:r>
          </a:p>
          <a:p>
            <a:pPr algn="ctr"/>
            <a:r>
              <a:rPr lang="en-GB" sz="2200" dirty="0">
                <a:solidFill>
                  <a:srgbClr val="FFFF00"/>
                </a:solidFill>
              </a:rPr>
              <a:t>The outsider will say, "in fact, as a woman, I have no country. As a woman I want no country. As a woman my country is the whole world." </a:t>
            </a:r>
          </a:p>
          <a:p>
            <a:r>
              <a:rPr lang="en-GB" sz="2200" dirty="0"/>
              <a:t>And if, when reason has said its say, still some obstinate emotion remains, some love of England dropped into a child's ears by the cawing of rooks in an elm tree, by the splash of waves on a beach, or by English voices murmuring nursery rhymes, this drop of pure, if irrational, emotion she will make serve her to give to England first what she desires of peace and freedom for the whole world.</a:t>
            </a:r>
            <a:endParaRPr lang="en-GB" sz="2200" i="1" dirty="0"/>
          </a:p>
          <a:p>
            <a:r>
              <a:rPr lang="en-GB" sz="2000" dirty="0"/>
              <a:t>	Virginia Woolf</a:t>
            </a:r>
            <a:r>
              <a:rPr lang="en-GB" sz="2000" i="1" dirty="0"/>
              <a:t>, Three Guineas</a:t>
            </a:r>
            <a:r>
              <a:rPr lang="en-GB" sz="2000" dirty="0"/>
              <a:t>, 1938  Ch. 3 (p. 109)</a:t>
            </a:r>
          </a:p>
          <a:p>
            <a:r>
              <a:rPr lang="en-GB" sz="1200" dirty="0"/>
              <a:t>___________</a:t>
            </a:r>
          </a:p>
          <a:p>
            <a:endParaRPr lang="en-GB" sz="800" dirty="0"/>
          </a:p>
          <a:p>
            <a:r>
              <a:rPr lang="en-GB" sz="2200" u="sng" dirty="0"/>
              <a:t>Christopher Whyte, ‘Don’t Imagine Ethiopia’ </a:t>
            </a:r>
            <a:r>
              <a:rPr lang="en-GB" sz="2200" dirty="0"/>
              <a:t>Split in Scottish writing between a pure rural dream and a </a:t>
            </a:r>
            <a:r>
              <a:rPr lang="en-GB" sz="2200" dirty="0" err="1"/>
              <a:t>hypomacho</a:t>
            </a:r>
            <a:r>
              <a:rPr lang="en-GB" sz="2200" dirty="0"/>
              <a:t> urban crime etc. Where is the place for difference? Of textual - or sexual - experimentation? In search of fixity, or the quantifiable, the hybrid is lost. How does this relate to Wales? Where is the place of women and women’s writing in a nationalism defined by violence?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184299" y="864474"/>
            <a:ext cx="8784976" cy="5760715"/>
          </a:xfrm>
        </p:spPr>
        <p:txBody>
          <a:bodyPr>
            <a:normAutofit fontScale="92500" lnSpcReduction="10000"/>
          </a:bodyPr>
          <a:lstStyle/>
          <a:p>
            <a:pPr marL="258763" indent="-11113">
              <a:lnSpc>
                <a:spcPct val="90000"/>
              </a:lnSpc>
              <a:buFontTx/>
              <a:buNone/>
            </a:pPr>
            <a:r>
              <a:rPr lang="en-GB" dirty="0"/>
              <a:t>	</a:t>
            </a:r>
            <a:r>
              <a:rPr lang="en-GB" sz="2400" dirty="0">
                <a:effectLst/>
                <a:latin typeface="Century Gothic" pitchFamily="34" charset="0"/>
              </a:rPr>
              <a:t>The uncertainty of the activity of writing in English by women who are Welsh exposes what </a:t>
            </a:r>
            <a:r>
              <a:rPr lang="en-GB" sz="2400" dirty="0" err="1">
                <a:effectLst/>
                <a:latin typeface="Century Gothic" pitchFamily="34" charset="0"/>
              </a:rPr>
              <a:t>Bhabha</a:t>
            </a:r>
            <a:r>
              <a:rPr lang="en-GB" sz="2400" dirty="0">
                <a:effectLst/>
                <a:latin typeface="Century Gothic" pitchFamily="34" charset="0"/>
              </a:rPr>
              <a:t> calls the </a:t>
            </a:r>
            <a:r>
              <a:rPr lang="en-GB" sz="2400" dirty="0">
                <a:solidFill>
                  <a:srgbClr val="00B050"/>
                </a:solidFill>
                <a:effectLst/>
                <a:latin typeface="Century Gothic" pitchFamily="34" charset="0"/>
              </a:rPr>
              <a:t>‘ambivalence’ of the narrative elaboration of the nation</a:t>
            </a:r>
            <a:r>
              <a:rPr lang="en-GB" sz="2400" dirty="0">
                <a:effectLst/>
                <a:latin typeface="Century Gothic" pitchFamily="34" charset="0"/>
              </a:rPr>
              <a:t>, compounding their problems of expression while demonstrating the illusory nature of any aesthetic judgement that may seek to divorce text from nation, or text from gender or, finally, text from the politics of language </a:t>
            </a:r>
          </a:p>
          <a:p>
            <a:pPr marL="258763" indent="-11113">
              <a:lnSpc>
                <a:spcPct val="90000"/>
              </a:lnSpc>
              <a:buFontTx/>
              <a:buNone/>
            </a:pPr>
            <a:r>
              <a:rPr lang="en-GB" sz="2400" dirty="0">
                <a:effectLst/>
                <a:latin typeface="Century Gothic" pitchFamily="34" charset="0"/>
              </a:rPr>
              <a:t>	  	</a:t>
            </a:r>
            <a:r>
              <a:rPr lang="en-GB" sz="2000" dirty="0">
                <a:effectLst/>
                <a:latin typeface="Century Gothic" pitchFamily="34" charset="0"/>
              </a:rPr>
              <a:t>Jeni Williams, ‘</a:t>
            </a:r>
            <a:r>
              <a:rPr lang="en-GB" sz="2000" dirty="0" err="1">
                <a:effectLst/>
                <a:latin typeface="Century Gothic" pitchFamily="34" charset="0"/>
              </a:rPr>
              <a:t>Intertexts</a:t>
            </a:r>
            <a:r>
              <a:rPr lang="en-GB" sz="2000" dirty="0">
                <a:effectLst/>
                <a:latin typeface="Century Gothic" pitchFamily="34" charset="0"/>
              </a:rPr>
              <a:t> in the European Text of the Nation: the 	Case of Welsh Women Writing in English‘ in </a:t>
            </a:r>
            <a:r>
              <a:rPr lang="en-GB" sz="2000" dirty="0" err="1">
                <a:effectLst/>
                <a:latin typeface="Century Gothic" pitchFamily="34" charset="0"/>
              </a:rPr>
              <a:t>P.Stoneman</a:t>
            </a:r>
            <a:r>
              <a:rPr lang="en-GB" sz="2000" dirty="0">
                <a:effectLst/>
                <a:latin typeface="Century Gothic" pitchFamily="34" charset="0"/>
              </a:rPr>
              <a:t> </a:t>
            </a:r>
            <a:r>
              <a:rPr lang="en-GB" sz="2000" i="1" dirty="0">
                <a:effectLst/>
                <a:latin typeface="Century Gothic" pitchFamily="34" charset="0"/>
              </a:rPr>
              <a:t>et al</a:t>
            </a:r>
            <a:r>
              <a:rPr lang="en-GB" sz="2000" dirty="0">
                <a:effectLst/>
                <a:latin typeface="Century Gothic" pitchFamily="34" charset="0"/>
              </a:rPr>
              <a:t>. eds. 	</a:t>
            </a:r>
            <a:r>
              <a:rPr lang="en-GB" sz="2000" i="1" dirty="0">
                <a:effectLst/>
                <a:latin typeface="Century Gothic" pitchFamily="34" charset="0"/>
              </a:rPr>
              <a:t>European  </a:t>
            </a:r>
            <a:r>
              <a:rPr lang="en-GB" sz="2000" i="1" dirty="0" err="1">
                <a:effectLst/>
                <a:latin typeface="Century Gothic" pitchFamily="34" charset="0"/>
              </a:rPr>
              <a:t>Intertexts</a:t>
            </a:r>
            <a:r>
              <a:rPr lang="en-GB" sz="2000" i="1" dirty="0">
                <a:effectLst/>
                <a:latin typeface="Century Gothic" pitchFamily="34" charset="0"/>
              </a:rPr>
              <a:t>: Women's Writing in English in a European 	Context, </a:t>
            </a:r>
            <a:r>
              <a:rPr lang="en-GB" sz="2000" dirty="0">
                <a:effectLst/>
                <a:latin typeface="Century Gothic" pitchFamily="34" charset="0"/>
              </a:rPr>
              <a:t>Peter 	Lang (European Connections Series: vol.13), 	pp.148-76. </a:t>
            </a:r>
          </a:p>
          <a:p>
            <a:pPr marL="258763" indent="-11113" algn="ctr">
              <a:lnSpc>
                <a:spcPct val="90000"/>
              </a:lnSpc>
              <a:buFontTx/>
              <a:buNone/>
            </a:pPr>
            <a:r>
              <a:rPr lang="en-GB" sz="2000" dirty="0" smtClean="0">
                <a:effectLst/>
                <a:latin typeface="Century Gothic" pitchFamily="34" charset="0"/>
              </a:rPr>
              <a:t>----------</a:t>
            </a:r>
          </a:p>
          <a:p>
            <a:pPr marL="258763" indent="-11113">
              <a:lnSpc>
                <a:spcPct val="90000"/>
              </a:lnSpc>
              <a:buFontTx/>
              <a:buNone/>
            </a:pPr>
            <a:endParaRPr lang="en-GB" sz="2000" dirty="0">
              <a:effectLst/>
              <a:latin typeface="Century Gothic" pitchFamily="34" charset="0"/>
            </a:endParaRPr>
          </a:p>
          <a:p>
            <a:pPr marL="258763" indent="-11113">
              <a:lnSpc>
                <a:spcPct val="90000"/>
              </a:lnSpc>
              <a:buFontTx/>
              <a:buNone/>
            </a:pPr>
            <a:r>
              <a:rPr lang="en-GB" sz="2400" dirty="0">
                <a:effectLst/>
                <a:latin typeface="Century Gothic" pitchFamily="34" charset="0"/>
              </a:rPr>
              <a:t>	Postcolonial novelists do not have an organised subjectivity which instantiates a type and permits the tones and authority of the old narrative voice … [but] the project of imagination goes on. </a:t>
            </a:r>
            <a:r>
              <a:rPr lang="en-GB" sz="2400" dirty="0">
                <a:solidFill>
                  <a:srgbClr val="00B050"/>
                </a:solidFill>
                <a:effectLst/>
                <a:latin typeface="Century Gothic" pitchFamily="34" charset="0"/>
              </a:rPr>
              <a:t>It remains important for them to </a:t>
            </a:r>
            <a:r>
              <a:rPr lang="en-GB" sz="2400" i="1" dirty="0">
                <a:solidFill>
                  <a:srgbClr val="00B050"/>
                </a:solidFill>
                <a:effectLst/>
                <a:latin typeface="Century Gothic" pitchFamily="34" charset="0"/>
              </a:rPr>
              <a:t>witness</a:t>
            </a:r>
            <a:r>
              <a:rPr lang="en-GB" sz="2400" dirty="0">
                <a:solidFill>
                  <a:srgbClr val="00B050"/>
                </a:solidFill>
                <a:effectLst/>
                <a:latin typeface="Century Gothic" pitchFamily="34" charset="0"/>
              </a:rPr>
              <a:t> their society</a:t>
            </a:r>
            <a:r>
              <a:rPr lang="en-GB" sz="2400" dirty="0">
                <a:effectLst/>
                <a:latin typeface="Century Gothic" pitchFamily="34" charset="0"/>
              </a:rPr>
              <a:t>.</a:t>
            </a:r>
          </a:p>
          <a:p>
            <a:pPr marL="258763" indent="-11113">
              <a:lnSpc>
                <a:spcPct val="90000"/>
              </a:lnSpc>
              <a:buFontTx/>
              <a:buNone/>
            </a:pPr>
            <a:r>
              <a:rPr lang="en-GB" sz="2400" dirty="0">
                <a:effectLst/>
                <a:latin typeface="Century Gothic" pitchFamily="34" charset="0"/>
              </a:rPr>
              <a:t>		Simon During, p.152.</a:t>
            </a:r>
          </a:p>
        </p:txBody>
      </p:sp>
      <p:sp>
        <p:nvSpPr>
          <p:cNvPr id="27650" name="Rectangle 2"/>
          <p:cNvSpPr>
            <a:spLocks noGrp="1" noChangeArrowheads="1"/>
          </p:cNvSpPr>
          <p:nvPr>
            <p:ph type="title"/>
          </p:nvPr>
        </p:nvSpPr>
        <p:spPr>
          <a:xfrm>
            <a:off x="467543" y="-171400"/>
            <a:ext cx="8218487" cy="850900"/>
          </a:xfrm>
        </p:spPr>
        <p:txBody>
          <a:bodyPr/>
          <a:lstStyle/>
          <a:p>
            <a:pPr algn="ctr"/>
            <a:r>
              <a:rPr lang="en-GB" sz="3200" b="0" dirty="0">
                <a:solidFill>
                  <a:srgbClr val="FFFF00"/>
                </a:solidFill>
                <a:effectLst/>
              </a:rPr>
              <a:t>WRITING AS WITNESS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122" name="Picture 4" descr="salem_large"/>
          <p:cNvPicPr>
            <a:picLocks noGrp="1" noChangeAspect="1" noChangeArrowheads="1"/>
          </p:cNvPicPr>
          <p:nvPr>
            <p:ph idx="1"/>
          </p:nvPr>
        </p:nvPicPr>
        <p:blipFill>
          <a:blip r:embed="rId2" cstate="print">
            <a:lum contrast="6000"/>
          </a:blip>
          <a:srcRect/>
          <a:stretch>
            <a:fillRect/>
          </a:stretch>
        </p:blipFill>
        <p:spPr>
          <a:xfrm>
            <a:off x="250825" y="188913"/>
            <a:ext cx="3638550" cy="3816350"/>
          </a:xfrm>
          <a:noFill/>
        </p:spPr>
      </p:pic>
      <p:sp>
        <p:nvSpPr>
          <p:cNvPr id="5123" name="Rectangle 7"/>
          <p:cNvSpPr>
            <a:spLocks noChangeArrowheads="1"/>
          </p:cNvSpPr>
          <p:nvPr/>
        </p:nvSpPr>
        <p:spPr bwMode="auto">
          <a:xfrm>
            <a:off x="4280644" y="0"/>
            <a:ext cx="4775646" cy="3893374"/>
          </a:xfrm>
          <a:prstGeom prst="rect">
            <a:avLst/>
          </a:prstGeom>
          <a:noFill/>
          <a:ln w="9525">
            <a:noFill/>
            <a:miter lim="800000"/>
            <a:headEnd/>
            <a:tailEnd/>
          </a:ln>
        </p:spPr>
        <p:txBody>
          <a:bodyPr wrap="square">
            <a:spAutoFit/>
          </a:bodyPr>
          <a:lstStyle/>
          <a:p>
            <a:r>
              <a:rPr lang="en-GB" sz="1900" dirty="0">
                <a:solidFill>
                  <a:srgbClr val="00B050"/>
                </a:solidFill>
              </a:rPr>
              <a:t>Deirdre </a:t>
            </a:r>
            <a:r>
              <a:rPr lang="en-GB" sz="1900" dirty="0" err="1">
                <a:solidFill>
                  <a:srgbClr val="00B050"/>
                </a:solidFill>
              </a:rPr>
              <a:t>Beddoe</a:t>
            </a:r>
            <a:r>
              <a:rPr lang="en-GB" sz="1900" dirty="0">
                <a:solidFill>
                  <a:srgbClr val="00B050"/>
                </a:solidFill>
              </a:rPr>
              <a:t> : ‘Welsh women are culturally invisible’ (227). based on three male groups of mass proportions: </a:t>
            </a:r>
            <a:r>
              <a:rPr lang="en-GB" sz="1900" dirty="0"/>
              <a:t>‘coalminers, rugby players and male voice choirs’ (227). In comparison the Welsh woman is ‘a bit of trimming on the male image of Wales’ (227).</a:t>
            </a:r>
            <a:r>
              <a:rPr lang="en-GB" sz="1900" dirty="0" err="1"/>
              <a:t>Beddoe</a:t>
            </a:r>
            <a:r>
              <a:rPr lang="en-GB" sz="1900" dirty="0"/>
              <a:t> suggests that the three factors involved are </a:t>
            </a:r>
            <a:r>
              <a:rPr lang="en-GB" sz="1900" u="sng" dirty="0">
                <a:solidFill>
                  <a:srgbClr val="00B050"/>
                </a:solidFill>
              </a:rPr>
              <a:t>‘</a:t>
            </a:r>
            <a:r>
              <a:rPr lang="en-GB" sz="1900" dirty="0">
                <a:solidFill>
                  <a:srgbClr val="00B050"/>
                </a:solidFill>
              </a:rPr>
              <a:t>Patriarchy, Capitalism and History</a:t>
            </a:r>
            <a:r>
              <a:rPr lang="en-GB" sz="1900" dirty="0">
                <a:solidFill>
                  <a:srgbClr val="FFFF00"/>
                </a:solidFill>
              </a:rPr>
              <a:t>’ </a:t>
            </a:r>
            <a:r>
              <a:rPr lang="en-GB" sz="1900" dirty="0"/>
              <a:t>(228). She describes Wales as </a:t>
            </a:r>
            <a:r>
              <a:rPr lang="en-GB" sz="1900" dirty="0">
                <a:solidFill>
                  <a:srgbClr val="FFC000"/>
                </a:solidFill>
              </a:rPr>
              <a:t>‘</a:t>
            </a:r>
            <a:r>
              <a:rPr lang="en-GB" sz="1900" dirty="0"/>
              <a:t>a patriarchal society, in which the activities &amp; views of men are held in far higher esteem </a:t>
            </a:r>
          </a:p>
        </p:txBody>
      </p:sp>
      <p:sp>
        <p:nvSpPr>
          <p:cNvPr id="5124" name="Rectangle 8"/>
          <p:cNvSpPr>
            <a:spLocks noChangeArrowheads="1"/>
          </p:cNvSpPr>
          <p:nvPr/>
        </p:nvSpPr>
        <p:spPr bwMode="auto">
          <a:xfrm>
            <a:off x="0" y="4185761"/>
            <a:ext cx="9144000" cy="2846933"/>
          </a:xfrm>
          <a:prstGeom prst="rect">
            <a:avLst/>
          </a:prstGeom>
          <a:noFill/>
          <a:ln w="9525">
            <a:noFill/>
            <a:miter lim="800000"/>
            <a:headEnd/>
            <a:tailEnd/>
          </a:ln>
        </p:spPr>
        <p:txBody>
          <a:bodyPr wrap="square">
            <a:spAutoFit/>
          </a:bodyPr>
          <a:lstStyle/>
          <a:p>
            <a:pPr marL="174625"/>
            <a:r>
              <a:rPr lang="en-GB" sz="1900" dirty="0"/>
              <a:t>than those of women’(228). Through coal-mining and other industries capitalism has dominated Welsh culture with the ambiguous figure of the coalminer representing both ‘wealth’ and ‘rebellion’ (228). </a:t>
            </a:r>
            <a:r>
              <a:rPr lang="en-GB" sz="1900" dirty="0">
                <a:solidFill>
                  <a:srgbClr val="00B050"/>
                </a:solidFill>
              </a:rPr>
              <a:t>Women’s unwaged roles in capitalist societies often go unnoticed </a:t>
            </a:r>
            <a:r>
              <a:rPr lang="en-GB" sz="1900" dirty="0"/>
              <a:t>and </a:t>
            </a:r>
            <a:r>
              <a:rPr lang="en-GB" sz="1900" dirty="0" err="1"/>
              <a:t>Beddoe</a:t>
            </a:r>
            <a:r>
              <a:rPr lang="en-GB" sz="1900" dirty="0"/>
              <a:t> believes that this is the case in Wales. There is also the problem of the </a:t>
            </a:r>
            <a:r>
              <a:rPr lang="en-GB" sz="1900" dirty="0">
                <a:solidFill>
                  <a:srgbClr val="00B050"/>
                </a:solidFill>
              </a:rPr>
              <a:t>selective bias of history which is ‘not only divided along class lines but along gender lines too’ (229). </a:t>
            </a:r>
            <a:r>
              <a:rPr lang="en-GB" sz="1600" dirty="0"/>
              <a:t>(Zoe </a:t>
            </a:r>
            <a:r>
              <a:rPr lang="en-GB" sz="1600" dirty="0" err="1"/>
              <a:t>Brigley</a:t>
            </a:r>
            <a:r>
              <a:rPr lang="en-GB" sz="1600" dirty="0"/>
              <a:t> reviewing Deidre </a:t>
            </a:r>
            <a:r>
              <a:rPr lang="en-GB" sz="1600" dirty="0" err="1"/>
              <a:t>Beddoe</a:t>
            </a:r>
            <a:r>
              <a:rPr lang="en-GB" sz="1600" dirty="0"/>
              <a:t>, ‘Images of Welsh Women’. in </a:t>
            </a:r>
            <a:r>
              <a:rPr lang="en-GB" sz="1600" i="1" dirty="0"/>
              <a:t>Wales: the Imagined Nation, Studies in Cultural and National Identity</a:t>
            </a:r>
            <a:r>
              <a:rPr lang="en-GB" sz="1600" dirty="0"/>
              <a:t>. Ed. T. Curtis. Bridgend: Poetry Wales, 1986. 225-238. </a:t>
            </a:r>
            <a:r>
              <a:rPr lang="en-GB" sz="1100" dirty="0">
                <a:hlinkClick r:id="rId3"/>
              </a:rPr>
              <a:t>http://blogs.warwick.ac.uk/zoebrigley/entry/images_of_welsh</a:t>
            </a:r>
            <a:r>
              <a:rPr lang="en-GB" sz="1400" dirty="0"/>
              <a:t> </a:t>
            </a:r>
          </a:p>
        </p:txBody>
      </p:sp>
      <p:sp>
        <p:nvSpPr>
          <p:cNvPr id="5125" name="Rectangle 9"/>
          <p:cNvSpPr>
            <a:spLocks noChangeArrowheads="1"/>
          </p:cNvSpPr>
          <p:nvPr/>
        </p:nvSpPr>
        <p:spPr bwMode="auto">
          <a:xfrm rot="5400000">
            <a:off x="2210940" y="2023269"/>
            <a:ext cx="3627438" cy="336550"/>
          </a:xfrm>
          <a:prstGeom prst="rect">
            <a:avLst/>
          </a:prstGeom>
          <a:noFill/>
          <a:ln w="9525">
            <a:noFill/>
            <a:miter lim="800000"/>
            <a:headEnd/>
            <a:tailEnd/>
          </a:ln>
        </p:spPr>
        <p:txBody>
          <a:bodyPr wrap="none">
            <a:spAutoFit/>
          </a:bodyPr>
          <a:lstStyle/>
          <a:p>
            <a:r>
              <a:rPr lang="en-GB" sz="1600" dirty="0">
                <a:solidFill>
                  <a:schemeClr val="accent1">
                    <a:lumMod val="20000"/>
                    <a:lumOff val="80000"/>
                  </a:schemeClr>
                </a:solidFill>
              </a:rPr>
              <a:t>Sidney Cur</a:t>
            </a:r>
            <a:r>
              <a:rPr lang="en-GB" sz="1600" dirty="0"/>
              <a:t>now </a:t>
            </a:r>
            <a:r>
              <a:rPr lang="en-GB" sz="1600" i="1" dirty="0"/>
              <a:t>Vosper Salem, </a:t>
            </a:r>
            <a:r>
              <a:rPr lang="en-GB" sz="1600" dirty="0"/>
              <a:t>1908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0"/>
            <a:ext cx="8424936" cy="6237312"/>
          </a:xfrm>
        </p:spPr>
        <p:txBody>
          <a:bodyPr>
            <a:normAutofit/>
          </a:bodyPr>
          <a:lstStyle/>
          <a:p>
            <a:pPr marL="171450" indent="0">
              <a:buNone/>
            </a:pPr>
            <a:r>
              <a:rPr lang="en-GB" sz="2300" dirty="0">
                <a:effectLst/>
                <a:latin typeface="Century Gothic" pitchFamily="34" charset="0"/>
              </a:rPr>
              <a:t>Space is produced in and through social interaction engendered by and assimilating ‘Everything: living beings, things, work and product – </a:t>
            </a:r>
            <a:r>
              <a:rPr lang="en-GB" sz="2300" dirty="0">
                <a:solidFill>
                  <a:srgbClr val="00B050"/>
                </a:solidFill>
                <a:effectLst/>
                <a:latin typeface="Century Gothic" pitchFamily="34" charset="0"/>
              </a:rPr>
              <a:t>a materialisation of social being’</a:t>
            </a:r>
          </a:p>
          <a:p>
            <a:pPr marL="171450" indent="0">
              <a:buNone/>
            </a:pPr>
            <a:r>
              <a:rPr lang="en-GB" sz="2300" dirty="0">
                <a:latin typeface="Century Gothic" pitchFamily="34" charset="0"/>
              </a:rPr>
              <a:t>	 </a:t>
            </a:r>
            <a:r>
              <a:rPr lang="en-GB" sz="2000" dirty="0">
                <a:effectLst/>
                <a:latin typeface="Century Gothic" pitchFamily="34" charset="0"/>
              </a:rPr>
              <a:t>(Henri Lefebvre. </a:t>
            </a:r>
            <a:r>
              <a:rPr lang="en-GB" sz="2000" i="1" dirty="0">
                <a:effectLst/>
                <a:latin typeface="Century Gothic" pitchFamily="34" charset="0"/>
              </a:rPr>
              <a:t>The Production of Space</a:t>
            </a:r>
            <a:r>
              <a:rPr lang="en-GB" sz="2000" dirty="0">
                <a:effectLst/>
                <a:latin typeface="Century Gothic" pitchFamily="34" charset="0"/>
              </a:rPr>
              <a:t>, 1991, pp.101-2)</a:t>
            </a:r>
            <a:endParaRPr lang="en-GB" sz="2300" dirty="0">
              <a:effectLst/>
              <a:latin typeface="Century Gothic" pitchFamily="34" charset="0"/>
            </a:endParaRPr>
          </a:p>
          <a:p>
            <a:pPr marL="171450" indent="0">
              <a:buNone/>
            </a:pPr>
            <a:r>
              <a:rPr lang="en-GB" sz="1400" dirty="0">
                <a:effectLst/>
                <a:latin typeface="Century Gothic" pitchFamily="34" charset="0"/>
              </a:rPr>
              <a:t>  </a:t>
            </a:r>
          </a:p>
          <a:p>
            <a:pPr marL="171450" indent="0">
              <a:buNone/>
            </a:pPr>
            <a:r>
              <a:rPr lang="en-GB" sz="2300" dirty="0">
                <a:effectLst/>
                <a:latin typeface="Century Gothic" pitchFamily="34" charset="0"/>
              </a:rPr>
              <a:t>The </a:t>
            </a:r>
            <a:r>
              <a:rPr lang="en-GB" sz="2300" dirty="0">
                <a:solidFill>
                  <a:srgbClr val="00B050"/>
                </a:solidFill>
                <a:effectLst/>
                <a:latin typeface="Century Gothic" pitchFamily="34" charset="0"/>
              </a:rPr>
              <a:t>identities of place are always unfixed, contested, multiple</a:t>
            </a:r>
            <a:r>
              <a:rPr lang="en-GB" sz="2300" dirty="0">
                <a:effectLst/>
                <a:latin typeface="Century Gothic" pitchFamily="34" charset="0"/>
              </a:rPr>
              <a:t>… places viewed in this way are porous and open. </a:t>
            </a:r>
          </a:p>
          <a:p>
            <a:pPr marL="171450" indent="0">
              <a:buNone/>
            </a:pPr>
            <a:r>
              <a:rPr lang="en-GB" sz="2000" dirty="0">
                <a:latin typeface="Century Gothic" pitchFamily="34" charset="0"/>
              </a:rPr>
              <a:t>	 </a:t>
            </a:r>
            <a:r>
              <a:rPr lang="en-GB" sz="2400" dirty="0">
                <a:latin typeface="Century Gothic" pitchFamily="34" charset="0"/>
              </a:rPr>
              <a:t>(</a:t>
            </a:r>
            <a:r>
              <a:rPr lang="en-GB" sz="1800" dirty="0">
                <a:latin typeface="Century Gothic" pitchFamily="34" charset="0"/>
              </a:rPr>
              <a:t>Doreen Massey, </a:t>
            </a:r>
            <a:r>
              <a:rPr lang="en-GB" sz="1800" i="1" dirty="0">
                <a:latin typeface="Century Gothic" pitchFamily="34" charset="0"/>
              </a:rPr>
              <a:t>Space</a:t>
            </a:r>
            <a:r>
              <a:rPr lang="en-GB" sz="1800" dirty="0">
                <a:latin typeface="Century Gothic" pitchFamily="34" charset="0"/>
              </a:rPr>
              <a:t>, </a:t>
            </a:r>
            <a:r>
              <a:rPr lang="en-GB" sz="1800" i="1" dirty="0">
                <a:latin typeface="Century Gothic" pitchFamily="34" charset="0"/>
              </a:rPr>
              <a:t>Place and Gender</a:t>
            </a:r>
            <a:r>
              <a:rPr lang="en-GB" sz="1800" dirty="0">
                <a:latin typeface="Century Gothic" pitchFamily="34" charset="0"/>
              </a:rPr>
              <a:t>, 1994 p.5)</a:t>
            </a:r>
          </a:p>
          <a:p>
            <a:pPr marL="171450" indent="0">
              <a:buNone/>
            </a:pPr>
            <a:endParaRPr lang="en-GB" sz="1600" dirty="0">
              <a:latin typeface="Century Gothic" pitchFamily="34" charset="0"/>
            </a:endParaRPr>
          </a:p>
          <a:p>
            <a:pPr marL="171450" indent="0">
              <a:buNone/>
            </a:pPr>
            <a:r>
              <a:rPr lang="en-GB" sz="2300" dirty="0">
                <a:effectLst/>
                <a:latin typeface="Century Gothic" pitchFamily="34" charset="0"/>
              </a:rPr>
              <a:t>Space is always in the process of being made. It is never finished; never closed. </a:t>
            </a:r>
            <a:r>
              <a:rPr lang="en-GB" sz="2300" dirty="0">
                <a:solidFill>
                  <a:srgbClr val="00B050"/>
                </a:solidFill>
                <a:effectLst/>
                <a:latin typeface="Century Gothic" pitchFamily="34" charset="0"/>
              </a:rPr>
              <a:t>Perhaps we could imagine space as the simultaneity of stories-so-far</a:t>
            </a:r>
            <a:r>
              <a:rPr lang="en-GB" sz="2400" dirty="0">
                <a:solidFill>
                  <a:srgbClr val="00B050"/>
                </a:solidFill>
                <a:effectLst/>
                <a:latin typeface="Century Gothic" pitchFamily="34" charset="0"/>
              </a:rPr>
              <a:t>.</a:t>
            </a:r>
          </a:p>
          <a:p>
            <a:pPr>
              <a:buNone/>
            </a:pPr>
            <a:r>
              <a:rPr lang="en-GB" sz="2400" dirty="0">
                <a:latin typeface="Century Gothic" pitchFamily="34" charset="0"/>
              </a:rPr>
              <a:t>	</a:t>
            </a:r>
            <a:r>
              <a:rPr lang="en-GB" sz="2400" dirty="0" smtClean="0">
                <a:latin typeface="Century Gothic" pitchFamily="34" charset="0"/>
              </a:rPr>
              <a:t>	(</a:t>
            </a:r>
            <a:r>
              <a:rPr lang="en-GB" sz="2000" dirty="0">
                <a:latin typeface="Century Gothic" pitchFamily="34" charset="0"/>
              </a:rPr>
              <a:t>Doreen Massey, </a:t>
            </a:r>
            <a:r>
              <a:rPr lang="en-GB" sz="2000" i="1" dirty="0">
                <a:latin typeface="Century Gothic" pitchFamily="34" charset="0"/>
              </a:rPr>
              <a:t>For Space</a:t>
            </a:r>
            <a:r>
              <a:rPr lang="en-GB" sz="2000" dirty="0">
                <a:latin typeface="Century Gothic" pitchFamily="34" charset="0"/>
              </a:rPr>
              <a:t>, 2005, p.9)</a:t>
            </a:r>
            <a:endParaRPr lang="en-GB" sz="2400" dirty="0">
              <a:latin typeface="Century Gothic" pitchFamily="34" charset="0"/>
            </a:endParaRPr>
          </a:p>
        </p:txBody>
      </p:sp>
      <p:sp>
        <p:nvSpPr>
          <p:cNvPr id="2" name="Title 1"/>
          <p:cNvSpPr>
            <a:spLocks noGrp="1"/>
          </p:cNvSpPr>
          <p:nvPr>
            <p:ph type="title"/>
          </p:nvPr>
        </p:nvSpPr>
        <p:spPr>
          <a:xfrm>
            <a:off x="4608004" y="5921896"/>
            <a:ext cx="4139952" cy="936104"/>
          </a:xfrm>
        </p:spPr>
        <p:txBody>
          <a:bodyPr/>
          <a:lstStyle/>
          <a:p>
            <a:pPr algn="r"/>
            <a:r>
              <a:rPr lang="en-GB" b="0" dirty="0">
                <a:solidFill>
                  <a:srgbClr val="FFFF00"/>
                </a:solidFill>
              </a:rPr>
              <a:t>space &amp; place</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87016" y="260648"/>
            <a:ext cx="8856984" cy="6555641"/>
          </a:xfrm>
          <a:prstGeom prst="rect">
            <a:avLst/>
          </a:prstGeom>
        </p:spPr>
        <p:txBody>
          <a:bodyPr wrap="square">
            <a:spAutoFit/>
          </a:bodyPr>
          <a:lstStyle/>
          <a:p>
            <a:r>
              <a:rPr lang="en-GB" sz="2000" i="1" dirty="0" smtClean="0"/>
              <a:t>Country dance  </a:t>
            </a:r>
            <a:r>
              <a:rPr lang="en-GB" sz="2000" dirty="0" smtClean="0"/>
              <a:t>starts </a:t>
            </a:r>
            <a:r>
              <a:rPr lang="en-GB" sz="2000" dirty="0"/>
              <a:t>with fictive discovery of document and question of history </a:t>
            </a:r>
            <a:r>
              <a:rPr lang="en-GB" sz="2000" dirty="0" smtClean="0"/>
              <a:t> Question </a:t>
            </a:r>
            <a:r>
              <a:rPr lang="en-GB" sz="2000" dirty="0"/>
              <a:t>of who wrote it why and what does it tell us about the narratives not only of the individual but of the </a:t>
            </a:r>
            <a:r>
              <a:rPr lang="en-GB" sz="2000" dirty="0" smtClean="0"/>
              <a:t>country-</a:t>
            </a:r>
          </a:p>
          <a:p>
            <a:endParaRPr lang="en-GB" sz="2000" dirty="0"/>
          </a:p>
          <a:p>
            <a:r>
              <a:rPr lang="en-GB" sz="2000" dirty="0" smtClean="0"/>
              <a:t>Where </a:t>
            </a:r>
            <a:r>
              <a:rPr lang="en-GB" sz="2000" i="1" dirty="0" smtClean="0"/>
              <a:t>Shifts</a:t>
            </a:r>
            <a:r>
              <a:rPr lang="en-GB" sz="2000" dirty="0" smtClean="0"/>
              <a:t> </a:t>
            </a:r>
            <a:r>
              <a:rPr lang="en-GB" sz="2000" dirty="0"/>
              <a:t>investigates lack of relevant information that skews the narratives of the past  here </a:t>
            </a:r>
            <a:r>
              <a:rPr lang="en-GB" sz="2000" dirty="0">
                <a:solidFill>
                  <a:srgbClr val="00B050"/>
                </a:solidFill>
              </a:rPr>
              <a:t>what </a:t>
            </a:r>
            <a:r>
              <a:rPr lang="en-GB" sz="2000" dirty="0" smtClean="0">
                <a:solidFill>
                  <a:srgbClr val="00B050"/>
                </a:solidFill>
              </a:rPr>
              <a:t>counts as </a:t>
            </a:r>
            <a:r>
              <a:rPr lang="en-GB" sz="2000" dirty="0">
                <a:solidFill>
                  <a:srgbClr val="00B050"/>
                </a:solidFill>
              </a:rPr>
              <a:t>history is under analysis </a:t>
            </a:r>
            <a:r>
              <a:rPr lang="en-GB" sz="2000" dirty="0"/>
              <a:t>– people know </a:t>
            </a:r>
            <a:r>
              <a:rPr lang="en-GB" sz="2000" dirty="0" smtClean="0"/>
              <a:t>of the </a:t>
            </a:r>
            <a:r>
              <a:rPr lang="en-GB" sz="2000" dirty="0"/>
              <a:t>two men but have forgotten her. Imagination and tale </a:t>
            </a:r>
            <a:r>
              <a:rPr lang="en-GB" sz="2000" dirty="0" smtClean="0"/>
              <a:t>telling establish truth  </a:t>
            </a:r>
            <a:r>
              <a:rPr lang="en-GB" sz="2000" dirty="0"/>
              <a:t>( </a:t>
            </a:r>
            <a:r>
              <a:rPr lang="en-GB" sz="2000" dirty="0" err="1"/>
              <a:t>eg</a:t>
            </a:r>
            <a:r>
              <a:rPr lang="en-GB" sz="2000" dirty="0"/>
              <a:t> gypsies) </a:t>
            </a:r>
          </a:p>
          <a:p>
            <a:endParaRPr lang="en-GB" sz="2000" dirty="0"/>
          </a:p>
          <a:p>
            <a:r>
              <a:rPr lang="en-GB" sz="2000" dirty="0" err="1" smtClean="0">
                <a:solidFill>
                  <a:srgbClr val="00B050"/>
                </a:solidFill>
              </a:rPr>
              <a:t>metahistory</a:t>
            </a:r>
            <a:r>
              <a:rPr lang="en-GB" sz="2000" dirty="0" smtClean="0"/>
              <a:t> : the </a:t>
            </a:r>
            <a:r>
              <a:rPr lang="en-GB" sz="2000" dirty="0"/>
              <a:t>frame  so we don’t engage with Ann directly – already </a:t>
            </a:r>
            <a:r>
              <a:rPr lang="en-GB" sz="2000" dirty="0" smtClean="0"/>
              <a:t>at a remove through ‘</a:t>
            </a:r>
            <a:r>
              <a:rPr lang="en-GB" sz="2000" dirty="0" err="1" smtClean="0"/>
              <a:t>Margiad</a:t>
            </a:r>
            <a:r>
              <a:rPr lang="en-GB" sz="2000" dirty="0" smtClean="0"/>
              <a:t> </a:t>
            </a:r>
            <a:r>
              <a:rPr lang="en-GB" sz="2000" dirty="0"/>
              <a:t>Evans’</a:t>
            </a:r>
          </a:p>
          <a:p>
            <a:endParaRPr lang="en-GB" sz="2000" dirty="0"/>
          </a:p>
          <a:p>
            <a:r>
              <a:rPr lang="en-GB" sz="2000" dirty="0" smtClean="0"/>
              <a:t>Shifts Additional </a:t>
            </a:r>
            <a:r>
              <a:rPr lang="en-GB" sz="2000" dirty="0"/>
              <a:t>diff </a:t>
            </a:r>
            <a:r>
              <a:rPr lang="en-GB" sz="2000" dirty="0" smtClean="0"/>
              <a:t>-that </a:t>
            </a:r>
            <a:r>
              <a:rPr lang="en-GB" sz="2000" dirty="0"/>
              <a:t>of </a:t>
            </a:r>
            <a:r>
              <a:rPr lang="en-GB" sz="2000" dirty="0">
                <a:solidFill>
                  <a:srgbClr val="00B050"/>
                </a:solidFill>
              </a:rPr>
              <a:t>migrants </a:t>
            </a:r>
            <a:r>
              <a:rPr lang="en-GB" sz="2000" dirty="0" smtClean="0">
                <a:solidFill>
                  <a:srgbClr val="00B050"/>
                </a:solidFill>
              </a:rPr>
              <a:t>return </a:t>
            </a:r>
            <a:r>
              <a:rPr lang="en-GB" sz="2000" dirty="0" smtClean="0"/>
              <a:t>which presupposes </a:t>
            </a:r>
            <a:r>
              <a:rPr lang="en-GB" sz="2000" dirty="0"/>
              <a:t>a fixed static community </a:t>
            </a:r>
            <a:r>
              <a:rPr lang="en-GB" sz="2000" dirty="0" smtClean="0"/>
              <a:t>- here  issue is the boarder over which through which </a:t>
            </a:r>
            <a:r>
              <a:rPr lang="en-GB" sz="2000" dirty="0"/>
              <a:t>they move. </a:t>
            </a:r>
          </a:p>
          <a:p>
            <a:r>
              <a:rPr lang="en-GB" sz="2000" dirty="0" err="1"/>
              <a:t>Historiograc</a:t>
            </a:r>
            <a:r>
              <a:rPr lang="en-GB" sz="2000" dirty="0"/>
              <a:t> fiction </a:t>
            </a:r>
            <a:r>
              <a:rPr lang="en-GB" sz="2000" dirty="0" smtClean="0"/>
              <a:t> </a:t>
            </a:r>
            <a:endParaRPr lang="en-GB" sz="2000" dirty="0"/>
          </a:p>
          <a:p>
            <a:r>
              <a:rPr lang="en-GB" sz="2000" dirty="0"/>
              <a:t> </a:t>
            </a:r>
            <a:r>
              <a:rPr lang="en-GB" sz="2000" dirty="0" err="1" smtClean="0"/>
              <a:t>Stearted</a:t>
            </a:r>
            <a:r>
              <a:rPr lang="en-GB" sz="2000" dirty="0" smtClean="0"/>
              <a:t> </a:t>
            </a:r>
            <a:r>
              <a:rPr lang="en-GB" sz="2000" dirty="0"/>
              <a:t>by thinking about nation </a:t>
            </a:r>
            <a:r>
              <a:rPr lang="en-GB" sz="2000" dirty="0" smtClean="0"/>
              <a:t>state </a:t>
            </a:r>
            <a:r>
              <a:rPr lang="en-GB" sz="2000" dirty="0"/>
              <a:t>and </a:t>
            </a:r>
            <a:r>
              <a:rPr lang="en-GB" sz="2000" dirty="0" smtClean="0"/>
              <a:t>its imaginative inscription </a:t>
            </a:r>
            <a:endParaRPr lang="en-GB" sz="2000" dirty="0"/>
          </a:p>
          <a:p>
            <a:endParaRPr lang="en-GB" sz="2000" dirty="0"/>
          </a:p>
          <a:p>
            <a:r>
              <a:rPr lang="en-GB" sz="2000" dirty="0" smtClean="0">
                <a:solidFill>
                  <a:srgbClr val="00B050"/>
                </a:solidFill>
              </a:rPr>
              <a:t>Borders are not </a:t>
            </a:r>
            <a:r>
              <a:rPr lang="en-GB" sz="2000" dirty="0">
                <a:solidFill>
                  <a:srgbClr val="00B050"/>
                </a:solidFill>
              </a:rPr>
              <a:t>sealed </a:t>
            </a:r>
            <a:r>
              <a:rPr lang="en-GB" sz="2000" dirty="0" smtClean="0">
                <a:solidFill>
                  <a:srgbClr val="00B050"/>
                </a:solidFill>
              </a:rPr>
              <a:t>but porous  - concerns who </a:t>
            </a:r>
            <a:r>
              <a:rPr lang="en-GB" sz="2000" dirty="0">
                <a:solidFill>
                  <a:srgbClr val="00B050"/>
                </a:solidFill>
              </a:rPr>
              <a:t>crosses </a:t>
            </a:r>
            <a:r>
              <a:rPr lang="en-GB" sz="2000" dirty="0" smtClean="0">
                <a:solidFill>
                  <a:srgbClr val="00B050"/>
                </a:solidFill>
              </a:rPr>
              <a:t>them and </a:t>
            </a:r>
            <a:r>
              <a:rPr lang="en-GB" sz="2000" dirty="0">
                <a:solidFill>
                  <a:srgbClr val="00B050"/>
                </a:solidFill>
              </a:rPr>
              <a:t>how are they </a:t>
            </a:r>
            <a:r>
              <a:rPr lang="en-GB" sz="2000" dirty="0" smtClean="0">
                <a:solidFill>
                  <a:srgbClr val="00B050"/>
                </a:solidFill>
              </a:rPr>
              <a:t>defined  particularly </a:t>
            </a:r>
            <a:r>
              <a:rPr lang="en-GB" sz="2000" dirty="0">
                <a:solidFill>
                  <a:srgbClr val="00B050"/>
                </a:solidFill>
              </a:rPr>
              <a:t>the women whose nationality determined by the </a:t>
            </a:r>
            <a:r>
              <a:rPr lang="en-GB" sz="2000" dirty="0" smtClean="0">
                <a:solidFill>
                  <a:srgbClr val="00B050"/>
                </a:solidFill>
              </a:rPr>
              <a:t>men </a:t>
            </a:r>
            <a:r>
              <a:rPr lang="en-GB" sz="2000" dirty="0">
                <a:solidFill>
                  <a:srgbClr val="00B050"/>
                </a:solidFill>
              </a:rPr>
              <a:t>they choose</a:t>
            </a:r>
            <a:r>
              <a:rPr lang="en-GB" sz="2000" dirty="0"/>
              <a:t>. </a:t>
            </a:r>
          </a:p>
        </p:txBody>
      </p:sp>
    </p:spTree>
    <p:extLst>
      <p:ext uri="{BB962C8B-B14F-4D97-AF65-F5344CB8AC3E}">
        <p14:creationId xmlns:p14="http://schemas.microsoft.com/office/powerpoint/2010/main" val="3984237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779912" y="0"/>
            <a:ext cx="5364088" cy="6858000"/>
          </a:xfrm>
          <a:solidFill>
            <a:schemeClr val="bg1"/>
          </a:solidFill>
        </p:spPr>
        <p:txBody>
          <a:bodyPr>
            <a:normAutofit/>
          </a:bodyPr>
          <a:lstStyle/>
          <a:p>
            <a:endParaRPr lang="en-GB" sz="4400" dirty="0"/>
          </a:p>
        </p:txBody>
      </p:sp>
      <p:pic>
        <p:nvPicPr>
          <p:cNvPr id="3074" name="Picture 2"/>
          <p:cNvPicPr>
            <a:picLocks noChangeAspect="1" noChangeArrowheads="1"/>
          </p:cNvPicPr>
          <p:nvPr/>
        </p:nvPicPr>
        <p:blipFill rotWithShape="1">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l="54640" t="10075" r="14086" b="14738"/>
          <a:stretch/>
        </p:blipFill>
        <p:spPr bwMode="auto">
          <a:xfrm>
            <a:off x="40177" y="-20632"/>
            <a:ext cx="4162567"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4228" t="18797" r="27832" b="43517"/>
          <a:stretch/>
        </p:blipFill>
        <p:spPr bwMode="auto">
          <a:xfrm>
            <a:off x="4355976" y="58445"/>
            <a:ext cx="4531699" cy="18852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43284" t="20476" r="7882" b="43144"/>
          <a:stretch/>
        </p:blipFill>
        <p:spPr bwMode="auto">
          <a:xfrm>
            <a:off x="4479841" y="2232189"/>
            <a:ext cx="4283968" cy="23936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rotWithShape="1">
          <a:blip r:embed="rId6">
            <a:extLst>
              <a:ext uri="{28A0092B-C50C-407E-A947-70E740481C1C}">
                <a14:useLocalDpi xmlns:a14="http://schemas.microsoft.com/office/drawing/2010/main" val="0"/>
              </a:ext>
            </a:extLst>
          </a:blip>
          <a:srcRect l="36568" t="30550" r="3824" b="47808"/>
          <a:stretch/>
        </p:blipFill>
        <p:spPr bwMode="auto">
          <a:xfrm>
            <a:off x="4384735" y="4797265"/>
            <a:ext cx="4664159" cy="12700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388015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539552" y="116632"/>
            <a:ext cx="8064896"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62514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055" name="Picture 7"/>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323528" y="13464"/>
            <a:ext cx="8509174" cy="65011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51102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251519" y="116184"/>
            <a:ext cx="8465547" cy="619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3032822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539551" y="221262"/>
            <a:ext cx="6869569" cy="22634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rotWithShape="1">
          <a:blip r:embed="rId4">
            <a:duotone>
              <a:prstClr val="black"/>
              <a:schemeClr val="accent4">
                <a:tint val="45000"/>
                <a:satMod val="400000"/>
              </a:schemeClr>
            </a:duotone>
            <a:extLst>
              <a:ext uri="{BEBA8EAE-BF5A-486C-A8C5-ECC9F3942E4B}">
                <a14:imgProps xmlns:a14="http://schemas.microsoft.com/office/drawing/2010/main">
                  <a14:imgLayer r:embed="rId5">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b="6160"/>
          <a:stretch/>
        </p:blipFill>
        <p:spPr bwMode="auto">
          <a:xfrm>
            <a:off x="539551" y="2484663"/>
            <a:ext cx="6869569" cy="42911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953575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170" name="Picture 2"/>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683568" y="0"/>
            <a:ext cx="7488834" cy="6594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90700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195" name="Picture 3"/>
          <p:cNvPicPr>
            <a:picLocks noChangeAspect="1" noChangeArrowheads="1"/>
          </p:cNvPicPr>
          <p:nvPr/>
        </p:nvPicPr>
        <p:blipFill>
          <a:blip r:embed="rId2">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395536" y="188639"/>
            <a:ext cx="7955433" cy="53082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6" name="Picture 4"/>
          <p:cNvPicPr>
            <a:picLocks noChangeAspect="1" noChangeArrowheads="1"/>
          </p:cNvPicPr>
          <p:nvPr/>
        </p:nvPicPr>
        <p:blipFill>
          <a:blip r:embed="rId3">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395536" y="5490863"/>
            <a:ext cx="2871477" cy="409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7" name="Picture 5"/>
          <p:cNvPicPr>
            <a:picLocks noChangeAspect="1" noChangeArrowheads="1"/>
          </p:cNvPicPr>
          <p:nvPr/>
        </p:nvPicPr>
        <p:blipFill rotWithShape="1">
          <a:blip r:embed="rId4">
            <a:duotone>
              <a:prstClr val="black"/>
              <a:schemeClr val="accent4">
                <a:tint val="45000"/>
                <a:satMod val="400000"/>
              </a:schemeClr>
            </a:duotone>
            <a:extLst>
              <a:ext uri="{28A0092B-C50C-407E-A947-70E740481C1C}">
                <a14:useLocalDpi xmlns:a14="http://schemas.microsoft.com/office/drawing/2010/main" val="0"/>
              </a:ext>
            </a:extLst>
          </a:blip>
          <a:srcRect t="51270"/>
          <a:stretch/>
        </p:blipFill>
        <p:spPr bwMode="auto">
          <a:xfrm>
            <a:off x="418297" y="5900039"/>
            <a:ext cx="7932672" cy="724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8" name="Picture 6"/>
          <p:cNvPicPr>
            <a:picLocks noChangeAspect="1" noChangeArrowheads="1"/>
          </p:cNvPicPr>
          <p:nvPr/>
        </p:nvPicPr>
        <p:blipFill rotWithShape="1">
          <a:blip r:embed="rId4">
            <a:duotone>
              <a:prstClr val="black"/>
              <a:schemeClr val="accent4">
                <a:tint val="45000"/>
                <a:satMod val="400000"/>
              </a:schemeClr>
            </a:duotone>
            <a:extLst>
              <a:ext uri="{28A0092B-C50C-407E-A947-70E740481C1C}">
                <a14:useLocalDpi xmlns:a14="http://schemas.microsoft.com/office/drawing/2010/main" val="0"/>
              </a:ext>
            </a:extLst>
          </a:blip>
          <a:srcRect l="53692" t="25105" b="42389"/>
          <a:stretch/>
        </p:blipFill>
        <p:spPr bwMode="auto">
          <a:xfrm>
            <a:off x="4926336" y="5451613"/>
            <a:ext cx="3410119" cy="448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4505655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9218" name="Picture 2"/>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14829" y="260648"/>
            <a:ext cx="8377942" cy="27425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duotone>
              <a:prstClr val="black"/>
              <a:schemeClr val="accent4">
                <a:tint val="45000"/>
                <a:satMod val="400000"/>
              </a:schemeClr>
            </a:duotone>
            <a:extLst>
              <a:ext uri="{BEBA8EAE-BF5A-486C-A8C5-ECC9F3942E4B}">
                <a14:imgProps xmlns:a14="http://schemas.microsoft.com/office/drawing/2010/main">
                  <a14:imgLayer r:embed="rId5">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07504" y="3140968"/>
            <a:ext cx="8491866" cy="3450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306120" y="6237312"/>
            <a:ext cx="2299178" cy="353821"/>
          </a:xfrm>
          <a:prstGeom prst="rect">
            <a:avLst/>
          </a:prstGeom>
          <a:solidFill>
            <a:srgbClr val="22340E"/>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508104" y="2636912"/>
            <a:ext cx="3024336" cy="366259"/>
          </a:xfrm>
          <a:prstGeom prst="rect">
            <a:avLst/>
          </a:prstGeom>
          <a:solidFill>
            <a:srgbClr val="22340E"/>
          </a:solidFill>
          <a:ln>
            <a:solidFill>
              <a:schemeClr val="bg1">
                <a:lumMod val="75000"/>
                <a:lumOff val="25000"/>
              </a:schemeClr>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89376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42" name="Picture 2"/>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79512" y="692696"/>
            <a:ext cx="8660708" cy="3059794"/>
          </a:xfrm>
          <a:prstGeom prst="rect">
            <a:avLst/>
          </a:prstGeom>
          <a:noFill/>
          <a:ln w="9525">
            <a:solidFill>
              <a:schemeClr val="bg1"/>
            </a:solidFill>
            <a:miter lim="800000"/>
            <a:headEnd/>
            <a:tailEnd/>
          </a:ln>
          <a:extLst>
            <a:ext uri="{909E8E84-426E-40DD-AFC4-6F175D3DCCD1}">
              <a14:hiddenFill xmlns:a14="http://schemas.microsoft.com/office/drawing/2010/main">
                <a:solidFill>
                  <a:schemeClr val="accent1"/>
                </a:solidFill>
              </a14:hiddenFill>
            </a:ext>
          </a:extLst>
        </p:spPr>
      </p:pic>
      <p:sp>
        <p:nvSpPr>
          <p:cNvPr id="3" name="Rectangle 2"/>
          <p:cNvSpPr/>
          <p:nvPr/>
        </p:nvSpPr>
        <p:spPr>
          <a:xfrm>
            <a:off x="6444208" y="3356991"/>
            <a:ext cx="2396012" cy="395499"/>
          </a:xfrm>
          <a:prstGeom prst="rect">
            <a:avLst/>
          </a:prstGeom>
          <a:solidFill>
            <a:srgbClr val="22340E"/>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403301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Autofit/>
          </a:bodyPr>
          <a:lstStyle/>
          <a:p>
            <a:pPr algn="l"/>
            <a:r>
              <a:rPr lang="en-GB" sz="2400" dirty="0">
                <a:latin typeface="Baskerville Old Face" panose="02020602080505020303" pitchFamily="18" charset="0"/>
              </a:rPr>
              <a:t>In </a:t>
            </a:r>
            <a:r>
              <a:rPr lang="en-GB" sz="2400" i="1" dirty="0">
                <a:latin typeface="Baskerville Old Face" panose="02020602080505020303" pitchFamily="18" charset="0"/>
              </a:rPr>
              <a:t>Welsh Gothic</a:t>
            </a:r>
            <a:r>
              <a:rPr lang="en-GB" sz="2400" dirty="0">
                <a:latin typeface="Baskerville Old Face" panose="02020602080505020303" pitchFamily="18" charset="0"/>
              </a:rPr>
              <a:t>, Jane Aaron suggests that </a:t>
            </a:r>
          </a:p>
        </p:txBody>
      </p:sp>
      <p:pic>
        <p:nvPicPr>
          <p:cNvPr id="12290" name="Picture 2"/>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294679" y="889392"/>
            <a:ext cx="8382880"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34260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3314" name="Picture 2"/>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467543" y="620688"/>
            <a:ext cx="7936961"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419872" y="5769805"/>
            <a:ext cx="5112568" cy="395499"/>
          </a:xfrm>
          <a:prstGeom prst="rect">
            <a:avLst/>
          </a:prstGeom>
          <a:solidFill>
            <a:srgbClr val="22340E"/>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07472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683568" y="243393"/>
            <a:ext cx="7666637" cy="6597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210282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1266" name="Picture 2"/>
          <p:cNvPicPr>
            <a:picLocks noChangeAspect="1" noChangeArrowheads="1"/>
          </p:cNvPicPr>
          <p:nvPr/>
        </p:nvPicPr>
        <p:blipFill rotWithShape="1">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b="11819"/>
          <a:stretch/>
        </p:blipFill>
        <p:spPr bwMode="auto">
          <a:xfrm>
            <a:off x="237176" y="260648"/>
            <a:ext cx="8712820" cy="5616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3948795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5362" name="Picture 2"/>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79512" y="260648"/>
            <a:ext cx="8676382"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627784" y="4309030"/>
            <a:ext cx="6228110" cy="395499"/>
          </a:xfrm>
          <a:prstGeom prst="rect">
            <a:avLst/>
          </a:prstGeom>
          <a:solidFill>
            <a:srgbClr val="22340E"/>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6847182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3"/>
          <p:cNvPicPr>
            <a:picLocks noChangeAspect="1" noChangeArrowheads="1"/>
          </p:cNvPicPr>
          <p:nvPr/>
        </p:nvPicPr>
        <p:blipFill>
          <a:blip r:embed="rId2">
            <a:duotone>
              <a:prstClr val="black"/>
              <a:schemeClr val="accent4">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331179" y="476672"/>
            <a:ext cx="8524715"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043608" y="5733256"/>
            <a:ext cx="7920880" cy="504057"/>
          </a:xfrm>
          <a:prstGeom prst="rect">
            <a:avLst/>
          </a:prstGeom>
          <a:solidFill>
            <a:srgbClr val="22340E"/>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592222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9"/>
          <p:cNvSpPr>
            <a:spLocks noChangeArrowheads="1"/>
          </p:cNvSpPr>
          <p:nvPr/>
        </p:nvSpPr>
        <p:spPr bwMode="auto">
          <a:xfrm>
            <a:off x="0" y="0"/>
            <a:ext cx="9144000" cy="6801862"/>
          </a:xfrm>
          <a:prstGeom prst="rect">
            <a:avLst/>
          </a:prstGeom>
          <a:noFill/>
          <a:ln w="9525">
            <a:noFill/>
            <a:miter lim="800000"/>
            <a:headEnd/>
            <a:tailEnd/>
          </a:ln>
        </p:spPr>
        <p:txBody>
          <a:bodyPr wrap="square">
            <a:spAutoFit/>
          </a:bodyPr>
          <a:lstStyle/>
          <a:p>
            <a:pPr marL="342900" indent="-342900"/>
            <a:endParaRPr lang="en-GB" sz="800" u="sng" dirty="0">
              <a:solidFill>
                <a:srgbClr val="FFFF00"/>
              </a:solidFill>
            </a:endParaRPr>
          </a:p>
          <a:p>
            <a:pPr marL="342900" indent="-342900"/>
            <a:r>
              <a:rPr lang="en-GB" sz="3200" dirty="0">
                <a:solidFill>
                  <a:srgbClr val="FFFF00"/>
                </a:solidFill>
                <a:latin typeface="+mn-lt"/>
              </a:rPr>
              <a:t>RAYMOND WILLIAMS, ‘WALES &amp; ENGLAND’ </a:t>
            </a:r>
            <a:r>
              <a:rPr lang="en-GB" sz="2200" dirty="0">
                <a:solidFill>
                  <a:srgbClr val="FFFF00"/>
                </a:solidFill>
                <a:latin typeface="+mn-lt"/>
              </a:rPr>
              <a:t> </a:t>
            </a:r>
            <a:r>
              <a:rPr lang="en-GB" sz="2200" dirty="0" smtClean="0">
                <a:solidFill>
                  <a:srgbClr val="FFFF00"/>
                </a:solidFill>
                <a:latin typeface="+mn-lt"/>
              </a:rPr>
              <a:t>	</a:t>
            </a:r>
            <a:r>
              <a:rPr lang="en-GB" sz="2200" dirty="0" smtClean="0">
                <a:solidFill>
                  <a:srgbClr val="00B050"/>
                </a:solidFill>
                <a:latin typeface="+mn-lt"/>
              </a:rPr>
              <a:t>the </a:t>
            </a:r>
            <a:r>
              <a:rPr lang="en-GB" sz="2200" dirty="0">
                <a:solidFill>
                  <a:srgbClr val="00B050"/>
                </a:solidFill>
                <a:latin typeface="+mn-lt"/>
              </a:rPr>
              <a:t>border was ‘</a:t>
            </a:r>
            <a:r>
              <a:rPr lang="en-GB" sz="2200" u="sng" dirty="0">
                <a:solidFill>
                  <a:srgbClr val="00B050"/>
                </a:solidFill>
                <a:latin typeface="+mn-lt"/>
              </a:rPr>
              <a:t>frontier country... a place to find intimations          </a:t>
            </a:r>
          </a:p>
          <a:p>
            <a:pPr marL="342900" indent="-342900"/>
            <a:r>
              <a:rPr lang="en-GB" sz="2200" dirty="0">
                <a:solidFill>
                  <a:srgbClr val="00B050"/>
                </a:solidFill>
                <a:latin typeface="+mn-lt"/>
              </a:rPr>
              <a:t>         </a:t>
            </a:r>
            <a:r>
              <a:rPr lang="en-GB" sz="2200" dirty="0" smtClean="0">
                <a:solidFill>
                  <a:srgbClr val="00B050"/>
                </a:solidFill>
                <a:latin typeface="+mn-lt"/>
              </a:rPr>
              <a:t>	</a:t>
            </a:r>
            <a:r>
              <a:rPr lang="en-GB" sz="2200" u="sng" dirty="0" smtClean="0">
                <a:solidFill>
                  <a:srgbClr val="00B050"/>
                </a:solidFill>
                <a:latin typeface="+mn-lt"/>
              </a:rPr>
              <a:t>of </a:t>
            </a:r>
            <a:r>
              <a:rPr lang="en-GB" sz="2200" u="sng" dirty="0">
                <a:solidFill>
                  <a:srgbClr val="00B050"/>
                </a:solidFill>
                <a:latin typeface="+mn-lt"/>
              </a:rPr>
              <a:t>complexity’</a:t>
            </a:r>
            <a:r>
              <a:rPr lang="en-GB" sz="2200" dirty="0">
                <a:solidFill>
                  <a:srgbClr val="00B050"/>
                </a:solidFill>
                <a:latin typeface="+mn-lt"/>
              </a:rPr>
              <a:t> (p.16), </a:t>
            </a:r>
          </a:p>
          <a:p>
            <a:pPr marL="342900" indent="-342900"/>
            <a:endParaRPr lang="en-GB" sz="1100" dirty="0">
              <a:solidFill>
                <a:schemeClr val="bg1"/>
              </a:solidFill>
            </a:endParaRPr>
          </a:p>
          <a:p>
            <a:pPr marL="342900" indent="-342900">
              <a:buFontTx/>
              <a:buChar char="•"/>
            </a:pPr>
            <a:r>
              <a:rPr lang="en-GB" sz="2200" dirty="0"/>
              <a:t>Undercuts the </a:t>
            </a:r>
            <a:r>
              <a:rPr lang="en-GB" sz="2200" dirty="0">
                <a:solidFill>
                  <a:srgbClr val="00B050"/>
                </a:solidFill>
              </a:rPr>
              <a:t>myths of racial purity and opposition</a:t>
            </a:r>
            <a:r>
              <a:rPr lang="en-GB" sz="2200" dirty="0">
                <a:solidFill>
                  <a:srgbClr val="FFFF00"/>
                </a:solidFill>
              </a:rPr>
              <a:t>, </a:t>
            </a:r>
            <a:r>
              <a:rPr lang="en-GB" sz="2200" dirty="0"/>
              <a:t>or oppressor and oppressed (</a:t>
            </a:r>
            <a:r>
              <a:rPr lang="en-GB" sz="2200" dirty="0" err="1"/>
              <a:t>eg</a:t>
            </a:r>
            <a:r>
              <a:rPr lang="en-GB" sz="2200" dirty="0"/>
              <a:t> p.18) </a:t>
            </a:r>
          </a:p>
          <a:p>
            <a:pPr marL="342900" indent="-342900">
              <a:buFontTx/>
              <a:buChar char="•"/>
            </a:pPr>
            <a:r>
              <a:rPr lang="en-GB" sz="2200" dirty="0">
                <a:solidFill>
                  <a:srgbClr val="00B050"/>
                </a:solidFill>
              </a:rPr>
              <a:t>The role of culture</a:t>
            </a:r>
            <a:r>
              <a:rPr lang="en-GB" sz="2200" dirty="0">
                <a:solidFill>
                  <a:srgbClr val="FFFF00"/>
                </a:solidFill>
              </a:rPr>
              <a:t>: </a:t>
            </a:r>
            <a:r>
              <a:rPr lang="en-GB" sz="2200" dirty="0"/>
              <a:t>‘one of the strongest and least noticed English influences on Welsh thought is [the] version of cultural nationalism, in which the continuity and inner essence of a people is discovered  in a (selective) version of its ‘national’ literature’ (p.19) </a:t>
            </a:r>
          </a:p>
          <a:p>
            <a:pPr marL="342900" indent="-342900">
              <a:buFontTx/>
              <a:buChar char="•"/>
            </a:pPr>
            <a:r>
              <a:rPr lang="en-GB" sz="2200" dirty="0"/>
              <a:t>‘The </a:t>
            </a:r>
            <a:r>
              <a:rPr lang="en-GB" sz="2200" b="1" u="sng" dirty="0"/>
              <a:t>image</a:t>
            </a:r>
            <a:r>
              <a:rPr lang="en-GB" sz="2200" dirty="0"/>
              <a:t> of a lost communal freedom could sustain and motivate oppressed and otherwise despairing people, but we all know quite well that </a:t>
            </a:r>
            <a:r>
              <a:rPr lang="en-GB" sz="2200" dirty="0">
                <a:solidFill>
                  <a:srgbClr val="00B050"/>
                </a:solidFill>
              </a:rPr>
              <a:t>no English or Welsh radical, from the seventeenth century onwards, could be content for a moment to live within the archaic tribal and early feudal structures of these past English or Welsh centuries ... </a:t>
            </a:r>
            <a:r>
              <a:rPr lang="en-GB" sz="2200" dirty="0"/>
              <a:t>There is the very complex creation of images of the past as a way of amending images of the present and of finding images of the future.(p.21)</a:t>
            </a:r>
            <a:endParaRPr lang="en-GB" sz="20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3"/>
          <p:cNvSpPr>
            <a:spLocks noGrp="1" noChangeArrowheads="1"/>
          </p:cNvSpPr>
          <p:nvPr>
            <p:ph idx="1"/>
          </p:nvPr>
        </p:nvSpPr>
        <p:spPr>
          <a:xfrm>
            <a:off x="179512" y="1167370"/>
            <a:ext cx="8964488" cy="5690630"/>
          </a:xfrm>
        </p:spPr>
        <p:txBody>
          <a:bodyPr>
            <a:normAutofit lnSpcReduction="10000"/>
          </a:bodyPr>
          <a:lstStyle/>
          <a:p>
            <a:pPr eaLnBrk="1" hangingPunct="1">
              <a:buFontTx/>
              <a:buNone/>
            </a:pPr>
            <a:r>
              <a:rPr lang="en-GB" sz="2200" dirty="0">
                <a:latin typeface="Century Gothic" pitchFamily="34" charset="0"/>
              </a:rPr>
              <a:t>	</a:t>
            </a:r>
            <a:r>
              <a:rPr lang="en-GB" sz="2300" dirty="0">
                <a:effectLst/>
                <a:latin typeface="Century Gothic" pitchFamily="34" charset="0"/>
              </a:rPr>
              <a:t>The impact of [the] forced acculturation programme on gender relations within Wales was profound. The traditional practice of </a:t>
            </a:r>
            <a:r>
              <a:rPr lang="en-GB" sz="2300" dirty="0">
                <a:solidFill>
                  <a:srgbClr val="00B050"/>
                </a:solidFill>
                <a:effectLst/>
                <a:latin typeface="Century Gothic" pitchFamily="34" charset="0"/>
              </a:rPr>
              <a:t>‘courting in bed,’ </a:t>
            </a:r>
            <a:r>
              <a:rPr lang="en-GB" sz="2300" dirty="0">
                <a:effectLst/>
                <a:latin typeface="Century Gothic" pitchFamily="34" charset="0"/>
              </a:rPr>
              <a:t>ironically still practiced by English rural populations,  was derided as an affront to Victorian respectability while </a:t>
            </a:r>
            <a:r>
              <a:rPr lang="en-GB" sz="2300" dirty="0">
                <a:solidFill>
                  <a:srgbClr val="00B050"/>
                </a:solidFill>
                <a:effectLst/>
                <a:latin typeface="Century Gothic" pitchFamily="34" charset="0"/>
              </a:rPr>
              <a:t>independent women who participated in the mass outdoor meetings held by the Methodists were accused of harlotry. </a:t>
            </a:r>
            <a:r>
              <a:rPr lang="en-GB" sz="2300" dirty="0">
                <a:effectLst/>
                <a:latin typeface="Century Gothic" pitchFamily="34" charset="0"/>
              </a:rPr>
              <a:t>Such attacks led to a backlash within the male-dominated Welsh communities which sought to defend the honour of their women by </a:t>
            </a:r>
            <a:r>
              <a:rPr lang="en-GB" sz="2300" dirty="0" err="1">
                <a:solidFill>
                  <a:srgbClr val="00B050"/>
                </a:solidFill>
                <a:effectLst/>
                <a:latin typeface="Century Gothic" pitchFamily="34" charset="0"/>
              </a:rPr>
              <a:t>counterinvesting</a:t>
            </a:r>
            <a:r>
              <a:rPr lang="en-GB" sz="2300" dirty="0">
                <a:solidFill>
                  <a:srgbClr val="00B050"/>
                </a:solidFill>
                <a:effectLst/>
                <a:latin typeface="Century Gothic" pitchFamily="34" charset="0"/>
              </a:rPr>
              <a:t> in Victorian idealisation of the pure and silent woman at the heart of the home</a:t>
            </a:r>
            <a:r>
              <a:rPr lang="en-GB" sz="2300" dirty="0">
                <a:effectLst/>
                <a:latin typeface="Century Gothic" pitchFamily="34" charset="0"/>
              </a:rPr>
              <a:t>. If Victorian constraints on a woman’s voice were severe for the English woman then they were far worse for her Welsh sister. When a woman’s reputation is that of her nation, her freedoms are drastically curtailed and her behaviour severely policed. </a:t>
            </a:r>
            <a:r>
              <a:rPr lang="en-GB" sz="2300" dirty="0" smtClean="0">
                <a:effectLst/>
                <a:latin typeface="Century Gothic" pitchFamily="34" charset="0"/>
              </a:rPr>
              <a:t>…      (</a:t>
            </a:r>
            <a:r>
              <a:rPr lang="en-GB" sz="2300" dirty="0" err="1" smtClean="0">
                <a:effectLst/>
                <a:latin typeface="Century Gothic" pitchFamily="34" charset="0"/>
              </a:rPr>
              <a:t>Intertexts</a:t>
            </a:r>
            <a:r>
              <a:rPr lang="en-GB" sz="2300" dirty="0" smtClean="0">
                <a:effectLst/>
                <a:latin typeface="Century Gothic" pitchFamily="34" charset="0"/>
              </a:rPr>
              <a:t> )</a:t>
            </a:r>
            <a:endParaRPr lang="en-GB" sz="2300" dirty="0">
              <a:effectLst/>
              <a:latin typeface="Century Gothic" pitchFamily="34" charset="0"/>
            </a:endParaRPr>
          </a:p>
        </p:txBody>
      </p:sp>
      <p:sp>
        <p:nvSpPr>
          <p:cNvPr id="3" name="Rectangle 2"/>
          <p:cNvSpPr/>
          <p:nvPr/>
        </p:nvSpPr>
        <p:spPr>
          <a:xfrm>
            <a:off x="-35960" y="212389"/>
            <a:ext cx="8964488" cy="990849"/>
          </a:xfrm>
          <a:prstGeom prst="rect">
            <a:avLst/>
          </a:prstGeom>
        </p:spPr>
        <p:txBody>
          <a:bodyPr wrap="square">
            <a:spAutoFit/>
          </a:bodyPr>
          <a:lstStyle/>
          <a:p>
            <a:pPr algn="ctr" eaLnBrk="1" hangingPunct="1">
              <a:lnSpc>
                <a:spcPct val="80000"/>
              </a:lnSpc>
              <a:buFontTx/>
              <a:buNone/>
            </a:pPr>
            <a:r>
              <a:rPr lang="en-GB" sz="3600" dirty="0">
                <a:solidFill>
                  <a:srgbClr val="FFC000"/>
                </a:solidFill>
              </a:rPr>
              <a:t> </a:t>
            </a:r>
            <a:r>
              <a:rPr lang="en-GB" sz="3200" dirty="0">
                <a:solidFill>
                  <a:srgbClr val="FFFF00"/>
                </a:solidFill>
                <a:latin typeface="+mj-lt"/>
              </a:rPr>
              <a:t>EFFECT OF BLUE BOOKS ON GENDER RELATIONS WITHIN WALES</a:t>
            </a:r>
            <a:r>
              <a:rPr lang="en-GB" sz="3600" dirty="0">
                <a:solidFill>
                  <a:srgbClr val="FFFF00"/>
                </a:solidFill>
                <a:latin typeface="+mj-lt"/>
              </a:rPr>
              <a:t>	</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Title 1"/>
          <p:cNvSpPr>
            <a:spLocks noGrp="1"/>
          </p:cNvSpPr>
          <p:nvPr>
            <p:ph type="title"/>
          </p:nvPr>
        </p:nvSpPr>
        <p:spPr>
          <a:xfrm>
            <a:off x="468313" y="188458"/>
            <a:ext cx="8229600" cy="981075"/>
          </a:xfrm>
        </p:spPr>
        <p:txBody>
          <a:bodyPr>
            <a:noAutofit/>
          </a:bodyPr>
          <a:lstStyle/>
          <a:p>
            <a:pPr eaLnBrk="1" hangingPunct="1"/>
            <a:r>
              <a:rPr lang="en-GB" sz="3600" b="0" dirty="0">
                <a:solidFill>
                  <a:srgbClr val="FFFF00"/>
                </a:solidFill>
              </a:rPr>
              <a:t>WELSH WOMEN - BEFORE THE BLUE BOOKS REPORT TOOK EFFECT</a:t>
            </a:r>
          </a:p>
        </p:txBody>
      </p:sp>
      <p:sp>
        <p:nvSpPr>
          <p:cNvPr id="4" name="Rectangle 3"/>
          <p:cNvSpPr/>
          <p:nvPr/>
        </p:nvSpPr>
        <p:spPr>
          <a:xfrm>
            <a:off x="270684" y="1268760"/>
            <a:ext cx="8640762" cy="4616450"/>
          </a:xfrm>
          <a:prstGeom prst="rect">
            <a:avLst/>
          </a:prstGeom>
        </p:spPr>
        <p:txBody>
          <a:bodyPr>
            <a:spAutoFit/>
          </a:bodyPr>
          <a:lstStyle/>
          <a:p>
            <a:pPr marL="342900" indent="-342900">
              <a:defRPr/>
            </a:pPr>
            <a:r>
              <a:rPr lang="en-GB" sz="2200" dirty="0">
                <a:solidFill>
                  <a:srgbClr val="000000"/>
                </a:solidFill>
              </a:rPr>
              <a:t>	</a:t>
            </a:r>
            <a:r>
              <a:rPr lang="en-GB" sz="2200" dirty="0">
                <a:solidFill>
                  <a:srgbClr val="00B050"/>
                </a:solidFill>
              </a:rPr>
              <a:t>Powerful women who struggle with dangerous feckless men on both sides of the border. No marriages are happy. Relations characterised by violent emotion not reason. </a:t>
            </a:r>
          </a:p>
          <a:p>
            <a:pPr marL="342900" indent="-342900">
              <a:defRPr/>
            </a:pPr>
            <a:endParaRPr lang="en-GB" sz="800" dirty="0"/>
          </a:p>
          <a:p>
            <a:pPr marL="457200" indent="-457200">
              <a:buFont typeface="Arial" pitchFamily="34" charset="0"/>
              <a:buChar char="•"/>
              <a:defRPr/>
            </a:pPr>
            <a:r>
              <a:rPr lang="en-GB" sz="2200" dirty="0"/>
              <a:t>Ann’s mother – ‘I wish you would not marry an Englishman’ (p.18)</a:t>
            </a:r>
          </a:p>
          <a:p>
            <a:pPr marL="457200" indent="-457200">
              <a:buFont typeface="Arial" pitchFamily="34" charset="0"/>
              <a:buChar char="•"/>
              <a:defRPr/>
            </a:pPr>
            <a:r>
              <a:rPr lang="en-GB" sz="2200" dirty="0"/>
              <a:t>Ann’s verbal attacks on the master – the gypsies (p.9); the dance (pp.13-14); quarrel with the master (p.24)</a:t>
            </a:r>
          </a:p>
          <a:p>
            <a:pPr marL="457200" indent="-457200">
              <a:buFont typeface="Arial" pitchFamily="34" charset="0"/>
              <a:buChar char="•"/>
              <a:defRPr/>
            </a:pPr>
            <a:r>
              <a:rPr lang="en-GB" sz="2200" dirty="0"/>
              <a:t>Father throws Ann out the minute her mother dies. (p.38)</a:t>
            </a:r>
          </a:p>
          <a:p>
            <a:pPr marL="457200" indent="-457200">
              <a:buFont typeface="Arial" pitchFamily="34" charset="0"/>
              <a:buChar char="•"/>
              <a:defRPr/>
            </a:pPr>
            <a:r>
              <a:rPr lang="en-GB" sz="2200" dirty="0"/>
              <a:t>Raging jealousy of Gabriel – looses the bull (p.78)</a:t>
            </a:r>
          </a:p>
          <a:p>
            <a:pPr marL="457200" indent="-457200">
              <a:buFont typeface="Arial" pitchFamily="34" charset="0"/>
              <a:buChar char="•"/>
              <a:defRPr/>
            </a:pPr>
            <a:r>
              <a:rPr lang="en-GB" sz="2200" dirty="0"/>
              <a:t>Gabriel hates the Welsh language (p.43)</a:t>
            </a:r>
          </a:p>
          <a:p>
            <a:pPr marL="457200" indent="-457200">
              <a:buFont typeface="Arial" pitchFamily="34" charset="0"/>
              <a:buChar char="•"/>
              <a:defRPr/>
            </a:pPr>
            <a:r>
              <a:rPr lang="en-GB" sz="2200" dirty="0"/>
              <a:t>Emotional intensity : ‘I have thought the master loved me’ (p.47)</a:t>
            </a:r>
          </a:p>
          <a:p>
            <a:pPr marL="457200" indent="-457200">
              <a:buFont typeface="Arial" pitchFamily="34" charset="0"/>
              <a:buChar char="•"/>
              <a:defRPr/>
            </a:pPr>
            <a:r>
              <a:rPr lang="en-GB" sz="2200" dirty="0"/>
              <a:t>No kissing or touching all strong lines as in the illustrations.</a:t>
            </a:r>
          </a:p>
        </p:txBody>
      </p:sp>
      <p:sp>
        <p:nvSpPr>
          <p:cNvPr id="8196" name="Rectangle 4"/>
          <p:cNvSpPr>
            <a:spLocks noChangeArrowheads="1"/>
          </p:cNvSpPr>
          <p:nvPr/>
        </p:nvSpPr>
        <p:spPr bwMode="auto">
          <a:xfrm>
            <a:off x="323528" y="6027738"/>
            <a:ext cx="8569325" cy="830262"/>
          </a:xfrm>
          <a:prstGeom prst="rect">
            <a:avLst/>
          </a:prstGeom>
          <a:noFill/>
          <a:ln w="9525">
            <a:noFill/>
            <a:miter lim="800000"/>
            <a:headEnd/>
            <a:tailEnd/>
          </a:ln>
        </p:spPr>
        <p:txBody>
          <a:bodyPr>
            <a:spAutoFit/>
          </a:bodyPr>
          <a:lstStyle/>
          <a:p>
            <a:pPr algn="ctr"/>
            <a:r>
              <a:rPr lang="en-GB" sz="2400" dirty="0">
                <a:solidFill>
                  <a:srgbClr val="FFFF00"/>
                </a:solidFill>
              </a:rPr>
              <a:t>AFTERWORD SETS IN THE PRESENT LOOKING BACK AND ANALYSING THE NARRATIVE; IDENTITY </a:t>
            </a:r>
            <a:r>
              <a:rPr lang="en-GB" sz="2400" i="1" u="sng" dirty="0">
                <a:solidFill>
                  <a:srgbClr val="FFFF00"/>
                </a:solidFill>
              </a:rPr>
              <a:t>AS</a:t>
            </a:r>
            <a:r>
              <a:rPr lang="en-GB" sz="2400" dirty="0">
                <a:solidFill>
                  <a:srgbClr val="FFFF00"/>
                </a:solidFill>
              </a:rPr>
              <a:t> NARRATIVE   </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emplate>
  <TotalTime>858</TotalTime>
  <Words>1215</Words>
  <Application>Microsoft Office PowerPoint</Application>
  <PresentationFormat>On-screen Show (4:3)</PresentationFormat>
  <Paragraphs>124</Paragraphs>
  <Slides>35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Arial</vt:lpstr>
      <vt:lpstr>Baskerville Old Face</vt:lpstr>
      <vt:lpstr>Calibri</vt:lpstr>
      <vt:lpstr>Century Gothic</vt:lpstr>
      <vt:lpstr>Garamond</vt:lpstr>
      <vt:lpstr>Palatino Linotype</vt:lpstr>
      <vt:lpstr>Times New Roman</vt:lpstr>
      <vt:lpstr>Wingdings</vt:lpstr>
      <vt:lpstr>Elemental</vt:lpstr>
      <vt:lpstr>HPEN 5/6012: WELSH WRITING WALES</vt:lpstr>
      <vt:lpstr>LEARNING OUTCOMES</vt:lpstr>
      <vt:lpstr>Gender &amp; nation</vt:lpstr>
      <vt:lpstr>PowerPoint Presentation</vt:lpstr>
      <vt:lpstr>Rural women </vt:lpstr>
      <vt:lpstr>MARGIAD EVANS, A COUNTRY DANCE 1932</vt:lpstr>
      <vt:lpstr>GENDER AND PLACE</vt:lpstr>
      <vt:lpstr>PowerPoint Presentation</vt:lpstr>
      <vt:lpstr>PowerPoint Presentation</vt:lpstr>
      <vt:lpstr>BORDER COUNTRIES: THE STATE OF HYBRIDITY</vt:lpstr>
      <vt:lpstr>SPLIT IDENTITIES</vt:lpstr>
      <vt:lpstr>Emotional identifications</vt:lpstr>
      <vt:lpstr>PowerPoint Presentation</vt:lpstr>
      <vt:lpstr>WRITING AS WITNESS</vt:lpstr>
      <vt:lpstr>PowerPoint Presentation</vt:lpstr>
      <vt:lpstr>space &amp; place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 Welsh Gothic, Jane Aaron suggests that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WELSH WOMEN - BEFORE THE BLUE BOOKS REPORT TOOK EFFECT</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EN640: THE WELSH WRITING WALES</dc:title>
  <dc:creator>IT</dc:creator>
  <cp:lastModifiedBy>Jeni Williams</cp:lastModifiedBy>
  <cp:revision>57</cp:revision>
  <dcterms:created xsi:type="dcterms:W3CDTF">2009-02-23T06:58:47Z</dcterms:created>
  <dcterms:modified xsi:type="dcterms:W3CDTF">2020-01-14T10:02:53Z</dcterms:modified>
</cp:coreProperties>
</file>