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06C17B-31DE-41CD-9E62-D4EFDA07659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774FBA-1BEF-4609-887C-47FD66D2D1C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7A37F9-583E-4C12-A412-3FBC181BA24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199C56-BC33-47CF-9D60-2CDE2F722D5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01C3D0-B403-446C-B6C6-F07CFEDF9CA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112DA9-05BC-4BD3-8F07-B66BD9F22F1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14790EE-D726-4BA3-89C7-78C1DB7E30D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7E6420-8097-4DB9-8EA2-72421ECEB2A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B79830-227B-44E9-BC8B-5AA0053441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E010E2-A01D-4B89-9ED4-6C8B1F333B5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6D3BC2-0CF6-460D-950C-454FBD04155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C24D5F19-53F8-4CDD-A772-29AE7839BEC4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Understanding Groups and Young People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Case study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Introducing the Assessment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89138"/>
            <a:ext cx="8229600" cy="4137025"/>
          </a:xfrm>
        </p:spPr>
        <p:txBody>
          <a:bodyPr/>
          <a:lstStyle/>
          <a:p>
            <a:r>
              <a:rPr lang="en-GB" sz="4000" dirty="0"/>
              <a:t>A </a:t>
            </a:r>
            <a:r>
              <a:rPr lang="en-GB" sz="4000" dirty="0" smtClean="0"/>
              <a:t>case </a:t>
            </a:r>
            <a:r>
              <a:rPr lang="en-GB" sz="4000" dirty="0"/>
              <a:t>study of an individual or group of young people with whom you are working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Life course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781550"/>
          </a:xfrm>
        </p:spPr>
        <p:txBody>
          <a:bodyPr/>
          <a:lstStyle/>
          <a:p>
            <a:r>
              <a:rPr lang="en-GB" dirty="0"/>
              <a:t>The assessment task should </a:t>
            </a:r>
            <a:r>
              <a:rPr lang="en-GB" dirty="0" smtClean="0"/>
              <a:t>consider your observations of an individual or group of young people.</a:t>
            </a:r>
          </a:p>
          <a:p>
            <a:pPr>
              <a:buNone/>
            </a:pPr>
            <a:endParaRPr lang="en-GB" sz="2000" dirty="0" smtClean="0"/>
          </a:p>
          <a:p>
            <a:r>
              <a:rPr lang="en-GB" dirty="0" smtClean="0"/>
              <a:t>The study should contain some basic information such as age, their </a:t>
            </a:r>
            <a:r>
              <a:rPr lang="en-GB" dirty="0"/>
              <a:t>life circumstances (family, personal circumstances) and how that influences and is influenced </a:t>
            </a:r>
            <a:r>
              <a:rPr lang="en-GB" dirty="0" smtClean="0"/>
              <a:t>by family, community and peers.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Youth Work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3600"/>
              <a:t>A question for you </a:t>
            </a:r>
          </a:p>
          <a:p>
            <a:endParaRPr lang="en-GB" sz="3600"/>
          </a:p>
          <a:p>
            <a:pPr lvl="1"/>
            <a:r>
              <a:rPr lang="en-GB" sz="3200"/>
              <a:t>As Youth Workers what should we reasonably know (and be able to understand) about young people in order to provide them with the best possible service?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Case Study</a:t>
            </a:r>
            <a:endParaRPr lang="en-GB" sz="3200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260491"/>
            <a:ext cx="5114932" cy="4525963"/>
          </a:xfrm>
        </p:spPr>
        <p:txBody>
          <a:bodyPr/>
          <a:lstStyle/>
          <a:p>
            <a:pPr>
              <a:lnSpc>
                <a:spcPct val="80000"/>
              </a:lnSpc>
            </a:pPr>
            <a:endParaRPr lang="en-GB" sz="2400" dirty="0" smtClean="0"/>
          </a:p>
          <a:p>
            <a:pPr>
              <a:lnSpc>
                <a:spcPct val="80000"/>
              </a:lnSpc>
            </a:pPr>
            <a:r>
              <a:rPr lang="en-GB" sz="2400" dirty="0" smtClean="0"/>
              <a:t>Relationships</a:t>
            </a:r>
            <a:endParaRPr lang="en-GB" sz="2400" dirty="0"/>
          </a:p>
          <a:p>
            <a:pPr>
              <a:lnSpc>
                <a:spcPct val="80000"/>
              </a:lnSpc>
            </a:pPr>
            <a:r>
              <a:rPr lang="en-GB" sz="2400" dirty="0"/>
              <a:t>Appearance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Mates </a:t>
            </a:r>
          </a:p>
          <a:p>
            <a:pPr>
              <a:lnSpc>
                <a:spcPct val="80000"/>
              </a:lnSpc>
            </a:pPr>
            <a:r>
              <a:rPr lang="en-GB" sz="2400" dirty="0" smtClean="0"/>
              <a:t>A </a:t>
            </a:r>
            <a:r>
              <a:rPr lang="en-GB" sz="2400" dirty="0"/>
              <a:t>feeling of always being right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Not caring very much about others – a detachment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Hanging around the streets, not having much to do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Body changes</a:t>
            </a:r>
          </a:p>
          <a:p>
            <a:pPr>
              <a:lnSpc>
                <a:spcPct val="80000"/>
              </a:lnSpc>
            </a:pPr>
            <a:r>
              <a:rPr lang="en-GB" sz="2400" dirty="0" smtClean="0"/>
              <a:t>Not </a:t>
            </a:r>
            <a:r>
              <a:rPr lang="en-GB" sz="2400" dirty="0"/>
              <a:t>knowing what to do after School</a:t>
            </a:r>
          </a:p>
          <a:p>
            <a:pPr>
              <a:lnSpc>
                <a:spcPct val="80000"/>
              </a:lnSpc>
            </a:pPr>
            <a:r>
              <a:rPr lang="en-GB" sz="2400" dirty="0"/>
              <a:t>Becoming increasingly concerned about getting a decent job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929322" y="1928802"/>
            <a:ext cx="2757478" cy="4000528"/>
          </a:xfrm>
        </p:spPr>
        <p:txBody>
          <a:bodyPr/>
          <a:lstStyle/>
          <a:p>
            <a:r>
              <a:rPr lang="en-GB" dirty="0" smtClean="0"/>
              <a:t>What theories or policies are you aware of that help you understand young people and their lives?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68313" y="765175"/>
            <a:ext cx="8229600" cy="492918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 smtClean="0"/>
              <a:t>Case Study questions </a:t>
            </a:r>
            <a:endParaRPr lang="en-GB" dirty="0"/>
          </a:p>
          <a:p>
            <a:pPr>
              <a:lnSpc>
                <a:spcPct val="90000"/>
              </a:lnSpc>
            </a:pPr>
            <a:endParaRPr lang="en-GB" sz="2000" dirty="0"/>
          </a:p>
          <a:p>
            <a:pPr lvl="1">
              <a:lnSpc>
                <a:spcPct val="90000"/>
              </a:lnSpc>
            </a:pPr>
            <a:r>
              <a:rPr lang="en-GB" dirty="0" smtClean="0"/>
              <a:t>As a Youth Worker how would you have identified and worked with his priorities?</a:t>
            </a:r>
          </a:p>
          <a:p>
            <a:pPr lvl="1">
              <a:lnSpc>
                <a:spcPct val="90000"/>
              </a:lnSpc>
              <a:buNone/>
            </a:pPr>
            <a:endParaRPr lang="en-GB" sz="2000" dirty="0" smtClean="0"/>
          </a:p>
          <a:p>
            <a:pPr lvl="1">
              <a:lnSpc>
                <a:spcPct val="90000"/>
              </a:lnSpc>
            </a:pPr>
            <a:r>
              <a:rPr lang="en-GB" dirty="0" smtClean="0"/>
              <a:t>What </a:t>
            </a:r>
            <a:r>
              <a:rPr lang="en-GB" dirty="0"/>
              <a:t>could that you have done with some help with when you were 15?</a:t>
            </a:r>
          </a:p>
          <a:p>
            <a:pPr lvl="1">
              <a:lnSpc>
                <a:spcPct val="90000"/>
              </a:lnSpc>
              <a:buFontTx/>
              <a:buNone/>
            </a:pPr>
            <a:endParaRPr lang="en-GB" sz="2000" dirty="0"/>
          </a:p>
          <a:p>
            <a:pPr lvl="1">
              <a:lnSpc>
                <a:spcPct val="90000"/>
              </a:lnSpc>
            </a:pPr>
            <a:r>
              <a:rPr lang="en-GB" dirty="0"/>
              <a:t>To what extent was that young person’s life similar or different to that of his friends</a:t>
            </a:r>
            <a:r>
              <a:rPr lang="en-GB" dirty="0" smtClean="0"/>
              <a:t>?</a:t>
            </a:r>
          </a:p>
          <a:p>
            <a:pPr lvl="1">
              <a:lnSpc>
                <a:spcPct val="90000"/>
              </a:lnSpc>
            </a:pPr>
            <a:endParaRPr lang="en-GB" sz="2000" dirty="0"/>
          </a:p>
          <a:p>
            <a:pPr lvl="1">
              <a:lnSpc>
                <a:spcPct val="90000"/>
              </a:lnSpc>
            </a:pPr>
            <a:r>
              <a:rPr lang="en-GB" dirty="0" smtClean="0"/>
              <a:t>What can </a:t>
            </a:r>
            <a:r>
              <a:rPr lang="en-GB" dirty="0"/>
              <a:t>Y</a:t>
            </a:r>
            <a:r>
              <a:rPr lang="en-GB" dirty="0" smtClean="0"/>
              <a:t>outh Work do for this young person?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Adolescent Development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Bodily changes</a:t>
            </a:r>
          </a:p>
          <a:p>
            <a:pPr>
              <a:lnSpc>
                <a:spcPct val="90000"/>
              </a:lnSpc>
            </a:pPr>
            <a:r>
              <a:rPr lang="en-GB"/>
              <a:t>Psychological needs</a:t>
            </a:r>
          </a:p>
          <a:p>
            <a:pPr>
              <a:lnSpc>
                <a:spcPct val="90000"/>
              </a:lnSpc>
            </a:pPr>
            <a:r>
              <a:rPr lang="en-GB"/>
              <a:t>Emotional maturing</a:t>
            </a:r>
          </a:p>
          <a:p>
            <a:pPr>
              <a:lnSpc>
                <a:spcPct val="90000"/>
              </a:lnSpc>
            </a:pPr>
            <a:r>
              <a:rPr lang="en-GB"/>
              <a:t>Parent child relationships</a:t>
            </a:r>
          </a:p>
          <a:p>
            <a:pPr>
              <a:lnSpc>
                <a:spcPct val="90000"/>
              </a:lnSpc>
            </a:pPr>
            <a:r>
              <a:rPr lang="en-GB"/>
              <a:t>Abilities</a:t>
            </a:r>
          </a:p>
          <a:p>
            <a:pPr>
              <a:lnSpc>
                <a:spcPct val="90000"/>
              </a:lnSpc>
            </a:pPr>
            <a:r>
              <a:rPr lang="en-GB"/>
              <a:t>Variety and variability</a:t>
            </a:r>
          </a:p>
          <a:p>
            <a:pPr>
              <a:lnSpc>
                <a:spcPct val="90000"/>
              </a:lnSpc>
            </a:pPr>
            <a:r>
              <a:rPr lang="en-GB"/>
              <a:t>Group membership</a:t>
            </a:r>
          </a:p>
          <a:p>
            <a:pPr>
              <a:lnSpc>
                <a:spcPct val="90000"/>
              </a:lnSpc>
            </a:pPr>
            <a:r>
              <a:rPr lang="en-GB"/>
              <a:t>Social Engineering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Transitionhood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800"/>
              <a:t>The following are factors which influence young people’s thoughts and actions:</a:t>
            </a:r>
          </a:p>
          <a:p>
            <a:pPr>
              <a:buFontTx/>
              <a:buNone/>
            </a:pPr>
            <a:endParaRPr lang="en-GB" sz="2800"/>
          </a:p>
          <a:p>
            <a:pPr lvl="1"/>
            <a:r>
              <a:rPr lang="en-GB" sz="2400"/>
              <a:t>Can’t wait for the future</a:t>
            </a:r>
          </a:p>
          <a:p>
            <a:pPr lvl="1">
              <a:buFontTx/>
              <a:buNone/>
            </a:pPr>
            <a:endParaRPr lang="en-GB" sz="1200"/>
          </a:p>
          <a:p>
            <a:pPr lvl="1"/>
            <a:r>
              <a:rPr lang="en-GB" sz="2400"/>
              <a:t>Regretting what’s in the past</a:t>
            </a:r>
          </a:p>
          <a:p>
            <a:pPr lvl="1">
              <a:buFontTx/>
              <a:buNone/>
            </a:pPr>
            <a:endParaRPr lang="en-GB" sz="1200"/>
          </a:p>
          <a:p>
            <a:pPr lvl="1"/>
            <a:r>
              <a:rPr lang="en-GB" sz="2400"/>
              <a:t>Feeling anxious about the future</a:t>
            </a:r>
          </a:p>
          <a:p>
            <a:pPr lvl="1">
              <a:buFontTx/>
              <a:buNone/>
            </a:pPr>
            <a:endParaRPr lang="en-GB" sz="1200"/>
          </a:p>
          <a:p>
            <a:pPr lvl="1"/>
            <a:r>
              <a:rPr lang="en-GB" sz="2400"/>
              <a:t>Major psychological readjustment</a:t>
            </a:r>
          </a:p>
          <a:p>
            <a:pPr lvl="1">
              <a:buFontTx/>
              <a:buNone/>
            </a:pPr>
            <a:endParaRPr lang="en-GB" sz="1200"/>
          </a:p>
          <a:p>
            <a:pPr lvl="1"/>
            <a:r>
              <a:rPr lang="en-GB" sz="2400"/>
              <a:t>Experimentation and ambiguity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-99392"/>
            <a:ext cx="8229600" cy="1143000"/>
          </a:xfrm>
        </p:spPr>
        <p:txBody>
          <a:bodyPr/>
          <a:lstStyle/>
          <a:p>
            <a:r>
              <a:rPr lang="en-GB" dirty="0"/>
              <a:t>What to cover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80728"/>
            <a:ext cx="8229600" cy="4852987"/>
          </a:xfrm>
        </p:spPr>
        <p:txBody>
          <a:bodyPr/>
          <a:lstStyle/>
          <a:p>
            <a:r>
              <a:rPr lang="en-GB" sz="2800" dirty="0" smtClean="0"/>
              <a:t>Ethical consent</a:t>
            </a:r>
          </a:p>
          <a:p>
            <a:pPr marL="0" indent="0">
              <a:buNone/>
            </a:pPr>
            <a:endParaRPr lang="en-GB" sz="1200" dirty="0" smtClean="0"/>
          </a:p>
          <a:p>
            <a:r>
              <a:rPr lang="en-GB" sz="2800" dirty="0" smtClean="0"/>
              <a:t>Anonymise </a:t>
            </a:r>
            <a:r>
              <a:rPr lang="en-GB" sz="2800" dirty="0"/>
              <a:t>the study, refer to the School Ethics Policy on consent</a:t>
            </a:r>
          </a:p>
          <a:p>
            <a:pPr>
              <a:buFontTx/>
              <a:buNone/>
            </a:pPr>
            <a:endParaRPr lang="en-GB" sz="1400" dirty="0"/>
          </a:p>
          <a:p>
            <a:r>
              <a:rPr lang="en-GB" sz="2800" dirty="0"/>
              <a:t>Keep </a:t>
            </a:r>
            <a:r>
              <a:rPr lang="en-GB" sz="2800" dirty="0" smtClean="0"/>
              <a:t>a careful record</a:t>
            </a:r>
            <a:endParaRPr lang="en-GB" sz="2800" dirty="0"/>
          </a:p>
          <a:p>
            <a:pPr>
              <a:buFontTx/>
              <a:buNone/>
            </a:pPr>
            <a:endParaRPr lang="en-GB" sz="1400" dirty="0"/>
          </a:p>
          <a:p>
            <a:r>
              <a:rPr lang="en-GB" sz="2800" dirty="0"/>
              <a:t>Very brief description of the individual’s context</a:t>
            </a:r>
          </a:p>
          <a:p>
            <a:pPr>
              <a:buFontTx/>
              <a:buNone/>
            </a:pPr>
            <a:endParaRPr lang="en-GB" sz="1200" dirty="0"/>
          </a:p>
          <a:p>
            <a:r>
              <a:rPr lang="en-GB" sz="2800" dirty="0"/>
              <a:t>Your case study can be based on one or more </a:t>
            </a:r>
            <a:r>
              <a:rPr lang="en-GB" sz="2800" dirty="0" smtClean="0"/>
              <a:t>discussions </a:t>
            </a:r>
            <a:r>
              <a:rPr lang="en-GB" sz="2800" dirty="0"/>
              <a:t>or on your observations</a:t>
            </a:r>
          </a:p>
          <a:p>
            <a:pPr>
              <a:buFontTx/>
              <a:buNone/>
            </a:pPr>
            <a:endParaRPr lang="en-GB" sz="1200" dirty="0"/>
          </a:p>
          <a:p>
            <a:r>
              <a:rPr lang="en-GB" sz="2800" dirty="0"/>
              <a:t>Discuss and interpret one aspect of the experience of the individual or group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Possible areas to explore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484313"/>
            <a:ext cx="2449513" cy="4824412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600"/>
              <a:t>You will need to engage with the individual or group and to discuss and evaluate one key aspect you identify, you might want to consider the following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2600"/>
          </a:p>
        </p:txBody>
      </p:sp>
      <p:sp>
        <p:nvSpPr>
          <p:cNvPr id="12292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2700338" y="1600200"/>
            <a:ext cx="6264275" cy="499745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200"/>
              <a:t>What is good about their life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1200"/>
          </a:p>
          <a:p>
            <a:pPr>
              <a:lnSpc>
                <a:spcPct val="80000"/>
              </a:lnSpc>
            </a:pPr>
            <a:r>
              <a:rPr lang="en-GB" sz="2200"/>
              <a:t>What does the young person think of their life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1200"/>
          </a:p>
          <a:p>
            <a:pPr>
              <a:lnSpc>
                <a:spcPct val="80000"/>
              </a:lnSpc>
            </a:pPr>
            <a:r>
              <a:rPr lang="en-GB" sz="2200"/>
              <a:t>What does he/ she think lies ahead of them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1200"/>
          </a:p>
          <a:p>
            <a:pPr>
              <a:lnSpc>
                <a:spcPct val="80000"/>
              </a:lnSpc>
            </a:pPr>
            <a:r>
              <a:rPr lang="en-GB" sz="2200"/>
              <a:t>What are friends for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1200"/>
          </a:p>
          <a:p>
            <a:pPr>
              <a:lnSpc>
                <a:spcPct val="80000"/>
              </a:lnSpc>
            </a:pPr>
            <a:r>
              <a:rPr lang="en-GB" sz="2200"/>
              <a:t>What are fathers/ mothers for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1200"/>
          </a:p>
          <a:p>
            <a:pPr>
              <a:lnSpc>
                <a:spcPct val="80000"/>
              </a:lnSpc>
            </a:pPr>
            <a:r>
              <a:rPr lang="en-GB" sz="2200"/>
              <a:t>What do they think of school/ college/ work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1200"/>
          </a:p>
          <a:p>
            <a:pPr>
              <a:lnSpc>
                <a:spcPct val="80000"/>
              </a:lnSpc>
            </a:pPr>
            <a:r>
              <a:rPr lang="en-GB" sz="2200"/>
              <a:t>What do they think of the family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1200"/>
          </a:p>
          <a:p>
            <a:pPr>
              <a:lnSpc>
                <a:spcPct val="80000"/>
              </a:lnSpc>
            </a:pPr>
            <a:r>
              <a:rPr lang="en-GB" sz="2200"/>
              <a:t>What career do they plan to work in</a:t>
            </a:r>
          </a:p>
          <a:p>
            <a:pPr>
              <a:lnSpc>
                <a:spcPct val="80000"/>
              </a:lnSpc>
              <a:buFontTx/>
              <a:buNone/>
            </a:pPr>
            <a:endParaRPr lang="en-GB" sz="1200"/>
          </a:p>
          <a:p>
            <a:pPr>
              <a:lnSpc>
                <a:spcPct val="80000"/>
              </a:lnSpc>
            </a:pPr>
            <a:r>
              <a:rPr lang="en-GB" sz="2200"/>
              <a:t>How important are their friends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Case Study: Assessment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r>
              <a:rPr lang="en-GB" dirty="0"/>
              <a:t>Consider what you have learned about the individual or group</a:t>
            </a:r>
          </a:p>
          <a:p>
            <a:pPr>
              <a:buFontTx/>
              <a:buNone/>
            </a:pPr>
            <a:endParaRPr lang="en-GB" sz="1400" dirty="0"/>
          </a:p>
          <a:p>
            <a:pPr lvl="1"/>
            <a:r>
              <a:rPr lang="en-GB" dirty="0"/>
              <a:t>Discuss and evaluate one key aspect of what you have learned</a:t>
            </a:r>
          </a:p>
          <a:p>
            <a:pPr lvl="1">
              <a:buFontTx/>
              <a:buNone/>
            </a:pPr>
            <a:endParaRPr lang="en-GB" sz="1200" dirty="0"/>
          </a:p>
          <a:p>
            <a:pPr lvl="1"/>
            <a:r>
              <a:rPr lang="en-GB" dirty="0"/>
              <a:t>Use the information to briefly estimate one or more development needs</a:t>
            </a:r>
          </a:p>
          <a:p>
            <a:pPr lvl="1">
              <a:buFontTx/>
              <a:buNone/>
            </a:pPr>
            <a:endParaRPr lang="en-GB" sz="1000" dirty="0"/>
          </a:p>
          <a:p>
            <a:pPr lvl="1"/>
            <a:r>
              <a:rPr lang="en-GB" dirty="0"/>
              <a:t>Describe the implications for practice from what you have </a:t>
            </a:r>
            <a:r>
              <a:rPr lang="en-GB" dirty="0" smtClean="0"/>
              <a:t>learned (how might Youth Work respond?).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Praxis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781550"/>
          </a:xfrm>
        </p:spPr>
        <p:txBody>
          <a:bodyPr/>
          <a:lstStyle/>
          <a:p>
            <a:r>
              <a:rPr lang="en-GB"/>
              <a:t>How does your current knowledge of theory help you understand the young person or group?</a:t>
            </a:r>
          </a:p>
          <a:p>
            <a:r>
              <a:rPr lang="en-GB"/>
              <a:t>How has what you have learned through the case study influenced your future work with that individual or group?</a:t>
            </a:r>
          </a:p>
          <a:p>
            <a:r>
              <a:rPr lang="en-GB"/>
              <a:t>What youth work activities can you provide that will help and support that young person?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550</Words>
  <Application>Microsoft Office PowerPoint</Application>
  <PresentationFormat>On-screen Show (4:3)</PresentationFormat>
  <Paragraphs>97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Default Design</vt:lpstr>
      <vt:lpstr>Understanding Groups and Young People</vt:lpstr>
      <vt:lpstr>Introducing the Assessment</vt:lpstr>
      <vt:lpstr>Life course</vt:lpstr>
      <vt:lpstr>Youth Work</vt:lpstr>
      <vt:lpstr>Case Study</vt:lpstr>
      <vt:lpstr>PowerPoint Presentation</vt:lpstr>
      <vt:lpstr>Adolescent Development</vt:lpstr>
      <vt:lpstr>Transitionhood</vt:lpstr>
      <vt:lpstr>What to cover</vt:lpstr>
      <vt:lpstr>Possible areas to explore</vt:lpstr>
      <vt:lpstr>Case Study: Assessment</vt:lpstr>
      <vt:lpstr>Praxis</vt:lpstr>
    </vt:vector>
  </TitlesOfParts>
  <Company>CYD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Groups and Young People</dc:title>
  <dc:creator>clientadmin</dc:creator>
  <cp:lastModifiedBy>Administrator</cp:lastModifiedBy>
  <cp:revision>11</cp:revision>
  <dcterms:created xsi:type="dcterms:W3CDTF">2010-04-19T08:53:05Z</dcterms:created>
  <dcterms:modified xsi:type="dcterms:W3CDTF">2015-03-13T11:40:11Z</dcterms:modified>
</cp:coreProperties>
</file>