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5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3205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00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727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754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3108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3501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73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3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3721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152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2087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501311-6186-4117-B983-1FB17B1C402C}" type="datetimeFigureOut">
              <a:rPr lang="en-GB" smtClean="0"/>
              <a:t>08/02/2019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B7D48-9FDA-4351-B085-21C8A1B317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132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r>
              <a:rPr lang="en-GB" sz="4400" b="1" dirty="0"/>
              <a:t>SCALAR AND VECTOR QUANTITIES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0878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336" y="194787"/>
            <a:ext cx="11850278" cy="6573657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 There are 2 types of (physical) quantities in mechanics: </a:t>
            </a:r>
          </a:p>
          <a:p>
            <a:pPr marL="2786063" indent="-457200">
              <a:buFont typeface="Wingdings" panose="05000000000000000000" pitchFamily="2" charset="2"/>
              <a:buChar char="Ø"/>
            </a:pPr>
            <a:r>
              <a:rPr lang="en-GB" dirty="0" smtClean="0"/>
              <a:t>scalar quantities,</a:t>
            </a:r>
            <a:endParaRPr lang="en-GB" dirty="0"/>
          </a:p>
          <a:p>
            <a:pPr marL="2786063" indent="-457200">
              <a:buFont typeface="Wingdings" panose="05000000000000000000" pitchFamily="2" charset="2"/>
              <a:buChar char="Ø"/>
            </a:pPr>
            <a:r>
              <a:rPr lang="en-GB" dirty="0" smtClean="0"/>
              <a:t>vector </a:t>
            </a:r>
            <a:r>
              <a:rPr lang="en-GB" dirty="0"/>
              <a:t>quantities. </a:t>
            </a:r>
          </a:p>
          <a:p>
            <a:r>
              <a:rPr lang="en-GB" b="1" dirty="0"/>
              <a:t>A scalar quantity </a:t>
            </a:r>
            <a:r>
              <a:rPr lang="en-GB" dirty="0"/>
              <a:t>is one that is defined by a single number with appropriate units, e.g. length, mass, energy, etc. Once the units are stated, the quantity is denoted entirely </a:t>
            </a:r>
            <a:r>
              <a:rPr lang="en-GB" dirty="0" smtClean="0"/>
              <a:t>by </a:t>
            </a:r>
            <a:r>
              <a:rPr lang="en-GB" dirty="0"/>
              <a:t>its size or magnitude. </a:t>
            </a:r>
          </a:p>
          <a:p>
            <a:r>
              <a:rPr lang="en-GB" b="1" dirty="0"/>
              <a:t>A vector quantity </a:t>
            </a:r>
            <a:r>
              <a:rPr lang="en-GB" dirty="0"/>
              <a:t>is defined when we know not only its magnitude (with units) but also the direction in which it operates, e.g. force, velocity, acceleration. A vector quantity necessarily involves direction as well as magnitude. </a:t>
            </a:r>
          </a:p>
          <a:p>
            <a:r>
              <a:rPr lang="en-GB" dirty="0"/>
              <a:t> </a:t>
            </a:r>
            <a:r>
              <a:rPr lang="en-GB" dirty="0" smtClean="0"/>
              <a:t>Examples</a:t>
            </a:r>
            <a:r>
              <a:rPr lang="en-GB" dirty="0"/>
              <a:t>: </a:t>
            </a:r>
          </a:p>
          <a:p>
            <a:pPr marL="2149475" indent="-442913">
              <a:buFont typeface="Wingdings" panose="05000000000000000000" pitchFamily="2" charset="2"/>
              <a:buChar char="Ø"/>
            </a:pPr>
            <a:r>
              <a:rPr lang="en-GB" dirty="0" smtClean="0"/>
              <a:t>A </a:t>
            </a:r>
            <a:r>
              <a:rPr lang="en-GB" dirty="0"/>
              <a:t>speed of "</a:t>
            </a:r>
            <a:r>
              <a:rPr lang="en-GB" i="1" dirty="0"/>
              <a:t>10 km/h</a:t>
            </a:r>
            <a:r>
              <a:rPr lang="en-GB" dirty="0"/>
              <a:t>" is a scalar quantity, but </a:t>
            </a:r>
          </a:p>
          <a:p>
            <a:pPr marL="2149475" indent="-442913">
              <a:buFont typeface="Wingdings" panose="05000000000000000000" pitchFamily="2" charset="2"/>
              <a:buChar char="Ø"/>
            </a:pPr>
            <a:r>
              <a:rPr lang="en-GB" dirty="0" smtClean="0"/>
              <a:t>A </a:t>
            </a:r>
            <a:r>
              <a:rPr lang="en-GB" dirty="0"/>
              <a:t>velocity of "</a:t>
            </a:r>
            <a:r>
              <a:rPr lang="en-GB" i="1" dirty="0"/>
              <a:t>10 km/h due north</a:t>
            </a:r>
            <a:r>
              <a:rPr lang="en-GB" dirty="0"/>
              <a:t>" is a vector quantity.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891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93325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b="1" u="sng" dirty="0"/>
              <a:t>VECTOR REPRESENTATION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40616" y="1146895"/>
                <a:ext cx="11630837" cy="435133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dirty="0"/>
              </a:p>
              <a:p>
                <a:r>
                  <a:rPr lang="en-GB" dirty="0" smtClean="0"/>
                  <a:t>A vector </a:t>
                </a:r>
                <a:r>
                  <a:rPr lang="en-GB" dirty="0"/>
                  <a:t>quantity is represented graphically by a line, drawn so that: </a:t>
                </a:r>
              </a:p>
              <a:p>
                <a:pPr marL="990600">
                  <a:buFont typeface="Wingdings" panose="05000000000000000000" pitchFamily="2" charset="2"/>
                  <a:buChar char="Ø"/>
                </a:pPr>
                <a:r>
                  <a:rPr lang="en-GB" dirty="0" smtClean="0"/>
                  <a:t>The </a:t>
                </a:r>
                <a:r>
                  <a:rPr lang="en-GB" dirty="0"/>
                  <a:t>length of the lines denotes the magnitude of the quantity. </a:t>
                </a:r>
              </a:p>
              <a:p>
                <a:pPr marL="990600">
                  <a:buFont typeface="Wingdings" panose="05000000000000000000" pitchFamily="2" charset="2"/>
                  <a:buChar char="Ø"/>
                </a:pPr>
                <a:r>
                  <a:rPr lang="en-GB" dirty="0" smtClean="0"/>
                  <a:t>The </a:t>
                </a:r>
                <a:r>
                  <a:rPr lang="en-GB" dirty="0"/>
                  <a:t>direction of the line denotes the direction in which the vector quantity acts. The sense of the direction is indicated by an arrow. </a:t>
                </a:r>
                <a:endParaRPr lang="en-GB" dirty="0" smtClean="0"/>
              </a:p>
              <a:p>
                <a:pPr marL="762000" indent="0">
                  <a:buNone/>
                </a:pPr>
                <a:endParaRPr lang="en-GB" dirty="0"/>
              </a:p>
              <a:p>
                <a:pPr marL="0" indent="0">
                  <a:buNone/>
                  <a:tabLst>
                    <a:tab pos="2870200" algn="l"/>
                  </a:tabLst>
                </a:pPr>
                <a:r>
                  <a:rPr lang="en-GB" i="1" dirty="0"/>
                  <a:t>Example: </a:t>
                </a:r>
                <a:r>
                  <a:rPr lang="en-GB" dirty="0"/>
                  <a:t>An horizontal force of 35 N acting to the right would be indicated </a:t>
                </a:r>
                <a:r>
                  <a:rPr lang="en-GB" dirty="0" smtClean="0"/>
                  <a:t>by </a:t>
                </a:r>
                <a:r>
                  <a:rPr lang="en-GB" dirty="0"/>
                  <a:t>a line: </a:t>
                </a:r>
                <a:r>
                  <a:rPr lang="en-GB" dirty="0" smtClean="0"/>
                  <a:t>	and </a:t>
                </a:r>
                <a:r>
                  <a:rPr lang="en-GB" dirty="0"/>
                  <a:t>if the chosen vector scale were 1 cm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≡</m:t>
                    </m:r>
                  </m:oMath>
                </a14:m>
                <a:r>
                  <a:rPr lang="en-GB" dirty="0" smtClean="0"/>
                  <a:t> 10 </a:t>
                </a:r>
                <a:r>
                  <a:rPr lang="en-GB" dirty="0"/>
                  <a:t>N, the line would be 3.5 cm long 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40616" y="1146895"/>
                <a:ext cx="11630837" cy="4351338"/>
              </a:xfrm>
              <a:blipFill>
                <a:blip r:embed="rId2"/>
                <a:stretch>
                  <a:fillRect l="-1048" r="-1625" b="-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Arrow Connector 4"/>
          <p:cNvCxnSpPr/>
          <p:nvPr/>
        </p:nvCxnSpPr>
        <p:spPr>
          <a:xfrm>
            <a:off x="1239088" y="4674382"/>
            <a:ext cx="1555423" cy="0"/>
          </a:xfrm>
          <a:prstGeom prst="straightConnector1">
            <a:avLst/>
          </a:prstGeom>
          <a:ln w="34925">
            <a:solidFill>
              <a:schemeClr val="tx1"/>
            </a:solidFill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9932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01592" y="239894"/>
                <a:ext cx="10515600" cy="4351338"/>
              </a:xfrm>
            </p:spPr>
            <p:txBody>
              <a:bodyPr>
                <a:normAutofit fontScale="25000" lnSpcReduction="20000"/>
              </a:bodyPr>
              <a:lstStyle/>
              <a:p>
                <a:pPr marL="0" indent="0">
                  <a:buNone/>
                </a:pPr>
                <a:endParaRPr lang="en-GB" dirty="0" smtClean="0"/>
              </a:p>
              <a:p>
                <a:r>
                  <a:rPr lang="en-GB" sz="8000" dirty="0" smtClean="0"/>
                  <a:t>Usually vectors </a:t>
                </a:r>
                <a:r>
                  <a:rPr lang="en-GB" sz="8000" dirty="0"/>
                  <a:t>are represented by a single letter in bold: </a:t>
                </a:r>
              </a:p>
              <a:p>
                <a:pPr marL="2870200" indent="-493713">
                  <a:buFont typeface="Wingdings" panose="05000000000000000000" pitchFamily="2" charset="2"/>
                  <a:buChar char="Ø"/>
                </a:pPr>
                <a:r>
                  <a:rPr lang="en-GB" sz="8000" dirty="0" smtClean="0"/>
                  <a:t>for </a:t>
                </a:r>
                <a:r>
                  <a:rPr lang="en-GB" sz="8000" dirty="0"/>
                  <a:t>example: </a:t>
                </a:r>
                <a:r>
                  <a:rPr lang="en-GB" sz="8000" b="1" dirty="0"/>
                  <a:t>v </a:t>
                </a:r>
                <a:endParaRPr lang="en-GB" sz="8000" dirty="0"/>
              </a:p>
              <a:p>
                <a:pPr marL="0" indent="0">
                  <a:buNone/>
                </a:pPr>
                <a:r>
                  <a:rPr lang="en-GB" sz="8000" dirty="0" smtClean="0"/>
                  <a:t>   or </a:t>
                </a:r>
                <a:r>
                  <a:rPr lang="en-GB" sz="8000" dirty="0"/>
                  <a:t>like so: </a:t>
                </a:r>
              </a:p>
              <a:p>
                <a:pPr marL="2870200" indent="-450850">
                  <a:buFont typeface="Wingdings" panose="05000000000000000000" pitchFamily="2" charset="2"/>
                  <a:buChar char="Ø"/>
                </a:pPr>
                <a:r>
                  <a:rPr lang="en-GB" sz="8000" dirty="0" smtClean="0"/>
                  <a:t>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8000" i="1" dirty="0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8000" b="0" i="0" dirty="0" smtClean="0">
                            <a:latin typeface="Cambria Math" panose="02040503050406030204" pitchFamily="18" charset="0"/>
                          </a:rPr>
                          <m:t>AB</m:t>
                        </m:r>
                      </m:e>
                    </m:acc>
                  </m:oMath>
                </a14:m>
                <a:r>
                  <a:rPr lang="en-GB" sz="8000" dirty="0" smtClean="0"/>
                  <a:t> 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80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8000" b="0" i="0" smtClean="0">
                            <a:latin typeface="Cambria Math" panose="02040503050406030204" pitchFamily="18" charset="0"/>
                          </a:rPr>
                          <m:t>v</m:t>
                        </m:r>
                      </m:e>
                    </m:acc>
                  </m:oMath>
                </a14:m>
                <a:endParaRPr lang="en-GB" sz="8000" dirty="0" smtClean="0"/>
              </a:p>
              <a:p>
                <a:pPr marL="2870200" indent="-450850">
                  <a:buFont typeface="Wingdings" panose="05000000000000000000" pitchFamily="2" charset="2"/>
                  <a:buChar char="Ø"/>
                </a:pPr>
                <a:endParaRPr lang="en-GB" dirty="0"/>
              </a:p>
              <a:p>
                <a:pPr marL="2870200" indent="-450850">
                  <a:buFont typeface="Wingdings" panose="05000000000000000000" pitchFamily="2" charset="2"/>
                  <a:buChar char="Ø"/>
                </a:pPr>
                <a:endParaRPr lang="en-GB" dirty="0" smtClean="0"/>
              </a:p>
              <a:p>
                <a:pPr marL="2870200" indent="-450850">
                  <a:buFont typeface="Wingdings" panose="05000000000000000000" pitchFamily="2" charset="2"/>
                  <a:buChar char="Ø"/>
                </a:pPr>
                <a:endParaRPr lang="en-GB" dirty="0" smtClean="0"/>
              </a:p>
              <a:p>
                <a:pPr marL="2870200" indent="-450850">
                  <a:buFont typeface="Wingdings" panose="05000000000000000000" pitchFamily="2" charset="2"/>
                  <a:buChar char="Ø"/>
                </a:pPr>
                <a:endParaRPr lang="en-GB" dirty="0"/>
              </a:p>
              <a:p>
                <a:endParaRPr lang="en-GB" dirty="0"/>
              </a:p>
              <a:p>
                <a:pPr>
                  <a:lnSpc>
                    <a:spcPct val="170000"/>
                  </a:lnSpc>
                  <a:spcAft>
                    <a:spcPts val="600"/>
                  </a:spcAft>
                </a:pPr>
                <a:r>
                  <a:rPr lang="en-GB" sz="8000" dirty="0"/>
                  <a:t>The </a:t>
                </a:r>
                <a:r>
                  <a:rPr lang="en-GB" sz="8000" dirty="0" smtClean="0"/>
                  <a:t>magnitude </a:t>
                </a:r>
                <a:r>
                  <a:rPr lang="en-GB" sz="8000" dirty="0"/>
                  <a:t>of the vector quantity is written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80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sz="800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m:rPr>
                                <m:sty m:val="p"/>
                              </m:rPr>
                              <a:rPr lang="en-GB" sz="8000" b="0" i="0" smtClean="0">
                                <a:latin typeface="Cambria Math" panose="02040503050406030204" pitchFamily="18" charset="0"/>
                              </a:rPr>
                              <m:t>AB</m:t>
                            </m:r>
                          </m:e>
                        </m:acc>
                      </m:e>
                    </m:d>
                  </m:oMath>
                </a14:m>
                <a:r>
                  <a:rPr lang="en-GB" sz="8000" dirty="0" smtClean="0"/>
                  <a:t> </a:t>
                </a:r>
                <a:r>
                  <a:rPr lang="en-GB" sz="8000" dirty="0"/>
                  <a:t>or |𝐯|, or simply AB or the single letter in italic </a:t>
                </a:r>
                <a:r>
                  <a:rPr lang="en-GB" sz="8000" i="1" dirty="0"/>
                  <a:t>v </a:t>
                </a:r>
                <a:r>
                  <a:rPr lang="en-GB" sz="8000" dirty="0"/>
                  <a:t>and not in bold anymore. </a:t>
                </a:r>
              </a:p>
              <a:p>
                <a:pPr marL="173038" indent="0">
                  <a:buNone/>
                </a:pPr>
                <a:r>
                  <a:rPr lang="en-GB" sz="8000" dirty="0"/>
                  <a:t>Note that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en-GB" sz="800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⃗"/>
                            <m:ctrlPr>
                              <a:rPr lang="en-GB" sz="8000" i="1" smtClean="0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m:rPr>
                                <m:sty m:val="p"/>
                              </m:rPr>
                              <a:rPr lang="en-GB" sz="8000" b="0" i="0" smtClean="0">
                                <a:latin typeface="Cambria Math" panose="02040503050406030204" pitchFamily="18" charset="0"/>
                              </a:rPr>
                              <m:t>BA</m:t>
                            </m:r>
                          </m:e>
                        </m:acc>
                      </m:e>
                    </m:d>
                  </m:oMath>
                </a14:m>
                <a:r>
                  <a:rPr lang="en-GB" sz="8000" dirty="0"/>
                  <a:t>would represent a vector quantity of same magnitude but opposite sense.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01592" y="239894"/>
                <a:ext cx="10515600" cy="4351338"/>
              </a:xfrm>
              <a:blipFill rotWithShape="0">
                <a:blip r:embed="rId2"/>
                <a:stretch>
                  <a:fillRect l="-5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2337" t="41060" r="66697" b="37877"/>
          <a:stretch/>
        </p:blipFill>
        <p:spPr>
          <a:xfrm>
            <a:off x="6690169" y="393540"/>
            <a:ext cx="3426106" cy="21065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l="13040" t="48235" r="65583" b="30586"/>
          <a:stretch/>
        </p:blipFill>
        <p:spPr>
          <a:xfrm>
            <a:off x="2801074" y="4591232"/>
            <a:ext cx="6678592" cy="2118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1672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TWO EQUAL VECTORS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200" y="1690688"/>
                <a:ext cx="10515600" cy="4486275"/>
              </a:xfrm>
            </p:spPr>
            <p:txBody>
              <a:bodyPr/>
              <a:lstStyle/>
              <a:p>
                <a:pPr>
                  <a:lnSpc>
                    <a:spcPct val="150000"/>
                  </a:lnSpc>
                </a:pPr>
                <a:r>
                  <a:rPr lang="en-GB" dirty="0" smtClean="0"/>
                  <a:t>If 2 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v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en-GB" b="0" i="0" smtClean="0">
                                <a:latin typeface="Cambria Math" panose="02040503050406030204" pitchFamily="18" charset="0"/>
                              </a:rPr>
                              <m:t>v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 smtClean="0"/>
                  <a:t> are </a:t>
                </a:r>
                <a:r>
                  <a:rPr lang="en-GB" dirty="0"/>
                  <a:t>said to be equal, then they have the same magnitude and the same direction. 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690688"/>
                <a:ext cx="10515600" cy="4486275"/>
              </a:xfrm>
              <a:blipFill rotWithShape="0">
                <a:blip r:embed="rId2"/>
                <a:stretch>
                  <a:fillRect l="-1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6038" t="44995" r="67141" b="37877"/>
          <a:stretch/>
        </p:blipFill>
        <p:spPr>
          <a:xfrm>
            <a:off x="3020991" y="3727049"/>
            <a:ext cx="6746167" cy="2199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321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33631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b="1" dirty="0"/>
              <a:t>ADDITION OF VECTORS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259466" y="796412"/>
                <a:ext cx="11211045" cy="4351338"/>
              </a:xfrm>
            </p:spPr>
            <p:txBody>
              <a:bodyPr/>
              <a:lstStyle/>
              <a:p>
                <a:endParaRPr lang="en-GB" dirty="0" smtClean="0"/>
              </a:p>
              <a:p>
                <a:r>
                  <a:rPr lang="en-GB" dirty="0"/>
                  <a:t>The sum of 2 </a:t>
                </a:r>
                <a:r>
                  <a:rPr lang="en-GB" dirty="0" smtClean="0"/>
                  <a:t>vectors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</a:rPr>
                      <m:t> </m:t>
                    </m:r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AB</m:t>
                        </m:r>
                      </m:e>
                    </m:acc>
                  </m:oMath>
                </a14:m>
                <a:r>
                  <a:rPr lang="en-GB" dirty="0" smtClean="0"/>
                  <a:t> 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BC</m:t>
                        </m:r>
                      </m:e>
                    </m:acc>
                  </m:oMath>
                </a14:m>
                <a:r>
                  <a:rPr lang="en-GB" dirty="0" smtClean="0"/>
                  <a:t> is </a:t>
                </a:r>
                <a:r>
                  <a:rPr lang="en-GB" dirty="0"/>
                  <a:t>defined as the resultant </a:t>
                </a:r>
                <a:r>
                  <a:rPr lang="en-GB" dirty="0" smtClean="0"/>
                  <a:t>vector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latin typeface="Cambria Math" panose="02040503050406030204" pitchFamily="18" charset="0"/>
                          </a:rPr>
                          <m:t>AC</m:t>
                        </m:r>
                      </m:e>
                    </m:acc>
                  </m:oMath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9466" y="796412"/>
                <a:ext cx="11211045" cy="4351338"/>
              </a:xfrm>
              <a:blipFill rotWithShape="0">
                <a:blip r:embed="rId2"/>
                <a:stretch>
                  <a:fillRect l="-9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8519" t="40250" r="64732" b="31193"/>
          <a:stretch/>
        </p:blipFill>
        <p:spPr>
          <a:xfrm>
            <a:off x="1794076" y="2121975"/>
            <a:ext cx="8356922" cy="2856072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542562" y="5125534"/>
                <a:ext cx="10644851" cy="1255024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To find the sum of 2 vectors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a</m:t>
                        </m:r>
                      </m:e>
                    </m:acc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and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b</m:t>
                        </m:r>
                      </m:e>
                    </m:acc>
                  </m:oMath>
                </a14:m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, we draw them as a chain, starting the 2</a:t>
                </a:r>
                <a:r>
                  <a:rPr lang="en-GB" sz="2400" b="0" i="0" u="none" strike="noStrike" baseline="3000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nd</a:t>
                </a:r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  where the 1</a:t>
                </a:r>
                <a:r>
                  <a:rPr lang="en-GB" sz="2400" b="0" i="0" u="none" strike="noStrike" baseline="3000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st</a:t>
                </a:r>
                <a:r>
                  <a:rPr lang="en-GB" sz="2400" b="0" i="0" u="none" strike="noStrike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 </a:t>
                </a:r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ends: the sum </a:t>
                </a:r>
                <a14:m>
                  <m:oMath xmlns:m="http://schemas.openxmlformats.org/officeDocument/2006/math">
                    <m:acc>
                      <m:accPr>
                        <m:chr m:val="⃗"/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m:rPr>
                            <m:sty m:val="p"/>
                          </m:rPr>
                          <a:rPr lang="en-GB" sz="2400" b="0" i="0" smtClean="0">
                            <a:latin typeface="Cambria Math" panose="02040503050406030204" pitchFamily="18" charset="0"/>
                          </a:rPr>
                          <m:t>c</m:t>
                        </m:r>
                      </m:e>
                    </m:acc>
                  </m:oMath>
                </a14:m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mbria Math" panose="02040503050406030204" pitchFamily="18" charset="0"/>
                  </a:rPr>
                  <a:t> </a:t>
                </a:r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is given by the resultant vector joining the start of the 1</a:t>
                </a:r>
                <a:r>
                  <a:rPr lang="en-GB" sz="2400" b="0" i="0" u="none" strike="noStrike" baseline="3000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st</a:t>
                </a:r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  to the end of the 2</a:t>
                </a:r>
                <a:r>
                  <a:rPr lang="en-GB" sz="2400" b="0" i="0" u="none" strike="noStrike" baseline="3000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nd</a:t>
                </a:r>
                <a:r>
                  <a:rPr lang="en-GB" sz="2400" b="0" i="0" u="none" strike="noStrike" baseline="0" dirty="0" smtClean="0">
                    <a:solidFill>
                      <a:srgbClr val="000000"/>
                    </a:solidFill>
                    <a:latin typeface="Calibri" panose="020F0502020204030204" pitchFamily="34" charset="0"/>
                  </a:rPr>
                  <a:t>. </a:t>
                </a:r>
                <a:endParaRPr lang="en-GB" sz="2400" dirty="0"/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562" y="5125534"/>
                <a:ext cx="10644851" cy="1255024"/>
              </a:xfrm>
              <a:prstGeom prst="rect">
                <a:avLst/>
              </a:prstGeom>
              <a:blipFill rotWithShape="0">
                <a:blip r:embed="rId4"/>
                <a:stretch>
                  <a:fillRect l="-859" r="-401" b="-1019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06067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243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Calibri Light</vt:lpstr>
      <vt:lpstr>Cambria Math</vt:lpstr>
      <vt:lpstr>Wingdings</vt:lpstr>
      <vt:lpstr>Office Theme</vt:lpstr>
      <vt:lpstr>  SCALAR AND VECTOR QUANTITIES </vt:lpstr>
      <vt:lpstr>PowerPoint Presentation</vt:lpstr>
      <vt:lpstr>   VECTOR REPRESENTATION  </vt:lpstr>
      <vt:lpstr>PowerPoint Presentation</vt:lpstr>
      <vt:lpstr> TWO EQUAL VECTORS  </vt:lpstr>
      <vt:lpstr> ADDITION OF VECTORS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SCALAR AND VECTOR QUANTITIES </dc:title>
  <dc:creator>Arnaud Marotin</dc:creator>
  <cp:lastModifiedBy>Arnaud Marotin</cp:lastModifiedBy>
  <cp:revision>7</cp:revision>
  <dcterms:created xsi:type="dcterms:W3CDTF">2019-02-08T09:59:00Z</dcterms:created>
  <dcterms:modified xsi:type="dcterms:W3CDTF">2019-02-08T12:43:57Z</dcterms:modified>
</cp:coreProperties>
</file>