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258" r:id="rId3"/>
    <p:sldId id="317" r:id="rId4"/>
    <p:sldId id="314" r:id="rId5"/>
    <p:sldId id="356" r:id="rId6"/>
    <p:sldId id="297" r:id="rId7"/>
    <p:sldId id="350" r:id="rId8"/>
    <p:sldId id="313" r:id="rId9"/>
    <p:sldId id="301" r:id="rId10"/>
    <p:sldId id="352" r:id="rId11"/>
    <p:sldId id="353" r:id="rId12"/>
    <p:sldId id="355" r:id="rId13"/>
    <p:sldId id="316" r:id="rId14"/>
    <p:sldId id="354" r:id="rId15"/>
    <p:sldId id="320" r:id="rId16"/>
    <p:sldId id="323" r:id="rId17"/>
    <p:sldId id="324" r:id="rId18"/>
    <p:sldId id="325" r:id="rId19"/>
    <p:sldId id="339" r:id="rId20"/>
    <p:sldId id="330" r:id="rId21"/>
    <p:sldId id="341" r:id="rId22"/>
    <p:sldId id="333" r:id="rId23"/>
    <p:sldId id="334" r:id="rId24"/>
    <p:sldId id="345" r:id="rId25"/>
    <p:sldId id="348" r:id="rId26"/>
    <p:sldId id="346" r:id="rId27"/>
    <p:sldId id="349" r:id="rId28"/>
    <p:sldId id="342" r:id="rId29"/>
    <p:sldId id="337" r:id="rId30"/>
    <p:sldId id="280"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90175" autoAdjust="0"/>
  </p:normalViewPr>
  <p:slideViewPr>
    <p:cSldViewPr>
      <p:cViewPr varScale="1">
        <p:scale>
          <a:sx n="103" d="100"/>
          <a:sy n="103" d="100"/>
        </p:scale>
        <p:origin x="183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i Koutsogeorgou" userId="86d9f3f5-3762-4174-84ee-39565c36ee82" providerId="ADAL" clId="{6FD34260-F772-4647-A9A7-901ABA30AACF}"/>
    <pc:docChg chg="undo redo custSel modSld">
      <pc:chgData name="Eleni Koutsogeorgou" userId="86d9f3f5-3762-4174-84ee-39565c36ee82" providerId="ADAL" clId="{6FD34260-F772-4647-A9A7-901ABA30AACF}" dt="2023-03-10T17:10:48.047" v="283" actId="113"/>
      <pc:docMkLst>
        <pc:docMk/>
      </pc:docMkLst>
      <pc:sldChg chg="modSp mod">
        <pc:chgData name="Eleni Koutsogeorgou" userId="86d9f3f5-3762-4174-84ee-39565c36ee82" providerId="ADAL" clId="{6FD34260-F772-4647-A9A7-901ABA30AACF}" dt="2023-03-10T17:10:48.047" v="283" actId="113"/>
        <pc:sldMkLst>
          <pc:docMk/>
          <pc:sldMk cId="0" sldId="277"/>
        </pc:sldMkLst>
        <pc:spChg chg="mod">
          <ac:chgData name="Eleni Koutsogeorgou" userId="86d9f3f5-3762-4174-84ee-39565c36ee82" providerId="ADAL" clId="{6FD34260-F772-4647-A9A7-901ABA30AACF}" dt="2023-03-10T17:10:48.047" v="283" actId="113"/>
          <ac:spMkLst>
            <pc:docMk/>
            <pc:sldMk cId="0" sldId="277"/>
            <ac:spMk id="10242" creationId="{67ABFAFD-7F0B-CE36-C2BA-9B74A805CDBD}"/>
          </ac:spMkLst>
        </pc:spChg>
      </pc:sldChg>
      <pc:sldChg chg="modSp mod">
        <pc:chgData name="Eleni Koutsogeorgou" userId="86d9f3f5-3762-4174-84ee-39565c36ee82" providerId="ADAL" clId="{6FD34260-F772-4647-A9A7-901ABA30AACF}" dt="2023-03-10T16:47:38.866" v="12" actId="255"/>
        <pc:sldMkLst>
          <pc:docMk/>
          <pc:sldMk cId="0" sldId="314"/>
        </pc:sldMkLst>
        <pc:spChg chg="mod">
          <ac:chgData name="Eleni Koutsogeorgou" userId="86d9f3f5-3762-4174-84ee-39565c36ee82" providerId="ADAL" clId="{6FD34260-F772-4647-A9A7-901ABA30AACF}" dt="2023-03-10T16:47:38.866" v="12" actId="255"/>
          <ac:spMkLst>
            <pc:docMk/>
            <pc:sldMk cId="0" sldId="314"/>
            <ac:spMk id="14339" creationId="{CDCDF573-E493-490E-049E-AD5B7DF76EE9}"/>
          </ac:spMkLst>
        </pc:spChg>
        <pc:picChg chg="mod">
          <ac:chgData name="Eleni Koutsogeorgou" userId="86d9f3f5-3762-4174-84ee-39565c36ee82" providerId="ADAL" clId="{6FD34260-F772-4647-A9A7-901ABA30AACF}" dt="2023-03-10T16:47:20.126" v="8" actId="14100"/>
          <ac:picMkLst>
            <pc:docMk/>
            <pc:sldMk cId="0" sldId="314"/>
            <ac:picMk id="14340" creationId="{7C4B0565-2478-DD12-7692-2F109142440D}"/>
          </ac:picMkLst>
        </pc:picChg>
      </pc:sldChg>
      <pc:sldChg chg="modSp mod">
        <pc:chgData name="Eleni Koutsogeorgou" userId="86d9f3f5-3762-4174-84ee-39565c36ee82" providerId="ADAL" clId="{6FD34260-F772-4647-A9A7-901ABA30AACF}" dt="2023-03-10T16:51:03.112" v="50" actId="20577"/>
        <pc:sldMkLst>
          <pc:docMk/>
          <pc:sldMk cId="0" sldId="316"/>
        </pc:sldMkLst>
        <pc:spChg chg="mod">
          <ac:chgData name="Eleni Koutsogeorgou" userId="86d9f3f5-3762-4174-84ee-39565c36ee82" providerId="ADAL" clId="{6FD34260-F772-4647-A9A7-901ABA30AACF}" dt="2023-03-10T16:51:03.112" v="50" actId="20577"/>
          <ac:spMkLst>
            <pc:docMk/>
            <pc:sldMk cId="0" sldId="316"/>
            <ac:spMk id="24579" creationId="{527E8D6D-8070-B673-B1B5-DB523F047B68}"/>
          </ac:spMkLst>
        </pc:spChg>
        <pc:picChg chg="mod">
          <ac:chgData name="Eleni Koutsogeorgou" userId="86d9f3f5-3762-4174-84ee-39565c36ee82" providerId="ADAL" clId="{6FD34260-F772-4647-A9A7-901ABA30AACF}" dt="2023-03-10T16:50:40.256" v="43" actId="1076"/>
          <ac:picMkLst>
            <pc:docMk/>
            <pc:sldMk cId="0" sldId="316"/>
            <ac:picMk id="24580" creationId="{D00BE00F-A83B-B79F-9B47-76BC96964050}"/>
          </ac:picMkLst>
        </pc:picChg>
      </pc:sldChg>
      <pc:sldChg chg="modSp mod modShow">
        <pc:chgData name="Eleni Koutsogeorgou" userId="86d9f3f5-3762-4174-84ee-39565c36ee82" providerId="ADAL" clId="{6FD34260-F772-4647-A9A7-901ABA30AACF}" dt="2023-03-10T16:47:02.695" v="7" actId="729"/>
        <pc:sldMkLst>
          <pc:docMk/>
          <pc:sldMk cId="0" sldId="317"/>
        </pc:sldMkLst>
        <pc:spChg chg="mod">
          <ac:chgData name="Eleni Koutsogeorgou" userId="86d9f3f5-3762-4174-84ee-39565c36ee82" providerId="ADAL" clId="{6FD34260-F772-4647-A9A7-901ABA30AACF}" dt="2023-03-10T16:46:56.808" v="4" actId="5793"/>
          <ac:spMkLst>
            <pc:docMk/>
            <pc:sldMk cId="0" sldId="317"/>
            <ac:spMk id="13315" creationId="{1B8DD39E-2055-2C9D-594A-EA0D391D197F}"/>
          </ac:spMkLst>
        </pc:spChg>
      </pc:sldChg>
      <pc:sldChg chg="modSp mod">
        <pc:chgData name="Eleni Koutsogeorgou" userId="86d9f3f5-3762-4174-84ee-39565c36ee82" providerId="ADAL" clId="{6FD34260-F772-4647-A9A7-901ABA30AACF}" dt="2023-03-10T16:53:56.706" v="93" actId="14100"/>
        <pc:sldMkLst>
          <pc:docMk/>
          <pc:sldMk cId="0" sldId="320"/>
        </pc:sldMkLst>
        <pc:spChg chg="mod">
          <ac:chgData name="Eleni Koutsogeorgou" userId="86d9f3f5-3762-4174-84ee-39565c36ee82" providerId="ADAL" clId="{6FD34260-F772-4647-A9A7-901ABA30AACF}" dt="2023-03-10T16:52:00.406" v="61" actId="20577"/>
          <ac:spMkLst>
            <pc:docMk/>
            <pc:sldMk cId="0" sldId="320"/>
            <ac:spMk id="26626" creationId="{ACC1D93B-350A-BD24-4CD6-ACD1A956B764}"/>
          </ac:spMkLst>
        </pc:spChg>
        <pc:spChg chg="mod">
          <ac:chgData name="Eleni Koutsogeorgou" userId="86d9f3f5-3762-4174-84ee-39565c36ee82" providerId="ADAL" clId="{6FD34260-F772-4647-A9A7-901ABA30AACF}" dt="2023-03-10T16:53:56.706" v="93" actId="14100"/>
          <ac:spMkLst>
            <pc:docMk/>
            <pc:sldMk cId="0" sldId="320"/>
            <ac:spMk id="26627" creationId="{845223E5-ED16-F556-55D4-183B6CBCCB3F}"/>
          </ac:spMkLst>
        </pc:spChg>
        <pc:picChg chg="mod">
          <ac:chgData name="Eleni Koutsogeorgou" userId="86d9f3f5-3762-4174-84ee-39565c36ee82" providerId="ADAL" clId="{6FD34260-F772-4647-A9A7-901ABA30AACF}" dt="2023-03-10T16:53:54.516" v="92" actId="1076"/>
          <ac:picMkLst>
            <pc:docMk/>
            <pc:sldMk cId="0" sldId="320"/>
            <ac:picMk id="26628" creationId="{15903AC0-3455-84E3-E597-8F74C63442DA}"/>
          </ac:picMkLst>
        </pc:picChg>
      </pc:sldChg>
      <pc:sldChg chg="modSp mod">
        <pc:chgData name="Eleni Koutsogeorgou" userId="86d9f3f5-3762-4174-84ee-39565c36ee82" providerId="ADAL" clId="{6FD34260-F772-4647-A9A7-901ABA30AACF}" dt="2023-03-10T16:54:07.161" v="97" actId="14100"/>
        <pc:sldMkLst>
          <pc:docMk/>
          <pc:sldMk cId="0" sldId="323"/>
        </pc:sldMkLst>
        <pc:spChg chg="mod">
          <ac:chgData name="Eleni Koutsogeorgou" userId="86d9f3f5-3762-4174-84ee-39565c36ee82" providerId="ADAL" clId="{6FD34260-F772-4647-A9A7-901ABA30AACF}" dt="2023-03-10T16:53:01.796" v="78" actId="1076"/>
          <ac:spMkLst>
            <pc:docMk/>
            <pc:sldMk cId="0" sldId="323"/>
            <ac:spMk id="27650" creationId="{D17A3BCC-A950-B581-0912-0FDADEB045C5}"/>
          </ac:spMkLst>
        </pc:spChg>
        <pc:spChg chg="mod">
          <ac:chgData name="Eleni Koutsogeorgou" userId="86d9f3f5-3762-4174-84ee-39565c36ee82" providerId="ADAL" clId="{6FD34260-F772-4647-A9A7-901ABA30AACF}" dt="2023-03-10T16:54:07.161" v="97" actId="14100"/>
          <ac:spMkLst>
            <pc:docMk/>
            <pc:sldMk cId="0" sldId="323"/>
            <ac:spMk id="27651" creationId="{2CC83838-8922-6699-CF9A-8BC08F5D8A34}"/>
          </ac:spMkLst>
        </pc:spChg>
        <pc:picChg chg="mod">
          <ac:chgData name="Eleni Koutsogeorgou" userId="86d9f3f5-3762-4174-84ee-39565c36ee82" providerId="ADAL" clId="{6FD34260-F772-4647-A9A7-901ABA30AACF}" dt="2023-03-10T16:54:04.786" v="96" actId="1076"/>
          <ac:picMkLst>
            <pc:docMk/>
            <pc:sldMk cId="0" sldId="323"/>
            <ac:picMk id="27652" creationId="{ABC4CAB9-F1CA-0C36-F253-96F23B200685}"/>
          </ac:picMkLst>
        </pc:picChg>
      </pc:sldChg>
      <pc:sldChg chg="modSp">
        <pc:chgData name="Eleni Koutsogeorgou" userId="86d9f3f5-3762-4174-84ee-39565c36ee82" providerId="ADAL" clId="{6FD34260-F772-4647-A9A7-901ABA30AACF}" dt="2023-03-10T16:54:15.536" v="100" actId="14100"/>
        <pc:sldMkLst>
          <pc:docMk/>
          <pc:sldMk cId="0" sldId="324"/>
        </pc:sldMkLst>
        <pc:spChg chg="mod">
          <ac:chgData name="Eleni Koutsogeorgou" userId="86d9f3f5-3762-4174-84ee-39565c36ee82" providerId="ADAL" clId="{6FD34260-F772-4647-A9A7-901ABA30AACF}" dt="2023-03-10T16:53:38.416" v="89" actId="1076"/>
          <ac:spMkLst>
            <pc:docMk/>
            <pc:sldMk cId="0" sldId="324"/>
            <ac:spMk id="28674" creationId="{6E11411B-080D-D7FC-69E0-BDE96A901374}"/>
          </ac:spMkLst>
        </pc:spChg>
        <pc:spChg chg="mod">
          <ac:chgData name="Eleni Koutsogeorgou" userId="86d9f3f5-3762-4174-84ee-39565c36ee82" providerId="ADAL" clId="{6FD34260-F772-4647-A9A7-901ABA30AACF}" dt="2023-03-10T16:54:15.536" v="100" actId="14100"/>
          <ac:spMkLst>
            <pc:docMk/>
            <pc:sldMk cId="0" sldId="324"/>
            <ac:spMk id="28675" creationId="{BF32DAE6-DF3B-8166-BF47-84D8B30EE361}"/>
          </ac:spMkLst>
        </pc:spChg>
        <pc:picChg chg="mod">
          <ac:chgData name="Eleni Koutsogeorgou" userId="86d9f3f5-3762-4174-84ee-39565c36ee82" providerId="ADAL" clId="{6FD34260-F772-4647-A9A7-901ABA30AACF}" dt="2023-03-10T16:54:13.286" v="99" actId="14100"/>
          <ac:picMkLst>
            <pc:docMk/>
            <pc:sldMk cId="0" sldId="324"/>
            <ac:picMk id="28676" creationId="{4FA52A3D-0E8D-44B8-100C-079ECD0EC6EF}"/>
          </ac:picMkLst>
        </pc:picChg>
      </pc:sldChg>
      <pc:sldChg chg="modSp mod">
        <pc:chgData name="Eleni Koutsogeorgou" userId="86d9f3f5-3762-4174-84ee-39565c36ee82" providerId="ADAL" clId="{6FD34260-F772-4647-A9A7-901ABA30AACF}" dt="2023-03-10T16:55:34.296" v="117" actId="1076"/>
        <pc:sldMkLst>
          <pc:docMk/>
          <pc:sldMk cId="0" sldId="325"/>
        </pc:sldMkLst>
        <pc:spChg chg="mod">
          <ac:chgData name="Eleni Koutsogeorgou" userId="86d9f3f5-3762-4174-84ee-39565c36ee82" providerId="ADAL" clId="{6FD34260-F772-4647-A9A7-901ABA30AACF}" dt="2023-03-10T16:55:29.846" v="116" actId="255"/>
          <ac:spMkLst>
            <pc:docMk/>
            <pc:sldMk cId="0" sldId="325"/>
            <ac:spMk id="29699" creationId="{197BA082-51B3-1C5A-D6E2-F9D44CAAEC0A}"/>
          </ac:spMkLst>
        </pc:spChg>
        <pc:picChg chg="mod">
          <ac:chgData name="Eleni Koutsogeorgou" userId="86d9f3f5-3762-4174-84ee-39565c36ee82" providerId="ADAL" clId="{6FD34260-F772-4647-A9A7-901ABA30AACF}" dt="2023-03-10T16:55:34.296" v="117" actId="1076"/>
          <ac:picMkLst>
            <pc:docMk/>
            <pc:sldMk cId="0" sldId="325"/>
            <ac:picMk id="29700" creationId="{39465836-3A2C-C691-3C60-07A17F1BE39F}"/>
          </ac:picMkLst>
        </pc:picChg>
      </pc:sldChg>
      <pc:sldChg chg="modSp">
        <pc:chgData name="Eleni Koutsogeorgou" userId="86d9f3f5-3762-4174-84ee-39565c36ee82" providerId="ADAL" clId="{6FD34260-F772-4647-A9A7-901ABA30AACF}" dt="2023-03-10T16:56:46.626" v="137" actId="1076"/>
        <pc:sldMkLst>
          <pc:docMk/>
          <pc:sldMk cId="0" sldId="330"/>
        </pc:sldMkLst>
        <pc:spChg chg="mod">
          <ac:chgData name="Eleni Koutsogeorgou" userId="86d9f3f5-3762-4174-84ee-39565c36ee82" providerId="ADAL" clId="{6FD34260-F772-4647-A9A7-901ABA30AACF}" dt="2023-03-10T16:56:46.626" v="137" actId="1076"/>
          <ac:spMkLst>
            <pc:docMk/>
            <pc:sldMk cId="0" sldId="330"/>
            <ac:spMk id="32771" creationId="{070741BB-223D-18FA-812E-8E21D81F944C}"/>
          </ac:spMkLst>
        </pc:spChg>
        <pc:picChg chg="mod">
          <ac:chgData name="Eleni Koutsogeorgou" userId="86d9f3f5-3762-4174-84ee-39565c36ee82" providerId="ADAL" clId="{6FD34260-F772-4647-A9A7-901ABA30AACF}" dt="2023-03-10T16:56:31.516" v="132" actId="1076"/>
          <ac:picMkLst>
            <pc:docMk/>
            <pc:sldMk cId="0" sldId="330"/>
            <ac:picMk id="32772" creationId="{64DE9084-48E3-CFA1-5660-F66BE15802FA}"/>
          </ac:picMkLst>
        </pc:picChg>
      </pc:sldChg>
      <pc:sldChg chg="modSp">
        <pc:chgData name="Eleni Koutsogeorgou" userId="86d9f3f5-3762-4174-84ee-39565c36ee82" providerId="ADAL" clId="{6FD34260-F772-4647-A9A7-901ABA30AACF}" dt="2023-03-10T16:57:46.126" v="145" actId="1076"/>
        <pc:sldMkLst>
          <pc:docMk/>
          <pc:sldMk cId="0" sldId="333"/>
        </pc:sldMkLst>
        <pc:picChg chg="mod">
          <ac:chgData name="Eleni Koutsogeorgou" userId="86d9f3f5-3762-4174-84ee-39565c36ee82" providerId="ADAL" clId="{6FD34260-F772-4647-A9A7-901ABA30AACF}" dt="2023-03-10T16:57:46.126" v="145" actId="1076"/>
          <ac:picMkLst>
            <pc:docMk/>
            <pc:sldMk cId="0" sldId="333"/>
            <ac:picMk id="34820" creationId="{E46495CB-EB3E-6397-789F-F1C9B4C0B09C}"/>
          </ac:picMkLst>
        </pc:picChg>
      </pc:sldChg>
      <pc:sldChg chg="modSp mod">
        <pc:chgData name="Eleni Koutsogeorgou" userId="86d9f3f5-3762-4174-84ee-39565c36ee82" providerId="ADAL" clId="{6FD34260-F772-4647-A9A7-901ABA30AACF}" dt="2023-03-10T16:58:18.236" v="153" actId="6549"/>
        <pc:sldMkLst>
          <pc:docMk/>
          <pc:sldMk cId="0" sldId="334"/>
        </pc:sldMkLst>
        <pc:spChg chg="mod">
          <ac:chgData name="Eleni Koutsogeorgou" userId="86d9f3f5-3762-4174-84ee-39565c36ee82" providerId="ADAL" clId="{6FD34260-F772-4647-A9A7-901ABA30AACF}" dt="2023-03-10T16:58:18.236" v="153" actId="6549"/>
          <ac:spMkLst>
            <pc:docMk/>
            <pc:sldMk cId="0" sldId="334"/>
            <ac:spMk id="35843" creationId="{B40C518E-B110-2FCC-5C8A-0892EF40B837}"/>
          </ac:spMkLst>
        </pc:spChg>
        <pc:picChg chg="mod">
          <ac:chgData name="Eleni Koutsogeorgou" userId="86d9f3f5-3762-4174-84ee-39565c36ee82" providerId="ADAL" clId="{6FD34260-F772-4647-A9A7-901ABA30AACF}" dt="2023-03-10T16:58:11.326" v="152" actId="1076"/>
          <ac:picMkLst>
            <pc:docMk/>
            <pc:sldMk cId="0" sldId="334"/>
            <ac:picMk id="35844" creationId="{AC75CCAD-2CBB-9535-AE05-08A423E87D72}"/>
          </ac:picMkLst>
        </pc:picChg>
      </pc:sldChg>
      <pc:sldChg chg="modSp mod">
        <pc:chgData name="Eleni Koutsogeorgou" userId="86d9f3f5-3762-4174-84ee-39565c36ee82" providerId="ADAL" clId="{6FD34260-F772-4647-A9A7-901ABA30AACF}" dt="2023-03-10T17:10:32.636" v="281" actId="20577"/>
        <pc:sldMkLst>
          <pc:docMk/>
          <pc:sldMk cId="0" sldId="337"/>
        </pc:sldMkLst>
        <pc:spChg chg="mod">
          <ac:chgData name="Eleni Koutsogeorgou" userId="86d9f3f5-3762-4174-84ee-39565c36ee82" providerId="ADAL" clId="{6FD34260-F772-4647-A9A7-901ABA30AACF}" dt="2023-03-10T17:10:32.636" v="281" actId="20577"/>
          <ac:spMkLst>
            <pc:docMk/>
            <pc:sldMk cId="0" sldId="337"/>
            <ac:spMk id="44035" creationId="{0ABCFF01-34EF-CA7C-D99F-E1D83D0308E4}"/>
          </ac:spMkLst>
        </pc:spChg>
      </pc:sldChg>
      <pc:sldChg chg="modSp mod">
        <pc:chgData name="Eleni Koutsogeorgou" userId="86d9f3f5-3762-4174-84ee-39565c36ee82" providerId="ADAL" clId="{6FD34260-F772-4647-A9A7-901ABA30AACF}" dt="2023-03-10T16:56:18.962" v="129" actId="27636"/>
        <pc:sldMkLst>
          <pc:docMk/>
          <pc:sldMk cId="0" sldId="339"/>
        </pc:sldMkLst>
        <pc:spChg chg="mod">
          <ac:chgData name="Eleni Koutsogeorgou" userId="86d9f3f5-3762-4174-84ee-39565c36ee82" providerId="ADAL" clId="{6FD34260-F772-4647-A9A7-901ABA30AACF}" dt="2023-03-10T16:56:18.962" v="129" actId="27636"/>
          <ac:spMkLst>
            <pc:docMk/>
            <pc:sldMk cId="0" sldId="339"/>
            <ac:spMk id="2" creationId="{AD23DD92-0350-5240-ECBF-2B9330508AE5}"/>
          </ac:spMkLst>
        </pc:spChg>
        <pc:picChg chg="mod">
          <ac:chgData name="Eleni Koutsogeorgou" userId="86d9f3f5-3762-4174-84ee-39565c36ee82" providerId="ADAL" clId="{6FD34260-F772-4647-A9A7-901ABA30AACF}" dt="2023-03-10T16:55:44.376" v="118" actId="14100"/>
          <ac:picMkLst>
            <pc:docMk/>
            <pc:sldMk cId="0" sldId="339"/>
            <ac:picMk id="30724" creationId="{0C0188EE-0295-C377-4BAF-00A837BB5B5D}"/>
          </ac:picMkLst>
        </pc:picChg>
      </pc:sldChg>
      <pc:sldChg chg="modSp mod">
        <pc:chgData name="Eleni Koutsogeorgou" userId="86d9f3f5-3762-4174-84ee-39565c36ee82" providerId="ADAL" clId="{6FD34260-F772-4647-A9A7-901ABA30AACF}" dt="2023-03-10T16:57:37.736" v="144" actId="14100"/>
        <pc:sldMkLst>
          <pc:docMk/>
          <pc:sldMk cId="0" sldId="341"/>
        </pc:sldMkLst>
        <pc:spChg chg="mod">
          <ac:chgData name="Eleni Koutsogeorgou" userId="86d9f3f5-3762-4174-84ee-39565c36ee82" providerId="ADAL" clId="{6FD34260-F772-4647-A9A7-901ABA30AACF}" dt="2023-03-10T16:57:32.597" v="143" actId="255"/>
          <ac:spMkLst>
            <pc:docMk/>
            <pc:sldMk cId="0" sldId="341"/>
            <ac:spMk id="33795" creationId="{10F3833B-F7CF-7D36-E9F9-1AB5B08718CB}"/>
          </ac:spMkLst>
        </pc:spChg>
        <pc:picChg chg="mod">
          <ac:chgData name="Eleni Koutsogeorgou" userId="86d9f3f5-3762-4174-84ee-39565c36ee82" providerId="ADAL" clId="{6FD34260-F772-4647-A9A7-901ABA30AACF}" dt="2023-03-10T16:57:37.736" v="144" actId="14100"/>
          <ac:picMkLst>
            <pc:docMk/>
            <pc:sldMk cId="0" sldId="341"/>
            <ac:picMk id="33796" creationId="{923A3D3F-7E56-1807-E5E1-DFBEE2DEE8C5}"/>
          </ac:picMkLst>
        </pc:picChg>
      </pc:sldChg>
      <pc:sldChg chg="modSp mod">
        <pc:chgData name="Eleni Koutsogeorgou" userId="86d9f3f5-3762-4174-84ee-39565c36ee82" providerId="ADAL" clId="{6FD34260-F772-4647-A9A7-901ABA30AACF}" dt="2023-03-10T17:09:41.336" v="254" actId="1076"/>
        <pc:sldMkLst>
          <pc:docMk/>
          <pc:sldMk cId="0" sldId="342"/>
        </pc:sldMkLst>
        <pc:spChg chg="mod">
          <ac:chgData name="Eleni Koutsogeorgou" userId="86d9f3f5-3762-4174-84ee-39565c36ee82" providerId="ADAL" clId="{6FD34260-F772-4647-A9A7-901ABA30AACF}" dt="2023-03-10T17:09:01.776" v="233" actId="6549"/>
          <ac:spMkLst>
            <pc:docMk/>
            <pc:sldMk cId="0" sldId="342"/>
            <ac:spMk id="43011" creationId="{058C2D78-364D-7D34-BE69-B5A8D82EE656}"/>
          </ac:spMkLst>
        </pc:spChg>
        <pc:picChg chg="mod">
          <ac:chgData name="Eleni Koutsogeorgou" userId="86d9f3f5-3762-4174-84ee-39565c36ee82" providerId="ADAL" clId="{6FD34260-F772-4647-A9A7-901ABA30AACF}" dt="2023-03-10T17:09:41.336" v="254" actId="1076"/>
          <ac:picMkLst>
            <pc:docMk/>
            <pc:sldMk cId="0" sldId="342"/>
            <ac:picMk id="43012" creationId="{7453881C-9023-C758-C0C1-799E468B7907}"/>
          </ac:picMkLst>
        </pc:picChg>
      </pc:sldChg>
      <pc:sldChg chg="modSp mod">
        <pc:chgData name="Eleni Koutsogeorgou" userId="86d9f3f5-3762-4174-84ee-39565c36ee82" providerId="ADAL" clId="{6FD34260-F772-4647-A9A7-901ABA30AACF}" dt="2023-03-10T17:06:00.258" v="197" actId="1076"/>
        <pc:sldMkLst>
          <pc:docMk/>
          <pc:sldMk cId="0" sldId="345"/>
        </pc:sldMkLst>
        <pc:spChg chg="mod">
          <ac:chgData name="Eleni Koutsogeorgou" userId="86d9f3f5-3762-4174-84ee-39565c36ee82" providerId="ADAL" clId="{6FD34260-F772-4647-A9A7-901ABA30AACF}" dt="2023-03-10T17:06:00.258" v="197" actId="1076"/>
          <ac:spMkLst>
            <pc:docMk/>
            <pc:sldMk cId="0" sldId="345"/>
            <ac:spMk id="36867" creationId="{5F439771-B0F7-7F7C-BF76-885620F6BB90}"/>
          </ac:spMkLst>
        </pc:spChg>
        <pc:picChg chg="mod">
          <ac:chgData name="Eleni Koutsogeorgou" userId="86d9f3f5-3762-4174-84ee-39565c36ee82" providerId="ADAL" clId="{6FD34260-F772-4647-A9A7-901ABA30AACF}" dt="2023-03-10T17:05:54.596" v="195" actId="14100"/>
          <ac:picMkLst>
            <pc:docMk/>
            <pc:sldMk cId="0" sldId="345"/>
            <ac:picMk id="36868" creationId="{82C62356-BB3D-2717-38BE-DF1240D59E39}"/>
          </ac:picMkLst>
        </pc:picChg>
      </pc:sldChg>
      <pc:sldChg chg="modSp">
        <pc:chgData name="Eleni Koutsogeorgou" userId="86d9f3f5-3762-4174-84ee-39565c36ee82" providerId="ADAL" clId="{6FD34260-F772-4647-A9A7-901ABA30AACF}" dt="2023-03-10T17:07:27.216" v="220" actId="1076"/>
        <pc:sldMkLst>
          <pc:docMk/>
          <pc:sldMk cId="0" sldId="346"/>
        </pc:sldMkLst>
        <pc:spChg chg="mod">
          <ac:chgData name="Eleni Koutsogeorgou" userId="86d9f3f5-3762-4174-84ee-39565c36ee82" providerId="ADAL" clId="{6FD34260-F772-4647-A9A7-901ABA30AACF}" dt="2023-03-10T17:07:27.216" v="220" actId="1076"/>
          <ac:spMkLst>
            <pc:docMk/>
            <pc:sldMk cId="0" sldId="346"/>
            <ac:spMk id="3" creationId="{AD45FD70-6E12-1CAC-0F54-6E85BB0FA8FC}"/>
          </ac:spMkLst>
        </pc:spChg>
        <pc:spChg chg="mod">
          <ac:chgData name="Eleni Koutsogeorgou" userId="86d9f3f5-3762-4174-84ee-39565c36ee82" providerId="ADAL" clId="{6FD34260-F772-4647-A9A7-901ABA30AACF}" dt="2023-03-10T17:07:21.926" v="219" actId="14100"/>
          <ac:spMkLst>
            <pc:docMk/>
            <pc:sldMk cId="0" sldId="346"/>
            <ac:spMk id="5" creationId="{2EE78E35-3FFF-DA4E-BAF5-2ED0094F9CBF}"/>
          </ac:spMkLst>
        </pc:spChg>
        <pc:picChg chg="mod">
          <ac:chgData name="Eleni Koutsogeorgou" userId="86d9f3f5-3762-4174-84ee-39565c36ee82" providerId="ADAL" clId="{6FD34260-F772-4647-A9A7-901ABA30AACF}" dt="2023-03-10T17:07:13.286" v="216" actId="1076"/>
          <ac:picMkLst>
            <pc:docMk/>
            <pc:sldMk cId="0" sldId="346"/>
            <ac:picMk id="40964" creationId="{00E95DA9-EC07-7AE4-EA71-E381CA2B4431}"/>
          </ac:picMkLst>
        </pc:picChg>
        <pc:picChg chg="mod">
          <ac:chgData name="Eleni Koutsogeorgou" userId="86d9f3f5-3762-4174-84ee-39565c36ee82" providerId="ADAL" clId="{6FD34260-F772-4647-A9A7-901ABA30AACF}" dt="2023-03-10T17:07:16.557" v="217" actId="1076"/>
          <ac:picMkLst>
            <pc:docMk/>
            <pc:sldMk cId="0" sldId="346"/>
            <ac:picMk id="40966" creationId="{BB8864EC-8722-FBA4-53D9-00FE76D3282E}"/>
          </ac:picMkLst>
        </pc:picChg>
      </pc:sldChg>
      <pc:sldChg chg="modSp">
        <pc:chgData name="Eleni Koutsogeorgou" userId="86d9f3f5-3762-4174-84ee-39565c36ee82" providerId="ADAL" clId="{6FD34260-F772-4647-A9A7-901ABA30AACF}" dt="2023-03-10T17:06:17.396" v="203" actId="1076"/>
        <pc:sldMkLst>
          <pc:docMk/>
          <pc:sldMk cId="0" sldId="348"/>
        </pc:sldMkLst>
        <pc:picChg chg="mod">
          <ac:chgData name="Eleni Koutsogeorgou" userId="86d9f3f5-3762-4174-84ee-39565c36ee82" providerId="ADAL" clId="{6FD34260-F772-4647-A9A7-901ABA30AACF}" dt="2023-03-10T17:06:17.396" v="203" actId="1076"/>
          <ac:picMkLst>
            <pc:docMk/>
            <pc:sldMk cId="0" sldId="348"/>
            <ac:picMk id="38914" creationId="{5826EF59-015B-FE9F-5B9A-476FA7DA401D}"/>
          </ac:picMkLst>
        </pc:picChg>
      </pc:sldChg>
      <pc:sldChg chg="modSp mod">
        <pc:chgData name="Eleni Koutsogeorgou" userId="86d9f3f5-3762-4174-84ee-39565c36ee82" providerId="ADAL" clId="{6FD34260-F772-4647-A9A7-901ABA30AACF}" dt="2023-03-10T17:07:53.479" v="226" actId="20577"/>
        <pc:sldMkLst>
          <pc:docMk/>
          <pc:sldMk cId="0" sldId="349"/>
        </pc:sldMkLst>
        <pc:spChg chg="mod">
          <ac:chgData name="Eleni Koutsogeorgou" userId="86d9f3f5-3762-4174-84ee-39565c36ee82" providerId="ADAL" clId="{6FD34260-F772-4647-A9A7-901ABA30AACF}" dt="2023-03-10T17:07:53.479" v="226" actId="20577"/>
          <ac:spMkLst>
            <pc:docMk/>
            <pc:sldMk cId="0" sldId="349"/>
            <ac:spMk id="41987" creationId="{74AFBF99-17E9-CC4E-9955-962BDA9A11D1}"/>
          </ac:spMkLst>
        </pc:spChg>
        <pc:picChg chg="mod">
          <ac:chgData name="Eleni Koutsogeorgou" userId="86d9f3f5-3762-4174-84ee-39565c36ee82" providerId="ADAL" clId="{6FD34260-F772-4647-A9A7-901ABA30AACF}" dt="2023-03-10T17:07:41.156" v="223" actId="1076"/>
          <ac:picMkLst>
            <pc:docMk/>
            <pc:sldMk cId="0" sldId="349"/>
            <ac:picMk id="41988" creationId="{A084810B-E82F-908C-6133-1AFB5F8C069A}"/>
          </ac:picMkLst>
        </pc:picChg>
      </pc:sldChg>
      <pc:sldChg chg="modSp mod">
        <pc:chgData name="Eleni Koutsogeorgou" userId="86d9f3f5-3762-4174-84ee-39565c36ee82" providerId="ADAL" clId="{6FD34260-F772-4647-A9A7-901ABA30AACF}" dt="2023-03-10T16:49:32.557" v="25" actId="20577"/>
        <pc:sldMkLst>
          <pc:docMk/>
          <pc:sldMk cId="0" sldId="352"/>
        </pc:sldMkLst>
        <pc:spChg chg="mod">
          <ac:chgData name="Eleni Koutsogeorgou" userId="86d9f3f5-3762-4174-84ee-39565c36ee82" providerId="ADAL" clId="{6FD34260-F772-4647-A9A7-901ABA30AACF}" dt="2023-03-10T16:49:21.426" v="23" actId="255"/>
          <ac:spMkLst>
            <pc:docMk/>
            <pc:sldMk cId="0" sldId="352"/>
            <ac:spMk id="21506" creationId="{938D44E5-6C2F-B42E-6379-9F91D1D7A6E0}"/>
          </ac:spMkLst>
        </pc:spChg>
        <pc:spChg chg="mod">
          <ac:chgData name="Eleni Koutsogeorgou" userId="86d9f3f5-3762-4174-84ee-39565c36ee82" providerId="ADAL" clId="{6FD34260-F772-4647-A9A7-901ABA30AACF}" dt="2023-03-10T16:49:32.557" v="25" actId="20577"/>
          <ac:spMkLst>
            <pc:docMk/>
            <pc:sldMk cId="0" sldId="352"/>
            <ac:spMk id="21507" creationId="{D608AB25-EA42-0CE4-9471-28724C310FB0}"/>
          </ac:spMkLst>
        </pc:spChg>
        <pc:picChg chg="mod">
          <ac:chgData name="Eleni Koutsogeorgou" userId="86d9f3f5-3762-4174-84ee-39565c36ee82" providerId="ADAL" clId="{6FD34260-F772-4647-A9A7-901ABA30AACF}" dt="2023-03-10T16:49:06.895" v="21" actId="14100"/>
          <ac:picMkLst>
            <pc:docMk/>
            <pc:sldMk cId="0" sldId="352"/>
            <ac:picMk id="21508" creationId="{295F636C-F1C5-0748-1DB0-8B8CAC9123C8}"/>
          </ac:picMkLst>
        </pc:picChg>
      </pc:sldChg>
      <pc:sldChg chg="modSp mod">
        <pc:chgData name="Eleni Koutsogeorgou" userId="86d9f3f5-3762-4174-84ee-39565c36ee82" providerId="ADAL" clId="{6FD34260-F772-4647-A9A7-901ABA30AACF}" dt="2023-03-10T16:52:09.216" v="63" actId="14100"/>
        <pc:sldMkLst>
          <pc:docMk/>
          <pc:sldMk cId="0" sldId="354"/>
        </pc:sldMkLst>
        <pc:spChg chg="mod">
          <ac:chgData name="Eleni Koutsogeorgou" userId="86d9f3f5-3762-4174-84ee-39565c36ee82" providerId="ADAL" clId="{6FD34260-F772-4647-A9A7-901ABA30AACF}" dt="2023-03-10T16:52:06.326" v="62" actId="1076"/>
          <ac:spMkLst>
            <pc:docMk/>
            <pc:sldMk cId="0" sldId="354"/>
            <ac:spMk id="25602" creationId="{02E4EC4C-AC40-DE6C-5A8F-08F22C63AC8A}"/>
          </ac:spMkLst>
        </pc:spChg>
        <pc:spChg chg="mod">
          <ac:chgData name="Eleni Koutsogeorgou" userId="86d9f3f5-3762-4174-84ee-39565c36ee82" providerId="ADAL" clId="{6FD34260-F772-4647-A9A7-901ABA30AACF}" dt="2023-03-10T16:52:09.216" v="63" actId="14100"/>
          <ac:spMkLst>
            <pc:docMk/>
            <pc:sldMk cId="0" sldId="354"/>
            <ac:spMk id="25603" creationId="{F3694BD3-2F64-7509-42D0-82AEB46C5AC0}"/>
          </ac:spMkLst>
        </pc:spChg>
        <pc:picChg chg="mod">
          <ac:chgData name="Eleni Koutsogeorgou" userId="86d9f3f5-3762-4174-84ee-39565c36ee82" providerId="ADAL" clId="{6FD34260-F772-4647-A9A7-901ABA30AACF}" dt="2023-03-10T16:51:26.536" v="52" actId="14100"/>
          <ac:picMkLst>
            <pc:docMk/>
            <pc:sldMk cId="0" sldId="354"/>
            <ac:picMk id="25604" creationId="{D936E13C-9C63-48C0-242A-EC503D59961C}"/>
          </ac:picMkLst>
        </pc:picChg>
      </pc:sldChg>
      <pc:sldChg chg="modSp mod">
        <pc:chgData name="Eleni Koutsogeorgou" userId="86d9f3f5-3762-4174-84ee-39565c36ee82" providerId="ADAL" clId="{6FD34260-F772-4647-A9A7-901ABA30AACF}" dt="2023-03-10T16:50:21.247" v="39" actId="20577"/>
        <pc:sldMkLst>
          <pc:docMk/>
          <pc:sldMk cId="0" sldId="355"/>
        </pc:sldMkLst>
        <pc:spChg chg="mod">
          <ac:chgData name="Eleni Koutsogeorgou" userId="86d9f3f5-3762-4174-84ee-39565c36ee82" providerId="ADAL" clId="{6FD34260-F772-4647-A9A7-901ABA30AACF}" dt="2023-03-10T16:50:21.247" v="39" actId="20577"/>
          <ac:spMkLst>
            <pc:docMk/>
            <pc:sldMk cId="0" sldId="355"/>
            <ac:spMk id="23554" creationId="{8D9F1C38-C1DA-52D5-2E83-3B442861560D}"/>
          </ac:spMkLst>
        </pc:spChg>
        <pc:spChg chg="mod">
          <ac:chgData name="Eleni Koutsogeorgou" userId="86d9f3f5-3762-4174-84ee-39565c36ee82" providerId="ADAL" clId="{6FD34260-F772-4647-A9A7-901ABA30AACF}" dt="2023-03-10T16:50:14.248" v="38" actId="20577"/>
          <ac:spMkLst>
            <pc:docMk/>
            <pc:sldMk cId="0" sldId="355"/>
            <ac:spMk id="23555" creationId="{7D7BFB48-B7BF-C8FD-A2E9-1EC4970EBD1B}"/>
          </ac:spMkLst>
        </pc:spChg>
      </pc:sldChg>
      <pc:sldChg chg="modSp mod">
        <pc:chgData name="Eleni Koutsogeorgou" userId="86d9f3f5-3762-4174-84ee-39565c36ee82" providerId="ADAL" clId="{6FD34260-F772-4647-A9A7-901ABA30AACF}" dt="2023-03-10T16:47:50.186" v="15" actId="20577"/>
        <pc:sldMkLst>
          <pc:docMk/>
          <pc:sldMk cId="0" sldId="356"/>
        </pc:sldMkLst>
        <pc:spChg chg="mod">
          <ac:chgData name="Eleni Koutsogeorgou" userId="86d9f3f5-3762-4174-84ee-39565c36ee82" providerId="ADAL" clId="{6FD34260-F772-4647-A9A7-901ABA30AACF}" dt="2023-03-10T16:47:50.186" v="15" actId="20577"/>
          <ac:spMkLst>
            <pc:docMk/>
            <pc:sldMk cId="0" sldId="356"/>
            <ac:spMk id="15363" creationId="{F50AC965-6A0F-CB15-6CA2-F3023DBA5D7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9D951ABB-7119-8314-5B8B-B6C7680ECE9C}"/>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FF6F49F-5B65-9B23-98A5-FA8CA214D860}"/>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5C8EDC4-DDBE-808A-3A8A-A1D6391DBEF8}"/>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5D23EEEA-53ED-1B0D-B7E3-A1397BC3E16F}"/>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DE394E76-1F29-4B85-9771-14C75141F5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727ACC9-00C7-5602-642B-2E1E03D05559}"/>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52719123-8A5A-94D6-17E4-C8B73E1D0E3E}"/>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32C7B309-19E0-2AE0-8F7D-F37BB4AC3D25}"/>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A439D466-1B28-7DFB-A013-AD1BDE55FE3C}"/>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FFEFAF9-BC60-9DAC-8D0B-ED02C5AB0581}"/>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0288DFDA-4870-7885-2078-85053FE08881}"/>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C3ABFA55-14E7-4D98-9A13-28280E70A18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nhs.uk/Conditions/social-care-and-support-guide/Pages/home-care.aspx"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3BCAD154-E505-3CF1-6573-5C4A69A243E8}"/>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1B33B4F3-6462-9185-ED06-79A732F5176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2292" name="Slide Number Placeholder 3">
            <a:extLst>
              <a:ext uri="{FF2B5EF4-FFF2-40B4-BE49-F238E27FC236}">
                <a16:creationId xmlns:a16="http://schemas.microsoft.com/office/drawing/2014/main" id="{C36FE713-DDEE-8725-733A-A04B30F0B8B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DA94369-D2EB-466D-905B-CF3AF3451B8F}"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5C4DE88D-E416-E52D-E052-D1DAF5A69B8C}"/>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DC42D674-17C7-120F-5E06-3C72EF1D339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US" altLang="en-US"/>
              <a:t>We know that populations are getting older overall. The number of people aged 60 years or older will rise from 900 million to 2 billion between 2015 and 2050 (moving from 12% to 22% of the total global population). These two map shows how populations are changing in different countries around the world.</a:t>
            </a:r>
          </a:p>
          <a:p>
            <a:pPr>
              <a:spcBef>
                <a:spcPct val="0"/>
              </a:spcBef>
            </a:pPr>
            <a:endParaRPr lang="en-US" altLang="en-US"/>
          </a:p>
        </p:txBody>
      </p:sp>
      <p:sp>
        <p:nvSpPr>
          <p:cNvPr id="17412" name="Slide Number Placeholder 3">
            <a:extLst>
              <a:ext uri="{FF2B5EF4-FFF2-40B4-BE49-F238E27FC236}">
                <a16:creationId xmlns:a16="http://schemas.microsoft.com/office/drawing/2014/main" id="{16A22AEC-9EB9-284C-6394-812E8DB4CEB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16A5CB-7747-4BD6-A90C-8D083F508F9C}" type="slidenum">
              <a:rPr lang="en-US" altLang="en-US" smtClean="0">
                <a:latin typeface="Calibri" panose="020F0502020204030204" pitchFamily="34" charset="0"/>
              </a:rPr>
              <a:pPr/>
              <a:t>6</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D1B1AD6-B022-0A10-C84B-E67DC8EBA29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5EADFB89-8A00-E287-5BAD-4A636B3229E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1748" name="Slide Number Placeholder 3">
            <a:extLst>
              <a:ext uri="{FF2B5EF4-FFF2-40B4-BE49-F238E27FC236}">
                <a16:creationId xmlns:a16="http://schemas.microsoft.com/office/drawing/2014/main" id="{F3F44993-2F4F-F48E-E4C3-53BE2AE60C6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952E4E-28E7-41F5-BCB6-DE97EE19ACE8}"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D8782139-AA80-54E7-E61C-EC11D9BB9817}"/>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F77143CE-4957-2F88-5A14-EEDB4BDA26C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It is a fact that as people get older they require more medical care.  </a:t>
            </a:r>
            <a:endParaRPr lang="en-US" altLang="en-US"/>
          </a:p>
          <a:p>
            <a:pPr eaLnBrk="1" hangingPunct="1">
              <a:spcBef>
                <a:spcPct val="0"/>
              </a:spcBef>
            </a:pPr>
            <a:r>
              <a:rPr lang="en-GB" altLang="en-US"/>
              <a:t> </a:t>
            </a:r>
            <a:endParaRPr lang="en-US" altLang="en-US"/>
          </a:p>
          <a:p>
            <a:pPr eaLnBrk="1" hangingPunct="1">
              <a:spcBef>
                <a:spcPct val="0"/>
              </a:spcBef>
            </a:pPr>
            <a:r>
              <a:rPr lang="en-GB" altLang="en-US"/>
              <a:t>A lot of this care is related to long term conditions -  70% of the health budget is spent on tackling long term conditions – rather than illnesses susceptible to a one off cure and much of this spending is on people over 65.</a:t>
            </a:r>
            <a:endParaRPr lang="en-US" altLang="en-US"/>
          </a:p>
          <a:p>
            <a:pPr eaLnBrk="1" hangingPunct="1">
              <a:spcBef>
                <a:spcPct val="0"/>
              </a:spcBef>
            </a:pPr>
            <a:r>
              <a:rPr lang="en-GB" altLang="en-US"/>
              <a:t>(NHS Five Year Forward Review, 2014) </a:t>
            </a:r>
          </a:p>
          <a:p>
            <a:pPr eaLnBrk="1" hangingPunct="1">
              <a:spcBef>
                <a:spcPct val="0"/>
              </a:spcBef>
            </a:pPr>
            <a:endParaRPr lang="en-GB" altLang="en-US"/>
          </a:p>
          <a:p>
            <a:pPr eaLnBrk="1" hangingPunct="1">
              <a:spcBef>
                <a:spcPct val="0"/>
              </a:spcBef>
            </a:pPr>
            <a:r>
              <a:rPr lang="en-GB" altLang="en-US">
                <a:solidFill>
                  <a:srgbClr val="333333"/>
                </a:solidFill>
                <a:cs typeface="Arial" panose="020B0604020202020204" pitchFamily="34" charset="0"/>
              </a:rPr>
              <a:t>(Source: </a:t>
            </a:r>
            <a:r>
              <a:rPr lang="en-GB" altLang="en-US">
                <a:cs typeface="Arial" panose="020B0604020202020204" pitchFamily="34" charset="0"/>
              </a:rPr>
              <a:t>The NHS belongs to the people: A Call to Action – The Technical Annex </a:t>
            </a:r>
            <a:r>
              <a:rPr lang="en-GB" altLang="en-US">
                <a:solidFill>
                  <a:srgbClr val="333333"/>
                </a:solidFill>
                <a:cs typeface="Arial" panose="020B0604020202020204" pitchFamily="34" charset="0"/>
              </a:rPr>
              <a:t>NHS England, 2013)</a:t>
            </a:r>
          </a:p>
          <a:p>
            <a:pPr eaLnBrk="1" hangingPunct="1">
              <a:spcBef>
                <a:spcPct val="0"/>
              </a:spcBef>
            </a:pPr>
            <a:endParaRPr lang="en-US" altLang="en-US"/>
          </a:p>
          <a:p>
            <a:pPr eaLnBrk="1" hangingPunct="1">
              <a:spcBef>
                <a:spcPct val="0"/>
              </a:spcBef>
            </a:pPr>
            <a:r>
              <a:rPr lang="en-GB" altLang="en-US"/>
              <a:t> </a:t>
            </a:r>
            <a:endParaRPr lang="en-US" altLang="en-US"/>
          </a:p>
          <a:p>
            <a:pPr eaLnBrk="1" hangingPunct="1">
              <a:spcBef>
                <a:spcPct val="0"/>
              </a:spcBef>
            </a:pPr>
            <a:r>
              <a:rPr lang="en-GB" altLang="en-US"/>
              <a:t> </a:t>
            </a:r>
            <a:endParaRPr lang="en-US" altLang="en-US"/>
          </a:p>
          <a:p>
            <a:pPr eaLnBrk="1" hangingPunct="1">
              <a:spcBef>
                <a:spcPct val="0"/>
              </a:spcBef>
            </a:pPr>
            <a:r>
              <a:rPr lang="en-GB" altLang="en-US"/>
              <a:t>Alongside care in hospital, there are services to provide care for people at home:</a:t>
            </a:r>
            <a:endParaRPr lang="en-US" altLang="en-US"/>
          </a:p>
          <a:p>
            <a:pPr eaLnBrk="1" hangingPunct="1">
              <a:spcBef>
                <a:spcPct val="0"/>
              </a:spcBef>
            </a:pPr>
            <a:r>
              <a:rPr lang="en-GB" altLang="en-US" u="sng">
                <a:hlinkClick r:id="rId3"/>
              </a:rPr>
              <a:t>http://www.nhs.uk/Conditions/social-care-and-support-guide/Pages/home-care.asp</a:t>
            </a:r>
            <a:endParaRPr lang="en-GB" altLang="en-US"/>
          </a:p>
        </p:txBody>
      </p:sp>
      <p:sp>
        <p:nvSpPr>
          <p:cNvPr id="37892" name="Slide Number Placeholder 3">
            <a:extLst>
              <a:ext uri="{FF2B5EF4-FFF2-40B4-BE49-F238E27FC236}">
                <a16:creationId xmlns:a16="http://schemas.microsoft.com/office/drawing/2014/main" id="{3BF3C704-E574-C877-342B-EC2715B241A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C0AED0B-4C9C-48FF-B4D2-EF55354E1EB8}" type="slidenum">
              <a:rPr lang="en-US" altLang="en-US" smtClean="0">
                <a:latin typeface="Calibri" panose="020F0502020204030204" pitchFamily="34" charset="0"/>
              </a:rPr>
              <a:pPr/>
              <a:t>24</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3E16AA4-F51F-7830-27DD-4B4EB6F0482E}"/>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5C742EAC-00E7-881B-CC40-0D3913ACFBB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cs typeface="Arial" panose="020B0604020202020204" pitchFamily="34" charset="0"/>
              </a:rPr>
              <a:t>Note</a:t>
            </a:r>
            <a:r>
              <a:rPr lang="en-GB" altLang="en-US" sz="1100">
                <a:cs typeface="Arial" panose="020B0604020202020204" pitchFamily="34" charset="0"/>
              </a:rPr>
              <a:t>: Figures relate to the number of people receiving services (community based, residential or nursing care) provided or commissioned by local authorities.</a:t>
            </a:r>
          </a:p>
          <a:p>
            <a:r>
              <a:rPr lang="en-GB" altLang="en-US" sz="1100">
                <a:cs typeface="Arial" panose="020B0604020202020204" pitchFamily="34" charset="0"/>
              </a:rPr>
              <a:t>	</a:t>
            </a:r>
          </a:p>
          <a:p>
            <a:r>
              <a:rPr lang="en-GB" altLang="en-US" sz="1100" b="1">
                <a:cs typeface="Arial" panose="020B0604020202020204" pitchFamily="34" charset="0"/>
              </a:rPr>
              <a:t>Source</a:t>
            </a:r>
            <a:r>
              <a:rPr lang="en-GB" altLang="en-US" sz="1100">
                <a:cs typeface="Arial" panose="020B0604020202020204" pitchFamily="34" charset="0"/>
              </a:rPr>
              <a:t>: National Adult Social Care Intelligence Service, Referrals and Packages, module P1.</a:t>
            </a:r>
          </a:p>
        </p:txBody>
      </p:sp>
      <p:sp>
        <p:nvSpPr>
          <p:cNvPr id="39940" name="Slide Number Placeholder 3">
            <a:extLst>
              <a:ext uri="{FF2B5EF4-FFF2-40B4-BE49-F238E27FC236}">
                <a16:creationId xmlns:a16="http://schemas.microsoft.com/office/drawing/2014/main" id="{C8762848-1E8E-E23B-4DF8-85071A2095D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FF7770B-1070-49DE-9176-2A217AC37F17}"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5B230D-F008-C7E0-B7C4-75DECC2842C9}"/>
              </a:ext>
            </a:extLst>
          </p:cNvPr>
          <p:cNvSpPr>
            <a:spLocks noGrp="1"/>
          </p:cNvSpPr>
          <p:nvPr>
            <p:ph type="dt" sz="half" idx="10"/>
          </p:nvPr>
        </p:nvSpPr>
        <p:spPr>
          <a:xfrm>
            <a:off x="395288" y="6524625"/>
            <a:ext cx="971550" cy="219075"/>
          </a:xfrm>
        </p:spPr>
        <p:txBody>
          <a:bodyPr/>
          <a:lstStyle>
            <a:lvl1pPr>
              <a:defRPr/>
            </a:lvl1pPr>
          </a:lstStyle>
          <a:p>
            <a:pPr>
              <a:defRPr/>
            </a:pPr>
            <a:fld id="{0FD1109A-A0D3-44BF-B07B-D7D7B4DCC564}" type="datetime1">
              <a:rPr lang="en-GB" altLang="en-US"/>
              <a:pPr>
                <a:defRPr/>
              </a:pPr>
              <a:t>10/03/2023</a:t>
            </a:fld>
            <a:endParaRPr lang="en-GB" altLang="en-US"/>
          </a:p>
        </p:txBody>
      </p:sp>
      <p:sp>
        <p:nvSpPr>
          <p:cNvPr id="5" name="Footer Placeholder 4">
            <a:extLst>
              <a:ext uri="{FF2B5EF4-FFF2-40B4-BE49-F238E27FC236}">
                <a16:creationId xmlns:a16="http://schemas.microsoft.com/office/drawing/2014/main" id="{4D2BA5DB-91E0-A344-1055-4D83AE90A0D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F7AD96A-8D7D-3C66-9F8E-B0510EFF59C0}"/>
              </a:ext>
            </a:extLst>
          </p:cNvPr>
          <p:cNvSpPr>
            <a:spLocks noGrp="1"/>
          </p:cNvSpPr>
          <p:nvPr>
            <p:ph type="sldNum" sz="quarter" idx="12"/>
          </p:nvPr>
        </p:nvSpPr>
        <p:spPr/>
        <p:txBody>
          <a:bodyPr/>
          <a:lstStyle>
            <a:lvl1pPr>
              <a:defRPr/>
            </a:lvl1pPr>
          </a:lstStyle>
          <a:p>
            <a:pPr>
              <a:defRPr/>
            </a:pPr>
            <a:fld id="{F4FA8DA9-FED3-43B6-90E4-8474BCE6E9B7}" type="slidenum">
              <a:rPr lang="en-GB" altLang="en-US"/>
              <a:pPr>
                <a:defRPr/>
              </a:pPr>
              <a:t>‹#›</a:t>
            </a:fld>
            <a:endParaRPr lang="en-GB" altLang="en-US"/>
          </a:p>
        </p:txBody>
      </p:sp>
    </p:spTree>
    <p:extLst>
      <p:ext uri="{BB962C8B-B14F-4D97-AF65-F5344CB8AC3E}">
        <p14:creationId xmlns:p14="http://schemas.microsoft.com/office/powerpoint/2010/main" val="1483311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F1F04-BCB1-A881-B6CA-B17DD056A348}"/>
              </a:ext>
            </a:extLst>
          </p:cNvPr>
          <p:cNvSpPr>
            <a:spLocks noGrp="1"/>
          </p:cNvSpPr>
          <p:nvPr>
            <p:ph type="dt" sz="half" idx="10"/>
          </p:nvPr>
        </p:nvSpPr>
        <p:spPr/>
        <p:txBody>
          <a:bodyPr/>
          <a:lstStyle>
            <a:lvl1pPr>
              <a:defRPr/>
            </a:lvl1pPr>
          </a:lstStyle>
          <a:p>
            <a:pPr>
              <a:defRPr/>
            </a:pPr>
            <a:fld id="{EDAF4CC7-48CA-4037-8E66-4D0FB247E5C7}" type="datetime1">
              <a:rPr lang="en-GB" altLang="en-US"/>
              <a:pPr>
                <a:defRPr/>
              </a:pPr>
              <a:t>10/03/2023</a:t>
            </a:fld>
            <a:endParaRPr lang="en-GB" altLang="en-US"/>
          </a:p>
        </p:txBody>
      </p:sp>
      <p:sp>
        <p:nvSpPr>
          <p:cNvPr id="5" name="Footer Placeholder 4">
            <a:extLst>
              <a:ext uri="{FF2B5EF4-FFF2-40B4-BE49-F238E27FC236}">
                <a16:creationId xmlns:a16="http://schemas.microsoft.com/office/drawing/2014/main" id="{874740F1-69F5-01E8-B500-30BDC2A9E0E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C8E1A32-26E9-FE8E-F9ED-A66B3D4859AB}"/>
              </a:ext>
            </a:extLst>
          </p:cNvPr>
          <p:cNvSpPr>
            <a:spLocks noGrp="1"/>
          </p:cNvSpPr>
          <p:nvPr>
            <p:ph type="sldNum" sz="quarter" idx="12"/>
          </p:nvPr>
        </p:nvSpPr>
        <p:spPr/>
        <p:txBody>
          <a:bodyPr/>
          <a:lstStyle>
            <a:lvl1pPr>
              <a:defRPr/>
            </a:lvl1pPr>
          </a:lstStyle>
          <a:p>
            <a:pPr>
              <a:defRPr/>
            </a:pPr>
            <a:fld id="{C95A8798-8AC2-4D03-BC28-2DF18C597080}" type="slidenum">
              <a:rPr lang="en-GB" altLang="en-US"/>
              <a:pPr>
                <a:defRPr/>
              </a:pPr>
              <a:t>‹#›</a:t>
            </a:fld>
            <a:endParaRPr lang="en-GB" altLang="en-US"/>
          </a:p>
        </p:txBody>
      </p:sp>
    </p:spTree>
    <p:extLst>
      <p:ext uri="{BB962C8B-B14F-4D97-AF65-F5344CB8AC3E}">
        <p14:creationId xmlns:p14="http://schemas.microsoft.com/office/powerpoint/2010/main" val="2841584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50E8889-7ABE-C96C-8CF9-BCE6F327EF0B}"/>
              </a:ext>
            </a:extLst>
          </p:cNvPr>
          <p:cNvSpPr>
            <a:spLocks noGrp="1"/>
          </p:cNvSpPr>
          <p:nvPr>
            <p:ph type="dt" sz="half" idx="10"/>
          </p:nvPr>
        </p:nvSpPr>
        <p:spPr/>
        <p:txBody>
          <a:bodyPr/>
          <a:lstStyle>
            <a:lvl1pPr>
              <a:defRPr/>
            </a:lvl1pPr>
          </a:lstStyle>
          <a:p>
            <a:pPr>
              <a:defRPr/>
            </a:pPr>
            <a:fld id="{E044DAEA-0921-4C2B-9974-3E0FDE7ADA21}" type="datetime1">
              <a:rPr lang="en-GB" altLang="en-US"/>
              <a:pPr>
                <a:defRPr/>
              </a:pPr>
              <a:t>10/03/2023</a:t>
            </a:fld>
            <a:endParaRPr lang="en-GB" altLang="en-US"/>
          </a:p>
        </p:txBody>
      </p:sp>
      <p:sp>
        <p:nvSpPr>
          <p:cNvPr id="5" name="Slide Number Placeholder 5">
            <a:extLst>
              <a:ext uri="{FF2B5EF4-FFF2-40B4-BE49-F238E27FC236}">
                <a16:creationId xmlns:a16="http://schemas.microsoft.com/office/drawing/2014/main" id="{87DD6F54-8338-44DB-F111-CCFE2D153D86}"/>
              </a:ext>
            </a:extLst>
          </p:cNvPr>
          <p:cNvSpPr>
            <a:spLocks noGrp="1"/>
          </p:cNvSpPr>
          <p:nvPr>
            <p:ph type="sldNum" sz="quarter" idx="11"/>
          </p:nvPr>
        </p:nvSpPr>
        <p:spPr/>
        <p:txBody>
          <a:bodyPr/>
          <a:lstStyle>
            <a:lvl1pPr>
              <a:defRPr/>
            </a:lvl1pPr>
          </a:lstStyle>
          <a:p>
            <a:pPr>
              <a:defRPr/>
            </a:pPr>
            <a:fld id="{314AD258-AC8B-4FAE-B9CA-75C5C8D04C43}" type="slidenum">
              <a:rPr lang="en-GB" altLang="en-US"/>
              <a:pPr>
                <a:defRPr/>
              </a:pPr>
              <a:t>‹#›</a:t>
            </a:fld>
            <a:endParaRPr lang="en-GB" altLang="en-US"/>
          </a:p>
        </p:txBody>
      </p:sp>
    </p:spTree>
    <p:extLst>
      <p:ext uri="{BB962C8B-B14F-4D97-AF65-F5344CB8AC3E}">
        <p14:creationId xmlns:p14="http://schemas.microsoft.com/office/powerpoint/2010/main" val="261527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6C3F9CB-457B-C29B-72B7-64F6A5FAE727}"/>
              </a:ext>
            </a:extLst>
          </p:cNvPr>
          <p:cNvSpPr>
            <a:spLocks noGrp="1"/>
          </p:cNvSpPr>
          <p:nvPr>
            <p:ph type="dt" sz="half" idx="10"/>
          </p:nvPr>
        </p:nvSpPr>
        <p:spPr/>
        <p:txBody>
          <a:bodyPr/>
          <a:lstStyle>
            <a:lvl1pPr>
              <a:defRPr/>
            </a:lvl1pPr>
          </a:lstStyle>
          <a:p>
            <a:pPr>
              <a:defRPr/>
            </a:pPr>
            <a:fld id="{3A0760AD-EEC6-437F-AEC8-4C20189175DD}" type="datetime1">
              <a:rPr lang="en-GB" altLang="en-US"/>
              <a:pPr>
                <a:defRPr/>
              </a:pPr>
              <a:t>10/03/2023</a:t>
            </a:fld>
            <a:endParaRPr lang="en-GB" altLang="en-US"/>
          </a:p>
        </p:txBody>
      </p:sp>
      <p:sp>
        <p:nvSpPr>
          <p:cNvPr id="6" name="Slide Number Placeholder 5">
            <a:extLst>
              <a:ext uri="{FF2B5EF4-FFF2-40B4-BE49-F238E27FC236}">
                <a16:creationId xmlns:a16="http://schemas.microsoft.com/office/drawing/2014/main" id="{29036F49-6F48-0548-2293-BFFD280B0EAE}"/>
              </a:ext>
            </a:extLst>
          </p:cNvPr>
          <p:cNvSpPr>
            <a:spLocks noGrp="1"/>
          </p:cNvSpPr>
          <p:nvPr>
            <p:ph type="sldNum" sz="quarter" idx="11"/>
          </p:nvPr>
        </p:nvSpPr>
        <p:spPr/>
        <p:txBody>
          <a:bodyPr/>
          <a:lstStyle>
            <a:lvl1pPr>
              <a:defRPr/>
            </a:lvl1pPr>
          </a:lstStyle>
          <a:p>
            <a:pPr>
              <a:defRPr/>
            </a:pPr>
            <a:fld id="{1FAF0FD6-9FA3-4508-B3B0-5D71842B005C}" type="slidenum">
              <a:rPr lang="en-GB" altLang="en-US"/>
              <a:pPr>
                <a:defRPr/>
              </a:pPr>
              <a:t>‹#›</a:t>
            </a:fld>
            <a:endParaRPr lang="en-GB" altLang="en-US"/>
          </a:p>
        </p:txBody>
      </p:sp>
    </p:spTree>
    <p:extLst>
      <p:ext uri="{BB962C8B-B14F-4D97-AF65-F5344CB8AC3E}">
        <p14:creationId xmlns:p14="http://schemas.microsoft.com/office/powerpoint/2010/main" val="1743495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705478B-969D-85B9-971B-43AC9F433BB5}"/>
              </a:ext>
            </a:extLst>
          </p:cNvPr>
          <p:cNvSpPr>
            <a:spLocks noGrp="1"/>
          </p:cNvSpPr>
          <p:nvPr>
            <p:ph type="dt" sz="half" idx="10"/>
          </p:nvPr>
        </p:nvSpPr>
        <p:spPr/>
        <p:txBody>
          <a:bodyPr/>
          <a:lstStyle>
            <a:lvl1pPr>
              <a:defRPr/>
            </a:lvl1pPr>
          </a:lstStyle>
          <a:p>
            <a:pPr>
              <a:defRPr/>
            </a:pPr>
            <a:fld id="{3D4869AA-0B31-4470-9A18-6CA3107BDB5A}" type="datetime1">
              <a:rPr lang="en-GB" altLang="en-US"/>
              <a:pPr>
                <a:defRPr/>
              </a:pPr>
              <a:t>10/03/2023</a:t>
            </a:fld>
            <a:endParaRPr lang="en-GB" altLang="en-US"/>
          </a:p>
        </p:txBody>
      </p:sp>
      <p:sp>
        <p:nvSpPr>
          <p:cNvPr id="8" name="Slide Number Placeholder 5">
            <a:extLst>
              <a:ext uri="{FF2B5EF4-FFF2-40B4-BE49-F238E27FC236}">
                <a16:creationId xmlns:a16="http://schemas.microsoft.com/office/drawing/2014/main" id="{87C3D77C-FC37-41AF-724C-FEBFFBD49A88}"/>
              </a:ext>
            </a:extLst>
          </p:cNvPr>
          <p:cNvSpPr>
            <a:spLocks noGrp="1"/>
          </p:cNvSpPr>
          <p:nvPr>
            <p:ph type="sldNum" sz="quarter" idx="11"/>
          </p:nvPr>
        </p:nvSpPr>
        <p:spPr/>
        <p:txBody>
          <a:bodyPr/>
          <a:lstStyle>
            <a:lvl1pPr>
              <a:defRPr/>
            </a:lvl1pPr>
          </a:lstStyle>
          <a:p>
            <a:pPr>
              <a:defRPr/>
            </a:pPr>
            <a:fld id="{515E543E-496F-4B07-B191-E41327DAB22C}" type="slidenum">
              <a:rPr lang="en-GB" altLang="en-US"/>
              <a:pPr>
                <a:defRPr/>
              </a:pPr>
              <a:t>‹#›</a:t>
            </a:fld>
            <a:endParaRPr lang="en-GB" altLang="en-US"/>
          </a:p>
        </p:txBody>
      </p:sp>
    </p:spTree>
    <p:extLst>
      <p:ext uri="{BB962C8B-B14F-4D97-AF65-F5344CB8AC3E}">
        <p14:creationId xmlns:p14="http://schemas.microsoft.com/office/powerpoint/2010/main" val="1900641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B9CBBA4-2C95-AF64-1B25-7B544C37BBB0}"/>
              </a:ext>
            </a:extLst>
          </p:cNvPr>
          <p:cNvSpPr>
            <a:spLocks noGrp="1"/>
          </p:cNvSpPr>
          <p:nvPr>
            <p:ph type="dt" sz="half" idx="10"/>
          </p:nvPr>
        </p:nvSpPr>
        <p:spPr/>
        <p:txBody>
          <a:bodyPr/>
          <a:lstStyle>
            <a:lvl1pPr>
              <a:defRPr/>
            </a:lvl1pPr>
          </a:lstStyle>
          <a:p>
            <a:pPr>
              <a:defRPr/>
            </a:pPr>
            <a:fld id="{DAB320ED-38E4-4A70-A32A-720BCD2A394F}" type="datetime1">
              <a:rPr lang="en-GB" altLang="en-US"/>
              <a:pPr>
                <a:defRPr/>
              </a:pPr>
              <a:t>10/03/2023</a:t>
            </a:fld>
            <a:endParaRPr lang="en-GB" altLang="en-US"/>
          </a:p>
        </p:txBody>
      </p:sp>
      <p:sp>
        <p:nvSpPr>
          <p:cNvPr id="4" name="Slide Number Placeholder 5">
            <a:extLst>
              <a:ext uri="{FF2B5EF4-FFF2-40B4-BE49-F238E27FC236}">
                <a16:creationId xmlns:a16="http://schemas.microsoft.com/office/drawing/2014/main" id="{9E2709FA-E74D-2429-6F2E-ACD99E58FC4A}"/>
              </a:ext>
            </a:extLst>
          </p:cNvPr>
          <p:cNvSpPr>
            <a:spLocks noGrp="1"/>
          </p:cNvSpPr>
          <p:nvPr>
            <p:ph type="sldNum" sz="quarter" idx="11"/>
          </p:nvPr>
        </p:nvSpPr>
        <p:spPr/>
        <p:txBody>
          <a:bodyPr/>
          <a:lstStyle>
            <a:lvl1pPr>
              <a:defRPr/>
            </a:lvl1pPr>
          </a:lstStyle>
          <a:p>
            <a:pPr>
              <a:defRPr/>
            </a:pPr>
            <a:fld id="{E754CE99-9F0D-4310-B59A-A2319FF4929D}" type="slidenum">
              <a:rPr lang="en-GB" altLang="en-US"/>
              <a:pPr>
                <a:defRPr/>
              </a:pPr>
              <a:t>‹#›</a:t>
            </a:fld>
            <a:endParaRPr lang="en-GB" altLang="en-US"/>
          </a:p>
        </p:txBody>
      </p:sp>
    </p:spTree>
    <p:extLst>
      <p:ext uri="{BB962C8B-B14F-4D97-AF65-F5344CB8AC3E}">
        <p14:creationId xmlns:p14="http://schemas.microsoft.com/office/powerpoint/2010/main" val="103809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5D4B9E0-CDE4-730D-38B7-CC29A4E8A497}"/>
              </a:ext>
            </a:extLst>
          </p:cNvPr>
          <p:cNvSpPr>
            <a:spLocks noGrp="1"/>
          </p:cNvSpPr>
          <p:nvPr>
            <p:ph type="dt" sz="half" idx="10"/>
          </p:nvPr>
        </p:nvSpPr>
        <p:spPr/>
        <p:txBody>
          <a:bodyPr/>
          <a:lstStyle>
            <a:lvl1pPr>
              <a:defRPr/>
            </a:lvl1pPr>
          </a:lstStyle>
          <a:p>
            <a:pPr>
              <a:defRPr/>
            </a:pPr>
            <a:fld id="{3F3BB001-582A-42F3-AEE2-A7F129811629}" type="datetime1">
              <a:rPr lang="en-GB" altLang="en-US"/>
              <a:pPr>
                <a:defRPr/>
              </a:pPr>
              <a:t>10/03/2023</a:t>
            </a:fld>
            <a:endParaRPr lang="en-GB" altLang="en-US"/>
          </a:p>
        </p:txBody>
      </p:sp>
      <p:sp>
        <p:nvSpPr>
          <p:cNvPr id="3" name="Slide Number Placeholder 5">
            <a:extLst>
              <a:ext uri="{FF2B5EF4-FFF2-40B4-BE49-F238E27FC236}">
                <a16:creationId xmlns:a16="http://schemas.microsoft.com/office/drawing/2014/main" id="{8793F01F-C445-F9B9-9B0D-CD7CF6E8472B}"/>
              </a:ext>
            </a:extLst>
          </p:cNvPr>
          <p:cNvSpPr>
            <a:spLocks noGrp="1"/>
          </p:cNvSpPr>
          <p:nvPr>
            <p:ph type="sldNum" sz="quarter" idx="11"/>
          </p:nvPr>
        </p:nvSpPr>
        <p:spPr/>
        <p:txBody>
          <a:bodyPr/>
          <a:lstStyle>
            <a:lvl1pPr>
              <a:defRPr/>
            </a:lvl1pPr>
          </a:lstStyle>
          <a:p>
            <a:pPr>
              <a:defRPr/>
            </a:pPr>
            <a:fld id="{C5716FD6-49B1-46DD-AD1E-36B004A8EB57}" type="slidenum">
              <a:rPr lang="en-GB" altLang="en-US"/>
              <a:pPr>
                <a:defRPr/>
              </a:pPr>
              <a:t>‹#›</a:t>
            </a:fld>
            <a:endParaRPr lang="en-GB" altLang="en-US"/>
          </a:p>
        </p:txBody>
      </p:sp>
    </p:spTree>
    <p:extLst>
      <p:ext uri="{BB962C8B-B14F-4D97-AF65-F5344CB8AC3E}">
        <p14:creationId xmlns:p14="http://schemas.microsoft.com/office/powerpoint/2010/main" val="3051490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9ED3CC8-32DC-C29B-39F1-BF1D8294AADC}"/>
              </a:ext>
            </a:extLst>
          </p:cNvPr>
          <p:cNvSpPr>
            <a:spLocks noGrp="1"/>
          </p:cNvSpPr>
          <p:nvPr>
            <p:ph type="dt" sz="half" idx="10"/>
          </p:nvPr>
        </p:nvSpPr>
        <p:spPr/>
        <p:txBody>
          <a:bodyPr/>
          <a:lstStyle>
            <a:lvl1pPr>
              <a:defRPr/>
            </a:lvl1pPr>
          </a:lstStyle>
          <a:p>
            <a:pPr>
              <a:defRPr/>
            </a:pPr>
            <a:fld id="{1219821D-E35C-496F-B846-5859A225A217}" type="datetime1">
              <a:rPr lang="en-GB" altLang="en-US"/>
              <a:pPr>
                <a:defRPr/>
              </a:pPr>
              <a:t>10/03/2023</a:t>
            </a:fld>
            <a:endParaRPr lang="en-GB" altLang="en-US"/>
          </a:p>
        </p:txBody>
      </p:sp>
      <p:sp>
        <p:nvSpPr>
          <p:cNvPr id="6" name="Slide Number Placeholder 5">
            <a:extLst>
              <a:ext uri="{FF2B5EF4-FFF2-40B4-BE49-F238E27FC236}">
                <a16:creationId xmlns:a16="http://schemas.microsoft.com/office/drawing/2014/main" id="{38A2B8F6-70CC-75DB-6892-1291612934EE}"/>
              </a:ext>
            </a:extLst>
          </p:cNvPr>
          <p:cNvSpPr>
            <a:spLocks noGrp="1"/>
          </p:cNvSpPr>
          <p:nvPr>
            <p:ph type="sldNum" sz="quarter" idx="11"/>
          </p:nvPr>
        </p:nvSpPr>
        <p:spPr/>
        <p:txBody>
          <a:bodyPr/>
          <a:lstStyle>
            <a:lvl1pPr>
              <a:defRPr/>
            </a:lvl1pPr>
          </a:lstStyle>
          <a:p>
            <a:pPr>
              <a:defRPr/>
            </a:pPr>
            <a:fld id="{26FB6C58-5274-418E-B233-2834FD6E309E}" type="slidenum">
              <a:rPr lang="en-GB" altLang="en-US"/>
              <a:pPr>
                <a:defRPr/>
              </a:pPr>
              <a:t>‹#›</a:t>
            </a:fld>
            <a:endParaRPr lang="en-GB" altLang="en-US"/>
          </a:p>
        </p:txBody>
      </p:sp>
    </p:spTree>
    <p:extLst>
      <p:ext uri="{BB962C8B-B14F-4D97-AF65-F5344CB8AC3E}">
        <p14:creationId xmlns:p14="http://schemas.microsoft.com/office/powerpoint/2010/main" val="3436691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E83AA4E-78ED-0F5C-6B67-C20B71BD9180}"/>
              </a:ext>
            </a:extLst>
          </p:cNvPr>
          <p:cNvSpPr>
            <a:spLocks noGrp="1"/>
          </p:cNvSpPr>
          <p:nvPr>
            <p:ph type="dt" sz="half" idx="10"/>
          </p:nvPr>
        </p:nvSpPr>
        <p:spPr/>
        <p:txBody>
          <a:bodyPr/>
          <a:lstStyle>
            <a:lvl1pPr>
              <a:defRPr/>
            </a:lvl1pPr>
          </a:lstStyle>
          <a:p>
            <a:pPr>
              <a:defRPr/>
            </a:pPr>
            <a:fld id="{B51CAB48-2ED7-48D9-8458-ED2F06F0DEB1}" type="datetime1">
              <a:rPr lang="en-GB" altLang="en-US"/>
              <a:pPr>
                <a:defRPr/>
              </a:pPr>
              <a:t>10/03/2023</a:t>
            </a:fld>
            <a:endParaRPr lang="en-GB" altLang="en-US"/>
          </a:p>
        </p:txBody>
      </p:sp>
      <p:sp>
        <p:nvSpPr>
          <p:cNvPr id="6" name="Slide Number Placeholder 5">
            <a:extLst>
              <a:ext uri="{FF2B5EF4-FFF2-40B4-BE49-F238E27FC236}">
                <a16:creationId xmlns:a16="http://schemas.microsoft.com/office/drawing/2014/main" id="{FE08247D-9647-B815-E726-7C4C88CFF88B}"/>
              </a:ext>
            </a:extLst>
          </p:cNvPr>
          <p:cNvSpPr>
            <a:spLocks noGrp="1"/>
          </p:cNvSpPr>
          <p:nvPr>
            <p:ph type="sldNum" sz="quarter" idx="11"/>
          </p:nvPr>
        </p:nvSpPr>
        <p:spPr/>
        <p:txBody>
          <a:bodyPr/>
          <a:lstStyle>
            <a:lvl1pPr>
              <a:defRPr/>
            </a:lvl1pPr>
          </a:lstStyle>
          <a:p>
            <a:pPr>
              <a:defRPr/>
            </a:pPr>
            <a:fld id="{AFC4AA9F-1D6B-455C-9BCB-6FB24A6F0696}" type="slidenum">
              <a:rPr lang="en-GB" altLang="en-US"/>
              <a:pPr>
                <a:defRPr/>
              </a:pPr>
              <a:t>‹#›</a:t>
            </a:fld>
            <a:endParaRPr lang="en-GB" altLang="en-US"/>
          </a:p>
        </p:txBody>
      </p:sp>
    </p:spTree>
    <p:extLst>
      <p:ext uri="{BB962C8B-B14F-4D97-AF65-F5344CB8AC3E}">
        <p14:creationId xmlns:p14="http://schemas.microsoft.com/office/powerpoint/2010/main" val="1745464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5376E9-FE0C-4FE6-FA5D-77C9A3E38919}"/>
              </a:ext>
            </a:extLst>
          </p:cNvPr>
          <p:cNvSpPr>
            <a:spLocks noGrp="1"/>
          </p:cNvSpPr>
          <p:nvPr>
            <p:ph type="dt" sz="half" idx="10"/>
          </p:nvPr>
        </p:nvSpPr>
        <p:spPr/>
        <p:txBody>
          <a:bodyPr/>
          <a:lstStyle>
            <a:lvl1pPr>
              <a:defRPr/>
            </a:lvl1pPr>
          </a:lstStyle>
          <a:p>
            <a:pPr>
              <a:defRPr/>
            </a:pPr>
            <a:fld id="{98B4CCB2-CD5E-470F-9249-514715798D13}" type="datetime1">
              <a:rPr lang="en-GB" altLang="en-US"/>
              <a:pPr>
                <a:defRPr/>
              </a:pPr>
              <a:t>10/03/2023</a:t>
            </a:fld>
            <a:endParaRPr lang="en-GB" altLang="en-US"/>
          </a:p>
        </p:txBody>
      </p:sp>
      <p:sp>
        <p:nvSpPr>
          <p:cNvPr id="5" name="Slide Number Placeholder 5">
            <a:extLst>
              <a:ext uri="{FF2B5EF4-FFF2-40B4-BE49-F238E27FC236}">
                <a16:creationId xmlns:a16="http://schemas.microsoft.com/office/drawing/2014/main" id="{05DEC46D-4145-58A2-FE46-E71655850A2B}"/>
              </a:ext>
            </a:extLst>
          </p:cNvPr>
          <p:cNvSpPr>
            <a:spLocks noGrp="1"/>
          </p:cNvSpPr>
          <p:nvPr>
            <p:ph type="sldNum" sz="quarter" idx="11"/>
          </p:nvPr>
        </p:nvSpPr>
        <p:spPr/>
        <p:txBody>
          <a:bodyPr/>
          <a:lstStyle>
            <a:lvl1pPr>
              <a:defRPr/>
            </a:lvl1pPr>
          </a:lstStyle>
          <a:p>
            <a:pPr>
              <a:defRPr/>
            </a:pPr>
            <a:fld id="{D5105B3F-815B-4019-AFCC-8E34884D5088}" type="slidenum">
              <a:rPr lang="en-GB" altLang="en-US"/>
              <a:pPr>
                <a:defRPr/>
              </a:pPr>
              <a:t>‹#›</a:t>
            </a:fld>
            <a:endParaRPr lang="en-GB" altLang="en-US"/>
          </a:p>
        </p:txBody>
      </p:sp>
    </p:spTree>
    <p:extLst>
      <p:ext uri="{BB962C8B-B14F-4D97-AF65-F5344CB8AC3E}">
        <p14:creationId xmlns:p14="http://schemas.microsoft.com/office/powerpoint/2010/main" val="2384575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4B6730-227D-19FD-17EF-B655E849AE67}"/>
              </a:ext>
            </a:extLst>
          </p:cNvPr>
          <p:cNvSpPr>
            <a:spLocks noGrp="1"/>
          </p:cNvSpPr>
          <p:nvPr>
            <p:ph type="dt" sz="half" idx="10"/>
          </p:nvPr>
        </p:nvSpPr>
        <p:spPr/>
        <p:txBody>
          <a:bodyPr/>
          <a:lstStyle>
            <a:lvl1pPr>
              <a:defRPr/>
            </a:lvl1pPr>
          </a:lstStyle>
          <a:p>
            <a:pPr>
              <a:defRPr/>
            </a:pPr>
            <a:fld id="{CA684651-0F17-4C54-ADA2-E05CF6B21D96}" type="datetime1">
              <a:rPr lang="en-GB" altLang="en-US"/>
              <a:pPr>
                <a:defRPr/>
              </a:pPr>
              <a:t>10/03/2023</a:t>
            </a:fld>
            <a:endParaRPr lang="en-GB" altLang="en-US"/>
          </a:p>
        </p:txBody>
      </p:sp>
      <p:sp>
        <p:nvSpPr>
          <p:cNvPr id="5" name="Slide Number Placeholder 5">
            <a:extLst>
              <a:ext uri="{FF2B5EF4-FFF2-40B4-BE49-F238E27FC236}">
                <a16:creationId xmlns:a16="http://schemas.microsoft.com/office/drawing/2014/main" id="{8A270413-1E33-0288-AE4E-7E7609130F9C}"/>
              </a:ext>
            </a:extLst>
          </p:cNvPr>
          <p:cNvSpPr>
            <a:spLocks noGrp="1"/>
          </p:cNvSpPr>
          <p:nvPr>
            <p:ph type="sldNum" sz="quarter" idx="11"/>
          </p:nvPr>
        </p:nvSpPr>
        <p:spPr/>
        <p:txBody>
          <a:bodyPr/>
          <a:lstStyle>
            <a:lvl1pPr>
              <a:defRPr/>
            </a:lvl1pPr>
          </a:lstStyle>
          <a:p>
            <a:pPr>
              <a:defRPr/>
            </a:pPr>
            <a:fld id="{02714108-2A23-402F-B76C-91A60BD49AE6}" type="slidenum">
              <a:rPr lang="en-GB" altLang="en-US"/>
              <a:pPr>
                <a:defRPr/>
              </a:pPr>
              <a:t>‹#›</a:t>
            </a:fld>
            <a:endParaRPr lang="en-GB" altLang="en-US"/>
          </a:p>
        </p:txBody>
      </p:sp>
    </p:spTree>
    <p:extLst>
      <p:ext uri="{BB962C8B-B14F-4D97-AF65-F5344CB8AC3E}">
        <p14:creationId xmlns:p14="http://schemas.microsoft.com/office/powerpoint/2010/main" val="33697416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Infographic/Data">
    <p:spTree>
      <p:nvGrpSpPr>
        <p:cNvPr id="1" name=""/>
        <p:cNvGrpSpPr/>
        <p:nvPr/>
      </p:nvGrpSpPr>
      <p:grpSpPr>
        <a:xfrm>
          <a:off x="0" y="0"/>
          <a:ext cx="0" cy="0"/>
          <a:chOff x="0" y="0"/>
          <a:chExt cx="0" cy="0"/>
        </a:xfrm>
      </p:grpSpPr>
      <p:pic>
        <p:nvPicPr>
          <p:cNvPr id="4" name="Image 7" descr="horizontal_strip_simplified_04.jpg">
            <a:extLst>
              <a:ext uri="{FF2B5EF4-FFF2-40B4-BE49-F238E27FC236}">
                <a16:creationId xmlns:a16="http://schemas.microsoft.com/office/drawing/2014/main" id="{708B18E6-6A6A-847B-B0AF-8F44841D15F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19050"/>
            <a:ext cx="9144000"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46400" y="334800"/>
            <a:ext cx="7792719" cy="1011600"/>
          </a:xfrm>
        </p:spPr>
        <p:txBody>
          <a:bodyPr/>
          <a:lstStyle>
            <a:lvl1pPr algn="l">
              <a:defRPr>
                <a:latin typeface="Arial"/>
                <a:cs typeface="Arial"/>
              </a:defRPr>
            </a:lvl1pPr>
          </a:lstStyle>
          <a:p>
            <a:r>
              <a:rPr lang="en-US" dirty="0"/>
              <a:t>Click to edit Master title style</a:t>
            </a:r>
          </a:p>
        </p:txBody>
      </p:sp>
      <p:sp>
        <p:nvSpPr>
          <p:cNvPr id="3" name="Content Placeholder 2"/>
          <p:cNvSpPr>
            <a:spLocks noGrp="1"/>
          </p:cNvSpPr>
          <p:nvPr>
            <p:ph sz="half" idx="1"/>
          </p:nvPr>
        </p:nvSpPr>
        <p:spPr>
          <a:xfrm>
            <a:off x="446400" y="1600200"/>
            <a:ext cx="7792720" cy="4432300"/>
          </a:xfrm>
        </p:spPr>
        <p:txBody>
          <a:bodyPr/>
          <a:lstStyle>
            <a:lvl1pPr marL="0" indent="0">
              <a:buClr>
                <a:schemeClr val="tx2">
                  <a:lumMod val="60000"/>
                  <a:lumOff val="40000"/>
                </a:schemeClr>
              </a:buClr>
              <a:buNone/>
              <a:defRPr sz="2800">
                <a:latin typeface="Arial"/>
                <a:cs typeface="Arial"/>
              </a:defRPr>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p:txBody>
      </p:sp>
    </p:spTree>
    <p:extLst>
      <p:ext uri="{BB962C8B-B14F-4D97-AF65-F5344CB8AC3E}">
        <p14:creationId xmlns:p14="http://schemas.microsoft.com/office/powerpoint/2010/main" val="329653575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hart Placeholder 3"/>
          <p:cNvSpPr>
            <a:spLocks noGrp="1"/>
          </p:cNvSpPr>
          <p:nvPr>
            <p:ph type="chart" sz="half" idx="2"/>
          </p:nvPr>
        </p:nvSpPr>
        <p:spPr>
          <a:xfrm>
            <a:off x="4648200" y="1600200"/>
            <a:ext cx="4038600" cy="4525963"/>
          </a:xfrm>
        </p:spPr>
        <p:txBody>
          <a:bodyPr/>
          <a:lstStyle/>
          <a:p>
            <a:pPr lvl="0"/>
            <a:endParaRPr lang="en-US" noProof="0"/>
          </a:p>
        </p:txBody>
      </p:sp>
      <p:sp>
        <p:nvSpPr>
          <p:cNvPr id="5" name="Date Placeholder 6">
            <a:extLst>
              <a:ext uri="{FF2B5EF4-FFF2-40B4-BE49-F238E27FC236}">
                <a16:creationId xmlns:a16="http://schemas.microsoft.com/office/drawing/2014/main" id="{B27EE0D1-4B25-FD7E-6BB9-0C87ED276F1D}"/>
              </a:ext>
            </a:extLst>
          </p:cNvPr>
          <p:cNvSpPr>
            <a:spLocks noGrp="1" noChangeArrowheads="1"/>
          </p:cNvSpPr>
          <p:nvPr>
            <p:ph type="dt" sz="half" idx="10"/>
          </p:nvPr>
        </p:nvSpPr>
        <p:spPr/>
        <p:txBody>
          <a:bodyPr/>
          <a:lstStyle>
            <a:lvl1pPr>
              <a:defRPr/>
            </a:lvl1pPr>
          </a:lstStyle>
          <a:p>
            <a:pPr>
              <a:defRPr/>
            </a:pPr>
            <a:fld id="{BCDC51FD-359B-4A11-A4F5-C30C439180E7}" type="datetime1">
              <a:rPr lang="en-GB"/>
              <a:pPr>
                <a:defRPr/>
              </a:pPr>
              <a:t>10/03/2023</a:t>
            </a:fld>
            <a:endParaRPr lang="en-US"/>
          </a:p>
        </p:txBody>
      </p:sp>
      <p:sp>
        <p:nvSpPr>
          <p:cNvPr id="6" name="Rectangle 5">
            <a:extLst>
              <a:ext uri="{FF2B5EF4-FFF2-40B4-BE49-F238E27FC236}">
                <a16:creationId xmlns:a16="http://schemas.microsoft.com/office/drawing/2014/main" id="{B0100C48-A41A-49F4-29A7-C8F3AD59DCC8}"/>
              </a:ext>
            </a:extLst>
          </p:cNvPr>
          <p:cNvSpPr>
            <a:spLocks noGrp="1" noChangeArrowheads="1"/>
          </p:cNvSpPr>
          <p:nvPr>
            <p:ph type="ftr" sz="quarter" idx="11"/>
          </p:nvPr>
        </p:nvSpPr>
        <p:spPr>
          <a:xfrm>
            <a:off x="0" y="0"/>
            <a:ext cx="0" cy="0"/>
          </a:xfrm>
        </p:spPr>
        <p:txBody>
          <a:bodyPr/>
          <a:lstStyle>
            <a:lvl1pPr>
              <a:defRPr/>
            </a:lvl1pPr>
          </a:lstStyle>
          <a:p>
            <a:pPr>
              <a:defRPr/>
            </a:pPr>
            <a:endParaRPr lang="en-US"/>
          </a:p>
        </p:txBody>
      </p:sp>
      <p:sp>
        <p:nvSpPr>
          <p:cNvPr id="7" name="Slide Number Placeholder 8">
            <a:extLst>
              <a:ext uri="{FF2B5EF4-FFF2-40B4-BE49-F238E27FC236}">
                <a16:creationId xmlns:a16="http://schemas.microsoft.com/office/drawing/2014/main" id="{E565ADC9-E780-8417-27C8-1A372E254068}"/>
              </a:ext>
            </a:extLst>
          </p:cNvPr>
          <p:cNvSpPr>
            <a:spLocks noGrp="1" noChangeArrowheads="1"/>
          </p:cNvSpPr>
          <p:nvPr>
            <p:ph type="sldNum" sz="quarter" idx="12"/>
          </p:nvPr>
        </p:nvSpPr>
        <p:spPr/>
        <p:txBody>
          <a:bodyPr/>
          <a:lstStyle>
            <a:lvl1pPr>
              <a:defRPr/>
            </a:lvl1pPr>
          </a:lstStyle>
          <a:p>
            <a:pPr>
              <a:defRPr/>
            </a:pPr>
            <a:fld id="{D70A2C96-47A0-472D-AC11-87C0718930F3}" type="slidenum">
              <a:rPr lang="en-US" altLang="en-US"/>
              <a:pPr>
                <a:defRPr/>
              </a:pPr>
              <a:t>‹#›</a:t>
            </a:fld>
            <a:endParaRPr lang="en-US" altLang="en-US"/>
          </a:p>
        </p:txBody>
      </p:sp>
    </p:spTree>
    <p:extLst>
      <p:ext uri="{BB962C8B-B14F-4D97-AF65-F5344CB8AC3E}">
        <p14:creationId xmlns:p14="http://schemas.microsoft.com/office/powerpoint/2010/main" val="619246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lide title and text">
    <p:spTree>
      <p:nvGrpSpPr>
        <p:cNvPr id="1" name=""/>
        <p:cNvGrpSpPr/>
        <p:nvPr/>
      </p:nvGrpSpPr>
      <p:grpSpPr>
        <a:xfrm>
          <a:off x="0" y="0"/>
          <a:ext cx="0" cy="0"/>
          <a:chOff x="0" y="0"/>
          <a:chExt cx="0" cy="0"/>
        </a:xfrm>
      </p:grpSpPr>
      <p:sp>
        <p:nvSpPr>
          <p:cNvPr id="7" name="Title 1"/>
          <p:cNvSpPr>
            <a:spLocks noGrp="1"/>
          </p:cNvSpPr>
          <p:nvPr>
            <p:ph type="ctrTitle"/>
          </p:nvPr>
        </p:nvSpPr>
        <p:spPr>
          <a:xfrm>
            <a:off x="457200" y="1025526"/>
            <a:ext cx="7772400" cy="679449"/>
          </a:xfrm>
          <a:prstGeom prst="rect">
            <a:avLst/>
          </a:prstGeom>
        </p:spPr>
        <p:txBody>
          <a:bodyPr/>
          <a:lstStyle>
            <a:lvl1pPr algn="l">
              <a:defRPr sz="3600" b="1" baseline="0">
                <a:solidFill>
                  <a:srgbClr val="A00054"/>
                </a:solidFill>
              </a:defRPr>
            </a:lvl1pPr>
          </a:lstStyle>
          <a:p>
            <a:r>
              <a:rPr lang="en-US"/>
              <a:t>Click to edit Master title style</a:t>
            </a:r>
            <a:endParaRPr lang="en-US" dirty="0"/>
          </a:p>
        </p:txBody>
      </p:sp>
      <p:sp>
        <p:nvSpPr>
          <p:cNvPr id="10" name="Text Placeholder 7"/>
          <p:cNvSpPr>
            <a:spLocks noGrp="1"/>
          </p:cNvSpPr>
          <p:nvPr>
            <p:ph type="body" sz="quarter" idx="13"/>
          </p:nvPr>
        </p:nvSpPr>
        <p:spPr>
          <a:xfrm>
            <a:off x="457200" y="1954924"/>
            <a:ext cx="7839075" cy="3720662"/>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267126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2" y="258764"/>
            <a:ext cx="9140825" cy="731837"/>
          </a:xfrm>
        </p:spPr>
        <p:txBody>
          <a:bodyPr/>
          <a:lstStyle/>
          <a:p>
            <a:r>
              <a:rPr lang="en-US"/>
              <a:t>Click to edit Master title style</a:t>
            </a:r>
          </a:p>
        </p:txBody>
      </p:sp>
      <p:sp>
        <p:nvSpPr>
          <p:cNvPr id="3" name="Content Placeholder 2"/>
          <p:cNvSpPr>
            <a:spLocks noGrp="1"/>
          </p:cNvSpPr>
          <p:nvPr>
            <p:ph sz="quarter" idx="1"/>
          </p:nvPr>
        </p:nvSpPr>
        <p:spPr>
          <a:xfrm>
            <a:off x="231777" y="1066802"/>
            <a:ext cx="4265613" cy="24368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9788" y="1066802"/>
            <a:ext cx="4265612" cy="24368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231777" y="3656013"/>
            <a:ext cx="4265613"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9788" y="3656013"/>
            <a:ext cx="4265612"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8301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90BA92F-8D69-E977-7494-14F72DC7A73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E0AB161-CF35-30A8-7396-812E69F6BBD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BFF43B1-8E42-A977-7984-47C392362AA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D6ACDA2-372A-4B77-98EE-6223456A4499}" type="datetime1">
              <a:rPr lang="en-GB" altLang="en-US"/>
              <a:pPr>
                <a:defRPr/>
              </a:pPr>
              <a:t>10/03/2023</a:t>
            </a:fld>
            <a:endParaRPr lang="en-GB" altLang="en-US"/>
          </a:p>
        </p:txBody>
      </p:sp>
      <p:sp>
        <p:nvSpPr>
          <p:cNvPr id="6" name="Slide Number Placeholder 5">
            <a:extLst>
              <a:ext uri="{FF2B5EF4-FFF2-40B4-BE49-F238E27FC236}">
                <a16:creationId xmlns:a16="http://schemas.microsoft.com/office/drawing/2014/main" id="{04D3479E-E958-B17E-DE4C-8608CB44E888}"/>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84E73A05-C3BB-4D2B-B73E-FF6B0574D08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93" r:id="rId1"/>
    <p:sldLayoutId id="2147484094" r:id="rId2"/>
    <p:sldLayoutId id="2147484084" r:id="rId3"/>
    <p:sldLayoutId id="2147484085" r:id="rId4"/>
    <p:sldLayoutId id="2147484086" r:id="rId5"/>
    <p:sldLayoutId id="2147484087" r:id="rId6"/>
    <p:sldLayoutId id="2147484088" r:id="rId7"/>
    <p:sldLayoutId id="2147484089" r:id="rId8"/>
    <p:sldLayoutId id="2147484090" r:id="rId9"/>
    <p:sldLayoutId id="2147484091" r:id="rId10"/>
    <p:sldLayoutId id="2147484092" r:id="rId11"/>
    <p:sldLayoutId id="2147484095" r:id="rId12"/>
    <p:sldLayoutId id="2147484096" r:id="rId13"/>
    <p:sldLayoutId id="2147484097" r:id="rId14"/>
    <p:sldLayoutId id="2147484098"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esa.un.org/wpp/JS-Charts/aging-old-dep-ratio_0.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36/bmj.f659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dx.doi.org/10.1787/health_glance-2015-73-en" TargetMode="External"/><Relationship Id="rId2" Type="http://schemas.openxmlformats.org/officeDocument/2006/relationships/hyperlink" Target="http://www.euro.who.int/__data/assets/pdf_file/0004/64966/E92560.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7ABFAFD-7F0B-CE36-C2BA-9B74A805CDBD}"/>
              </a:ext>
            </a:extLst>
          </p:cNvPr>
          <p:cNvSpPr>
            <a:spLocks noGrp="1"/>
          </p:cNvSpPr>
          <p:nvPr>
            <p:ph type="ctrTitle"/>
          </p:nvPr>
        </p:nvSpPr>
        <p:spPr>
          <a:xfrm>
            <a:off x="469900" y="2565400"/>
            <a:ext cx="8243888" cy="2447925"/>
          </a:xfrm>
        </p:spPr>
        <p:txBody>
          <a:bodyPr/>
          <a:lstStyle/>
          <a:p>
            <a:r>
              <a:rPr lang="en-GB" altLang="en-US" sz="4000" b="1" dirty="0">
                <a:solidFill>
                  <a:schemeClr val="bg1"/>
                </a:solidFill>
              </a:rPr>
              <a:t>Living with Care: The Older Person (BMHP6009)</a:t>
            </a:r>
            <a:br>
              <a:rPr lang="en-GB" altLang="en-US" sz="3200" dirty="0">
                <a:solidFill>
                  <a:schemeClr val="bg1"/>
                </a:solidFill>
              </a:rPr>
            </a:br>
            <a:br>
              <a:rPr lang="en-GB" altLang="en-US" sz="3200" dirty="0">
                <a:solidFill>
                  <a:schemeClr val="bg1"/>
                </a:solidFill>
              </a:rPr>
            </a:br>
            <a:br>
              <a:rPr lang="en-GB" altLang="en-US" sz="3200" dirty="0">
                <a:solidFill>
                  <a:schemeClr val="bg1"/>
                </a:solidFill>
              </a:rPr>
            </a:br>
            <a:r>
              <a:rPr lang="en-GB" altLang="en-US" sz="3600" b="1" dirty="0">
                <a:solidFill>
                  <a:schemeClr val="bg1"/>
                </a:solidFill>
              </a:rPr>
              <a:t>Week 5: The Impact of Ageing on Society</a:t>
            </a:r>
            <a:br>
              <a:rPr lang="en-GB" altLang="en-US" sz="3600" b="1" dirty="0">
                <a:solidFill>
                  <a:schemeClr val="bg1"/>
                </a:solidFill>
              </a:rPr>
            </a:br>
            <a:br>
              <a:rPr lang="en-GB" altLang="en-US" sz="3200" dirty="0">
                <a:solidFill>
                  <a:schemeClr val="bg1"/>
                </a:solidFill>
              </a:rPr>
            </a:br>
            <a:br>
              <a:rPr lang="en-GB" altLang="en-US" sz="3200" dirty="0">
                <a:solidFill>
                  <a:schemeClr val="bg1"/>
                </a:solidFill>
              </a:rPr>
            </a:br>
            <a:r>
              <a:rPr lang="en-GB" altLang="en-US" sz="3200"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a:extLst>
              <a:ext uri="{FF2B5EF4-FFF2-40B4-BE49-F238E27FC236}">
                <a16:creationId xmlns:a16="http://schemas.microsoft.com/office/drawing/2014/main" id="{001C1FAC-9654-B2F0-0E3E-41E55D4D42C5}"/>
              </a:ext>
            </a:extLst>
          </p:cNvPr>
          <p:cNvSpPr>
            <a:spLocks noGrp="1"/>
          </p:cNvSpPr>
          <p:nvPr>
            <p:ph type="title"/>
          </p:nvPr>
        </p:nvSpPr>
        <p:spPr>
          <a:xfrm>
            <a:off x="250825" y="333375"/>
            <a:ext cx="8713788" cy="530225"/>
          </a:xfrm>
        </p:spPr>
        <p:txBody>
          <a:bodyPr/>
          <a:lstStyle/>
          <a:p>
            <a:r>
              <a:rPr lang="en-US" altLang="en-US" b="1">
                <a:latin typeface="Arial" panose="020B0604020202020204" pitchFamily="34" charset="0"/>
                <a:cs typeface="Arial" panose="020B0604020202020204" pitchFamily="34" charset="0"/>
              </a:rPr>
              <a:t>Learning Outcomes</a:t>
            </a:r>
          </a:p>
        </p:txBody>
      </p:sp>
      <p:sp>
        <p:nvSpPr>
          <p:cNvPr id="6" name="Content Placeholder 5">
            <a:extLst>
              <a:ext uri="{FF2B5EF4-FFF2-40B4-BE49-F238E27FC236}">
                <a16:creationId xmlns:a16="http://schemas.microsoft.com/office/drawing/2014/main" id="{4E8133EF-A52D-B50E-CC32-477328418337}"/>
              </a:ext>
            </a:extLst>
          </p:cNvPr>
          <p:cNvSpPr>
            <a:spLocks noGrp="1"/>
          </p:cNvSpPr>
          <p:nvPr>
            <p:ph idx="1"/>
          </p:nvPr>
        </p:nvSpPr>
        <p:spPr>
          <a:xfrm>
            <a:off x="307975" y="1412875"/>
            <a:ext cx="8599488" cy="3960813"/>
          </a:xfrm>
        </p:spPr>
        <p:txBody>
          <a:bodyPr>
            <a:normAutofit fontScale="92500"/>
          </a:bodyPr>
          <a:lstStyle/>
          <a:p>
            <a:pPr marL="514350" indent="-514350">
              <a:buFont typeface="+mj-lt"/>
              <a:buAutoNum type="arabicPeriod"/>
              <a:defRPr/>
            </a:pPr>
            <a:r>
              <a:rPr lang="en-GB" sz="3000" dirty="0">
                <a:latin typeface="Arial" panose="020B0604020202020204" pitchFamily="34" charset="0"/>
                <a:cs typeface="Arial" panose="020B0604020202020204" pitchFamily="34" charset="0"/>
              </a:rPr>
              <a:t>Critically evaluate and compare local, national and global provision of services for the older person in line with current initiatives and policy </a:t>
            </a:r>
          </a:p>
          <a:p>
            <a:pPr marL="514350" indent="-514350">
              <a:buFont typeface="+mj-lt"/>
              <a:buAutoNum type="arabicPeriod"/>
              <a:defRPr/>
            </a:pPr>
            <a:endParaRPr lang="en-GB" sz="3000" dirty="0">
              <a:latin typeface="Arial" panose="020B0604020202020204" pitchFamily="34" charset="0"/>
              <a:cs typeface="Arial" panose="020B0604020202020204" pitchFamily="34" charset="0"/>
            </a:endParaRPr>
          </a:p>
          <a:p>
            <a:pPr marL="514350" indent="-514350">
              <a:buFont typeface="+mj-lt"/>
              <a:buAutoNum type="arabicPeriod"/>
              <a:defRPr/>
            </a:pPr>
            <a:r>
              <a:rPr lang="en-GB" sz="3000" dirty="0">
                <a:latin typeface="Arial" panose="020B0604020202020204" pitchFamily="34" charset="0"/>
                <a:cs typeface="Arial" panose="020B0604020202020204" pitchFamily="34" charset="0"/>
              </a:rPr>
              <a:t>Examine the prospective future of the care of the older person; including the application of technology information and the use of AI (Artificial Intelligence) within health care provision </a:t>
            </a:r>
          </a:p>
          <a:p>
            <a:pPr marL="0" indent="0">
              <a:buFont typeface="Arial" panose="020B0604020202020204" pitchFamily="34" charset="0"/>
              <a:buNone/>
              <a:defRPr/>
            </a:pPr>
            <a:endParaRPr lang="en-GB" dirty="0">
              <a:latin typeface="Times New Roman" panose="02020603050405020304" pitchFamily="18" charset="0"/>
              <a:cs typeface="Times New Roman" panose="02020603050405020304" pitchFamily="18" charset="0"/>
            </a:endParaRPr>
          </a:p>
          <a:p>
            <a:pPr>
              <a:defRPr/>
            </a:pP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40AD10F-0534-A852-C5B3-8968C343EC59}"/>
              </a:ext>
            </a:extLst>
          </p:cNvPr>
          <p:cNvSpPr>
            <a:spLocks noGrp="1"/>
          </p:cNvSpPr>
          <p:nvPr>
            <p:ph type="title"/>
          </p:nvPr>
        </p:nvSpPr>
        <p:spPr>
          <a:xfrm>
            <a:off x="457200" y="274638"/>
            <a:ext cx="8362950" cy="561975"/>
          </a:xfrm>
        </p:spPr>
        <p:txBody>
          <a:bodyPr/>
          <a:lstStyle/>
          <a:p>
            <a:pPr algn="l" eaLnBrk="1" hangingPunct="1"/>
            <a:r>
              <a:rPr lang="en-US" altLang="en-US" sz="4000" b="1"/>
              <a:t>Lecture Outline</a:t>
            </a:r>
          </a:p>
        </p:txBody>
      </p:sp>
      <p:sp>
        <p:nvSpPr>
          <p:cNvPr id="13315" name="Rectangle 3">
            <a:extLst>
              <a:ext uri="{FF2B5EF4-FFF2-40B4-BE49-F238E27FC236}">
                <a16:creationId xmlns:a16="http://schemas.microsoft.com/office/drawing/2014/main" id="{1B8DD39E-2055-2C9D-594A-EA0D391D197F}"/>
              </a:ext>
            </a:extLst>
          </p:cNvPr>
          <p:cNvSpPr>
            <a:spLocks noGrp="1"/>
          </p:cNvSpPr>
          <p:nvPr>
            <p:ph type="body" idx="1"/>
          </p:nvPr>
        </p:nvSpPr>
        <p:spPr>
          <a:xfrm>
            <a:off x="457200" y="1196975"/>
            <a:ext cx="8002588" cy="3816350"/>
          </a:xfrm>
        </p:spPr>
        <p:txBody>
          <a:bodyPr/>
          <a:lstStyle/>
          <a:p>
            <a:pPr eaLnBrk="1" hangingPunct="1"/>
            <a:r>
              <a:rPr lang="en-US" altLang="en-US" sz="2400" dirty="0"/>
              <a:t>Effects of Modernization &amp; Globalization on the elderly </a:t>
            </a:r>
          </a:p>
          <a:p>
            <a:pPr lvl="1" eaLnBrk="1" hangingPunct="1"/>
            <a:r>
              <a:rPr lang="en-US" altLang="en-US" sz="2000" dirty="0"/>
              <a:t>Demographic transitions &amp; increasing dependency rate</a:t>
            </a:r>
          </a:p>
          <a:p>
            <a:pPr lvl="1" eaLnBrk="1" hangingPunct="1"/>
            <a:r>
              <a:rPr lang="en-GB" altLang="en-US" sz="2000" dirty="0"/>
              <a:t>Impact of ageing on health and health services</a:t>
            </a:r>
          </a:p>
          <a:p>
            <a:pPr lvl="1" eaLnBrk="1" hangingPunct="1"/>
            <a:r>
              <a:rPr lang="en-US" altLang="en-US" sz="2000" dirty="0"/>
              <a:t>Changes in family structure Social life and the rise in dependency on social security</a:t>
            </a:r>
          </a:p>
          <a:p>
            <a:pPr lvl="1" eaLnBrk="1" hangingPunct="1"/>
            <a:r>
              <a:rPr lang="en-US" altLang="en-US" sz="2000" dirty="0"/>
              <a:t>Housing our ageing population</a:t>
            </a:r>
          </a:p>
          <a:p>
            <a:pPr eaLnBrk="1" hangingPunct="1"/>
            <a:endParaRPr lang="en-US" altLang="en-US" sz="2000"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0BDC8338-353C-0ABC-E0AF-74669AADC290}"/>
              </a:ext>
            </a:extLst>
          </p:cNvPr>
          <p:cNvSpPr>
            <a:spLocks noGrp="1"/>
          </p:cNvSpPr>
          <p:nvPr>
            <p:ph type="title"/>
          </p:nvPr>
        </p:nvSpPr>
        <p:spPr>
          <a:xfrm>
            <a:off x="323850" y="260350"/>
            <a:ext cx="8229600" cy="215900"/>
          </a:xfrm>
        </p:spPr>
        <p:txBody>
          <a:bodyPr/>
          <a:lstStyle/>
          <a:p>
            <a:r>
              <a:rPr lang="en-GB" altLang="en-US" sz="3200" b="1"/>
              <a:t>Ageing population</a:t>
            </a:r>
          </a:p>
        </p:txBody>
      </p:sp>
      <p:sp>
        <p:nvSpPr>
          <p:cNvPr id="14339" name="Content Placeholder 4">
            <a:extLst>
              <a:ext uri="{FF2B5EF4-FFF2-40B4-BE49-F238E27FC236}">
                <a16:creationId xmlns:a16="http://schemas.microsoft.com/office/drawing/2014/main" id="{CDCDF573-E493-490E-049E-AD5B7DF76EE9}"/>
              </a:ext>
            </a:extLst>
          </p:cNvPr>
          <p:cNvSpPr>
            <a:spLocks noGrp="1"/>
          </p:cNvSpPr>
          <p:nvPr>
            <p:ph idx="1"/>
          </p:nvPr>
        </p:nvSpPr>
        <p:spPr>
          <a:xfrm>
            <a:off x="179388" y="1268760"/>
            <a:ext cx="5256708" cy="4320828"/>
          </a:xfrm>
        </p:spPr>
        <p:txBody>
          <a:bodyPr/>
          <a:lstStyle/>
          <a:p>
            <a:r>
              <a:rPr lang="en-GB" altLang="en-US" sz="2200" dirty="0">
                <a:latin typeface="Arial" panose="020B0604020202020204" pitchFamily="34" charset="0"/>
                <a:cs typeface="Arial" panose="020B0604020202020204" pitchFamily="34" charset="0"/>
              </a:rPr>
              <a:t>Population ageing is an increasing median age in a population because of declining fertility rates and rising life expectancy. </a:t>
            </a:r>
          </a:p>
          <a:p>
            <a:r>
              <a:rPr lang="en-GB" altLang="en-US" sz="2200" dirty="0">
                <a:latin typeface="Arial" panose="020B0604020202020204" pitchFamily="34" charset="0"/>
                <a:cs typeface="Arial" panose="020B0604020202020204" pitchFamily="34" charset="0"/>
              </a:rPr>
              <a:t>There were 703 million persons aged 65 years or over in the world in 2019</a:t>
            </a:r>
          </a:p>
          <a:p>
            <a:r>
              <a:rPr lang="en-GB" altLang="en-US" sz="2200" dirty="0">
                <a:latin typeface="Arial" panose="020B0604020202020204" pitchFamily="34" charset="0"/>
                <a:cs typeface="Arial" panose="020B0604020202020204" pitchFamily="34" charset="0"/>
              </a:rPr>
              <a:t>Population ageing has been fastest in Eastern and South-Eastern Asia and Latin America and the Caribbean.</a:t>
            </a:r>
          </a:p>
          <a:p>
            <a:r>
              <a:rPr lang="en-GB" altLang="en-US" sz="2200" dirty="0">
                <a:latin typeface="Arial" panose="020B0604020202020204" pitchFamily="34" charset="0"/>
                <a:cs typeface="Arial" panose="020B0604020202020204" pitchFamily="34" charset="0"/>
              </a:rPr>
              <a:t>Throughout most of the world, survival beyond age 65 is improving. </a:t>
            </a:r>
          </a:p>
        </p:txBody>
      </p:sp>
      <p:pic>
        <p:nvPicPr>
          <p:cNvPr id="14340" name="Picture 1">
            <a:extLst>
              <a:ext uri="{FF2B5EF4-FFF2-40B4-BE49-F238E27FC236}">
                <a16:creationId xmlns:a16="http://schemas.microsoft.com/office/drawing/2014/main" id="{7C4B0565-2478-DD12-7692-2F10914244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3088" y="3141663"/>
            <a:ext cx="2957062" cy="1655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187FC2D6-1068-5E4A-D4A8-13497E4B3F8F}"/>
              </a:ext>
            </a:extLst>
          </p:cNvPr>
          <p:cNvSpPr>
            <a:spLocks noGrp="1"/>
          </p:cNvSpPr>
          <p:nvPr>
            <p:ph type="title"/>
          </p:nvPr>
        </p:nvSpPr>
        <p:spPr>
          <a:xfrm>
            <a:off x="539750" y="115888"/>
            <a:ext cx="8229600" cy="635000"/>
          </a:xfrm>
        </p:spPr>
        <p:txBody>
          <a:bodyPr/>
          <a:lstStyle/>
          <a:p>
            <a:r>
              <a:rPr lang="en-GB" altLang="en-US" sz="3200" b="1"/>
              <a:t>Ageing population </a:t>
            </a:r>
          </a:p>
        </p:txBody>
      </p:sp>
      <p:sp>
        <p:nvSpPr>
          <p:cNvPr id="15363" name="Content Placeholder 2">
            <a:extLst>
              <a:ext uri="{FF2B5EF4-FFF2-40B4-BE49-F238E27FC236}">
                <a16:creationId xmlns:a16="http://schemas.microsoft.com/office/drawing/2014/main" id="{F50AC965-6A0F-CB15-6CA2-F3023DBA5D7A}"/>
              </a:ext>
            </a:extLst>
          </p:cNvPr>
          <p:cNvSpPr>
            <a:spLocks noGrp="1"/>
          </p:cNvSpPr>
          <p:nvPr>
            <p:ph idx="1"/>
          </p:nvPr>
        </p:nvSpPr>
        <p:spPr>
          <a:xfrm>
            <a:off x="395288" y="1125538"/>
            <a:ext cx="4691062" cy="3916362"/>
          </a:xfrm>
        </p:spPr>
        <p:txBody>
          <a:bodyPr/>
          <a:lstStyle/>
          <a:p>
            <a:r>
              <a:rPr lang="en-GB" altLang="en-US" sz="2400" dirty="0"/>
              <a:t>Globally, a person aged 65 years in 2015-2020 could expect to live, on average, an additional 17 years. </a:t>
            </a:r>
          </a:p>
          <a:p>
            <a:r>
              <a:rPr lang="en-GB" altLang="en-US" sz="2400" dirty="0"/>
              <a:t>By 2045-2050, that figure will have increased to 19 years.</a:t>
            </a:r>
          </a:p>
          <a:p>
            <a:r>
              <a:rPr lang="en-GB" altLang="en-US" sz="2400" dirty="0"/>
              <a:t>Between 2015-2020 and 2045-2050, life expectancy at age 65 is projected to increase in all countries.</a:t>
            </a:r>
          </a:p>
        </p:txBody>
      </p:sp>
      <p:pic>
        <p:nvPicPr>
          <p:cNvPr id="15364" name="Picture 3">
            <a:extLst>
              <a:ext uri="{FF2B5EF4-FFF2-40B4-BE49-F238E27FC236}">
                <a16:creationId xmlns:a16="http://schemas.microsoft.com/office/drawing/2014/main" id="{606B6DF3-85F5-842A-BB75-DD6620B341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5963" y="3284538"/>
            <a:ext cx="3119437" cy="2208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FB5C796-679F-A389-C464-EF522905DCCE}"/>
              </a:ext>
            </a:extLst>
          </p:cNvPr>
          <p:cNvSpPr>
            <a:spLocks noGrp="1"/>
          </p:cNvSpPr>
          <p:nvPr>
            <p:ph type="title"/>
          </p:nvPr>
        </p:nvSpPr>
        <p:spPr>
          <a:xfrm>
            <a:off x="179388" y="260350"/>
            <a:ext cx="8229600" cy="490538"/>
          </a:xfrm>
        </p:spPr>
        <p:txBody>
          <a:bodyPr rtlCol="0">
            <a:noAutofit/>
          </a:bodyPr>
          <a:lstStyle/>
          <a:p>
            <a:pPr fontAlgn="auto">
              <a:spcAft>
                <a:spcPts val="0"/>
              </a:spcAft>
              <a:defRPr/>
            </a:pPr>
            <a:r>
              <a:rPr lang="en-GB" sz="4000" b="1" dirty="0">
                <a:latin typeface="Minion Pro"/>
                <a:ea typeface="+mn-ea"/>
                <a:cs typeface="+mn-cs"/>
              </a:rPr>
              <a:t>Populations are getting older</a:t>
            </a:r>
          </a:p>
        </p:txBody>
      </p:sp>
      <p:pic>
        <p:nvPicPr>
          <p:cNvPr id="16387" name="Image 19" descr="c_2015.png">
            <a:extLst>
              <a:ext uri="{FF2B5EF4-FFF2-40B4-BE49-F238E27FC236}">
                <a16:creationId xmlns:a16="http://schemas.microsoft.com/office/drawing/2014/main" id="{7F81C1D4-D0F4-C88C-1BEE-8FBBEF3EDFED}"/>
              </a:ext>
            </a:extLst>
          </p:cNvPr>
          <p:cNvPicPr>
            <a:picLocks noChangeAspect="1"/>
          </p:cNvPicPr>
          <p:nvPr/>
        </p:nvPicPr>
        <p:blipFill>
          <a:blip r:embed="rId3">
            <a:extLst>
              <a:ext uri="{28A0092B-C50C-407E-A947-70E740481C1C}">
                <a14:useLocalDpi xmlns:a14="http://schemas.microsoft.com/office/drawing/2010/main" val="0"/>
              </a:ext>
            </a:extLst>
          </a:blip>
          <a:srcRect l="1329"/>
          <a:stretch>
            <a:fillRect/>
          </a:stretch>
        </p:blipFill>
        <p:spPr bwMode="auto">
          <a:xfrm>
            <a:off x="63500" y="1412875"/>
            <a:ext cx="4714875" cy="246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ZoneTexte 49">
            <a:extLst>
              <a:ext uri="{FF2B5EF4-FFF2-40B4-BE49-F238E27FC236}">
                <a16:creationId xmlns:a16="http://schemas.microsoft.com/office/drawing/2014/main" id="{D7A41B50-8614-B00A-EE8B-D0EB303CED17}"/>
              </a:ext>
            </a:extLst>
          </p:cNvPr>
          <p:cNvSpPr txBox="1">
            <a:spLocks noChangeArrowheads="1"/>
          </p:cNvSpPr>
          <p:nvPr/>
        </p:nvSpPr>
        <p:spPr bwMode="auto">
          <a:xfrm>
            <a:off x="1042988" y="4114800"/>
            <a:ext cx="18954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6000">
                <a:solidFill>
                  <a:srgbClr val="4375BF"/>
                </a:solidFill>
                <a:latin typeface="Arial (Corps)"/>
                <a:ea typeface="Arial (Corps)"/>
                <a:cs typeface="Arial (Corps)"/>
              </a:rPr>
              <a:t>2015</a:t>
            </a:r>
          </a:p>
        </p:txBody>
      </p:sp>
      <p:pic>
        <p:nvPicPr>
          <p:cNvPr id="16389" name="Image 37" descr="c_key_60_300.png">
            <a:extLst>
              <a:ext uri="{FF2B5EF4-FFF2-40B4-BE49-F238E27FC236}">
                <a16:creationId xmlns:a16="http://schemas.microsoft.com/office/drawing/2014/main" id="{433F6A82-9721-2D42-DB75-AE99BD22B107}"/>
              </a:ext>
            </a:extLst>
          </p:cNvPr>
          <p:cNvPicPr>
            <a:picLocks noChangeAspect="1"/>
          </p:cNvPicPr>
          <p:nvPr/>
        </p:nvPicPr>
        <p:blipFill>
          <a:blip r:embed="rId4">
            <a:extLst>
              <a:ext uri="{28A0092B-C50C-407E-A947-70E740481C1C}">
                <a14:useLocalDpi xmlns:a14="http://schemas.microsoft.com/office/drawing/2010/main" val="0"/>
              </a:ext>
            </a:extLst>
          </a:blip>
          <a:srcRect b="28249"/>
          <a:stretch>
            <a:fillRect/>
          </a:stretch>
        </p:blipFill>
        <p:spPr bwMode="auto">
          <a:xfrm>
            <a:off x="4071938" y="3890963"/>
            <a:ext cx="141287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Image 6" descr="c_2050.png">
            <a:extLst>
              <a:ext uri="{FF2B5EF4-FFF2-40B4-BE49-F238E27FC236}">
                <a16:creationId xmlns:a16="http://schemas.microsoft.com/office/drawing/2014/main" id="{45F137F0-1C10-096E-D952-898D8F8DDC58}"/>
              </a:ext>
            </a:extLst>
          </p:cNvPr>
          <p:cNvPicPr>
            <a:picLocks noChangeAspect="1"/>
          </p:cNvPicPr>
          <p:nvPr/>
        </p:nvPicPr>
        <p:blipFill>
          <a:blip r:embed="rId5">
            <a:extLst>
              <a:ext uri="{28A0092B-C50C-407E-A947-70E740481C1C}">
                <a14:useLocalDpi xmlns:a14="http://schemas.microsoft.com/office/drawing/2010/main" val="0"/>
              </a:ext>
            </a:extLst>
          </a:blip>
          <a:srcRect r="1064"/>
          <a:stretch>
            <a:fillRect/>
          </a:stretch>
        </p:blipFill>
        <p:spPr bwMode="auto">
          <a:xfrm>
            <a:off x="4325938" y="1403350"/>
            <a:ext cx="4727575" cy="246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1" name="ZoneTexte 7">
            <a:extLst>
              <a:ext uri="{FF2B5EF4-FFF2-40B4-BE49-F238E27FC236}">
                <a16:creationId xmlns:a16="http://schemas.microsoft.com/office/drawing/2014/main" id="{A85977C0-6A78-3E8B-1C56-9E66EE274380}"/>
              </a:ext>
            </a:extLst>
          </p:cNvPr>
          <p:cNvSpPr txBox="1">
            <a:spLocks noChangeArrowheads="1"/>
          </p:cNvSpPr>
          <p:nvPr/>
        </p:nvSpPr>
        <p:spPr bwMode="auto">
          <a:xfrm>
            <a:off x="6372225" y="4105275"/>
            <a:ext cx="1897063"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6000">
                <a:solidFill>
                  <a:srgbClr val="4375BF"/>
                </a:solidFill>
                <a:latin typeface="Arial (Corps)"/>
                <a:ea typeface="Arial (Corps)"/>
                <a:cs typeface="Arial (Corps)"/>
              </a:rPr>
              <a:t>2050</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BA99BDD-954F-DAF1-94D6-CB1BA6B51652}"/>
              </a:ext>
            </a:extLst>
          </p:cNvPr>
          <p:cNvSpPr>
            <a:spLocks noGrp="1"/>
          </p:cNvSpPr>
          <p:nvPr>
            <p:ph type="title"/>
          </p:nvPr>
        </p:nvSpPr>
        <p:spPr/>
        <p:txBody>
          <a:bodyPr/>
          <a:lstStyle/>
          <a:p>
            <a:endParaRPr lang="en-GB" altLang="en-US"/>
          </a:p>
        </p:txBody>
      </p:sp>
      <p:pic>
        <p:nvPicPr>
          <p:cNvPr id="18435" name="Picture 8">
            <a:extLst>
              <a:ext uri="{FF2B5EF4-FFF2-40B4-BE49-F238E27FC236}">
                <a16:creationId xmlns:a16="http://schemas.microsoft.com/office/drawing/2014/main" id="{825A7956-ACC0-A990-61C7-A48E6723B8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328613"/>
            <a:ext cx="8077200" cy="620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a:extLst>
              <a:ext uri="{FF2B5EF4-FFF2-40B4-BE49-F238E27FC236}">
                <a16:creationId xmlns:a16="http://schemas.microsoft.com/office/drawing/2014/main" id="{F746722C-E046-B495-EBB7-FCE0129C37C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6288" y="80963"/>
            <a:ext cx="8043862" cy="637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CD3633A-428A-F96A-72A5-9A00495CFA01}"/>
              </a:ext>
            </a:extLst>
          </p:cNvPr>
          <p:cNvSpPr>
            <a:spLocks noGrp="1"/>
          </p:cNvSpPr>
          <p:nvPr>
            <p:ph type="title"/>
          </p:nvPr>
        </p:nvSpPr>
        <p:spPr>
          <a:xfrm>
            <a:off x="323850" y="476250"/>
            <a:ext cx="8229600" cy="777875"/>
          </a:xfrm>
        </p:spPr>
        <p:txBody>
          <a:bodyPr/>
          <a:lstStyle/>
          <a:p>
            <a:r>
              <a:rPr lang="en-US" altLang="en-US" sz="3200" b="1"/>
              <a:t>AGE DEPENDENCY RATIOS</a:t>
            </a:r>
            <a:endParaRPr lang="en-GB" altLang="en-US" sz="3200" b="1"/>
          </a:p>
        </p:txBody>
      </p:sp>
      <p:sp>
        <p:nvSpPr>
          <p:cNvPr id="20483" name="Content Placeholder 2">
            <a:extLst>
              <a:ext uri="{FF2B5EF4-FFF2-40B4-BE49-F238E27FC236}">
                <a16:creationId xmlns:a16="http://schemas.microsoft.com/office/drawing/2014/main" id="{6CE42C27-5749-DCED-3EA9-545977F02C77}"/>
              </a:ext>
            </a:extLst>
          </p:cNvPr>
          <p:cNvSpPr>
            <a:spLocks noGrp="1"/>
          </p:cNvSpPr>
          <p:nvPr>
            <p:ph idx="1"/>
          </p:nvPr>
        </p:nvSpPr>
        <p:spPr>
          <a:xfrm>
            <a:off x="323850" y="1233488"/>
            <a:ext cx="5210175" cy="3889375"/>
          </a:xfrm>
        </p:spPr>
        <p:txBody>
          <a:bodyPr/>
          <a:lstStyle/>
          <a:p>
            <a:r>
              <a:rPr lang="en-US" altLang="en-US" sz="2000" b="1" i="1"/>
              <a:t>Dependency ratios</a:t>
            </a:r>
            <a:r>
              <a:rPr lang="en-US" altLang="en-US" sz="2000" b="1"/>
              <a:t> </a:t>
            </a:r>
            <a:r>
              <a:rPr lang="en-US" altLang="en-US" sz="2000"/>
              <a:t>are a numerical measure of the economic burden on the working population caused by those not in the labor force. </a:t>
            </a:r>
          </a:p>
          <a:p>
            <a:endParaRPr lang="en-US" altLang="en-US" sz="2000"/>
          </a:p>
          <a:p>
            <a:r>
              <a:rPr lang="en-US" altLang="en-US" sz="2000"/>
              <a:t>This ratio is an indicator of the “dependency burden” on persons active in the labor force. It indicates, for example, how many active workers are needed to support one person who is receiving social security.</a:t>
            </a:r>
          </a:p>
          <a:p>
            <a:pPr lvl="1"/>
            <a:r>
              <a:rPr lang="en-US" altLang="en-US" sz="1600">
                <a:hlinkClick r:id="rId2"/>
              </a:rPr>
              <a:t>http://esa.un.org/wpp/JS-Charts/aging-old-dep-ratio_0.htm</a:t>
            </a:r>
            <a:endParaRPr lang="en-US" altLang="en-US" sz="1600"/>
          </a:p>
          <a:p>
            <a:endParaRPr lang="en-GB" altLang="en-US" sz="2000"/>
          </a:p>
        </p:txBody>
      </p:sp>
      <p:pic>
        <p:nvPicPr>
          <p:cNvPr id="20484" name="Picture 1">
            <a:extLst>
              <a:ext uri="{FF2B5EF4-FFF2-40B4-BE49-F238E27FC236}">
                <a16:creationId xmlns:a16="http://schemas.microsoft.com/office/drawing/2014/main" id="{CDAED781-2DE6-937E-4ACE-73F62297EA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1838" y="1916113"/>
            <a:ext cx="3006725" cy="346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38D44E5-6C2F-B42E-6379-9F91D1D7A6E0}"/>
              </a:ext>
            </a:extLst>
          </p:cNvPr>
          <p:cNvSpPr>
            <a:spLocks noGrp="1"/>
          </p:cNvSpPr>
          <p:nvPr>
            <p:ph type="title"/>
          </p:nvPr>
        </p:nvSpPr>
        <p:spPr>
          <a:xfrm>
            <a:off x="457200" y="404664"/>
            <a:ext cx="8229600" cy="346075"/>
          </a:xfrm>
        </p:spPr>
        <p:txBody>
          <a:bodyPr/>
          <a:lstStyle/>
          <a:p>
            <a:r>
              <a:rPr lang="en-GB" altLang="en-US" sz="3600" b="1" dirty="0"/>
              <a:t>Age dependency ratio</a:t>
            </a:r>
          </a:p>
        </p:txBody>
      </p:sp>
      <p:sp>
        <p:nvSpPr>
          <p:cNvPr id="21507" name="Content Placeholder 2">
            <a:extLst>
              <a:ext uri="{FF2B5EF4-FFF2-40B4-BE49-F238E27FC236}">
                <a16:creationId xmlns:a16="http://schemas.microsoft.com/office/drawing/2014/main" id="{D608AB25-EA42-0CE4-9471-28724C310FB0}"/>
              </a:ext>
            </a:extLst>
          </p:cNvPr>
          <p:cNvSpPr>
            <a:spLocks noGrp="1"/>
          </p:cNvSpPr>
          <p:nvPr>
            <p:ph idx="1"/>
          </p:nvPr>
        </p:nvSpPr>
        <p:spPr>
          <a:xfrm>
            <a:off x="107504" y="1340768"/>
            <a:ext cx="6121251" cy="3916363"/>
          </a:xfrm>
        </p:spPr>
        <p:txBody>
          <a:bodyPr/>
          <a:lstStyle/>
          <a:p>
            <a:r>
              <a:rPr lang="en-GB" altLang="en-US" sz="2400" dirty="0"/>
              <a:t>Age dependency ratio (% of working-age population) in United Kingdom was reported at 57.67% in 2021</a:t>
            </a:r>
          </a:p>
          <a:p>
            <a:r>
              <a:rPr lang="en-GB" altLang="en-US" sz="2400" dirty="0">
                <a:solidFill>
                  <a:srgbClr val="323132"/>
                </a:solidFill>
                <a:latin typeface="open sans" pitchFamily="34" charset="0"/>
              </a:rPr>
              <a:t>An increase in the older population has implications for the economy in terms of providing services and state pensions; however, this economic impact will be affected by people living healthier lives for longer and increases in economic activity at older ages.</a:t>
            </a:r>
          </a:p>
          <a:p>
            <a:endParaRPr lang="en-GB" altLang="en-US" sz="2400" dirty="0"/>
          </a:p>
          <a:p>
            <a:endParaRPr lang="en-GB" altLang="en-US" dirty="0"/>
          </a:p>
          <a:p>
            <a:endParaRPr lang="en-GB" altLang="en-US" dirty="0"/>
          </a:p>
        </p:txBody>
      </p:sp>
      <p:pic>
        <p:nvPicPr>
          <p:cNvPr id="21508" name="Picture 1">
            <a:extLst>
              <a:ext uri="{FF2B5EF4-FFF2-40B4-BE49-F238E27FC236}">
                <a16:creationId xmlns:a16="http://schemas.microsoft.com/office/drawing/2014/main" id="{295F636C-F1C5-0748-1DB0-8B8CAC9123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2348880"/>
            <a:ext cx="2423443" cy="136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6531DF5-9474-E794-7087-A57A193FF2DD}"/>
              </a:ext>
            </a:extLst>
          </p:cNvPr>
          <p:cNvSpPr>
            <a:spLocks noGrp="1"/>
          </p:cNvSpPr>
          <p:nvPr>
            <p:ph type="title"/>
          </p:nvPr>
        </p:nvSpPr>
        <p:spPr/>
        <p:txBody>
          <a:bodyPr/>
          <a:lstStyle/>
          <a:p>
            <a:r>
              <a:rPr lang="en-GB" altLang="en-US" b="1"/>
              <a:t>Age dependency in UK</a:t>
            </a:r>
          </a:p>
        </p:txBody>
      </p:sp>
      <p:pic>
        <p:nvPicPr>
          <p:cNvPr id="22531" name="Content Placeholder 2">
            <a:extLst>
              <a:ext uri="{FF2B5EF4-FFF2-40B4-BE49-F238E27FC236}">
                <a16:creationId xmlns:a16="http://schemas.microsoft.com/office/drawing/2014/main" id="{78B0B2F3-54A3-69A4-F4F1-759B23CA6AA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95375" y="2176463"/>
            <a:ext cx="6953250" cy="2762250"/>
          </a:xfrm>
        </p:spPr>
      </p:pic>
      <p:sp>
        <p:nvSpPr>
          <p:cNvPr id="22532" name="TextBox 4">
            <a:extLst>
              <a:ext uri="{FF2B5EF4-FFF2-40B4-BE49-F238E27FC236}">
                <a16:creationId xmlns:a16="http://schemas.microsoft.com/office/drawing/2014/main" id="{17AB9930-E980-A586-8974-7B929FA04813}"/>
              </a:ext>
            </a:extLst>
          </p:cNvPr>
          <p:cNvSpPr txBox="1">
            <a:spLocks noChangeArrowheads="1"/>
          </p:cNvSpPr>
          <p:nvPr/>
        </p:nvSpPr>
        <p:spPr bwMode="auto">
          <a:xfrm>
            <a:off x="1258888" y="4938713"/>
            <a:ext cx="63373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a:t>Source :https://www.theglobaleconomy.com/United-Kingdom/Age_dependency_ratio/</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D9F1C38-C1DA-52D5-2E83-3B442861560D}"/>
              </a:ext>
            </a:extLst>
          </p:cNvPr>
          <p:cNvSpPr>
            <a:spLocks noGrp="1"/>
          </p:cNvSpPr>
          <p:nvPr>
            <p:ph type="title"/>
          </p:nvPr>
        </p:nvSpPr>
        <p:spPr/>
        <p:txBody>
          <a:bodyPr/>
          <a:lstStyle/>
          <a:p>
            <a:r>
              <a:rPr lang="en-GB" altLang="en-US" b="1" dirty="0"/>
              <a:t>Discuss article in small groups and share the findings</a:t>
            </a:r>
          </a:p>
        </p:txBody>
      </p:sp>
      <p:sp>
        <p:nvSpPr>
          <p:cNvPr id="23555" name="Content Placeholder 2">
            <a:extLst>
              <a:ext uri="{FF2B5EF4-FFF2-40B4-BE49-F238E27FC236}">
                <a16:creationId xmlns:a16="http://schemas.microsoft.com/office/drawing/2014/main" id="{7D7BFB48-B7BF-C8FD-A2E9-1EC4970EBD1B}"/>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dirty="0"/>
              <a:t>Population ageing: the timebomb that isn’t?</a:t>
            </a:r>
          </a:p>
          <a:p>
            <a:pPr marL="0" indent="0">
              <a:buFont typeface="Arial" panose="020B0604020202020204" pitchFamily="34" charset="0"/>
              <a:buNone/>
            </a:pPr>
            <a:endParaRPr lang="en-GB" altLang="en-US" sz="2000" dirty="0"/>
          </a:p>
          <a:p>
            <a:pPr marL="0" indent="0">
              <a:buFont typeface="Arial" panose="020B0604020202020204" pitchFamily="34" charset="0"/>
              <a:buNone/>
            </a:pPr>
            <a:r>
              <a:rPr lang="en-GB" altLang="en-US" sz="2000" dirty="0"/>
              <a:t>Jeroen </a:t>
            </a:r>
            <a:r>
              <a:rPr lang="en-GB" altLang="en-US" sz="2000" dirty="0" err="1"/>
              <a:t>Spijker</a:t>
            </a:r>
            <a:r>
              <a:rPr lang="en-GB" altLang="en-US" sz="2000" dirty="0"/>
              <a:t>, John MacInnes </a:t>
            </a:r>
          </a:p>
          <a:p>
            <a:pPr marL="0" indent="0">
              <a:buFont typeface="Arial" panose="020B0604020202020204" pitchFamily="34" charset="0"/>
              <a:buNone/>
            </a:pPr>
            <a:endParaRPr lang="en-GB" altLang="en-US" sz="2000" dirty="0"/>
          </a:p>
          <a:p>
            <a:pPr marL="0" indent="0">
              <a:buFont typeface="Arial" panose="020B0604020202020204" pitchFamily="34" charset="0"/>
              <a:buNone/>
            </a:pPr>
            <a:r>
              <a:rPr lang="en-GB" altLang="en-US" sz="2000" dirty="0"/>
              <a:t>British Medical Journal (BMJ), vol. 347, 6598.</a:t>
            </a:r>
          </a:p>
          <a:p>
            <a:pPr marL="0" indent="0">
              <a:buFont typeface="Arial" panose="020B0604020202020204" pitchFamily="34" charset="0"/>
              <a:buNone/>
            </a:pPr>
            <a:endParaRPr lang="en-GB" altLang="en-US" sz="2000" dirty="0"/>
          </a:p>
          <a:p>
            <a:pPr marL="0" indent="0">
              <a:buFont typeface="Arial" panose="020B0604020202020204" pitchFamily="34" charset="0"/>
              <a:buNone/>
            </a:pPr>
            <a:r>
              <a:rPr lang="en-GB" altLang="en-US" sz="2000" dirty="0">
                <a:hlinkClick r:id="rId2"/>
              </a:rPr>
              <a:t>https://doi.org/10.1136/bmj.f6598</a:t>
            </a:r>
            <a:r>
              <a:rPr lang="en-GB" altLang="en-US" sz="2000" dirty="0"/>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E3E4B0C-CA30-10D6-33C5-8AE073AAA21E}"/>
              </a:ext>
            </a:extLst>
          </p:cNvPr>
          <p:cNvSpPr>
            <a:spLocks noGrp="1"/>
          </p:cNvSpPr>
          <p:nvPr>
            <p:ph type="title"/>
          </p:nvPr>
        </p:nvSpPr>
        <p:spPr>
          <a:xfrm>
            <a:off x="312738" y="333375"/>
            <a:ext cx="8229600" cy="704850"/>
          </a:xfrm>
        </p:spPr>
        <p:txBody>
          <a:bodyPr/>
          <a:lstStyle/>
          <a:p>
            <a:r>
              <a:rPr lang="en-GB" altLang="en-US" sz="3200" b="1"/>
              <a:t>Health and health care of the ageing population in UK</a:t>
            </a:r>
            <a:endParaRPr lang="en-US" altLang="en-US" sz="3200" b="1"/>
          </a:p>
        </p:txBody>
      </p:sp>
      <p:sp>
        <p:nvSpPr>
          <p:cNvPr id="24579" name="Rectangle 3">
            <a:extLst>
              <a:ext uri="{FF2B5EF4-FFF2-40B4-BE49-F238E27FC236}">
                <a16:creationId xmlns:a16="http://schemas.microsoft.com/office/drawing/2014/main" id="{527E8D6D-8070-B673-B1B5-DB523F047B68}"/>
              </a:ext>
            </a:extLst>
          </p:cNvPr>
          <p:cNvSpPr>
            <a:spLocks noGrp="1"/>
          </p:cNvSpPr>
          <p:nvPr>
            <p:ph type="body" idx="1"/>
          </p:nvPr>
        </p:nvSpPr>
        <p:spPr>
          <a:xfrm>
            <a:off x="309439" y="1340768"/>
            <a:ext cx="6110833" cy="3744912"/>
          </a:xfrm>
        </p:spPr>
        <p:txBody>
          <a:bodyPr/>
          <a:lstStyle/>
          <a:p>
            <a:r>
              <a:rPr lang="en-GB" altLang="en-US" sz="2200" dirty="0">
                <a:latin typeface="Arial" panose="020B0604020202020204" pitchFamily="34" charset="0"/>
                <a:cs typeface="Arial" panose="020B0604020202020204" pitchFamily="34" charset="0"/>
              </a:rPr>
              <a:t>An increasing number of people with long-term disability, chronic conditions and multiple health conditions will increase the need for care, and change the nature of the demand. </a:t>
            </a:r>
          </a:p>
          <a:p>
            <a:r>
              <a:rPr lang="en-GB" altLang="en-US" sz="2200" dirty="0">
                <a:latin typeface="Arial" panose="020B0604020202020204" pitchFamily="34" charset="0"/>
                <a:cs typeface="Arial" panose="020B0604020202020204" pitchFamily="34" charset="0"/>
              </a:rPr>
              <a:t>This will put pressure on health and care systems to adapt to meet these changing demands.</a:t>
            </a:r>
          </a:p>
          <a:p>
            <a:r>
              <a:rPr lang="en-GB" altLang="en-US" sz="2200" dirty="0">
                <a:latin typeface="Arial" panose="020B0604020202020204" pitchFamily="34" charset="0"/>
                <a:cs typeface="Arial" panose="020B0604020202020204" pitchFamily="34" charset="0"/>
              </a:rPr>
              <a:t>Without improvements in healthy life expectancy or in the productivity of the health service, the UK’s health and care costs will increase as the population ages. </a:t>
            </a:r>
          </a:p>
          <a:p>
            <a:endParaRPr lang="en-GB" altLang="en-US" sz="2200" dirty="0">
              <a:latin typeface="Arial" panose="020B0604020202020204" pitchFamily="34" charset="0"/>
              <a:cs typeface="Arial" panose="020B0604020202020204" pitchFamily="34" charset="0"/>
            </a:endParaRPr>
          </a:p>
          <a:p>
            <a:endParaRPr lang="en-US" altLang="en-US" sz="2200" dirty="0"/>
          </a:p>
        </p:txBody>
      </p:sp>
      <p:pic>
        <p:nvPicPr>
          <p:cNvPr id="24580" name="Picture 1">
            <a:extLst>
              <a:ext uri="{FF2B5EF4-FFF2-40B4-BE49-F238E27FC236}">
                <a16:creationId xmlns:a16="http://schemas.microsoft.com/office/drawing/2014/main" id="{D00BE00F-A83B-B79F-9B47-76BC969640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9000"/>
          <a:stretch>
            <a:fillRect/>
          </a:stretch>
        </p:blipFill>
        <p:spPr bwMode="auto">
          <a:xfrm>
            <a:off x="6374165" y="2330438"/>
            <a:ext cx="2460396" cy="16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2E4EC4C-AC40-DE6C-5A8F-08F22C63AC8A}"/>
              </a:ext>
            </a:extLst>
          </p:cNvPr>
          <p:cNvSpPr>
            <a:spLocks noGrp="1"/>
          </p:cNvSpPr>
          <p:nvPr>
            <p:ph type="title"/>
          </p:nvPr>
        </p:nvSpPr>
        <p:spPr>
          <a:xfrm>
            <a:off x="0" y="260648"/>
            <a:ext cx="8867775" cy="792163"/>
          </a:xfrm>
        </p:spPr>
        <p:txBody>
          <a:bodyPr/>
          <a:lstStyle/>
          <a:p>
            <a:r>
              <a:rPr lang="en-GB" altLang="en-US" sz="3200" b="1" dirty="0"/>
              <a:t>Health and health care of the ageing population in UK</a:t>
            </a:r>
          </a:p>
        </p:txBody>
      </p:sp>
      <p:sp>
        <p:nvSpPr>
          <p:cNvPr id="25603" name="Content Placeholder 2">
            <a:extLst>
              <a:ext uri="{FF2B5EF4-FFF2-40B4-BE49-F238E27FC236}">
                <a16:creationId xmlns:a16="http://schemas.microsoft.com/office/drawing/2014/main" id="{F3694BD3-2F64-7509-42D0-82AEB46C5AC0}"/>
              </a:ext>
            </a:extLst>
          </p:cNvPr>
          <p:cNvSpPr>
            <a:spLocks noGrp="1"/>
          </p:cNvSpPr>
          <p:nvPr>
            <p:ph idx="1"/>
          </p:nvPr>
        </p:nvSpPr>
        <p:spPr>
          <a:xfrm>
            <a:off x="179512" y="1556792"/>
            <a:ext cx="5976788" cy="4037558"/>
          </a:xfrm>
        </p:spPr>
        <p:txBody>
          <a:bodyPr/>
          <a:lstStyle/>
          <a:p>
            <a:r>
              <a:rPr lang="en-GB" altLang="en-US" sz="2400" dirty="0"/>
              <a:t>New and emerging technologies have the potential to change care in the home and community. </a:t>
            </a:r>
          </a:p>
          <a:p>
            <a:r>
              <a:rPr lang="en-GB" altLang="en-US" sz="2400" dirty="0"/>
              <a:t>Demand for people to provide care for family and friends will increase. </a:t>
            </a:r>
          </a:p>
          <a:p>
            <a:r>
              <a:rPr lang="en-GB" altLang="en-US" sz="2400" dirty="0"/>
              <a:t>Interventions throughout a person’s lifetime, such as those promoting healthy living and decreasing social isolation, have significant potential to affect their health in old age. </a:t>
            </a:r>
          </a:p>
          <a:p>
            <a:endParaRPr lang="en-GB" altLang="en-US" sz="2400" dirty="0"/>
          </a:p>
          <a:p>
            <a:endParaRPr lang="en-GB" altLang="en-US" dirty="0"/>
          </a:p>
        </p:txBody>
      </p:sp>
      <p:pic>
        <p:nvPicPr>
          <p:cNvPr id="25604" name="Picture 3">
            <a:extLst>
              <a:ext uri="{FF2B5EF4-FFF2-40B4-BE49-F238E27FC236}">
                <a16:creationId xmlns:a16="http://schemas.microsoft.com/office/drawing/2014/main" id="{D936E13C-9C63-48C0-242A-EC503D5996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6984" y="2133600"/>
            <a:ext cx="2699066" cy="2015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CC1D93B-350A-BD24-4CD6-ACD1A956B764}"/>
              </a:ext>
            </a:extLst>
          </p:cNvPr>
          <p:cNvSpPr>
            <a:spLocks noGrp="1"/>
          </p:cNvSpPr>
          <p:nvPr>
            <p:ph type="title"/>
          </p:nvPr>
        </p:nvSpPr>
        <p:spPr>
          <a:xfrm>
            <a:off x="138113" y="115888"/>
            <a:ext cx="8867775" cy="1152525"/>
          </a:xfrm>
        </p:spPr>
        <p:txBody>
          <a:bodyPr/>
          <a:lstStyle/>
          <a:p>
            <a:r>
              <a:rPr lang="en-GB" altLang="en-US" sz="3200" b="1" dirty="0"/>
              <a:t>Burden of chronic diseases 65+ </a:t>
            </a:r>
            <a:br>
              <a:rPr lang="en-GB" altLang="en-US" sz="3200" b="1" dirty="0"/>
            </a:br>
            <a:r>
              <a:rPr lang="en-GB" altLang="en-US" sz="3200" b="1" dirty="0"/>
              <a:t>Mental disorders</a:t>
            </a:r>
          </a:p>
        </p:txBody>
      </p:sp>
      <p:sp>
        <p:nvSpPr>
          <p:cNvPr id="26627" name="Content Placeholder 2">
            <a:extLst>
              <a:ext uri="{FF2B5EF4-FFF2-40B4-BE49-F238E27FC236}">
                <a16:creationId xmlns:a16="http://schemas.microsoft.com/office/drawing/2014/main" id="{845223E5-ED16-F556-55D4-183B6CBCCB3F}"/>
              </a:ext>
            </a:extLst>
          </p:cNvPr>
          <p:cNvSpPr>
            <a:spLocks noGrp="1"/>
          </p:cNvSpPr>
          <p:nvPr>
            <p:ph idx="1"/>
          </p:nvPr>
        </p:nvSpPr>
        <p:spPr>
          <a:xfrm>
            <a:off x="179388" y="1412776"/>
            <a:ext cx="6048796" cy="4248249"/>
          </a:xfrm>
        </p:spPr>
        <p:txBody>
          <a:bodyPr/>
          <a:lstStyle/>
          <a:p>
            <a:r>
              <a:rPr lang="en-GB" altLang="en-US" sz="2200" dirty="0"/>
              <a:t>There are currently 5.5 million people with dementia in Europe;</a:t>
            </a:r>
          </a:p>
          <a:p>
            <a:r>
              <a:rPr lang="en-GB" altLang="en-US" sz="2200" dirty="0"/>
              <a:t>Alzheimer disease affects 4% of people over the age of 65 and is set to double within 50 years.</a:t>
            </a:r>
          </a:p>
          <a:p>
            <a:r>
              <a:rPr lang="en-GB" altLang="en-US" sz="2200" dirty="0"/>
              <a:t>Alzheimer disease prevalence rises from 2% amongst 65-69 years old to 22% amongst 85-89 years old.</a:t>
            </a:r>
          </a:p>
          <a:p>
            <a:r>
              <a:rPr lang="en-GB" altLang="en-US" sz="2200" dirty="0"/>
              <a:t>The number of people with cognitive impairment is expected to rise by over 60% over the next 30 years.</a:t>
            </a:r>
          </a:p>
        </p:txBody>
      </p:sp>
      <p:pic>
        <p:nvPicPr>
          <p:cNvPr id="26628" name="Picture 1">
            <a:extLst>
              <a:ext uri="{FF2B5EF4-FFF2-40B4-BE49-F238E27FC236}">
                <a16:creationId xmlns:a16="http://schemas.microsoft.com/office/drawing/2014/main" id="{15903AC0-3455-84E3-E597-8F74C63442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4221" y="2060848"/>
            <a:ext cx="2671465" cy="2088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17A3BCC-A950-B581-0912-0FDADEB045C5}"/>
              </a:ext>
            </a:extLst>
          </p:cNvPr>
          <p:cNvSpPr>
            <a:spLocks noGrp="1"/>
          </p:cNvSpPr>
          <p:nvPr>
            <p:ph type="title"/>
          </p:nvPr>
        </p:nvSpPr>
        <p:spPr>
          <a:xfrm>
            <a:off x="457200" y="146025"/>
            <a:ext cx="8229600" cy="1143000"/>
          </a:xfrm>
        </p:spPr>
        <p:txBody>
          <a:bodyPr/>
          <a:lstStyle/>
          <a:p>
            <a:r>
              <a:rPr lang="en-GB" altLang="en-US" sz="3200" b="1" dirty="0"/>
              <a:t>Burden of chronic diseases 65+</a:t>
            </a:r>
            <a:br>
              <a:rPr lang="en-GB" altLang="en-US" sz="3200" b="1" dirty="0"/>
            </a:br>
            <a:r>
              <a:rPr lang="en-GB" altLang="en-US" sz="3200" b="1" dirty="0"/>
              <a:t>Mental disorders</a:t>
            </a:r>
          </a:p>
        </p:txBody>
      </p:sp>
      <p:sp>
        <p:nvSpPr>
          <p:cNvPr id="27651" name="Content Placeholder 2">
            <a:extLst>
              <a:ext uri="{FF2B5EF4-FFF2-40B4-BE49-F238E27FC236}">
                <a16:creationId xmlns:a16="http://schemas.microsoft.com/office/drawing/2014/main" id="{2CC83838-8922-6699-CF9A-8BC08F5D8A34}"/>
              </a:ext>
            </a:extLst>
          </p:cNvPr>
          <p:cNvSpPr>
            <a:spLocks noGrp="1"/>
          </p:cNvSpPr>
          <p:nvPr>
            <p:ph idx="1"/>
          </p:nvPr>
        </p:nvSpPr>
        <p:spPr>
          <a:xfrm>
            <a:off x="457200" y="1628800"/>
            <a:ext cx="6419056" cy="3940175"/>
          </a:xfrm>
        </p:spPr>
        <p:txBody>
          <a:bodyPr/>
          <a:lstStyle/>
          <a:p>
            <a:r>
              <a:rPr lang="en-GB" altLang="en-US" sz="2400" dirty="0"/>
              <a:t>Depression in later life affects 10-15% of persons over 65</a:t>
            </a:r>
          </a:p>
          <a:p>
            <a:r>
              <a:rPr lang="en-GB" altLang="en-US" sz="2400" dirty="0"/>
              <a:t>Older persons with depression are 2-3 times more likely to have 2 or more chronic illnesses; 2-6 times more likely to have one or more limitations in activities of daily living.</a:t>
            </a:r>
          </a:p>
          <a:p>
            <a:r>
              <a:rPr lang="en-GB" altLang="en-US" sz="2400" dirty="0"/>
              <a:t>Depression is also the major cause of suicide in European older people.</a:t>
            </a:r>
          </a:p>
        </p:txBody>
      </p:sp>
      <p:pic>
        <p:nvPicPr>
          <p:cNvPr id="27652" name="Picture 1">
            <a:extLst>
              <a:ext uri="{FF2B5EF4-FFF2-40B4-BE49-F238E27FC236}">
                <a16:creationId xmlns:a16="http://schemas.microsoft.com/office/drawing/2014/main" id="{ABC4CAB9-F1CA-0C36-F253-96F23B2006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1916832"/>
            <a:ext cx="1980421" cy="2707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6E11411B-080D-D7FC-69E0-BDE96A901374}"/>
              </a:ext>
            </a:extLst>
          </p:cNvPr>
          <p:cNvSpPr>
            <a:spLocks noGrp="1"/>
          </p:cNvSpPr>
          <p:nvPr>
            <p:ph type="title"/>
          </p:nvPr>
        </p:nvSpPr>
        <p:spPr>
          <a:xfrm>
            <a:off x="251520" y="188640"/>
            <a:ext cx="8229600" cy="720725"/>
          </a:xfrm>
        </p:spPr>
        <p:txBody>
          <a:bodyPr/>
          <a:lstStyle/>
          <a:p>
            <a:r>
              <a:rPr lang="en-GB" altLang="en-US" sz="3200" b="1" dirty="0"/>
              <a:t>Burden of chronic diseases 65+</a:t>
            </a:r>
            <a:br>
              <a:rPr lang="en-GB" altLang="en-US" sz="3200" b="1" dirty="0"/>
            </a:br>
            <a:r>
              <a:rPr lang="en-GB" altLang="en-US" sz="3200" b="1" dirty="0"/>
              <a:t>Falls and fractures</a:t>
            </a:r>
          </a:p>
        </p:txBody>
      </p:sp>
      <p:sp>
        <p:nvSpPr>
          <p:cNvPr id="28675" name="Content Placeholder 2">
            <a:extLst>
              <a:ext uri="{FF2B5EF4-FFF2-40B4-BE49-F238E27FC236}">
                <a16:creationId xmlns:a16="http://schemas.microsoft.com/office/drawing/2014/main" id="{BF32DAE6-DF3B-8166-BF47-84D8B30EE361}"/>
              </a:ext>
            </a:extLst>
          </p:cNvPr>
          <p:cNvSpPr>
            <a:spLocks noGrp="1"/>
          </p:cNvSpPr>
          <p:nvPr>
            <p:ph idx="1"/>
          </p:nvPr>
        </p:nvSpPr>
        <p:spPr>
          <a:xfrm>
            <a:off x="445704" y="1268760"/>
            <a:ext cx="5998504" cy="4406205"/>
          </a:xfrm>
        </p:spPr>
        <p:txBody>
          <a:bodyPr/>
          <a:lstStyle/>
          <a:p>
            <a:r>
              <a:rPr lang="en-GB" altLang="en-US" sz="2200" dirty="0"/>
              <a:t>Falls are a major health problem for older adults.</a:t>
            </a:r>
          </a:p>
          <a:p>
            <a:r>
              <a:rPr lang="en-GB" altLang="en-US" sz="2200" dirty="0"/>
              <a:t>30% of people older than age 65, and 50% of people older than age 85, who live in the community, will fall at least once each year.</a:t>
            </a:r>
          </a:p>
          <a:p>
            <a:r>
              <a:rPr lang="en-GB" altLang="en-US" sz="2200" dirty="0"/>
              <a:t>Falls are even more common in long-term care facilities, occurring annually in more than 50% of people older than age 65.</a:t>
            </a:r>
          </a:p>
          <a:p>
            <a:r>
              <a:rPr lang="en-GB" altLang="en-US" sz="2200" dirty="0"/>
              <a:t>Significant injuries occur in 4–15% of falls, and 23-40% of injury-related deaths in older adults are due to falls.</a:t>
            </a:r>
          </a:p>
        </p:txBody>
      </p:sp>
      <p:pic>
        <p:nvPicPr>
          <p:cNvPr id="28676" name="Picture 1">
            <a:extLst>
              <a:ext uri="{FF2B5EF4-FFF2-40B4-BE49-F238E27FC236}">
                <a16:creationId xmlns:a16="http://schemas.microsoft.com/office/drawing/2014/main" id="{4FA52A3D-0E8D-44B8-100C-079ECD0EC6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1484784"/>
            <a:ext cx="2355305" cy="2736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7BD95EB1-5505-0BC9-6563-2A32AD7DD021}"/>
              </a:ext>
            </a:extLst>
          </p:cNvPr>
          <p:cNvSpPr>
            <a:spLocks noGrp="1"/>
          </p:cNvSpPr>
          <p:nvPr>
            <p:ph type="title"/>
          </p:nvPr>
        </p:nvSpPr>
        <p:spPr>
          <a:xfrm>
            <a:off x="-23813" y="115888"/>
            <a:ext cx="8967788" cy="490537"/>
          </a:xfrm>
        </p:spPr>
        <p:txBody>
          <a:bodyPr/>
          <a:lstStyle/>
          <a:p>
            <a:r>
              <a:rPr lang="en-GB" altLang="en-US" sz="3600" b="1"/>
              <a:t>Ageing associated with multimorbidity</a:t>
            </a:r>
          </a:p>
        </p:txBody>
      </p:sp>
      <p:sp>
        <p:nvSpPr>
          <p:cNvPr id="29699" name="Content Placeholder 2">
            <a:extLst>
              <a:ext uri="{FF2B5EF4-FFF2-40B4-BE49-F238E27FC236}">
                <a16:creationId xmlns:a16="http://schemas.microsoft.com/office/drawing/2014/main" id="{197BA082-51B3-1C5A-D6E2-F9D44CAAEC0A}"/>
              </a:ext>
            </a:extLst>
          </p:cNvPr>
          <p:cNvSpPr>
            <a:spLocks noGrp="1"/>
          </p:cNvSpPr>
          <p:nvPr>
            <p:ph idx="1"/>
          </p:nvPr>
        </p:nvSpPr>
        <p:spPr>
          <a:xfrm>
            <a:off x="135738" y="980728"/>
            <a:ext cx="8684734" cy="4536603"/>
          </a:xfrm>
        </p:spPr>
        <p:txBody>
          <a:bodyPr/>
          <a:lstStyle/>
          <a:p>
            <a:r>
              <a:rPr lang="en-GB" altLang="en-US" sz="2200" dirty="0"/>
              <a:t>As people age, they are more likely to experience multiple chronic conditions at the same time, and as a result the risk of declines in capacity.</a:t>
            </a:r>
          </a:p>
          <a:p>
            <a:pPr lvl="1"/>
            <a:r>
              <a:rPr lang="en-GB" altLang="en-US" sz="2000" dirty="0"/>
              <a:t>65% of 65-84 years old have 2 or more diseases and</a:t>
            </a:r>
          </a:p>
          <a:p>
            <a:pPr lvl="1"/>
            <a:r>
              <a:rPr lang="en-GB" altLang="en-US" sz="2000" dirty="0"/>
              <a:t>82% of &gt; 85 years old have 3 or more diseases</a:t>
            </a:r>
          </a:p>
          <a:p>
            <a:pPr lvl="1"/>
            <a:endParaRPr lang="en-GB" altLang="en-US" sz="2200" dirty="0"/>
          </a:p>
          <a:p>
            <a:r>
              <a:rPr lang="en-GB" altLang="en-US" sz="2200" dirty="0"/>
              <a:t>As a result, the impact of multimorbidity on functioning, quality of life and risk of mortality is significantly greater than the sum of the individual effects that might be expected from these conditions.</a:t>
            </a:r>
          </a:p>
          <a:p>
            <a:r>
              <a:rPr lang="en-GB" altLang="en-US" sz="2200" dirty="0"/>
              <a:t>Predictably, multimorbidity is also associated with higher rates of health-care utilization and higher costs.</a:t>
            </a:r>
          </a:p>
        </p:txBody>
      </p:sp>
      <p:pic>
        <p:nvPicPr>
          <p:cNvPr id="29700" name="Picture 1">
            <a:extLst>
              <a:ext uri="{FF2B5EF4-FFF2-40B4-BE49-F238E27FC236}">
                <a16:creationId xmlns:a16="http://schemas.microsoft.com/office/drawing/2014/main" id="{39465836-3A2C-C691-3C60-07A17F1BE3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8626" y="5347455"/>
            <a:ext cx="2489636" cy="1394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23DD92-0350-5240-ECBF-2B9330508AE5}"/>
              </a:ext>
            </a:extLst>
          </p:cNvPr>
          <p:cNvSpPr>
            <a:spLocks noGrp="1"/>
          </p:cNvSpPr>
          <p:nvPr>
            <p:ph idx="1"/>
          </p:nvPr>
        </p:nvSpPr>
        <p:spPr>
          <a:xfrm>
            <a:off x="539750" y="1412875"/>
            <a:ext cx="4752330" cy="4248373"/>
          </a:xfrm>
        </p:spPr>
        <p:txBody>
          <a:bodyPr>
            <a:normAutofit fontScale="62500" lnSpcReduction="20000"/>
          </a:bodyPr>
          <a:lstStyle/>
          <a:p>
            <a:pPr>
              <a:defRPr/>
            </a:pPr>
            <a:r>
              <a:rPr lang="en-GB" sz="3800" dirty="0"/>
              <a:t>Related to the ageing process</a:t>
            </a:r>
          </a:p>
          <a:p>
            <a:pPr>
              <a:defRPr/>
            </a:pPr>
            <a:r>
              <a:rPr lang="en-GB" sz="3800" dirty="0"/>
              <a:t>Independently associated with adverse outcomes</a:t>
            </a:r>
          </a:p>
          <a:p>
            <a:pPr>
              <a:defRPr/>
            </a:pPr>
            <a:r>
              <a:rPr lang="en-GB" sz="3800" dirty="0"/>
              <a:t>Common</a:t>
            </a:r>
          </a:p>
          <a:p>
            <a:pPr>
              <a:defRPr/>
            </a:pPr>
            <a:r>
              <a:rPr lang="en-GB" sz="3800" dirty="0"/>
              <a:t>Progressive</a:t>
            </a:r>
          </a:p>
          <a:p>
            <a:pPr>
              <a:defRPr/>
            </a:pPr>
            <a:r>
              <a:rPr lang="en-GB" sz="3800" dirty="0"/>
              <a:t>Episodic deteriorations</a:t>
            </a:r>
          </a:p>
          <a:p>
            <a:pPr>
              <a:defRPr/>
            </a:pPr>
            <a:r>
              <a:rPr lang="en-GB" sz="3800" dirty="0"/>
              <a:t>Preventable components</a:t>
            </a:r>
          </a:p>
          <a:p>
            <a:pPr>
              <a:defRPr/>
            </a:pPr>
            <a:r>
              <a:rPr lang="en-GB" sz="3800" dirty="0"/>
              <a:t>Impact quality of life</a:t>
            </a:r>
          </a:p>
          <a:p>
            <a:pPr>
              <a:defRPr/>
            </a:pPr>
            <a:r>
              <a:rPr lang="en-GB" sz="3800" dirty="0"/>
              <a:t>Expensive</a:t>
            </a:r>
          </a:p>
          <a:p>
            <a:pPr marL="109728" indent="0">
              <a:buFont typeface="Arial" panose="020B0604020202020204" pitchFamily="34" charset="0"/>
              <a:buNone/>
              <a:defRPr/>
            </a:pPr>
            <a:endParaRPr lang="en-GB" dirty="0"/>
          </a:p>
          <a:p>
            <a:pPr marL="109728" indent="0">
              <a:buFont typeface="Arial" panose="020B0604020202020204" pitchFamily="34" charset="0"/>
              <a:buNone/>
              <a:defRPr/>
            </a:pPr>
            <a:endParaRPr lang="en-GB" dirty="0"/>
          </a:p>
          <a:p>
            <a:pPr marL="109728" indent="0">
              <a:buFont typeface="Arial" panose="020B0604020202020204" pitchFamily="34" charset="0"/>
              <a:buNone/>
              <a:defRPr/>
            </a:pPr>
            <a:r>
              <a:rPr lang="en-GB" sz="1800" i="1" dirty="0"/>
              <a:t>Harrison J, Clegg A, Conroy S, Young J. Managing frailty </a:t>
            </a:r>
          </a:p>
          <a:p>
            <a:pPr marL="109728" indent="0">
              <a:buFont typeface="Arial" panose="020B0604020202020204" pitchFamily="34" charset="0"/>
              <a:buNone/>
              <a:defRPr/>
            </a:pPr>
            <a:r>
              <a:rPr lang="en-GB" sz="1800" i="1" dirty="0"/>
              <a:t>as along-term condition. Age Ageing 2015;44:732-5.</a:t>
            </a:r>
          </a:p>
        </p:txBody>
      </p:sp>
      <p:sp>
        <p:nvSpPr>
          <p:cNvPr id="30723" name="Title 2">
            <a:extLst>
              <a:ext uri="{FF2B5EF4-FFF2-40B4-BE49-F238E27FC236}">
                <a16:creationId xmlns:a16="http://schemas.microsoft.com/office/drawing/2014/main" id="{60A3BE36-0584-3A5D-BDAF-A469675C5899}"/>
              </a:ext>
            </a:extLst>
          </p:cNvPr>
          <p:cNvSpPr>
            <a:spLocks noGrp="1"/>
          </p:cNvSpPr>
          <p:nvPr>
            <p:ph type="title"/>
          </p:nvPr>
        </p:nvSpPr>
        <p:spPr>
          <a:xfrm>
            <a:off x="323850" y="188913"/>
            <a:ext cx="7426325" cy="777875"/>
          </a:xfrm>
        </p:spPr>
        <p:txBody>
          <a:bodyPr/>
          <a:lstStyle/>
          <a:p>
            <a:r>
              <a:rPr lang="en-GB" altLang="en-US" b="1"/>
              <a:t>The frailty condition</a:t>
            </a:r>
          </a:p>
        </p:txBody>
      </p:sp>
      <p:pic>
        <p:nvPicPr>
          <p:cNvPr id="30724" name="Picture 2">
            <a:extLst>
              <a:ext uri="{FF2B5EF4-FFF2-40B4-BE49-F238E27FC236}">
                <a16:creationId xmlns:a16="http://schemas.microsoft.com/office/drawing/2014/main" id="{0C0188EE-0295-C377-4BAF-00A837BB5B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9927" y="2060575"/>
            <a:ext cx="3600247" cy="2016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6E786164-B769-D470-B2DC-DC030F72F93D}"/>
              </a:ext>
            </a:extLst>
          </p:cNvPr>
          <p:cNvSpPr>
            <a:spLocks noGrp="1"/>
          </p:cNvSpPr>
          <p:nvPr>
            <p:ph type="title"/>
          </p:nvPr>
        </p:nvSpPr>
        <p:spPr>
          <a:xfrm>
            <a:off x="323850" y="180975"/>
            <a:ext cx="8229600" cy="417513"/>
          </a:xfrm>
        </p:spPr>
        <p:txBody>
          <a:bodyPr/>
          <a:lstStyle/>
          <a:p>
            <a:r>
              <a:rPr lang="en-GB" altLang="en-US" sz="3200" b="1"/>
              <a:t>Impact of ageing on health services</a:t>
            </a:r>
          </a:p>
        </p:txBody>
      </p:sp>
      <p:sp>
        <p:nvSpPr>
          <p:cNvPr id="32771" name="Content Placeholder 2">
            <a:extLst>
              <a:ext uri="{FF2B5EF4-FFF2-40B4-BE49-F238E27FC236}">
                <a16:creationId xmlns:a16="http://schemas.microsoft.com/office/drawing/2014/main" id="{070741BB-223D-18FA-812E-8E21D81F944C}"/>
              </a:ext>
            </a:extLst>
          </p:cNvPr>
          <p:cNvSpPr>
            <a:spLocks noGrp="1"/>
          </p:cNvSpPr>
          <p:nvPr>
            <p:ph idx="1"/>
          </p:nvPr>
        </p:nvSpPr>
        <p:spPr>
          <a:xfrm>
            <a:off x="323850" y="908720"/>
            <a:ext cx="5556870" cy="4392612"/>
          </a:xfrm>
        </p:spPr>
        <p:txBody>
          <a:bodyPr/>
          <a:lstStyle/>
          <a:p>
            <a:r>
              <a:rPr lang="en-GB" altLang="en-US" sz="2000" dirty="0"/>
              <a:t>Increase in demand for elderly-centred health services</a:t>
            </a:r>
          </a:p>
          <a:p>
            <a:pPr lvl="1"/>
            <a:r>
              <a:rPr lang="en-GB" altLang="en-US" sz="2000" dirty="0" err="1"/>
              <a:t>multiprofile</a:t>
            </a:r>
            <a:r>
              <a:rPr lang="en-GB" altLang="en-US" sz="2000" dirty="0"/>
              <a:t> - taking into account multiple and complex disorders</a:t>
            </a:r>
          </a:p>
          <a:p>
            <a:pPr lvl="1"/>
            <a:r>
              <a:rPr lang="en-GB" altLang="en-US" sz="2000" dirty="0"/>
              <a:t>long-term</a:t>
            </a:r>
          </a:p>
          <a:p>
            <a:pPr lvl="1"/>
            <a:r>
              <a:rPr lang="en-GB" altLang="en-US" sz="2000" dirty="0"/>
              <a:t>non-institutional based – home care, day care, social care</a:t>
            </a:r>
          </a:p>
          <a:p>
            <a:r>
              <a:rPr lang="en-GB" altLang="en-US" sz="2000" dirty="0"/>
              <a:t>Increase in expectations from health services</a:t>
            </a:r>
          </a:p>
          <a:p>
            <a:pPr lvl="1"/>
            <a:r>
              <a:rPr lang="en-GB" altLang="en-US" sz="2000" dirty="0"/>
              <a:t>new generations of older people might be wealthier, more informed and educated and have higher expectations in terms of quality of life and use of health services.</a:t>
            </a:r>
          </a:p>
          <a:p>
            <a:r>
              <a:rPr lang="en-GB" altLang="en-US" sz="2000" dirty="0"/>
              <a:t>Ageing workforce</a:t>
            </a:r>
          </a:p>
        </p:txBody>
      </p:sp>
      <p:pic>
        <p:nvPicPr>
          <p:cNvPr id="32772" name="Picture 1">
            <a:extLst>
              <a:ext uri="{FF2B5EF4-FFF2-40B4-BE49-F238E27FC236}">
                <a16:creationId xmlns:a16="http://schemas.microsoft.com/office/drawing/2014/main" id="{64DE9084-48E3-CFA1-5660-F66BE15802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727" y="1556792"/>
            <a:ext cx="2953023" cy="2808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7AEB1E32-2E70-62CD-4B16-9D04C954F117}"/>
              </a:ext>
            </a:extLst>
          </p:cNvPr>
          <p:cNvSpPr>
            <a:spLocks noGrp="1"/>
          </p:cNvSpPr>
          <p:nvPr>
            <p:ph type="title"/>
          </p:nvPr>
        </p:nvSpPr>
        <p:spPr>
          <a:xfrm>
            <a:off x="457200" y="188913"/>
            <a:ext cx="8229600" cy="490537"/>
          </a:xfrm>
        </p:spPr>
        <p:txBody>
          <a:bodyPr/>
          <a:lstStyle/>
          <a:p>
            <a:r>
              <a:rPr lang="en-GB" altLang="en-US" sz="3200" b="1"/>
              <a:t>Beveridge 1942 and the new welfare state</a:t>
            </a:r>
          </a:p>
        </p:txBody>
      </p:sp>
      <p:sp>
        <p:nvSpPr>
          <p:cNvPr id="33795" name="Content Placeholder 2">
            <a:extLst>
              <a:ext uri="{FF2B5EF4-FFF2-40B4-BE49-F238E27FC236}">
                <a16:creationId xmlns:a16="http://schemas.microsoft.com/office/drawing/2014/main" id="{10F3833B-F7CF-7D36-E9F9-1AB5B08718CB}"/>
              </a:ext>
            </a:extLst>
          </p:cNvPr>
          <p:cNvSpPr>
            <a:spLocks noGrp="1"/>
          </p:cNvSpPr>
          <p:nvPr>
            <p:ph idx="1"/>
          </p:nvPr>
        </p:nvSpPr>
        <p:spPr>
          <a:xfrm>
            <a:off x="223445" y="1124744"/>
            <a:ext cx="8713092" cy="3887788"/>
          </a:xfrm>
        </p:spPr>
        <p:txBody>
          <a:bodyPr/>
          <a:lstStyle/>
          <a:p>
            <a:r>
              <a:rPr lang="en-GB" altLang="en-US" sz="2000" dirty="0"/>
              <a:t>Commissioned in 1939 published in 1942 implemented in</a:t>
            </a:r>
          </a:p>
          <a:p>
            <a:r>
              <a:rPr lang="en-GB" altLang="en-US" sz="2000" dirty="0"/>
              <a:t>1948 after second world war. It was the most influential piece of legislation and social policy in the UK and was designed to provide care from the cradle to the grave. Past social problems of poverty and other social problems were to be a thing of the past. </a:t>
            </a:r>
          </a:p>
          <a:p>
            <a:r>
              <a:rPr lang="en-GB" altLang="en-US" sz="2000" dirty="0"/>
              <a:t>‘Five Giants’</a:t>
            </a:r>
          </a:p>
          <a:p>
            <a:pPr lvl="1"/>
            <a:r>
              <a:rPr lang="en-GB" altLang="en-US" sz="2000" dirty="0"/>
              <a:t>Want – social security</a:t>
            </a:r>
          </a:p>
          <a:p>
            <a:pPr lvl="1"/>
            <a:r>
              <a:rPr lang="en-GB" altLang="en-US" sz="2000" dirty="0"/>
              <a:t>Idleness – full employment</a:t>
            </a:r>
          </a:p>
          <a:p>
            <a:pPr lvl="1"/>
            <a:r>
              <a:rPr lang="en-GB" altLang="en-US" sz="2000" dirty="0"/>
              <a:t>Disease – National Health Service</a:t>
            </a:r>
          </a:p>
          <a:p>
            <a:pPr lvl="1"/>
            <a:r>
              <a:rPr lang="en-GB" altLang="en-US" sz="2000" dirty="0"/>
              <a:t>Squalor – public housing </a:t>
            </a:r>
          </a:p>
          <a:p>
            <a:pPr lvl="1"/>
            <a:r>
              <a:rPr lang="en-GB" altLang="en-US" sz="2000" dirty="0"/>
              <a:t>Ignorance – comprehensive education</a:t>
            </a:r>
          </a:p>
        </p:txBody>
      </p:sp>
      <p:pic>
        <p:nvPicPr>
          <p:cNvPr id="33796" name="Picture 1">
            <a:extLst>
              <a:ext uri="{FF2B5EF4-FFF2-40B4-BE49-F238E27FC236}">
                <a16:creationId xmlns:a16="http://schemas.microsoft.com/office/drawing/2014/main" id="{923A3D3F-7E56-1807-E5E1-DFBEE2DEE8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8978" y="3284984"/>
            <a:ext cx="3555510" cy="2016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A07EE04-9E7D-0438-A356-BA5FB6C5AE0D}"/>
              </a:ext>
            </a:extLst>
          </p:cNvPr>
          <p:cNvSpPr>
            <a:spLocks noGrp="1"/>
          </p:cNvSpPr>
          <p:nvPr>
            <p:ph type="title"/>
          </p:nvPr>
        </p:nvSpPr>
        <p:spPr>
          <a:xfrm>
            <a:off x="250825" y="188913"/>
            <a:ext cx="7993063" cy="503237"/>
          </a:xfrm>
        </p:spPr>
        <p:txBody>
          <a:bodyPr/>
          <a:lstStyle/>
          <a:p>
            <a:r>
              <a:rPr lang="en-US" altLang="en-US" sz="3200" b="1"/>
              <a:t>SOCIAL SECURITY</a:t>
            </a:r>
          </a:p>
        </p:txBody>
      </p:sp>
      <p:sp>
        <p:nvSpPr>
          <p:cNvPr id="34819" name="Rectangle 3">
            <a:extLst>
              <a:ext uri="{FF2B5EF4-FFF2-40B4-BE49-F238E27FC236}">
                <a16:creationId xmlns:a16="http://schemas.microsoft.com/office/drawing/2014/main" id="{4BDDA613-832E-B4CE-8965-06E387F8B46C}"/>
              </a:ext>
            </a:extLst>
          </p:cNvPr>
          <p:cNvSpPr>
            <a:spLocks noGrp="1"/>
          </p:cNvSpPr>
          <p:nvPr>
            <p:ph type="body" idx="1"/>
          </p:nvPr>
        </p:nvSpPr>
        <p:spPr>
          <a:xfrm>
            <a:off x="395288" y="1125538"/>
            <a:ext cx="4464050" cy="3917950"/>
          </a:xfrm>
        </p:spPr>
        <p:txBody>
          <a:bodyPr/>
          <a:lstStyle/>
          <a:p>
            <a:r>
              <a:rPr lang="en-US" altLang="en-US" sz="2400" b="1" u="sng"/>
              <a:t>Social Insurance Program</a:t>
            </a:r>
            <a:r>
              <a:rPr lang="en-US" altLang="en-US" sz="2400"/>
              <a:t>: ”in which the population pools resources and collectively shares the risks of growing economically dependent through old age or disability”. </a:t>
            </a:r>
          </a:p>
          <a:p>
            <a:pPr lvl="1"/>
            <a:r>
              <a:rPr lang="en-US" altLang="en-US" sz="2400"/>
              <a:t>(Morgan &amp; Kunkel, p. 313)</a:t>
            </a:r>
          </a:p>
        </p:txBody>
      </p:sp>
      <p:pic>
        <p:nvPicPr>
          <p:cNvPr id="34820" name="Picture 1">
            <a:extLst>
              <a:ext uri="{FF2B5EF4-FFF2-40B4-BE49-F238E27FC236}">
                <a16:creationId xmlns:a16="http://schemas.microsoft.com/office/drawing/2014/main" id="{E46495CB-EB3E-6397-789F-F1C9B4C0B0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1412776"/>
            <a:ext cx="3482975" cy="231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A28F793B-A727-E32F-393E-122FA281322B}"/>
              </a:ext>
            </a:extLst>
          </p:cNvPr>
          <p:cNvSpPr>
            <a:spLocks noGrp="1"/>
          </p:cNvSpPr>
          <p:nvPr>
            <p:ph type="title"/>
          </p:nvPr>
        </p:nvSpPr>
        <p:spPr>
          <a:xfrm>
            <a:off x="179388" y="188913"/>
            <a:ext cx="8640762" cy="431800"/>
          </a:xfrm>
        </p:spPr>
        <p:txBody>
          <a:bodyPr/>
          <a:lstStyle/>
          <a:p>
            <a:r>
              <a:rPr lang="en-US" altLang="en-US" sz="2400" b="1"/>
              <a:t>Social Security: The Program for elderly </a:t>
            </a:r>
          </a:p>
        </p:txBody>
      </p:sp>
      <p:sp>
        <p:nvSpPr>
          <p:cNvPr id="35843" name="Rectangle 3">
            <a:extLst>
              <a:ext uri="{FF2B5EF4-FFF2-40B4-BE49-F238E27FC236}">
                <a16:creationId xmlns:a16="http://schemas.microsoft.com/office/drawing/2014/main" id="{B40C518E-B110-2FCC-5C8A-0892EF40B837}"/>
              </a:ext>
            </a:extLst>
          </p:cNvPr>
          <p:cNvSpPr>
            <a:spLocks noGrp="1"/>
          </p:cNvSpPr>
          <p:nvPr>
            <p:ph type="body" idx="1"/>
          </p:nvPr>
        </p:nvSpPr>
        <p:spPr>
          <a:xfrm>
            <a:off x="323850" y="1052513"/>
            <a:ext cx="5472286" cy="4679950"/>
          </a:xfrm>
        </p:spPr>
        <p:txBody>
          <a:bodyPr/>
          <a:lstStyle/>
          <a:p>
            <a:r>
              <a:rPr lang="en-GB" altLang="en-US" sz="2400" dirty="0"/>
              <a:t>The basic State Pension is a government-administered pension. It is based on the number of qualifying years gained through National Insurance contributions (NICs) paid or credited throughout the applicant’s working life.</a:t>
            </a:r>
          </a:p>
          <a:p>
            <a:r>
              <a:rPr lang="en-GB" altLang="en-US" sz="2400" dirty="0"/>
              <a:t>State retirement pension can be claimed once you reach State pensionable age. 68 years for both  men and woman.</a:t>
            </a:r>
          </a:p>
        </p:txBody>
      </p:sp>
      <p:pic>
        <p:nvPicPr>
          <p:cNvPr id="35844" name="Picture 1">
            <a:extLst>
              <a:ext uri="{FF2B5EF4-FFF2-40B4-BE49-F238E27FC236}">
                <a16:creationId xmlns:a16="http://schemas.microsoft.com/office/drawing/2014/main" id="{AC75CCAD-2CBB-9535-AE05-08A423E87D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2132856"/>
            <a:ext cx="3255197"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57A0F94-B27C-0E38-5CB7-8B0B020F78B2}"/>
              </a:ext>
            </a:extLst>
          </p:cNvPr>
          <p:cNvSpPr>
            <a:spLocks noGrp="1"/>
          </p:cNvSpPr>
          <p:nvPr>
            <p:ph type="title"/>
          </p:nvPr>
        </p:nvSpPr>
        <p:spPr>
          <a:xfrm>
            <a:off x="34925" y="115888"/>
            <a:ext cx="8229600" cy="360362"/>
          </a:xfrm>
        </p:spPr>
        <p:txBody>
          <a:bodyPr/>
          <a:lstStyle/>
          <a:p>
            <a:pPr eaLnBrk="1" fontAlgn="auto" hangingPunct="1">
              <a:spcAft>
                <a:spcPts val="0"/>
              </a:spcAft>
              <a:defRPr/>
            </a:pPr>
            <a:r>
              <a:rPr lang="en-US" altLang="en-US" dirty="0">
                <a:latin typeface="+mn-lt"/>
              </a:rPr>
              <a:t>Caring for the Elderly</a:t>
            </a:r>
            <a:br>
              <a:rPr lang="en-US" altLang="en-US" dirty="0">
                <a:latin typeface="Frutiger" charset="0"/>
              </a:rPr>
            </a:br>
            <a:br>
              <a:rPr lang="en-US" altLang="en-US" dirty="0">
                <a:latin typeface="Frutiger" charset="0"/>
              </a:rPr>
            </a:br>
            <a:br>
              <a:rPr lang="en-US" altLang="en-US" dirty="0">
                <a:latin typeface="Frutiger" charset="0"/>
              </a:rPr>
            </a:br>
            <a:r>
              <a:rPr lang="en-US" altLang="en-US" sz="3200" b="1" dirty="0"/>
              <a:t>Caring for the Elderly, UK</a:t>
            </a:r>
            <a:br>
              <a:rPr lang="en-US" altLang="en-US" sz="3200" b="1" dirty="0">
                <a:latin typeface="Frutiger" charset="0"/>
              </a:rPr>
            </a:br>
            <a:br>
              <a:rPr lang="en-US" altLang="en-US" sz="3200" b="1" dirty="0">
                <a:latin typeface="Frutiger" charset="0"/>
              </a:rPr>
            </a:br>
            <a:br>
              <a:rPr lang="en-US" altLang="en-US" dirty="0">
                <a:latin typeface="Frutiger" charset="0"/>
              </a:rPr>
            </a:br>
            <a:endParaRPr lang="en-GB" dirty="0"/>
          </a:p>
        </p:txBody>
      </p:sp>
      <p:sp>
        <p:nvSpPr>
          <p:cNvPr id="36867" name="Text Placeholder 6">
            <a:extLst>
              <a:ext uri="{FF2B5EF4-FFF2-40B4-BE49-F238E27FC236}">
                <a16:creationId xmlns:a16="http://schemas.microsoft.com/office/drawing/2014/main" id="{5F439771-B0F7-7F7C-BF76-885620F6BB90}"/>
              </a:ext>
            </a:extLst>
          </p:cNvPr>
          <p:cNvSpPr>
            <a:spLocks noGrp="1"/>
          </p:cNvSpPr>
          <p:nvPr>
            <p:ph type="body" sz="quarter" idx="4294967295"/>
          </p:nvPr>
        </p:nvSpPr>
        <p:spPr>
          <a:xfrm>
            <a:off x="323528" y="1052736"/>
            <a:ext cx="6197102" cy="4465637"/>
          </a:xfrm>
        </p:spPr>
        <p:txBody>
          <a:bodyPr/>
          <a:lstStyle/>
          <a:p>
            <a:pPr marL="0" indent="0" eaLnBrk="1" hangingPunct="1">
              <a:spcBef>
                <a:spcPct val="0"/>
              </a:spcBef>
              <a:buNone/>
            </a:pPr>
            <a:r>
              <a:rPr lang="en-GB" altLang="en-US" sz="2200" dirty="0"/>
              <a:t>As the population grows the need for healthcare will rise:			</a:t>
            </a:r>
          </a:p>
          <a:p>
            <a:pPr marL="800100" lvl="2" eaLnBrk="1" hangingPunct="1">
              <a:spcBef>
                <a:spcPct val="0"/>
              </a:spcBef>
            </a:pPr>
            <a:r>
              <a:rPr lang="en-GB" altLang="en-US" sz="2200" dirty="0"/>
              <a:t>Nearly two-thirds of people admitted to hospital are over 65 years old</a:t>
            </a:r>
          </a:p>
          <a:p>
            <a:pPr marL="800100" lvl="2" eaLnBrk="1" hangingPunct="1">
              <a:spcBef>
                <a:spcPct val="0"/>
              </a:spcBef>
            </a:pPr>
            <a:r>
              <a:rPr lang="en-GB" altLang="en-US" sz="2200" dirty="0"/>
              <a:t>There has been a 65% increase in hospital treatments</a:t>
            </a:r>
          </a:p>
          <a:p>
            <a:pPr marL="800100" lvl="2" eaLnBrk="1" hangingPunct="1">
              <a:spcBef>
                <a:spcPct val="0"/>
              </a:spcBef>
            </a:pPr>
            <a:r>
              <a:rPr lang="en-GB" altLang="en-US" sz="2200" dirty="0"/>
              <a:t>Someone over 85 is 25 times more likely to spend a day in hospital than someone under 65 – and spends around eight days longer in hospital per stay than someone under 65 (11 days compared to 3)</a:t>
            </a:r>
          </a:p>
          <a:p>
            <a:pPr marL="800100" lvl="2" eaLnBrk="1" hangingPunct="1">
              <a:spcBef>
                <a:spcPct val="0"/>
              </a:spcBef>
            </a:pPr>
            <a:r>
              <a:rPr lang="en-GB" altLang="en-US" sz="2200" dirty="0"/>
              <a:t>The number of older people with a care need is predicted to rise by 61% by 2030.</a:t>
            </a:r>
            <a:br>
              <a:rPr lang="en-GB" altLang="en-US" sz="2200" dirty="0"/>
            </a:br>
            <a:endParaRPr lang="en-GB" altLang="en-US" sz="2200" dirty="0"/>
          </a:p>
        </p:txBody>
      </p:sp>
      <p:pic>
        <p:nvPicPr>
          <p:cNvPr id="36868" name="Picture 1">
            <a:extLst>
              <a:ext uri="{FF2B5EF4-FFF2-40B4-BE49-F238E27FC236}">
                <a16:creationId xmlns:a16="http://schemas.microsoft.com/office/drawing/2014/main" id="{82C62356-BB3D-2717-38BE-DF1240D59E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1700039"/>
            <a:ext cx="2238024" cy="2521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11">
            <a:extLst>
              <a:ext uri="{FF2B5EF4-FFF2-40B4-BE49-F238E27FC236}">
                <a16:creationId xmlns:a16="http://schemas.microsoft.com/office/drawing/2014/main" id="{5826EF59-015B-FE9F-5B9A-476FA7DA4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412" y="1113126"/>
            <a:ext cx="8569175" cy="548452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Box 1">
            <a:extLst>
              <a:ext uri="{FF2B5EF4-FFF2-40B4-BE49-F238E27FC236}">
                <a16:creationId xmlns:a16="http://schemas.microsoft.com/office/drawing/2014/main" id="{60240DAE-9DBE-7866-FBDD-67E04EFE7CA3}"/>
              </a:ext>
            </a:extLst>
          </p:cNvPr>
          <p:cNvSpPr txBox="1">
            <a:spLocks noChangeArrowheads="1"/>
          </p:cNvSpPr>
          <p:nvPr/>
        </p:nvSpPr>
        <p:spPr bwMode="auto">
          <a:xfrm>
            <a:off x="1347788" y="260350"/>
            <a:ext cx="68405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3600" b="1"/>
              <a:t>People receiving social care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79B2E496-8FC6-839F-F024-FC9106C4BFAC}"/>
              </a:ext>
            </a:extLst>
          </p:cNvPr>
          <p:cNvSpPr>
            <a:spLocks noGrp="1"/>
          </p:cNvSpPr>
          <p:nvPr>
            <p:ph type="title" sz="quarter"/>
          </p:nvPr>
        </p:nvSpPr>
        <p:spPr>
          <a:xfrm>
            <a:off x="0" y="122238"/>
            <a:ext cx="9140825" cy="731837"/>
          </a:xfrm>
        </p:spPr>
        <p:txBody>
          <a:bodyPr/>
          <a:lstStyle/>
          <a:p>
            <a:r>
              <a:rPr lang="en-US" altLang="en-US" sz="3200" b="1"/>
              <a:t>Current funding context and issues </a:t>
            </a:r>
            <a:endParaRPr lang="en-US" altLang="en-US"/>
          </a:p>
        </p:txBody>
      </p:sp>
      <p:sp>
        <p:nvSpPr>
          <p:cNvPr id="3" name="Content Placeholder 2">
            <a:extLst>
              <a:ext uri="{FF2B5EF4-FFF2-40B4-BE49-F238E27FC236}">
                <a16:creationId xmlns:a16="http://schemas.microsoft.com/office/drawing/2014/main" id="{AD45FD70-6E12-1CAC-0F54-6E85BB0FA8FC}"/>
              </a:ext>
            </a:extLst>
          </p:cNvPr>
          <p:cNvSpPr>
            <a:spLocks noGrp="1"/>
          </p:cNvSpPr>
          <p:nvPr>
            <p:ph sz="quarter" idx="1"/>
          </p:nvPr>
        </p:nvSpPr>
        <p:spPr>
          <a:xfrm>
            <a:off x="209057" y="1052736"/>
            <a:ext cx="5550162" cy="1785938"/>
          </a:xfrm>
        </p:spPr>
        <p:txBody>
          <a:bodyPr>
            <a:noAutofit/>
          </a:bodyPr>
          <a:lstStyle/>
          <a:p>
            <a:pPr>
              <a:defRPr/>
            </a:pPr>
            <a:r>
              <a:rPr lang="en-US" sz="2000" dirty="0"/>
              <a:t>Social Care funding is insufficient and inoperable </a:t>
            </a:r>
            <a:r>
              <a:rPr lang="mr-IN" sz="2000" dirty="0"/>
              <a:t>–</a:t>
            </a:r>
            <a:r>
              <a:rPr lang="en-US" sz="2000" dirty="0"/>
              <a:t> hence proposals:</a:t>
            </a:r>
          </a:p>
          <a:p>
            <a:pPr lvl="1">
              <a:defRPr/>
            </a:pPr>
            <a:r>
              <a:rPr lang="en-US" sz="2000" dirty="0"/>
              <a:t>For a national care service </a:t>
            </a:r>
            <a:r>
              <a:rPr lang="mr-IN" sz="2000" dirty="0"/>
              <a:t>–</a:t>
            </a:r>
            <a:r>
              <a:rPr lang="en-US" sz="2000" dirty="0"/>
              <a:t> Gordon  Brown</a:t>
            </a:r>
          </a:p>
          <a:p>
            <a:pPr lvl="1">
              <a:defRPr/>
            </a:pPr>
            <a:r>
              <a:rPr lang="en-US" sz="2000" dirty="0"/>
              <a:t>Dilnott review</a:t>
            </a:r>
          </a:p>
          <a:p>
            <a:pPr lvl="1">
              <a:defRPr/>
            </a:pPr>
            <a:r>
              <a:rPr lang="en-US" sz="2000" dirty="0"/>
              <a:t>A floor and a ceiling?</a:t>
            </a:r>
          </a:p>
          <a:p>
            <a:pPr>
              <a:defRPr/>
            </a:pPr>
            <a:endParaRPr lang="en-US" sz="2000" dirty="0"/>
          </a:p>
        </p:txBody>
      </p:sp>
      <p:pic>
        <p:nvPicPr>
          <p:cNvPr id="40964" name="Content Placeholder 8">
            <a:extLst>
              <a:ext uri="{FF2B5EF4-FFF2-40B4-BE49-F238E27FC236}">
                <a16:creationId xmlns:a16="http://schemas.microsoft.com/office/drawing/2014/main" id="{00E95DA9-EC07-7AE4-EA71-E381CA2B4431}"/>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940152" y="1052736"/>
            <a:ext cx="3102923" cy="1661988"/>
          </a:xfrm>
        </p:spPr>
      </p:pic>
      <p:sp>
        <p:nvSpPr>
          <p:cNvPr id="5" name="Content Placeholder 4">
            <a:extLst>
              <a:ext uri="{FF2B5EF4-FFF2-40B4-BE49-F238E27FC236}">
                <a16:creationId xmlns:a16="http://schemas.microsoft.com/office/drawing/2014/main" id="{2EE78E35-3FFF-DA4E-BAF5-2ED0094F9CBF}"/>
              </a:ext>
            </a:extLst>
          </p:cNvPr>
          <p:cNvSpPr>
            <a:spLocks noGrp="1"/>
          </p:cNvSpPr>
          <p:nvPr>
            <p:ph sz="quarter" idx="3"/>
          </p:nvPr>
        </p:nvSpPr>
        <p:spPr>
          <a:xfrm>
            <a:off x="395536" y="3207095"/>
            <a:ext cx="5328592" cy="2036763"/>
          </a:xfrm>
        </p:spPr>
        <p:txBody>
          <a:bodyPr>
            <a:noAutofit/>
          </a:bodyPr>
          <a:lstStyle/>
          <a:p>
            <a:pPr>
              <a:defRPr/>
            </a:pPr>
            <a:r>
              <a:rPr lang="en-US" sz="2000" dirty="0"/>
              <a:t>Current adult social care spend:</a:t>
            </a:r>
          </a:p>
          <a:p>
            <a:pPr lvl="1">
              <a:defRPr/>
            </a:pPr>
            <a:r>
              <a:rPr lang="en-US" sz="2000" dirty="0"/>
              <a:t>is &lt;1%% of GDP, i.e. approx. £17bn</a:t>
            </a:r>
          </a:p>
          <a:p>
            <a:pPr lvl="1">
              <a:defRPr/>
            </a:pPr>
            <a:r>
              <a:rPr lang="en-US" sz="2000" dirty="0"/>
              <a:t>Estimated to be £2bn to £5bn short </a:t>
            </a:r>
          </a:p>
          <a:p>
            <a:pPr lvl="1">
              <a:defRPr/>
            </a:pPr>
            <a:r>
              <a:rPr lang="en-US" sz="2000" dirty="0"/>
              <a:t>though it’s not just about the £, but it is most definitely partly about the £</a:t>
            </a:r>
          </a:p>
          <a:p>
            <a:pPr>
              <a:defRPr/>
            </a:pPr>
            <a:r>
              <a:rPr lang="en-US" sz="2000" dirty="0"/>
              <a:t>And we need a fair/er system</a:t>
            </a:r>
          </a:p>
          <a:p>
            <a:pPr>
              <a:defRPr/>
            </a:pPr>
            <a:endParaRPr lang="en-US" sz="2000" dirty="0"/>
          </a:p>
        </p:txBody>
      </p:sp>
      <p:pic>
        <p:nvPicPr>
          <p:cNvPr id="40966" name="Content Placeholder 4">
            <a:extLst>
              <a:ext uri="{FF2B5EF4-FFF2-40B4-BE49-F238E27FC236}">
                <a16:creationId xmlns:a16="http://schemas.microsoft.com/office/drawing/2014/main" id="{BB8864EC-8722-FBA4-53D9-00FE76D3282E}"/>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5936213" y="3364112"/>
            <a:ext cx="3142359" cy="1558329"/>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53271CB1-AEA4-BF9F-43CC-C38AEEEB7DA2}"/>
              </a:ext>
            </a:extLst>
          </p:cNvPr>
          <p:cNvSpPr>
            <a:spLocks noGrp="1"/>
          </p:cNvSpPr>
          <p:nvPr>
            <p:ph type="title"/>
          </p:nvPr>
        </p:nvSpPr>
        <p:spPr>
          <a:xfrm>
            <a:off x="198438" y="260350"/>
            <a:ext cx="8507412" cy="215900"/>
          </a:xfrm>
        </p:spPr>
        <p:txBody>
          <a:bodyPr/>
          <a:lstStyle/>
          <a:p>
            <a:r>
              <a:rPr lang="en-GB" altLang="en-US" sz="3600" b="1"/>
              <a:t>Effect of ageing on health workforce</a:t>
            </a:r>
          </a:p>
        </p:txBody>
      </p:sp>
      <p:sp>
        <p:nvSpPr>
          <p:cNvPr id="41987" name="Content Placeholder 2">
            <a:extLst>
              <a:ext uri="{FF2B5EF4-FFF2-40B4-BE49-F238E27FC236}">
                <a16:creationId xmlns:a16="http://schemas.microsoft.com/office/drawing/2014/main" id="{74AFBF99-17E9-CC4E-9955-962BDA9A11D1}"/>
              </a:ext>
            </a:extLst>
          </p:cNvPr>
          <p:cNvSpPr>
            <a:spLocks noGrp="1"/>
          </p:cNvSpPr>
          <p:nvPr>
            <p:ph idx="1"/>
          </p:nvPr>
        </p:nvSpPr>
        <p:spPr>
          <a:xfrm>
            <a:off x="107504" y="1052736"/>
            <a:ext cx="6042893" cy="4464050"/>
          </a:xfrm>
        </p:spPr>
        <p:txBody>
          <a:bodyPr/>
          <a:lstStyle/>
          <a:p>
            <a:r>
              <a:rPr lang="en-GB" altLang="en-US" sz="2400" dirty="0"/>
              <a:t>Recognizing that ageing affects the health workforce is important !!!</a:t>
            </a:r>
          </a:p>
          <a:p>
            <a:pPr lvl="1"/>
            <a:r>
              <a:rPr lang="en-GB" altLang="en-US" sz="2000" dirty="0"/>
              <a:t>In many EU member states nearly 50% of nurses are now older than 45 years;</a:t>
            </a:r>
          </a:p>
          <a:p>
            <a:pPr lvl="1"/>
            <a:r>
              <a:rPr lang="en-GB" altLang="en-US" sz="2000" dirty="0"/>
              <a:t>40% of nurses will leave health employment in the next decade due to ageing</a:t>
            </a:r>
          </a:p>
          <a:p>
            <a:r>
              <a:rPr lang="en-GB" altLang="en-US" sz="2400" dirty="0"/>
              <a:t>Only within 5 years, between 1995 and 2000, in EU</a:t>
            </a:r>
          </a:p>
          <a:p>
            <a:pPr lvl="1"/>
            <a:r>
              <a:rPr lang="en-GB" altLang="en-US" sz="2000" dirty="0"/>
              <a:t>physicians older than 45 - increased by more than 50%</a:t>
            </a:r>
          </a:p>
          <a:p>
            <a:pPr lvl="1"/>
            <a:r>
              <a:rPr lang="en-GB" altLang="en-US" sz="2000" dirty="0"/>
              <a:t>the proportion of physicians younger than 45 - fell by 20%</a:t>
            </a:r>
          </a:p>
        </p:txBody>
      </p:sp>
      <p:pic>
        <p:nvPicPr>
          <p:cNvPr id="41988" name="Picture 1">
            <a:extLst>
              <a:ext uri="{FF2B5EF4-FFF2-40B4-BE49-F238E27FC236}">
                <a16:creationId xmlns:a16="http://schemas.microsoft.com/office/drawing/2014/main" id="{A084810B-E82F-908C-6133-1AFB5F8C06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1580534"/>
            <a:ext cx="2611016" cy="2833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19EC5DB-AD1E-CBAE-B3B0-043BCEF6B872}"/>
              </a:ext>
            </a:extLst>
          </p:cNvPr>
          <p:cNvSpPr>
            <a:spLocks noGrp="1"/>
          </p:cNvSpPr>
          <p:nvPr>
            <p:ph type="title"/>
          </p:nvPr>
        </p:nvSpPr>
        <p:spPr>
          <a:xfrm>
            <a:off x="457200" y="31750"/>
            <a:ext cx="8229600" cy="561975"/>
          </a:xfrm>
        </p:spPr>
        <p:txBody>
          <a:bodyPr/>
          <a:lstStyle/>
          <a:p>
            <a:r>
              <a:rPr lang="en-GB" altLang="en-US" sz="3200" b="1"/>
              <a:t>Housing and our ageing population</a:t>
            </a:r>
          </a:p>
        </p:txBody>
      </p:sp>
      <p:sp>
        <p:nvSpPr>
          <p:cNvPr id="43011" name="Content Placeholder 2">
            <a:extLst>
              <a:ext uri="{FF2B5EF4-FFF2-40B4-BE49-F238E27FC236}">
                <a16:creationId xmlns:a16="http://schemas.microsoft.com/office/drawing/2014/main" id="{058C2D78-364D-7D34-BE69-B5A8D82EE656}"/>
              </a:ext>
            </a:extLst>
          </p:cNvPr>
          <p:cNvSpPr>
            <a:spLocks noGrp="1"/>
          </p:cNvSpPr>
          <p:nvPr>
            <p:ph idx="1"/>
          </p:nvPr>
        </p:nvSpPr>
        <p:spPr>
          <a:xfrm>
            <a:off x="179512" y="1052736"/>
            <a:ext cx="4752528" cy="4464496"/>
          </a:xfrm>
        </p:spPr>
        <p:txBody>
          <a:bodyPr/>
          <a:lstStyle/>
          <a:p>
            <a:pPr>
              <a:lnSpc>
                <a:spcPct val="80000"/>
              </a:lnSpc>
            </a:pPr>
            <a:r>
              <a:rPr lang="en-GB" altLang="en-US" sz="2000" dirty="0"/>
              <a:t>90% of older people live in ordinary housing</a:t>
            </a:r>
          </a:p>
          <a:p>
            <a:pPr>
              <a:lnSpc>
                <a:spcPct val="80000"/>
              </a:lnSpc>
            </a:pPr>
            <a:r>
              <a:rPr lang="en-GB" altLang="en-US" sz="2000" dirty="0"/>
              <a:t>Nearly 70% are home owners, the remainder are predominantly in social housing</a:t>
            </a:r>
          </a:p>
          <a:p>
            <a:pPr>
              <a:lnSpc>
                <a:spcPct val="80000"/>
              </a:lnSpc>
            </a:pPr>
            <a:r>
              <a:rPr lang="en-GB" altLang="en-US" sz="2000" dirty="0"/>
              <a:t>Supported housing for older people accounts for less than 5% of the market (729,818 units)</a:t>
            </a:r>
          </a:p>
          <a:p>
            <a:pPr>
              <a:lnSpc>
                <a:spcPct val="80000"/>
              </a:lnSpc>
            </a:pPr>
            <a:r>
              <a:rPr lang="en-GB" altLang="en-US" sz="2000" dirty="0"/>
              <a:t>1.5m individuals report having a medical condition or disability that requires specially adapted accommodation</a:t>
            </a:r>
          </a:p>
          <a:p>
            <a:pPr>
              <a:lnSpc>
                <a:spcPct val="80000"/>
              </a:lnSpc>
            </a:pPr>
            <a:r>
              <a:rPr lang="en-GB" altLang="en-US" sz="2000" dirty="0"/>
              <a:t>Shortfall of supply in specialist housing with care to keep pace with demand, including housing for people with dementia ranges from 164,000 to 240,000 by 2032</a:t>
            </a:r>
          </a:p>
          <a:p>
            <a:endParaRPr lang="en-GB" altLang="en-US" sz="2000" dirty="0"/>
          </a:p>
        </p:txBody>
      </p:sp>
      <p:pic>
        <p:nvPicPr>
          <p:cNvPr id="43012" name="Picture 5" descr="Housing our Ageing Population.jpg">
            <a:extLst>
              <a:ext uri="{FF2B5EF4-FFF2-40B4-BE49-F238E27FC236}">
                <a16:creationId xmlns:a16="http://schemas.microsoft.com/office/drawing/2014/main" id="{7453881C-9023-C758-C0C1-799E468B790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42182" y="1472406"/>
            <a:ext cx="4105275" cy="391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D5AFD41-4959-E6DA-E514-ACABCFA0A965}"/>
              </a:ext>
            </a:extLst>
          </p:cNvPr>
          <p:cNvSpPr>
            <a:spLocks noGrp="1"/>
          </p:cNvSpPr>
          <p:nvPr>
            <p:ph type="title"/>
          </p:nvPr>
        </p:nvSpPr>
        <p:spPr>
          <a:xfrm>
            <a:off x="184150" y="241300"/>
            <a:ext cx="8229600" cy="419100"/>
          </a:xfrm>
        </p:spPr>
        <p:txBody>
          <a:bodyPr/>
          <a:lstStyle/>
          <a:p>
            <a:r>
              <a:rPr lang="en-GB" altLang="en-US" b="1"/>
              <a:t>References</a:t>
            </a:r>
          </a:p>
        </p:txBody>
      </p:sp>
      <p:sp>
        <p:nvSpPr>
          <p:cNvPr id="44035" name="Content Placeholder 2">
            <a:extLst>
              <a:ext uri="{FF2B5EF4-FFF2-40B4-BE49-F238E27FC236}">
                <a16:creationId xmlns:a16="http://schemas.microsoft.com/office/drawing/2014/main" id="{0ABCFF01-34EF-CA7C-D99F-E1D83D0308E4}"/>
              </a:ext>
            </a:extLst>
          </p:cNvPr>
          <p:cNvSpPr>
            <a:spLocks noGrp="1"/>
          </p:cNvSpPr>
          <p:nvPr>
            <p:ph idx="1"/>
          </p:nvPr>
        </p:nvSpPr>
        <p:spPr>
          <a:xfrm>
            <a:off x="200025" y="908050"/>
            <a:ext cx="8559800" cy="4752975"/>
          </a:xfrm>
        </p:spPr>
        <p:txBody>
          <a:bodyPr/>
          <a:lstStyle/>
          <a:p>
            <a:r>
              <a:rPr lang="en-GB" altLang="en-US" sz="1600" dirty="0" err="1">
                <a:latin typeface="Arial" panose="020B0604020202020204" pitchFamily="34" charset="0"/>
                <a:cs typeface="Arial" panose="020B0604020202020204" pitchFamily="34" charset="0"/>
              </a:rPr>
              <a:t>Rechel</a:t>
            </a:r>
            <a:r>
              <a:rPr lang="en-GB" altLang="en-US" sz="1600" dirty="0">
                <a:latin typeface="Arial" panose="020B0604020202020204" pitchFamily="34" charset="0"/>
                <a:cs typeface="Arial" panose="020B0604020202020204" pitchFamily="34" charset="0"/>
              </a:rPr>
              <a:t> B. et al. (2013) Ageing in the European Union Lancet 2013; 381: 1312–22 http://dx.doi.org/10.1016/ S0140-6736(12)62087-X.</a:t>
            </a:r>
          </a:p>
          <a:p>
            <a:r>
              <a:rPr lang="en-GB" altLang="en-US" sz="1600" dirty="0">
                <a:latin typeface="Arial" panose="020B0604020202020204" pitchFamily="34" charset="0"/>
                <a:cs typeface="Arial" panose="020B0604020202020204" pitchFamily="34" charset="0"/>
              </a:rPr>
              <a:t>European Observatory on Health Systems and Policies Series, Human resources for health in Europe, Eds. Carl-</a:t>
            </a:r>
            <a:r>
              <a:rPr lang="en-GB" altLang="en-US" sz="1600" dirty="0" err="1">
                <a:latin typeface="Arial" panose="020B0604020202020204" pitchFamily="34" charset="0"/>
                <a:cs typeface="Arial" panose="020B0604020202020204" pitchFamily="34" charset="0"/>
              </a:rPr>
              <a:t>Ardy</a:t>
            </a:r>
            <a:r>
              <a:rPr lang="en-GB" altLang="en-US" sz="1600" dirty="0">
                <a:latin typeface="Arial" panose="020B0604020202020204" pitchFamily="34" charset="0"/>
                <a:cs typeface="Arial" panose="020B0604020202020204" pitchFamily="34" charset="0"/>
              </a:rPr>
              <a:t> Dubois, Martin McKee and Ellen Nolte</a:t>
            </a:r>
          </a:p>
          <a:p>
            <a:r>
              <a:rPr lang="en-GB" altLang="en-US" sz="1600" dirty="0">
                <a:latin typeface="Arial" panose="020B0604020202020204" pitchFamily="34" charset="0"/>
                <a:cs typeface="Arial" panose="020B0604020202020204" pitchFamily="34" charset="0"/>
              </a:rPr>
              <a:t>WHO (2015) World report on Ageing And Health.</a:t>
            </a:r>
          </a:p>
          <a:p>
            <a:r>
              <a:rPr lang="en-GB" altLang="en-US" sz="1600" dirty="0" err="1">
                <a:latin typeface="Arial" panose="020B0604020202020204" pitchFamily="34" charset="0"/>
                <a:cs typeface="Arial" panose="020B0604020202020204" pitchFamily="34" charset="0"/>
              </a:rPr>
              <a:t>Lipszyc</a:t>
            </a:r>
            <a:r>
              <a:rPr lang="en-GB" altLang="en-US" sz="1600" dirty="0">
                <a:latin typeface="Arial" panose="020B0604020202020204" pitchFamily="34" charset="0"/>
                <a:cs typeface="Arial" panose="020B0604020202020204" pitchFamily="34" charset="0"/>
              </a:rPr>
              <a:t>, B. Sail, E., </a:t>
            </a:r>
            <a:r>
              <a:rPr lang="en-GB" altLang="en-US" sz="1600" dirty="0" err="1">
                <a:latin typeface="Arial" panose="020B0604020202020204" pitchFamily="34" charset="0"/>
                <a:cs typeface="Arial" panose="020B0604020202020204" pitchFamily="34" charset="0"/>
              </a:rPr>
              <a:t>XavierA</a:t>
            </a:r>
            <a:r>
              <a:rPr lang="en-GB" altLang="en-US" sz="1600" dirty="0">
                <a:latin typeface="Arial" panose="020B0604020202020204" pitchFamily="34" charset="0"/>
                <a:cs typeface="Arial" panose="020B0604020202020204" pitchFamily="34" charset="0"/>
              </a:rPr>
              <a:t>.  (2012) Long-term care: need, use and expenditure in the EU-27, ec.europa.eu/</a:t>
            </a:r>
            <a:r>
              <a:rPr lang="en-GB" altLang="en-US" sz="1600" dirty="0" err="1">
                <a:latin typeface="Arial" panose="020B0604020202020204" pitchFamily="34" charset="0"/>
                <a:cs typeface="Arial" panose="020B0604020202020204" pitchFamily="34" charset="0"/>
              </a:rPr>
              <a:t>economy_finance</a:t>
            </a:r>
            <a:r>
              <a:rPr lang="en-GB" altLang="en-US" sz="1600" dirty="0">
                <a:latin typeface="Arial" panose="020B0604020202020204" pitchFamily="34" charset="0"/>
                <a:cs typeface="Arial" panose="020B0604020202020204" pitchFamily="34" charset="0"/>
              </a:rPr>
              <a:t>/publications</a:t>
            </a:r>
          </a:p>
          <a:p>
            <a:r>
              <a:rPr lang="en-GB" altLang="en-US" sz="1600" dirty="0" err="1">
                <a:latin typeface="Arial" panose="020B0604020202020204" pitchFamily="34" charset="0"/>
                <a:cs typeface="Arial" panose="020B0604020202020204" pitchFamily="34" charset="0"/>
              </a:rPr>
              <a:t>Rechel</a:t>
            </a:r>
            <a:r>
              <a:rPr lang="en-GB" altLang="en-US" sz="1600" dirty="0">
                <a:latin typeface="Arial" panose="020B0604020202020204" pitchFamily="34" charset="0"/>
                <a:cs typeface="Arial" panose="020B0604020202020204" pitchFamily="34" charset="0"/>
              </a:rPr>
              <a:t> B. et al. (2009) How can health systems respond to population ageing? Policy Brief 10. </a:t>
            </a:r>
            <a:r>
              <a:rPr lang="en-GB" altLang="en-US" sz="1600" dirty="0">
                <a:latin typeface="Arial" panose="020B0604020202020204" pitchFamily="34" charset="0"/>
                <a:cs typeface="Arial" panose="020B0604020202020204" pitchFamily="34" charset="0"/>
                <a:hlinkClick r:id="rId2"/>
              </a:rPr>
              <a:t>http://www.euro.who.int/__data/assets/pdf_file/0004/64966/E92560.pdf</a:t>
            </a:r>
            <a:r>
              <a:rPr lang="en-GB" altLang="en-US" sz="1600" dirty="0">
                <a:latin typeface="Arial" panose="020B0604020202020204" pitchFamily="34" charset="0"/>
                <a:cs typeface="Arial" panose="020B0604020202020204" pitchFamily="34" charset="0"/>
              </a:rPr>
              <a:t> </a:t>
            </a:r>
          </a:p>
          <a:p>
            <a:r>
              <a:rPr lang="en-GB" altLang="en-US" sz="1600" dirty="0">
                <a:latin typeface="Arial" panose="020B0604020202020204" pitchFamily="34" charset="0"/>
                <a:cs typeface="Arial" panose="020B0604020202020204" pitchFamily="34" charset="0"/>
              </a:rPr>
              <a:t>OECD (2015), “Self-reported health and disability at age 65”, in Health at a Glance 2015: OECD Indicators, OECD Publishing, Paris. DOI: </a:t>
            </a:r>
            <a:r>
              <a:rPr lang="en-GB" altLang="en-US" sz="1600" dirty="0">
                <a:latin typeface="Arial" panose="020B0604020202020204" pitchFamily="34" charset="0"/>
                <a:cs typeface="Arial" panose="020B0604020202020204" pitchFamily="34" charset="0"/>
                <a:hlinkClick r:id="rId3"/>
              </a:rPr>
              <a:t>http://dx.doi.org/10.1787/health_glance-2015-73-en</a:t>
            </a:r>
            <a:r>
              <a:rPr lang="en-GB" altLang="en-US" sz="1600" dirty="0">
                <a:latin typeface="Arial" panose="020B0604020202020204" pitchFamily="34" charset="0"/>
                <a:cs typeface="Arial" panose="020B0604020202020204" pitchFamily="34" charset="0"/>
              </a:rPr>
              <a:t> </a:t>
            </a:r>
          </a:p>
          <a:p>
            <a:r>
              <a:rPr lang="en-GB" altLang="en-US" sz="1600" dirty="0">
                <a:latin typeface="Arial" panose="020B0604020202020204" pitchFamily="34" charset="0"/>
                <a:cs typeface="Arial" panose="020B0604020202020204" pitchFamily="34" charset="0"/>
              </a:rPr>
              <a:t>Lloyd-Sherlock P. et. al. (2012) Population ageing and health, DOI:10.1016/ S0140- 6736(12)60519-4.</a:t>
            </a:r>
          </a:p>
          <a:p>
            <a:r>
              <a:rPr lang="en-GB" altLang="en-US" sz="1600" dirty="0">
                <a:latin typeface="Arial" panose="020B0604020202020204" pitchFamily="34" charset="0"/>
                <a:cs typeface="Arial" panose="020B0604020202020204" pitchFamily="34" charset="0"/>
              </a:rPr>
              <a:t>Wait, S., Harding E. (2006) The State of Ageing and Health in Europe, International Longevity Centre-UK and The Merck Company Foundation. www.ilcuk.org.uk/files/pdf_pdf_4.pdf</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5">
            <a:extLst>
              <a:ext uri="{FF2B5EF4-FFF2-40B4-BE49-F238E27FC236}">
                <a16:creationId xmlns:a16="http://schemas.microsoft.com/office/drawing/2014/main" id="{47C2193F-7442-9402-1EF1-50696B1B302D}"/>
              </a:ext>
            </a:extLst>
          </p:cNvPr>
          <p:cNvSpPr>
            <a:spLocks noGrp="1"/>
          </p:cNvSpPr>
          <p:nvPr>
            <p:ph type="title"/>
          </p:nvPr>
        </p:nvSpPr>
        <p:spPr>
          <a:xfrm>
            <a:off x="250825" y="476250"/>
            <a:ext cx="8229600" cy="1143000"/>
          </a:xfrm>
        </p:spPr>
        <p:txBody>
          <a:bodyPr/>
          <a:lstStyle/>
          <a:p>
            <a:r>
              <a:rPr lang="en-GB" altLang="en-US"/>
              <a:t>Any Questions?</a:t>
            </a:r>
          </a:p>
        </p:txBody>
      </p:sp>
      <p:pic>
        <p:nvPicPr>
          <p:cNvPr id="45059" name="Picture 8">
            <a:extLst>
              <a:ext uri="{FF2B5EF4-FFF2-40B4-BE49-F238E27FC236}">
                <a16:creationId xmlns:a16="http://schemas.microsoft.com/office/drawing/2014/main" id="{34A81FDA-B056-F876-ACA8-1218827B7FB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59113" y="1916113"/>
            <a:ext cx="2935287"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2156</Words>
  <Application>Microsoft Office PowerPoint</Application>
  <PresentationFormat>On-screen Show (4:3)</PresentationFormat>
  <Paragraphs>168</Paragraphs>
  <Slides>30</Slides>
  <Notes>5</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Arial</vt:lpstr>
      <vt:lpstr>Myriad Pro</vt:lpstr>
      <vt:lpstr>Verdana</vt:lpstr>
      <vt:lpstr>Times New Roman</vt:lpstr>
      <vt:lpstr>Minion Pro</vt:lpstr>
      <vt:lpstr>Arial (Corps)</vt:lpstr>
      <vt:lpstr>open sans</vt:lpstr>
      <vt:lpstr>Frutiger</vt:lpstr>
      <vt:lpstr>Calibri</vt:lpstr>
      <vt:lpstr>20140311PresentationUWTSDTemplate</vt:lpstr>
      <vt:lpstr>Living with Care: The Older Person (BMHP6009)   Week 5: The Impact of Ageing on Society                                              </vt:lpstr>
      <vt:lpstr>Learning Outcomes</vt:lpstr>
      <vt:lpstr>Lecture Outline</vt:lpstr>
      <vt:lpstr>Ageing population</vt:lpstr>
      <vt:lpstr>Ageing population </vt:lpstr>
      <vt:lpstr>Populations are getting older</vt:lpstr>
      <vt:lpstr>PowerPoint Presentation</vt:lpstr>
      <vt:lpstr>PowerPoint Presentation</vt:lpstr>
      <vt:lpstr>AGE DEPENDENCY RATIOS</vt:lpstr>
      <vt:lpstr>Age dependency ratio</vt:lpstr>
      <vt:lpstr>Age dependency in UK</vt:lpstr>
      <vt:lpstr>Discuss article in small groups and share the findings</vt:lpstr>
      <vt:lpstr>Health and health care of the ageing population in UK</vt:lpstr>
      <vt:lpstr>Health and health care of the ageing population in UK</vt:lpstr>
      <vt:lpstr>Burden of chronic diseases 65+  Mental disorders</vt:lpstr>
      <vt:lpstr>Burden of chronic diseases 65+ Mental disorders</vt:lpstr>
      <vt:lpstr>Burden of chronic diseases 65+ Falls and fractures</vt:lpstr>
      <vt:lpstr>Ageing associated with multimorbidity</vt:lpstr>
      <vt:lpstr>The frailty condition</vt:lpstr>
      <vt:lpstr>Impact of ageing on health services</vt:lpstr>
      <vt:lpstr>Beveridge 1942 and the new welfare state</vt:lpstr>
      <vt:lpstr>SOCIAL SECURITY</vt:lpstr>
      <vt:lpstr>Social Security: The Program for elderly </vt:lpstr>
      <vt:lpstr>Caring for the Elderly   Caring for the Elderly, UK   </vt:lpstr>
      <vt:lpstr>PowerPoint Presentation</vt:lpstr>
      <vt:lpstr>Current funding context and issues </vt:lpstr>
      <vt:lpstr>Effect of ageing on health workforce</vt:lpstr>
      <vt:lpstr>Housing and our ageing population</vt:lpstr>
      <vt:lpstr>References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cp:lastModifiedBy>
  <cp:revision>173</cp:revision>
  <cp:lastPrinted>2018-07-02T15:32:24Z</cp:lastPrinted>
  <dcterms:created xsi:type="dcterms:W3CDTF">2002-10-07T19:43:58Z</dcterms:created>
  <dcterms:modified xsi:type="dcterms:W3CDTF">2023-03-10T17:10:56Z</dcterms:modified>
</cp:coreProperties>
</file>