
<file path=[Content_Types].xml><?xml version="1.0" encoding="utf-8"?>
<Types xmlns="http://schemas.openxmlformats.org/package/2006/content-types">
  <Default Extension="fntdata" ContentType="application/x-fontdata"/>
  <Default Extension="jpeg" ContentType="image/jpeg"/>
  <Default Extension="m4a" ContentType="audio/mp4"/>
  <Default Extension="png" ContentType="image/png"/>
  <Default Extension="ppm"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1"/>
  </p:notesMasterIdLst>
  <p:sldIdLst>
    <p:sldId id="256" r:id="rId2"/>
    <p:sldId id="257" r:id="rId3"/>
    <p:sldId id="258" r:id="rId4"/>
    <p:sldId id="259" r:id="rId5"/>
    <p:sldId id="267" r:id="rId6"/>
    <p:sldId id="261" r:id="rId7"/>
    <p:sldId id="262" r:id="rId8"/>
    <p:sldId id="263" r:id="rId9"/>
    <p:sldId id="266" r:id="rId10"/>
  </p:sldIdLst>
  <p:sldSz cx="18288000" cy="10287000"/>
  <p:notesSz cx="6858000" cy="9144000"/>
  <p:embeddedFontLst>
    <p:embeddedFont>
      <p:font typeface="Garet 2" panose="020B0604020202020204" charset="0"/>
      <p:regular r:id="rId12"/>
    </p:embeddedFont>
    <p:embeddedFont>
      <p:font typeface="TAN Mon Cheri"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52" d="100"/>
          <a:sy n="52" d="100"/>
        </p:scale>
        <p:origin x="850" y="7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0141B81-0496-4EE3-A8CD-FC072A57DAF5}" type="datetimeFigureOut">
              <a:rPr lang="en-GB" smtClean="0"/>
              <a:t>01/03/2025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41320C-F1E9-4AC7-8414-30859DB27AAB}" type="slidenum">
              <a:rPr lang="en-GB" smtClean="0"/>
              <a:t>‹#›</a:t>
            </a:fld>
            <a:endParaRPr lang="en-GB"/>
          </a:p>
        </p:txBody>
      </p:sp>
    </p:spTree>
    <p:extLst>
      <p:ext uri="{BB962C8B-B14F-4D97-AF65-F5344CB8AC3E}">
        <p14:creationId xmlns:p14="http://schemas.microsoft.com/office/powerpoint/2010/main" val="5767252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name is Rachel Garbutt, and this presentation is part of my ECAD7005 module on Learners, Schools, and Communities. Today, I will be exploring the role and impact of school-family engagement, focusing on minority ethnic groups</a:t>
            </a:r>
          </a:p>
        </p:txBody>
      </p:sp>
      <p:sp>
        <p:nvSpPr>
          <p:cNvPr id="4" name="Slide Number Placeholder 3"/>
          <p:cNvSpPr>
            <a:spLocks noGrp="1"/>
          </p:cNvSpPr>
          <p:nvPr>
            <p:ph type="sldNum" sz="quarter" idx="5"/>
          </p:nvPr>
        </p:nvSpPr>
        <p:spPr/>
        <p:txBody>
          <a:bodyPr/>
          <a:lstStyle/>
          <a:p>
            <a:fld id="{AC41320C-F1E9-4AC7-8414-30859DB27AAB}" type="slidenum">
              <a:rPr lang="en-GB" smtClean="0"/>
              <a:t>1</a:t>
            </a:fld>
            <a:endParaRPr lang="en-GB"/>
          </a:p>
        </p:txBody>
      </p:sp>
    </p:spTree>
    <p:extLst>
      <p:ext uri="{BB962C8B-B14F-4D97-AF65-F5344CB8AC3E}">
        <p14:creationId xmlns:p14="http://schemas.microsoft.com/office/powerpoint/2010/main" val="40658962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41320C-F1E9-4AC7-8414-30859DB27AAB}" type="slidenum">
              <a:rPr lang="en-GB" smtClean="0"/>
              <a:t>2</a:t>
            </a:fld>
            <a:endParaRPr lang="en-GB"/>
          </a:p>
        </p:txBody>
      </p:sp>
    </p:spTree>
    <p:extLst>
      <p:ext uri="{BB962C8B-B14F-4D97-AF65-F5344CB8AC3E}">
        <p14:creationId xmlns:p14="http://schemas.microsoft.com/office/powerpoint/2010/main" val="40845204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Understanding why engagement matters requires us to explore key </a:t>
            </a:r>
            <a:r>
              <a:rPr lang="en-GB" dirty="0" err="1"/>
              <a:t>theories:Epstein’s</a:t>
            </a:r>
            <a:r>
              <a:rPr lang="en-GB" dirty="0"/>
              <a:t> Six Types of Parental Involvement (2001): This model outlines six ways schools can involve parents. Two stand out—Type 2 (Communication), which stresses the need for linguistically accessible interactions, and Type 5 (Decision-Making), which highlights the importance of diverse parental representation in school governance. Without these, parents may feel </a:t>
            </a:r>
            <a:r>
              <a:rPr lang="en-GB" dirty="0" err="1"/>
              <a:t>excluded.Bronfenbrenner’s</a:t>
            </a:r>
            <a:r>
              <a:rPr lang="en-GB" dirty="0"/>
              <a:t> Ecological Systems Theory (1979): Imagine a series of nested circles. A child’s development is shaped not just by school and family but also by community, culture, and broader policies. When these systems work together, children thrive. If they don’t, engagement </a:t>
            </a:r>
            <a:r>
              <a:rPr lang="en-GB" dirty="0" err="1"/>
              <a:t>suffers.Bourdieu’s</a:t>
            </a:r>
            <a:r>
              <a:rPr lang="en-GB" dirty="0"/>
              <a:t> Theory of Cultural Capital (1986): Schools often assume parents have the knowledge and confidence to engage. However, Bourdieu argues that minority ethnic families may lack the cultural capital needed to navigate school systems. Schools must actively bridge this </a:t>
            </a:r>
            <a:r>
              <a:rPr lang="en-GB" dirty="0" err="1"/>
              <a:t>gap.Welsh</a:t>
            </a:r>
            <a:r>
              <a:rPr lang="en-GB" dirty="0"/>
              <a:t> Government’s Schools as Learning Organisations (SLO) Model (2020): This model emphasises the importance of continuous learning and collaboration between schools and families to create an inclusive </a:t>
            </a:r>
            <a:r>
              <a:rPr lang="en-GB" dirty="0" err="1"/>
              <a:t>environment.Research</a:t>
            </a:r>
            <a:r>
              <a:rPr lang="en-GB" dirty="0"/>
              <a:t> supports these </a:t>
            </a:r>
            <a:r>
              <a:rPr lang="en-GB" dirty="0" err="1"/>
              <a:t>theories:The</a:t>
            </a:r>
            <a:r>
              <a:rPr lang="en-GB" dirty="0"/>
              <a:t> OECD (2021) found that multilingual engagement strategies lead to a 20% rise in parental </a:t>
            </a:r>
            <a:r>
              <a:rPr lang="en-GB" dirty="0" err="1"/>
              <a:t>participation.Estyn</a:t>
            </a:r>
            <a:r>
              <a:rPr lang="en-GB" dirty="0"/>
              <a:t> (2023) highlights that parental involvement in diverse schools improves pupil confidence and well-</a:t>
            </a:r>
            <a:r>
              <a:rPr lang="en-GB" dirty="0" err="1"/>
              <a:t>being.Goodall</a:t>
            </a:r>
            <a:r>
              <a:rPr lang="en-GB" dirty="0"/>
              <a:t> &amp; Montgomery (2014) stress that true parental engagement requires an active partnership between schools and families rather than passive involvement.</a:t>
            </a:r>
          </a:p>
        </p:txBody>
      </p:sp>
      <p:sp>
        <p:nvSpPr>
          <p:cNvPr id="4" name="Slide Number Placeholder 3"/>
          <p:cNvSpPr>
            <a:spLocks noGrp="1"/>
          </p:cNvSpPr>
          <p:nvPr>
            <p:ph type="sldNum" sz="quarter" idx="5"/>
          </p:nvPr>
        </p:nvSpPr>
        <p:spPr/>
        <p:txBody>
          <a:bodyPr/>
          <a:lstStyle/>
          <a:p>
            <a:fld id="{AC41320C-F1E9-4AC7-8414-30859DB27AAB}" type="slidenum">
              <a:rPr lang="en-GB" smtClean="0"/>
              <a:t>3</a:t>
            </a:fld>
            <a:endParaRPr lang="en-GB"/>
          </a:p>
        </p:txBody>
      </p:sp>
    </p:spTree>
    <p:extLst>
      <p:ext uri="{BB962C8B-B14F-4D97-AF65-F5344CB8AC3E}">
        <p14:creationId xmlns:p14="http://schemas.microsoft.com/office/powerpoint/2010/main" val="22306616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placement school is a large primary school with 7.4% multilingual learners, serving an ethnically diverse </a:t>
            </a:r>
            <a:r>
              <a:rPr lang="en-GB" dirty="0" err="1"/>
              <a:t>community.Current</a:t>
            </a:r>
            <a:r>
              <a:rPr lang="en-GB" dirty="0"/>
              <a:t> engagement strategies </a:t>
            </a:r>
            <a:r>
              <a:rPr lang="en-GB" dirty="0" err="1"/>
              <a:t>include:Translated</a:t>
            </a:r>
            <a:r>
              <a:rPr lang="en-GB" dirty="0"/>
              <a:t> newsletters and school </a:t>
            </a:r>
            <a:r>
              <a:rPr lang="en-GB" dirty="0" err="1"/>
              <a:t>communications.Parent</a:t>
            </a:r>
            <a:r>
              <a:rPr lang="en-GB" dirty="0"/>
              <a:t> workshops on bilingual education and cultural </a:t>
            </a:r>
            <a:r>
              <a:rPr lang="en-GB" dirty="0" err="1"/>
              <a:t>awareness.Cultural</a:t>
            </a:r>
            <a:r>
              <a:rPr lang="en-GB" dirty="0"/>
              <a:t> diversity </a:t>
            </a:r>
            <a:r>
              <a:rPr lang="en-GB" dirty="0" err="1"/>
              <a:t>events.These</a:t>
            </a:r>
            <a:r>
              <a:rPr lang="en-GB" dirty="0"/>
              <a:t> initiatives promote inclusivity, but are they enough?</a:t>
            </a:r>
          </a:p>
        </p:txBody>
      </p:sp>
      <p:sp>
        <p:nvSpPr>
          <p:cNvPr id="4" name="Slide Number Placeholder 3"/>
          <p:cNvSpPr>
            <a:spLocks noGrp="1"/>
          </p:cNvSpPr>
          <p:nvPr>
            <p:ph type="sldNum" sz="quarter" idx="5"/>
          </p:nvPr>
        </p:nvSpPr>
        <p:spPr/>
        <p:txBody>
          <a:bodyPr/>
          <a:lstStyle/>
          <a:p>
            <a:fld id="{AC41320C-F1E9-4AC7-8414-30859DB27AAB}" type="slidenum">
              <a:rPr lang="en-GB" smtClean="0"/>
              <a:t>4</a:t>
            </a:fld>
            <a:endParaRPr lang="en-GB"/>
          </a:p>
        </p:txBody>
      </p:sp>
    </p:spTree>
    <p:extLst>
      <p:ext uri="{BB962C8B-B14F-4D97-AF65-F5344CB8AC3E}">
        <p14:creationId xmlns:p14="http://schemas.microsoft.com/office/powerpoint/2010/main" val="10363793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0F7FA4-97CD-DCB4-50C4-F45F102DC50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F171EB1-E8FD-FE12-E2C2-BF4BA777723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F6F27E9-C487-4B52-4595-DE7B584E6AA6}"/>
              </a:ext>
            </a:extLst>
          </p:cNvPr>
          <p:cNvSpPr>
            <a:spLocks noGrp="1"/>
          </p:cNvSpPr>
          <p:nvPr>
            <p:ph type="body" idx="1"/>
          </p:nvPr>
        </p:nvSpPr>
        <p:spPr/>
        <p:txBody>
          <a:bodyPr/>
          <a:lstStyle/>
          <a:p>
            <a:r>
              <a:rPr lang="en-GB" dirty="0"/>
              <a:t>The school provides newsletters and other communication in multiple languages, ensuring that parents who do not speak English fluently can still access important </a:t>
            </a:r>
            <a:r>
              <a:rPr lang="en-GB" dirty="0" err="1"/>
              <a:t>information.Annual</a:t>
            </a:r>
            <a:r>
              <a:rPr lang="en-GB" dirty="0"/>
              <a:t> cultural diversity events: These events celebrate the school’s diverse community and help create an inclusive atmosphere. They provide opportunities for families to share their cultures and feel more connected to the </a:t>
            </a:r>
            <a:r>
              <a:rPr lang="en-GB" dirty="0" err="1"/>
              <a:t>school.EAL</a:t>
            </a:r>
            <a:r>
              <a:rPr lang="en-GB" dirty="0"/>
              <a:t> support for pupils: The school has strong support systems in place for children learning English as an Additional Language. However, parental engagement support is more limited.❌ </a:t>
            </a:r>
            <a:r>
              <a:rPr lang="en-GB" dirty="0" err="1"/>
              <a:t>Challenges:Limited</a:t>
            </a:r>
            <a:r>
              <a:rPr lang="en-GB" dirty="0"/>
              <a:t> parent representation in decision-making (Vincent, 2017): Despite efforts to be inclusive, there is minimal representation of minority ethnic parents in school governance, such as the PTA or school boards. This limits their influence on school policies and </a:t>
            </a:r>
            <a:r>
              <a:rPr lang="en-GB" dirty="0" err="1"/>
              <a:t>initiatives.School</a:t>
            </a:r>
            <a:r>
              <a:rPr lang="en-GB" dirty="0"/>
              <a:t> communications are not fully accessible in all home languages (Goodall, 2022): While some documents are translated, not all key communications, such as policy updates and curriculum changes, are available in multiple languages, making it difficult for some parents to stay </a:t>
            </a:r>
            <a:r>
              <a:rPr lang="en-GB" dirty="0" err="1"/>
              <a:t>informed.Workshops</a:t>
            </a:r>
            <a:r>
              <a:rPr lang="en-GB" dirty="0"/>
              <a:t> are not specifically tailored for multilingual families (Miller, 2019): Although workshops are provided for parents, they do not always consider the linguistic or cultural barriers that may prevent some families from fully engaging. More targeted sessions are needed to support multilingual families effectively.📢 Next </a:t>
            </a:r>
            <a:r>
              <a:rPr lang="en-GB" dirty="0" err="1"/>
              <a:t>Steps:Expand</a:t>
            </a:r>
            <a:r>
              <a:rPr lang="en-GB" dirty="0"/>
              <a:t> parent leadership roles (Goodall &amp; </a:t>
            </a:r>
            <a:r>
              <a:rPr lang="en-GB" dirty="0" err="1"/>
              <a:t>Vorhaus</a:t>
            </a:r>
            <a:r>
              <a:rPr lang="en-GB" dirty="0"/>
              <a:t>, 2011): Encouraging parents from diverse backgrounds to join school committees or leadership groups would provide them with more influence in decision-making </a:t>
            </a:r>
            <a:r>
              <a:rPr lang="en-GB" dirty="0" err="1"/>
              <a:t>processes.Improve</a:t>
            </a:r>
            <a:r>
              <a:rPr lang="en-GB" dirty="0"/>
              <a:t> language accessibility in communications (OECD, 2021): Expanding the availability of key school documents in multiple languages and introducing an interpreter service for parent-teacher meetings would help break down communication </a:t>
            </a:r>
            <a:r>
              <a:rPr lang="en-GB" dirty="0" err="1"/>
              <a:t>barriers.Develop</a:t>
            </a:r>
            <a:r>
              <a:rPr lang="en-GB" dirty="0"/>
              <a:t> culturally relevant workshops (Estyn, 2023): Creating parent workshops that specifically address the needs of multilingual families, such as sessions on navigating the school system, bilingual education strategies, and home-learning support, would enhance engagement and inclusion.</a:t>
            </a:r>
          </a:p>
        </p:txBody>
      </p:sp>
      <p:sp>
        <p:nvSpPr>
          <p:cNvPr id="4" name="Slide Number Placeholder 3">
            <a:extLst>
              <a:ext uri="{FF2B5EF4-FFF2-40B4-BE49-F238E27FC236}">
                <a16:creationId xmlns:a16="http://schemas.microsoft.com/office/drawing/2014/main" id="{6044C492-F33B-2491-C2F1-F50D407AD85B}"/>
              </a:ext>
            </a:extLst>
          </p:cNvPr>
          <p:cNvSpPr>
            <a:spLocks noGrp="1"/>
          </p:cNvSpPr>
          <p:nvPr>
            <p:ph type="sldNum" sz="quarter" idx="5"/>
          </p:nvPr>
        </p:nvSpPr>
        <p:spPr/>
        <p:txBody>
          <a:bodyPr/>
          <a:lstStyle/>
          <a:p>
            <a:fld id="{AC41320C-F1E9-4AC7-8414-30859DB27AAB}" type="slidenum">
              <a:rPr lang="en-GB" smtClean="0"/>
              <a:t>5</a:t>
            </a:fld>
            <a:endParaRPr lang="en-GB"/>
          </a:p>
        </p:txBody>
      </p:sp>
    </p:spTree>
    <p:extLst>
      <p:ext uri="{BB962C8B-B14F-4D97-AF65-F5344CB8AC3E}">
        <p14:creationId xmlns:p14="http://schemas.microsoft.com/office/powerpoint/2010/main" val="2537444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Based on the table, we’ll look at current approaches, research-backed strategies, and potential </a:t>
            </a:r>
            <a:r>
              <a:rPr lang="en-GB" dirty="0" err="1"/>
              <a:t>innovations.""Currently</a:t>
            </a:r>
            <a:r>
              <a:rPr lang="en-GB" dirty="0"/>
              <a:t>, the FACE team fosters parental engagement, but research (OECD, 2021) shows culturally tailored approaches improve participation. A solution? Cultural ambassadors to build </a:t>
            </a:r>
            <a:r>
              <a:rPr lang="en-GB" dirty="0" err="1"/>
              <a:t>trust.""We</a:t>
            </a:r>
            <a:r>
              <a:rPr lang="en-GB" dirty="0"/>
              <a:t> use Twitter, newsletters, and Hwb, but studies (DfE, 2022) show digital tools boost parental engagement by 30%. A multilingual school app with voice notes could improve </a:t>
            </a:r>
            <a:r>
              <a:rPr lang="en-GB" dirty="0" err="1"/>
              <a:t>accessibility.""For</a:t>
            </a:r>
            <a:r>
              <a:rPr lang="en-GB" dirty="0"/>
              <a:t> </a:t>
            </a:r>
            <a:r>
              <a:rPr lang="en-GB" dirty="0" err="1"/>
              <a:t>eFSM</a:t>
            </a:r>
            <a:r>
              <a:rPr lang="en-GB" dirty="0"/>
              <a:t> pupils, Martello nurture provisions offer support, but home-learning kits (Welsh Gov, 2023) enhance attainment. We could introduce bilingual kits with familiar </a:t>
            </a:r>
            <a:r>
              <a:rPr lang="en-GB" dirty="0" err="1"/>
              <a:t>resources.""EAL</a:t>
            </a:r>
            <a:r>
              <a:rPr lang="en-GB" dirty="0"/>
              <a:t> parent communication relies on English, yet multilingual engagement strengthens involvement (Estyn, 2021). Workshops with interpreters and translated materials would </a:t>
            </a:r>
            <a:r>
              <a:rPr lang="en-GB" dirty="0" err="1"/>
              <a:t>help.""Community</a:t>
            </a:r>
            <a:r>
              <a:rPr lang="en-GB" dirty="0"/>
              <a:t> links exist, but expanding cultural outreach is key. Schools with partnerships see better outcomes (Welsh Gov, 2022). Collaborating with cultural groups and places of worship could enhance </a:t>
            </a:r>
            <a:r>
              <a:rPr lang="en-GB" dirty="0" err="1"/>
              <a:t>this.""Finally</a:t>
            </a:r>
            <a:r>
              <a:rPr lang="en-GB" dirty="0"/>
              <a:t>, our school promotes Welsh culture and anti-racism, aligning with research (DARPL, 2023) on inclusive curricula improving pupil identity. Diversity events and parental input in curriculum design could take this </a:t>
            </a:r>
            <a:r>
              <a:rPr lang="en-GB" dirty="0" err="1"/>
              <a:t>further.""By</a:t>
            </a:r>
            <a:r>
              <a:rPr lang="en-GB" dirty="0"/>
              <a:t> implementing these strategies, we can foster a more inclusive and engaged school community. Thank you!"</a:t>
            </a:r>
          </a:p>
        </p:txBody>
      </p:sp>
      <p:sp>
        <p:nvSpPr>
          <p:cNvPr id="4" name="Slide Number Placeholder 3"/>
          <p:cNvSpPr>
            <a:spLocks noGrp="1"/>
          </p:cNvSpPr>
          <p:nvPr>
            <p:ph type="sldNum" sz="quarter" idx="5"/>
          </p:nvPr>
        </p:nvSpPr>
        <p:spPr/>
        <p:txBody>
          <a:bodyPr/>
          <a:lstStyle/>
          <a:p>
            <a:fld id="{AC41320C-F1E9-4AC7-8414-30859DB27AAB}" type="slidenum">
              <a:rPr lang="en-GB" smtClean="0"/>
              <a:t>6</a:t>
            </a:fld>
            <a:endParaRPr lang="en-GB"/>
          </a:p>
        </p:txBody>
      </p:sp>
    </p:spTree>
    <p:extLst>
      <p:ext uri="{BB962C8B-B14F-4D97-AF65-F5344CB8AC3E}">
        <p14:creationId xmlns:p14="http://schemas.microsoft.com/office/powerpoint/2010/main" val="32425712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impact of meaningful parental engagement extends across multiple areas:✔ Learner Outcomes: Research shows that higher parental engagement is linked to increased attainment, better attendance, and improved confidence among pupils (OECD, 2021). When families feel included, children benefit academically and emotionally.✔ Family Participation: Actively involved parents gain access to more school resources, training opportunities, and support networks, which enable them to contribute more effectively to their child’s education (DfE, 2022).✔ School-Community Relationships: Strengthening engagement with minority ethnic families fosters a more inclusive school culture, making families feel welcome and valued. This creates stronger partnerships between schools and communities (Welsh Government, 2023).Ensuring that engagement strategies consider multilingual and cultural factors helps create a more equitable educational experience for all families (Estyn, 2021; DARPL, 2023). Schools must continue evolving their strategies to maintain strong, culturally responsive partnerships with families.</a:t>
            </a:r>
          </a:p>
        </p:txBody>
      </p:sp>
      <p:sp>
        <p:nvSpPr>
          <p:cNvPr id="4" name="Slide Number Placeholder 3"/>
          <p:cNvSpPr>
            <a:spLocks noGrp="1"/>
          </p:cNvSpPr>
          <p:nvPr>
            <p:ph type="sldNum" sz="quarter" idx="5"/>
          </p:nvPr>
        </p:nvSpPr>
        <p:spPr/>
        <p:txBody>
          <a:bodyPr/>
          <a:lstStyle/>
          <a:p>
            <a:fld id="{AC41320C-F1E9-4AC7-8414-30859DB27AAB}" type="slidenum">
              <a:rPr lang="en-GB" smtClean="0"/>
              <a:t>7</a:t>
            </a:fld>
            <a:endParaRPr lang="en-GB"/>
          </a:p>
        </p:txBody>
      </p:sp>
    </p:spTree>
    <p:extLst>
      <p:ext uri="{BB962C8B-B14F-4D97-AF65-F5344CB8AC3E}">
        <p14:creationId xmlns:p14="http://schemas.microsoft.com/office/powerpoint/2010/main" val="22712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presentation has explored the importance of family engagement, the current approaches used in my placement school, and the ways in which research can inform future improvements.</a:t>
            </a:r>
          </a:p>
          <a:p>
            <a:endParaRPr lang="en-GB" dirty="0"/>
          </a:p>
          <a:p>
            <a:r>
              <a:rPr lang="en-GB" dirty="0"/>
              <a:t>One of the most effective strategies going forward is the introduction of cultural ambassadors—parents who act as a bridge between families and schools, ensuring that engagement is culturally responsive and meaningful (OECD, 2021).</a:t>
            </a:r>
          </a:p>
          <a:p>
            <a:endParaRPr lang="en-GB" dirty="0"/>
          </a:p>
          <a:p>
            <a:r>
              <a:rPr lang="en-GB" dirty="0"/>
              <a:t>Another key step is the development of a multilingual school app with real-time translation features, ensuring that parents stay informed (Nutbrown, 2017).</a:t>
            </a:r>
          </a:p>
          <a:p>
            <a:endParaRPr lang="en-GB" dirty="0"/>
          </a:p>
          <a:p>
            <a:r>
              <a:rPr lang="en-GB" dirty="0"/>
              <a:t>Providing home-learning kits tailored for EAL and </a:t>
            </a:r>
            <a:r>
              <a:rPr lang="en-GB" dirty="0" err="1"/>
              <a:t>eFSM</a:t>
            </a:r>
            <a:r>
              <a:rPr lang="en-GB" dirty="0"/>
              <a:t> families can empower parents to take an active role in their child’s education (Welsh Government, 2023).</a:t>
            </a:r>
          </a:p>
          <a:p>
            <a:endParaRPr lang="en-GB" dirty="0"/>
          </a:p>
          <a:p>
            <a:r>
              <a:rPr lang="en-GB" dirty="0"/>
              <a:t>Finally, strengthening partnerships with local cultural organisations can extend engagement beyond the school gates, creating a truly inclusive learning experience (Miller, 2019).</a:t>
            </a:r>
          </a:p>
          <a:p>
            <a:endParaRPr lang="en-GB" dirty="0"/>
          </a:p>
          <a:p>
            <a:r>
              <a:rPr lang="en-GB" dirty="0"/>
              <a:t>As educators, we must ask ourselves: How can we ensure that every family—regardless of language or background—feels fully included in their child’s education? The answer lies in continuous reflection, adaptation, and a firm commitment to equity.</a:t>
            </a:r>
          </a:p>
          <a:p>
            <a:endParaRPr lang="en-GB" dirty="0"/>
          </a:p>
        </p:txBody>
      </p:sp>
      <p:sp>
        <p:nvSpPr>
          <p:cNvPr id="4" name="Slide Number Placeholder 3"/>
          <p:cNvSpPr>
            <a:spLocks noGrp="1"/>
          </p:cNvSpPr>
          <p:nvPr>
            <p:ph type="sldNum" sz="quarter" idx="5"/>
          </p:nvPr>
        </p:nvSpPr>
        <p:spPr/>
        <p:txBody>
          <a:bodyPr/>
          <a:lstStyle/>
          <a:p>
            <a:fld id="{AC41320C-F1E9-4AC7-8414-30859DB27AAB}" type="slidenum">
              <a:rPr lang="en-GB" smtClean="0"/>
              <a:t>8</a:t>
            </a:fld>
            <a:endParaRPr lang="en-GB"/>
          </a:p>
        </p:txBody>
      </p:sp>
    </p:spTree>
    <p:extLst>
      <p:ext uri="{BB962C8B-B14F-4D97-AF65-F5344CB8AC3E}">
        <p14:creationId xmlns:p14="http://schemas.microsoft.com/office/powerpoint/2010/main" val="38175987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3/1/2025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sv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5.png"/><Relationship Id="rId5" Type="http://schemas.openxmlformats.org/officeDocument/2006/relationships/image" Target="../media/image4.ppm"/><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7.svg"/><Relationship Id="rId5" Type="http://schemas.openxmlformats.org/officeDocument/2006/relationships/image" Target="../media/image6.png"/><Relationship Id="rId10" Type="http://schemas.openxmlformats.org/officeDocument/2006/relationships/image" Target="../media/image3.png"/><Relationship Id="rId4" Type="http://schemas.openxmlformats.org/officeDocument/2006/relationships/notesSlide" Target="../notesSlides/notesSlide3.xml"/><Relationship Id="rId9" Type="http://schemas.openxmlformats.org/officeDocument/2006/relationships/image" Target="../media/image10.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7.xml"/><Relationship Id="rId7" Type="http://schemas.openxmlformats.org/officeDocument/2006/relationships/image" Target="../media/image13.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notesSlide" Target="../notesSlides/notesSlide4.xml"/><Relationship Id="rId9"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7.xml"/><Relationship Id="rId7" Type="http://schemas.openxmlformats.org/officeDocument/2006/relationships/image" Target="../media/image17.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notesSlide" Target="../notesSlides/notesSlide5.xml"/><Relationship Id="rId9"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image" Target="../media/image20.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3.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p:cNvGrpSpPr/>
        <p:nvPr/>
      </p:nvGrpSpPr>
      <p:grpSpPr>
        <a:xfrm>
          <a:off x="0" y="0"/>
          <a:ext cx="0" cy="0"/>
          <a:chOff x="0" y="0"/>
          <a:chExt cx="0" cy="0"/>
        </a:xfrm>
      </p:grpSpPr>
      <p:grpSp>
        <p:nvGrpSpPr>
          <p:cNvPr id="2" name="Group 2"/>
          <p:cNvGrpSpPr/>
          <p:nvPr/>
        </p:nvGrpSpPr>
        <p:grpSpPr>
          <a:xfrm>
            <a:off x="14475039" y="0"/>
            <a:ext cx="3812961" cy="10287000"/>
            <a:chOff x="0" y="0"/>
            <a:chExt cx="1004237" cy="2709333"/>
          </a:xfrm>
        </p:grpSpPr>
        <p:sp>
          <p:nvSpPr>
            <p:cNvPr id="3" name="Freeform 3"/>
            <p:cNvSpPr/>
            <p:nvPr/>
          </p:nvSpPr>
          <p:spPr>
            <a:xfrm>
              <a:off x="0" y="0"/>
              <a:ext cx="1004237" cy="2709333"/>
            </a:xfrm>
            <a:custGeom>
              <a:avLst/>
              <a:gdLst/>
              <a:ahLst/>
              <a:cxnLst/>
              <a:rect l="l" t="t" r="r" b="b"/>
              <a:pathLst>
                <a:path w="1004237" h="2709333">
                  <a:moveTo>
                    <a:pt x="0" y="0"/>
                  </a:moveTo>
                  <a:lnTo>
                    <a:pt x="1004237" y="0"/>
                  </a:lnTo>
                  <a:lnTo>
                    <a:pt x="1004237" y="2709333"/>
                  </a:lnTo>
                  <a:lnTo>
                    <a:pt x="0" y="2709333"/>
                  </a:lnTo>
                  <a:close/>
                </a:path>
              </a:pathLst>
            </a:custGeom>
            <a:solidFill>
              <a:srgbClr val="A5A58D"/>
            </a:solidFill>
          </p:spPr>
          <p:txBody>
            <a:bodyPr/>
            <a:lstStyle/>
            <a:p>
              <a:endParaRPr lang="en-GB"/>
            </a:p>
          </p:txBody>
        </p:sp>
        <p:sp>
          <p:nvSpPr>
            <p:cNvPr id="4" name="TextBox 4"/>
            <p:cNvSpPr txBox="1"/>
            <p:nvPr/>
          </p:nvSpPr>
          <p:spPr>
            <a:xfrm>
              <a:off x="0" y="-38100"/>
              <a:ext cx="1004237" cy="2747433"/>
            </a:xfrm>
            <a:prstGeom prst="rect">
              <a:avLst/>
            </a:prstGeom>
          </p:spPr>
          <p:txBody>
            <a:bodyPr lIns="50800" tIns="50800" rIns="50800" bIns="50800" rtlCol="0" anchor="ctr"/>
            <a:lstStyle/>
            <a:p>
              <a:pPr algn="ctr">
                <a:lnSpc>
                  <a:spcPts val="2800"/>
                </a:lnSpc>
              </a:pPr>
              <a:endParaRPr/>
            </a:p>
          </p:txBody>
        </p:sp>
      </p:grpSp>
      <p:sp>
        <p:nvSpPr>
          <p:cNvPr id="5" name="Freeform 5"/>
          <p:cNvSpPr/>
          <p:nvPr/>
        </p:nvSpPr>
        <p:spPr>
          <a:xfrm>
            <a:off x="13695608" y="4364069"/>
            <a:ext cx="1558861" cy="1558861"/>
          </a:xfrm>
          <a:custGeom>
            <a:avLst/>
            <a:gdLst/>
            <a:ahLst/>
            <a:cxnLst/>
            <a:rect l="l" t="t" r="r" b="b"/>
            <a:pathLst>
              <a:path w="1558861" h="1558861">
                <a:moveTo>
                  <a:pt x="0" y="0"/>
                </a:moveTo>
                <a:lnTo>
                  <a:pt x="1558861" y="0"/>
                </a:lnTo>
                <a:lnTo>
                  <a:pt x="1558861" y="1558862"/>
                </a:lnTo>
                <a:lnTo>
                  <a:pt x="0" y="155886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7" name="TextBox 7"/>
          <p:cNvSpPr txBox="1"/>
          <p:nvPr/>
        </p:nvSpPr>
        <p:spPr>
          <a:xfrm>
            <a:off x="152401" y="5693886"/>
            <a:ext cx="14020800" cy="2564805"/>
          </a:xfrm>
          <a:prstGeom prst="rect">
            <a:avLst/>
          </a:prstGeom>
        </p:spPr>
        <p:txBody>
          <a:bodyPr wrap="square" lIns="0" tIns="0" rIns="0" bIns="0" rtlCol="0" anchor="t">
            <a:spAutoFit/>
          </a:bodyPr>
          <a:lstStyle/>
          <a:p>
            <a:pPr algn="l">
              <a:lnSpc>
                <a:spcPts val="5000"/>
              </a:lnSpc>
            </a:pPr>
            <a:r>
              <a:rPr lang="en-US" sz="3600" b="1" dirty="0">
                <a:solidFill>
                  <a:srgbClr val="A5A58D"/>
                </a:solidFill>
                <a:latin typeface="Garet 2"/>
                <a:ea typeface="Garet 2"/>
                <a:cs typeface="Garet 2"/>
                <a:sym typeface="Garet 2"/>
              </a:rPr>
              <a:t>Rachel Garbutt</a:t>
            </a:r>
          </a:p>
          <a:p>
            <a:pPr algn="l">
              <a:lnSpc>
                <a:spcPts val="5000"/>
              </a:lnSpc>
            </a:pPr>
            <a:r>
              <a:rPr lang="en-US" sz="3600" b="1" dirty="0">
                <a:solidFill>
                  <a:srgbClr val="A5A58D"/>
                </a:solidFill>
                <a:latin typeface="Garet 2"/>
                <a:ea typeface="Garet 2"/>
                <a:cs typeface="Garet 2"/>
                <a:sym typeface="Garet 2"/>
              </a:rPr>
              <a:t>Student Number: 2400579</a:t>
            </a:r>
          </a:p>
          <a:p>
            <a:pPr algn="l">
              <a:lnSpc>
                <a:spcPts val="5000"/>
              </a:lnSpc>
            </a:pPr>
            <a:r>
              <a:rPr lang="en-GB" sz="3600" b="1" dirty="0">
                <a:solidFill>
                  <a:srgbClr val="A5A58D"/>
                </a:solidFill>
                <a:latin typeface="Garet 2"/>
                <a:ea typeface="Garet 2"/>
                <a:cs typeface="Garet 2"/>
                <a:sym typeface="Garet 2"/>
              </a:rPr>
              <a:t>Module: ECAD7005 - Learners, Schools and </a:t>
            </a:r>
            <a:r>
              <a:rPr lang="en-GB" sz="3200" b="1" dirty="0">
                <a:solidFill>
                  <a:srgbClr val="A5A58D"/>
                </a:solidFill>
                <a:latin typeface="Garet 2"/>
                <a:ea typeface="Garet 2"/>
                <a:cs typeface="Garet 2"/>
                <a:sym typeface="Garet 2"/>
              </a:rPr>
              <a:t>Communities</a:t>
            </a:r>
            <a:endParaRPr lang="en-GB" sz="3600" b="1" dirty="0">
              <a:solidFill>
                <a:srgbClr val="A5A58D"/>
              </a:solidFill>
              <a:latin typeface="Garet 2"/>
              <a:ea typeface="Garet 2"/>
              <a:cs typeface="Garet 2"/>
              <a:sym typeface="Garet 2"/>
            </a:endParaRPr>
          </a:p>
          <a:p>
            <a:pPr algn="l">
              <a:lnSpc>
                <a:spcPts val="5000"/>
              </a:lnSpc>
            </a:pPr>
            <a:r>
              <a:rPr lang="en-GB" sz="3600" b="1" dirty="0">
                <a:solidFill>
                  <a:srgbClr val="A5A58D"/>
                </a:solidFill>
                <a:latin typeface="Garet 2"/>
                <a:ea typeface="Garet 2"/>
                <a:cs typeface="Garet 2"/>
                <a:sym typeface="Garet 2"/>
              </a:rPr>
              <a:t>Lecturer: Jessica Roberts</a:t>
            </a:r>
            <a:endParaRPr lang="en-US" sz="3600" b="1" dirty="0">
              <a:solidFill>
                <a:srgbClr val="A5A58D"/>
              </a:solidFill>
              <a:latin typeface="Garet 2"/>
              <a:ea typeface="Garet 2"/>
              <a:cs typeface="Garet 2"/>
              <a:sym typeface="Garet 2"/>
            </a:endParaRPr>
          </a:p>
        </p:txBody>
      </p:sp>
      <p:sp>
        <p:nvSpPr>
          <p:cNvPr id="8" name="TextBox 7">
            <a:extLst>
              <a:ext uri="{FF2B5EF4-FFF2-40B4-BE49-F238E27FC236}">
                <a16:creationId xmlns:a16="http://schemas.microsoft.com/office/drawing/2014/main" id="{D6567C90-D2B8-507B-3F7A-88435614C12D}"/>
              </a:ext>
            </a:extLst>
          </p:cNvPr>
          <p:cNvSpPr txBox="1"/>
          <p:nvPr/>
        </p:nvSpPr>
        <p:spPr>
          <a:xfrm>
            <a:off x="152401" y="506087"/>
            <a:ext cx="14623026" cy="3785652"/>
          </a:xfrm>
          <a:prstGeom prst="rect">
            <a:avLst/>
          </a:prstGeom>
          <a:noFill/>
        </p:spPr>
        <p:txBody>
          <a:bodyPr wrap="square" rtlCol="0">
            <a:spAutoFit/>
          </a:bodyPr>
          <a:lstStyle/>
          <a:p>
            <a:r>
              <a:rPr lang="en-GB" sz="6000" b="1" dirty="0">
                <a:solidFill>
                  <a:schemeClr val="tx1">
                    <a:lumMod val="50000"/>
                    <a:lumOff val="50000"/>
                  </a:schemeClr>
                </a:solidFill>
                <a:latin typeface="Garet 2" panose="020B0604020202020204" charset="0"/>
              </a:rPr>
              <a:t>Understanding the Role and Impact of School-Family Engagement: A Focus on Minority Ethnic Groups</a:t>
            </a:r>
          </a:p>
        </p:txBody>
      </p:sp>
      <p:pic>
        <p:nvPicPr>
          <p:cNvPr id="26" name="Audio 25">
            <a:hlinkClick r:id="" action="ppaction://media"/>
            <a:extLst>
              <a:ext uri="{FF2B5EF4-FFF2-40B4-BE49-F238E27FC236}">
                <a16:creationId xmlns:a16="http://schemas.microsoft.com/office/drawing/2014/main" id="{9FF7AE57-A725-6E43-9A0A-FBC433BCF2F5}"/>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6395"/>
    </mc:Choice>
    <mc:Fallback>
      <p:transition spd="slow" advTm="16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8065707" y="80759"/>
            <a:ext cx="2011924" cy="18432661"/>
            <a:chOff x="0" y="-38100"/>
            <a:chExt cx="529889" cy="4854693"/>
          </a:xfrm>
        </p:grpSpPr>
        <p:sp>
          <p:nvSpPr>
            <p:cNvPr id="3" name="Freeform 3"/>
            <p:cNvSpPr/>
            <p:nvPr/>
          </p:nvSpPr>
          <p:spPr>
            <a:xfrm>
              <a:off x="0" y="0"/>
              <a:ext cx="529889" cy="4816592"/>
            </a:xfrm>
            <a:custGeom>
              <a:avLst/>
              <a:gdLst/>
              <a:ahLst/>
              <a:cxnLst/>
              <a:rect l="l" t="t" r="r" b="b"/>
              <a:pathLst>
                <a:path w="529889" h="4816592">
                  <a:moveTo>
                    <a:pt x="0" y="0"/>
                  </a:moveTo>
                  <a:lnTo>
                    <a:pt x="529889" y="0"/>
                  </a:lnTo>
                  <a:lnTo>
                    <a:pt x="529889" y="4816592"/>
                  </a:lnTo>
                  <a:lnTo>
                    <a:pt x="0" y="4816592"/>
                  </a:lnTo>
                  <a:close/>
                </a:path>
              </a:pathLst>
            </a:custGeom>
            <a:solidFill>
              <a:srgbClr val="BF7343"/>
            </a:solidFill>
          </p:spPr>
          <p:txBody>
            <a:bodyPr/>
            <a:lstStyle/>
            <a:p>
              <a:endParaRPr lang="en-GB" dirty="0"/>
            </a:p>
          </p:txBody>
        </p:sp>
        <p:sp>
          <p:nvSpPr>
            <p:cNvPr id="4" name="TextBox 4"/>
            <p:cNvSpPr txBox="1"/>
            <p:nvPr/>
          </p:nvSpPr>
          <p:spPr>
            <a:xfrm>
              <a:off x="0" y="-38100"/>
              <a:ext cx="529889" cy="4854693"/>
            </a:xfrm>
            <a:prstGeom prst="rect">
              <a:avLst/>
            </a:prstGeom>
          </p:spPr>
          <p:txBody>
            <a:bodyPr lIns="50800" tIns="50800" rIns="50800" bIns="50800" rtlCol="0" anchor="ctr"/>
            <a:lstStyle/>
            <a:p>
              <a:pPr algn="ctr">
                <a:lnSpc>
                  <a:spcPts val="2800"/>
                </a:lnSpc>
              </a:pPr>
              <a:endParaRPr dirty="0"/>
            </a:p>
          </p:txBody>
        </p:sp>
      </p:grpSp>
      <p:sp>
        <p:nvSpPr>
          <p:cNvPr id="5" name="TextBox 5"/>
          <p:cNvSpPr txBox="1"/>
          <p:nvPr/>
        </p:nvSpPr>
        <p:spPr>
          <a:xfrm>
            <a:off x="2959783" y="-309562"/>
            <a:ext cx="12368434" cy="1823576"/>
          </a:xfrm>
          <a:prstGeom prst="rect">
            <a:avLst/>
          </a:prstGeom>
        </p:spPr>
        <p:txBody>
          <a:bodyPr lIns="0" tIns="0" rIns="0" bIns="0" rtlCol="0" anchor="t">
            <a:spAutoFit/>
          </a:bodyPr>
          <a:lstStyle/>
          <a:p>
            <a:pPr algn="ctr">
              <a:lnSpc>
                <a:spcPts val="16800"/>
              </a:lnSpc>
            </a:pPr>
            <a:r>
              <a:rPr lang="en-US" sz="5400" dirty="0">
                <a:solidFill>
                  <a:srgbClr val="BF7343"/>
                </a:solidFill>
                <a:latin typeface="TAN Mon Cheri"/>
                <a:ea typeface="TAN Mon Cheri"/>
                <a:cs typeface="TAN Mon Cheri"/>
                <a:sym typeface="TAN Mon Cheri"/>
              </a:rPr>
              <a:t>Introduction and Objectives</a:t>
            </a:r>
          </a:p>
        </p:txBody>
      </p:sp>
      <p:sp>
        <p:nvSpPr>
          <p:cNvPr id="6" name="TextBox 6"/>
          <p:cNvSpPr txBox="1"/>
          <p:nvPr/>
        </p:nvSpPr>
        <p:spPr>
          <a:xfrm>
            <a:off x="0" y="8971855"/>
            <a:ext cx="18135600" cy="920124"/>
          </a:xfrm>
          <a:prstGeom prst="rect">
            <a:avLst/>
          </a:prstGeom>
        </p:spPr>
        <p:txBody>
          <a:bodyPr wrap="square" lIns="0" tIns="0" rIns="0" bIns="0" rtlCol="0" anchor="t">
            <a:spAutoFit/>
          </a:bodyPr>
          <a:lstStyle/>
          <a:p>
            <a:pPr algn="ctr">
              <a:lnSpc>
                <a:spcPts val="3500"/>
              </a:lnSpc>
            </a:pPr>
            <a:r>
              <a:rPr lang="en-US" sz="3500" dirty="0">
                <a:solidFill>
                  <a:srgbClr val="F8F5ED"/>
                </a:solidFill>
                <a:latin typeface="Garet 2"/>
                <a:ea typeface="Garet 2"/>
                <a:cs typeface="Garet 2"/>
                <a:sym typeface="Garet 2"/>
              </a:rPr>
              <a:t>‘’Children from engaged minority ethnic families perform 25% better academically than peers from disengaged families’’ (DFE, 2022)  </a:t>
            </a:r>
          </a:p>
        </p:txBody>
      </p:sp>
      <p:pic>
        <p:nvPicPr>
          <p:cNvPr id="19" name="Picture 18" descr="A diagram of a model of parent involvement&#10;&#10;AI-generated content may be incorrect.">
            <a:extLst>
              <a:ext uri="{FF2B5EF4-FFF2-40B4-BE49-F238E27FC236}">
                <a16:creationId xmlns:a16="http://schemas.microsoft.com/office/drawing/2014/main" id="{99D8736E-59CF-9A57-4530-ED78E7767B9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30161" y="1865671"/>
            <a:ext cx="5562600" cy="5929676"/>
          </a:xfrm>
          <a:prstGeom prst="rect">
            <a:avLst/>
          </a:prstGeom>
        </p:spPr>
      </p:pic>
      <p:pic>
        <p:nvPicPr>
          <p:cNvPr id="23" name="Picture 22">
            <a:extLst>
              <a:ext uri="{FF2B5EF4-FFF2-40B4-BE49-F238E27FC236}">
                <a16:creationId xmlns:a16="http://schemas.microsoft.com/office/drawing/2014/main" id="{6BBA371D-C237-FE80-C385-B98561B3F7DB}"/>
              </a:ext>
            </a:extLst>
          </p:cNvPr>
          <p:cNvPicPr>
            <a:picLocks noChangeAspect="1"/>
          </p:cNvPicPr>
          <p:nvPr/>
        </p:nvPicPr>
        <p:blipFill>
          <a:blip r:embed="rId6"/>
          <a:stretch>
            <a:fillRect/>
          </a:stretch>
        </p:blipFill>
        <p:spPr>
          <a:xfrm>
            <a:off x="6400800" y="2772747"/>
            <a:ext cx="9971139" cy="5518378"/>
          </a:xfrm>
          <a:prstGeom prst="rect">
            <a:avLst/>
          </a:prstGeom>
        </p:spPr>
      </p:pic>
      <p:pic>
        <p:nvPicPr>
          <p:cNvPr id="24" name="Recorded Sound">
            <a:hlinkClick r:id="" action="ppaction://media"/>
            <a:extLst>
              <a:ext uri="{FF2B5EF4-FFF2-40B4-BE49-F238E27FC236}">
                <a16:creationId xmlns:a16="http://schemas.microsoft.com/office/drawing/2014/main" id="{30ECBA58-D854-43FA-2E1A-F65033FAC95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85800" y="340887"/>
            <a:ext cx="487363" cy="487363"/>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p14:dur="2000" advTm="56489"/>
    </mc:Choice>
    <mc:Fallback>
      <p:transition spd="slow" advTm="56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489"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1" y="0"/>
            <a:ext cx="2011924" cy="10287000"/>
            <a:chOff x="0" y="0"/>
            <a:chExt cx="529889" cy="2709333"/>
          </a:xfrm>
        </p:grpSpPr>
        <p:sp>
          <p:nvSpPr>
            <p:cNvPr id="3" name="Freeform 3"/>
            <p:cNvSpPr/>
            <p:nvPr/>
          </p:nvSpPr>
          <p:spPr>
            <a:xfrm>
              <a:off x="0" y="0"/>
              <a:ext cx="529889" cy="2709333"/>
            </a:xfrm>
            <a:custGeom>
              <a:avLst/>
              <a:gdLst/>
              <a:ahLst/>
              <a:cxnLst/>
              <a:rect l="l" t="t" r="r" b="b"/>
              <a:pathLst>
                <a:path w="529889" h="2709333">
                  <a:moveTo>
                    <a:pt x="0" y="0"/>
                  </a:moveTo>
                  <a:lnTo>
                    <a:pt x="529889" y="0"/>
                  </a:lnTo>
                  <a:lnTo>
                    <a:pt x="529889" y="2709333"/>
                  </a:lnTo>
                  <a:lnTo>
                    <a:pt x="0" y="2709333"/>
                  </a:lnTo>
                  <a:close/>
                </a:path>
              </a:pathLst>
            </a:custGeom>
            <a:solidFill>
              <a:srgbClr val="6B705C"/>
            </a:solidFill>
          </p:spPr>
          <p:txBody>
            <a:bodyPr/>
            <a:lstStyle/>
            <a:p>
              <a:endParaRPr lang="en-GB"/>
            </a:p>
          </p:txBody>
        </p:sp>
        <p:sp>
          <p:nvSpPr>
            <p:cNvPr id="4" name="TextBox 4"/>
            <p:cNvSpPr txBox="1"/>
            <p:nvPr/>
          </p:nvSpPr>
          <p:spPr>
            <a:xfrm>
              <a:off x="0" y="-38100"/>
              <a:ext cx="529889" cy="2747433"/>
            </a:xfrm>
            <a:prstGeom prst="rect">
              <a:avLst/>
            </a:prstGeom>
          </p:spPr>
          <p:txBody>
            <a:bodyPr lIns="50800" tIns="50800" rIns="50800" bIns="50800" rtlCol="0" anchor="ctr"/>
            <a:lstStyle/>
            <a:p>
              <a:pPr algn="ctr">
                <a:lnSpc>
                  <a:spcPts val="2800"/>
                </a:lnSpc>
              </a:pPr>
              <a:endParaRPr/>
            </a:p>
          </p:txBody>
        </p:sp>
      </p:grpSp>
      <p:sp>
        <p:nvSpPr>
          <p:cNvPr id="5" name="TextBox 5"/>
          <p:cNvSpPr txBox="1"/>
          <p:nvPr/>
        </p:nvSpPr>
        <p:spPr>
          <a:xfrm>
            <a:off x="3859916" y="-296874"/>
            <a:ext cx="12368434" cy="1785104"/>
          </a:xfrm>
          <a:prstGeom prst="rect">
            <a:avLst/>
          </a:prstGeom>
        </p:spPr>
        <p:txBody>
          <a:bodyPr lIns="0" tIns="0" rIns="0" bIns="0" rtlCol="0" anchor="t">
            <a:spAutoFit/>
          </a:bodyPr>
          <a:lstStyle/>
          <a:p>
            <a:pPr algn="l">
              <a:lnSpc>
                <a:spcPts val="16800"/>
              </a:lnSpc>
            </a:pPr>
            <a:r>
              <a:rPr lang="en-US" sz="4000" b="1" u="sng" dirty="0">
                <a:solidFill>
                  <a:srgbClr val="6B705C"/>
                </a:solidFill>
                <a:latin typeface="TAN Mon Cheri"/>
                <a:ea typeface="TAN Mon Cheri"/>
                <a:cs typeface="TAN Mon Cheri"/>
                <a:sym typeface="TAN Mon Cheri"/>
              </a:rPr>
              <a:t>Theoretical</a:t>
            </a:r>
            <a:r>
              <a:rPr lang="en-US" sz="4000" u="sng" dirty="0">
                <a:solidFill>
                  <a:srgbClr val="6B705C"/>
                </a:solidFill>
                <a:latin typeface="TAN Mon Cheri"/>
                <a:ea typeface="TAN Mon Cheri"/>
                <a:cs typeface="TAN Mon Cheri"/>
                <a:sym typeface="TAN Mon Cheri"/>
              </a:rPr>
              <a:t> Framework and Literature</a:t>
            </a:r>
          </a:p>
        </p:txBody>
      </p:sp>
      <p:sp>
        <p:nvSpPr>
          <p:cNvPr id="9" name="Freeform 9"/>
          <p:cNvSpPr/>
          <p:nvPr/>
        </p:nvSpPr>
        <p:spPr>
          <a:xfrm>
            <a:off x="1399597" y="3957769"/>
            <a:ext cx="1224653" cy="1224653"/>
          </a:xfrm>
          <a:custGeom>
            <a:avLst/>
            <a:gdLst/>
            <a:ahLst/>
            <a:cxnLst/>
            <a:rect l="l" t="t" r="r" b="b"/>
            <a:pathLst>
              <a:path w="1224653" h="1224653">
                <a:moveTo>
                  <a:pt x="0" y="0"/>
                </a:moveTo>
                <a:lnTo>
                  <a:pt x="1224653" y="0"/>
                </a:lnTo>
                <a:lnTo>
                  <a:pt x="1224653" y="1224653"/>
                </a:lnTo>
                <a:lnTo>
                  <a:pt x="0" y="1224653"/>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0" name="TextBox 9">
            <a:extLst>
              <a:ext uri="{FF2B5EF4-FFF2-40B4-BE49-F238E27FC236}">
                <a16:creationId xmlns:a16="http://schemas.microsoft.com/office/drawing/2014/main" id="{DEF6481E-9938-1D46-B5AA-253B0690C6D2}"/>
              </a:ext>
            </a:extLst>
          </p:cNvPr>
          <p:cNvSpPr txBox="1"/>
          <p:nvPr/>
        </p:nvSpPr>
        <p:spPr>
          <a:xfrm>
            <a:off x="241151" y="3163262"/>
            <a:ext cx="1707125" cy="3477875"/>
          </a:xfrm>
          <a:prstGeom prst="rect">
            <a:avLst/>
          </a:prstGeom>
          <a:noFill/>
        </p:spPr>
        <p:txBody>
          <a:bodyPr wrap="square" rtlCol="0">
            <a:spAutoFit/>
          </a:bodyPr>
          <a:lstStyle/>
          <a:p>
            <a:r>
              <a:rPr lang="en-GB" sz="1600" dirty="0"/>
              <a:t>"</a:t>
            </a:r>
            <a:r>
              <a:rPr lang="en-GB" sz="2000" b="1" dirty="0"/>
              <a:t>Schools must acknowledge, celebrate, and integrate the diverse cultures of their families to foster real engagement" – Estyn (2023).</a:t>
            </a:r>
            <a:endParaRPr lang="en-GB" sz="1600" b="1" dirty="0"/>
          </a:p>
        </p:txBody>
      </p:sp>
      <p:pic>
        <p:nvPicPr>
          <p:cNvPr id="11" name="Picture 10">
            <a:extLst>
              <a:ext uri="{FF2B5EF4-FFF2-40B4-BE49-F238E27FC236}">
                <a16:creationId xmlns:a16="http://schemas.microsoft.com/office/drawing/2014/main" id="{870E7C8A-D034-79AB-5CF6-2E6C5F77FE3D}"/>
              </a:ext>
            </a:extLst>
          </p:cNvPr>
          <p:cNvPicPr>
            <a:picLocks noChangeAspect="1"/>
          </p:cNvPicPr>
          <p:nvPr/>
        </p:nvPicPr>
        <p:blipFill>
          <a:blip r:embed="rId7"/>
          <a:stretch>
            <a:fillRect/>
          </a:stretch>
        </p:blipFill>
        <p:spPr>
          <a:xfrm>
            <a:off x="2619334" y="2420862"/>
            <a:ext cx="7965672" cy="4480691"/>
          </a:xfrm>
          <a:prstGeom prst="rect">
            <a:avLst/>
          </a:prstGeom>
        </p:spPr>
      </p:pic>
      <p:pic>
        <p:nvPicPr>
          <p:cNvPr id="15" name="Picture 14">
            <a:extLst>
              <a:ext uri="{FF2B5EF4-FFF2-40B4-BE49-F238E27FC236}">
                <a16:creationId xmlns:a16="http://schemas.microsoft.com/office/drawing/2014/main" id="{ADC8003E-FEA8-6B00-4971-FCDE2F53A0D6}"/>
              </a:ext>
            </a:extLst>
          </p:cNvPr>
          <p:cNvPicPr>
            <a:picLocks noChangeAspect="1"/>
          </p:cNvPicPr>
          <p:nvPr/>
        </p:nvPicPr>
        <p:blipFill>
          <a:blip r:embed="rId8"/>
          <a:stretch>
            <a:fillRect/>
          </a:stretch>
        </p:blipFill>
        <p:spPr>
          <a:xfrm>
            <a:off x="11582400" y="2045069"/>
            <a:ext cx="5306003" cy="5424291"/>
          </a:xfrm>
          <a:prstGeom prst="rect">
            <a:avLst/>
          </a:prstGeom>
        </p:spPr>
      </p:pic>
      <p:pic>
        <p:nvPicPr>
          <p:cNvPr id="17" name="Picture 16">
            <a:extLst>
              <a:ext uri="{FF2B5EF4-FFF2-40B4-BE49-F238E27FC236}">
                <a16:creationId xmlns:a16="http://schemas.microsoft.com/office/drawing/2014/main" id="{3022E5E0-2F0B-4405-3146-25C413A98E51}"/>
              </a:ext>
            </a:extLst>
          </p:cNvPr>
          <p:cNvPicPr>
            <a:picLocks noChangeAspect="1"/>
          </p:cNvPicPr>
          <p:nvPr/>
        </p:nvPicPr>
        <p:blipFill>
          <a:blip r:embed="rId9"/>
          <a:stretch>
            <a:fillRect/>
          </a:stretch>
        </p:blipFill>
        <p:spPr>
          <a:xfrm>
            <a:off x="2819400" y="7804527"/>
            <a:ext cx="11088764" cy="1686011"/>
          </a:xfrm>
          <a:prstGeom prst="rect">
            <a:avLst/>
          </a:prstGeom>
        </p:spPr>
      </p:pic>
      <p:pic>
        <p:nvPicPr>
          <p:cNvPr id="23" name="Audio 22">
            <a:hlinkClick r:id="" action="ppaction://media"/>
            <a:extLst>
              <a:ext uri="{FF2B5EF4-FFF2-40B4-BE49-F238E27FC236}">
                <a16:creationId xmlns:a16="http://schemas.microsoft.com/office/drawing/2014/main" id="{BE5B6C9E-8DB1-A676-BE2E-ABE395888A6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266613" t="-266613" r="-266613" b="-266613"/>
          <a:stretch>
            <a:fillRect/>
          </a:stretch>
        </p:blipFill>
        <p:spPr>
          <a:xfrm>
            <a:off x="13242134" y="5905500"/>
            <a:ext cx="5058156" cy="5058156"/>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5236"/>
    </mc:Choice>
    <mc:Fallback>
      <p:transition spd="slow" advTm="852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15763338" y="0"/>
            <a:ext cx="2501924" cy="10287000"/>
            <a:chOff x="0" y="0"/>
            <a:chExt cx="658943" cy="2709333"/>
          </a:xfrm>
        </p:grpSpPr>
        <p:sp>
          <p:nvSpPr>
            <p:cNvPr id="3" name="Freeform 3"/>
            <p:cNvSpPr/>
            <p:nvPr/>
          </p:nvSpPr>
          <p:spPr>
            <a:xfrm>
              <a:off x="0" y="0"/>
              <a:ext cx="658943" cy="2709333"/>
            </a:xfrm>
            <a:custGeom>
              <a:avLst/>
              <a:gdLst/>
              <a:ahLst/>
              <a:cxnLst/>
              <a:rect l="l" t="t" r="r" b="b"/>
              <a:pathLst>
                <a:path w="658943" h="2709333">
                  <a:moveTo>
                    <a:pt x="0" y="0"/>
                  </a:moveTo>
                  <a:lnTo>
                    <a:pt x="658943" y="0"/>
                  </a:lnTo>
                  <a:lnTo>
                    <a:pt x="658943" y="2709333"/>
                  </a:lnTo>
                  <a:lnTo>
                    <a:pt x="0" y="2709333"/>
                  </a:lnTo>
                  <a:close/>
                </a:path>
              </a:pathLst>
            </a:custGeom>
            <a:solidFill>
              <a:srgbClr val="CB997E"/>
            </a:solidFill>
          </p:spPr>
          <p:txBody>
            <a:bodyPr/>
            <a:lstStyle/>
            <a:p>
              <a:endParaRPr lang="en-GB"/>
            </a:p>
          </p:txBody>
        </p:sp>
        <p:sp>
          <p:nvSpPr>
            <p:cNvPr id="4" name="TextBox 4"/>
            <p:cNvSpPr txBox="1"/>
            <p:nvPr/>
          </p:nvSpPr>
          <p:spPr>
            <a:xfrm>
              <a:off x="0" y="-38100"/>
              <a:ext cx="658943" cy="2747433"/>
            </a:xfrm>
            <a:prstGeom prst="rect">
              <a:avLst/>
            </a:prstGeom>
          </p:spPr>
          <p:txBody>
            <a:bodyPr lIns="50800" tIns="50800" rIns="50800" bIns="50800" rtlCol="0" anchor="ctr"/>
            <a:lstStyle/>
            <a:p>
              <a:pPr algn="ctr">
                <a:lnSpc>
                  <a:spcPts val="2800"/>
                </a:lnSpc>
              </a:pPr>
              <a:endParaRPr/>
            </a:p>
          </p:txBody>
        </p:sp>
      </p:grpSp>
      <p:sp>
        <p:nvSpPr>
          <p:cNvPr id="5" name="TextBox 5"/>
          <p:cNvSpPr txBox="1"/>
          <p:nvPr/>
        </p:nvSpPr>
        <p:spPr>
          <a:xfrm>
            <a:off x="381000" y="-419100"/>
            <a:ext cx="12368434" cy="1769715"/>
          </a:xfrm>
          <a:prstGeom prst="rect">
            <a:avLst/>
          </a:prstGeom>
        </p:spPr>
        <p:txBody>
          <a:bodyPr lIns="0" tIns="0" rIns="0" bIns="0" rtlCol="0" anchor="t">
            <a:spAutoFit/>
          </a:bodyPr>
          <a:lstStyle/>
          <a:p>
            <a:pPr algn="l">
              <a:lnSpc>
                <a:spcPts val="16800"/>
              </a:lnSpc>
            </a:pPr>
            <a:r>
              <a:rPr lang="en-US" sz="4000" dirty="0">
                <a:solidFill>
                  <a:srgbClr val="CB997E"/>
                </a:solidFill>
                <a:latin typeface="TAN Mon Cheri"/>
                <a:ea typeface="TAN Mon Cheri"/>
                <a:cs typeface="TAN Mon Cheri"/>
                <a:sym typeface="TAN Mon Cheri"/>
              </a:rPr>
              <a:t>Context of the placement school</a:t>
            </a:r>
          </a:p>
        </p:txBody>
      </p:sp>
      <p:sp>
        <p:nvSpPr>
          <p:cNvPr id="7" name="Freeform 7"/>
          <p:cNvSpPr/>
          <p:nvPr/>
        </p:nvSpPr>
        <p:spPr>
          <a:xfrm>
            <a:off x="15040968" y="2439929"/>
            <a:ext cx="1444741" cy="1444741"/>
          </a:xfrm>
          <a:custGeom>
            <a:avLst/>
            <a:gdLst/>
            <a:ahLst/>
            <a:cxnLst/>
            <a:rect l="l" t="t" r="r" b="b"/>
            <a:pathLst>
              <a:path w="1444741" h="1444741">
                <a:moveTo>
                  <a:pt x="0" y="0"/>
                </a:moveTo>
                <a:lnTo>
                  <a:pt x="1444741" y="0"/>
                </a:lnTo>
                <a:lnTo>
                  <a:pt x="1444741" y="1444742"/>
                </a:lnTo>
                <a:lnTo>
                  <a:pt x="0" y="1444742"/>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10" name="Picture 9">
            <a:extLst>
              <a:ext uri="{FF2B5EF4-FFF2-40B4-BE49-F238E27FC236}">
                <a16:creationId xmlns:a16="http://schemas.microsoft.com/office/drawing/2014/main" id="{9C66AA61-4630-0906-6FF8-8689AA01FC0B}"/>
              </a:ext>
            </a:extLst>
          </p:cNvPr>
          <p:cNvPicPr>
            <a:picLocks noChangeAspect="1"/>
          </p:cNvPicPr>
          <p:nvPr/>
        </p:nvPicPr>
        <p:blipFill>
          <a:blip r:embed="rId7"/>
          <a:stretch>
            <a:fillRect/>
          </a:stretch>
        </p:blipFill>
        <p:spPr>
          <a:xfrm>
            <a:off x="8202163" y="2236603"/>
            <a:ext cx="6753065" cy="4002109"/>
          </a:xfrm>
          <a:prstGeom prst="rect">
            <a:avLst/>
          </a:prstGeom>
        </p:spPr>
      </p:pic>
      <p:sp>
        <p:nvSpPr>
          <p:cNvPr id="12" name="TextBox 11">
            <a:extLst>
              <a:ext uri="{FF2B5EF4-FFF2-40B4-BE49-F238E27FC236}">
                <a16:creationId xmlns:a16="http://schemas.microsoft.com/office/drawing/2014/main" id="{686A21BC-968B-3746-2CC3-4AC625D3226E}"/>
              </a:ext>
            </a:extLst>
          </p:cNvPr>
          <p:cNvSpPr txBox="1"/>
          <p:nvPr/>
        </p:nvSpPr>
        <p:spPr>
          <a:xfrm>
            <a:off x="16023700" y="6972300"/>
            <a:ext cx="1981200" cy="2862322"/>
          </a:xfrm>
          <a:prstGeom prst="rect">
            <a:avLst/>
          </a:prstGeom>
          <a:noFill/>
        </p:spPr>
        <p:txBody>
          <a:bodyPr wrap="square" rtlCol="0">
            <a:spAutoFit/>
          </a:bodyPr>
          <a:lstStyle/>
          <a:p>
            <a:r>
              <a:rPr lang="en-GB"/>
              <a:t>"Engaged multilingual families strengthen a school’s cultural capital and foster a more inclusive learning environment" – Welsh Government (2023).</a:t>
            </a:r>
            <a:endParaRPr lang="en-GB" dirty="0"/>
          </a:p>
        </p:txBody>
      </p:sp>
      <p:sp>
        <p:nvSpPr>
          <p:cNvPr id="13" name="TextBox 12">
            <a:extLst>
              <a:ext uri="{FF2B5EF4-FFF2-40B4-BE49-F238E27FC236}">
                <a16:creationId xmlns:a16="http://schemas.microsoft.com/office/drawing/2014/main" id="{B7E2FBFF-804C-414B-CD07-DECAA65511F8}"/>
              </a:ext>
            </a:extLst>
          </p:cNvPr>
          <p:cNvSpPr txBox="1"/>
          <p:nvPr/>
        </p:nvSpPr>
        <p:spPr>
          <a:xfrm>
            <a:off x="7772400" y="7124700"/>
            <a:ext cx="7730576" cy="3046988"/>
          </a:xfrm>
          <a:prstGeom prst="rect">
            <a:avLst/>
          </a:prstGeom>
          <a:noFill/>
        </p:spPr>
        <p:txBody>
          <a:bodyPr wrap="square" rtlCol="0">
            <a:spAutoFit/>
          </a:bodyPr>
          <a:lstStyle/>
          <a:p>
            <a:pPr marL="285750" indent="-285750">
              <a:buFont typeface="Arial" panose="020B0604020202020204" pitchFamily="34" charset="0"/>
              <a:buChar char="•"/>
            </a:pPr>
            <a:r>
              <a:rPr lang="en-GB" sz="2400" dirty="0"/>
              <a:t>Commitment to Inclusivity: The school aims to create an environment where every family feels valued and included, recognizing that cultural diversity enriches the school community.</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Enhancing Student Outcomes: Research indicates that active family engagement leads to improved academic performance and well-being among students.</a:t>
            </a:r>
          </a:p>
        </p:txBody>
      </p:sp>
      <p:pic>
        <p:nvPicPr>
          <p:cNvPr id="17" name="Picture 16">
            <a:extLst>
              <a:ext uri="{FF2B5EF4-FFF2-40B4-BE49-F238E27FC236}">
                <a16:creationId xmlns:a16="http://schemas.microsoft.com/office/drawing/2014/main" id="{DEB8D27F-9448-0611-DE4C-DB082157F914}"/>
              </a:ext>
            </a:extLst>
          </p:cNvPr>
          <p:cNvPicPr>
            <a:picLocks noChangeAspect="1"/>
          </p:cNvPicPr>
          <p:nvPr/>
        </p:nvPicPr>
        <p:blipFill>
          <a:blip r:embed="rId8"/>
          <a:stretch>
            <a:fillRect/>
          </a:stretch>
        </p:blipFill>
        <p:spPr>
          <a:xfrm>
            <a:off x="599765" y="2083574"/>
            <a:ext cx="7172635" cy="6264511"/>
          </a:xfrm>
          <a:prstGeom prst="rect">
            <a:avLst/>
          </a:prstGeom>
        </p:spPr>
      </p:pic>
      <p:pic>
        <p:nvPicPr>
          <p:cNvPr id="52" name="Audio 51">
            <a:hlinkClick r:id="" action="ppaction://media"/>
            <a:extLst>
              <a:ext uri="{FF2B5EF4-FFF2-40B4-BE49-F238E27FC236}">
                <a16:creationId xmlns:a16="http://schemas.microsoft.com/office/drawing/2014/main" id="{C2AA7035-A13D-AD59-6754-8B124D40D4BD}"/>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266612" t="-266612" r="-266612" b="-266612"/>
          <a:stretch>
            <a:fillRect/>
          </a:stretch>
        </p:blipFill>
        <p:spPr>
          <a:xfrm>
            <a:off x="14325600" y="-1185528"/>
            <a:ext cx="5602361" cy="5602361"/>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26074"/>
    </mc:Choice>
    <mc:Fallback>
      <p:transition spd="slow" advTm="260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a:extLst>
            <a:ext uri="{FF2B5EF4-FFF2-40B4-BE49-F238E27FC236}">
              <a16:creationId xmlns:a16="http://schemas.microsoft.com/office/drawing/2014/main" id="{976DDE61-5193-11FE-407F-D06DB0089B66}"/>
            </a:ext>
          </a:extLst>
        </p:cNvPr>
        <p:cNvGrpSpPr/>
        <p:nvPr/>
      </p:nvGrpSpPr>
      <p:grpSpPr>
        <a:xfrm>
          <a:off x="0" y="0"/>
          <a:ext cx="0" cy="0"/>
          <a:chOff x="0" y="0"/>
          <a:chExt cx="0" cy="0"/>
        </a:xfrm>
      </p:grpSpPr>
      <p:grpSp>
        <p:nvGrpSpPr>
          <p:cNvPr id="2" name="Group 2">
            <a:extLst>
              <a:ext uri="{FF2B5EF4-FFF2-40B4-BE49-F238E27FC236}">
                <a16:creationId xmlns:a16="http://schemas.microsoft.com/office/drawing/2014/main" id="{BE4FCD3F-893B-36A0-6972-FB53E7575793}"/>
              </a:ext>
            </a:extLst>
          </p:cNvPr>
          <p:cNvGrpSpPr/>
          <p:nvPr/>
        </p:nvGrpSpPr>
        <p:grpSpPr>
          <a:xfrm rot="5400000">
            <a:off x="9330924" y="1206729"/>
            <a:ext cx="10287000" cy="7917649"/>
            <a:chOff x="0" y="0"/>
            <a:chExt cx="2709333" cy="2424072"/>
          </a:xfrm>
        </p:grpSpPr>
        <p:sp>
          <p:nvSpPr>
            <p:cNvPr id="3" name="Freeform 3">
              <a:extLst>
                <a:ext uri="{FF2B5EF4-FFF2-40B4-BE49-F238E27FC236}">
                  <a16:creationId xmlns:a16="http://schemas.microsoft.com/office/drawing/2014/main" id="{88997796-34B0-E69B-A928-69512FD13D57}"/>
                </a:ext>
              </a:extLst>
            </p:cNvPr>
            <p:cNvSpPr/>
            <p:nvPr/>
          </p:nvSpPr>
          <p:spPr>
            <a:xfrm>
              <a:off x="0" y="0"/>
              <a:ext cx="2709333" cy="2424072"/>
            </a:xfrm>
            <a:custGeom>
              <a:avLst/>
              <a:gdLst/>
              <a:ahLst/>
              <a:cxnLst/>
              <a:rect l="l" t="t" r="r" b="b"/>
              <a:pathLst>
                <a:path w="2709333" h="2424072">
                  <a:moveTo>
                    <a:pt x="0" y="0"/>
                  </a:moveTo>
                  <a:lnTo>
                    <a:pt x="2709333" y="0"/>
                  </a:lnTo>
                  <a:lnTo>
                    <a:pt x="2709333" y="2424072"/>
                  </a:lnTo>
                  <a:lnTo>
                    <a:pt x="0" y="2424072"/>
                  </a:lnTo>
                  <a:close/>
                </a:path>
              </a:pathLst>
            </a:custGeom>
            <a:solidFill>
              <a:srgbClr val="B7B7A4"/>
            </a:solidFill>
          </p:spPr>
          <p:txBody>
            <a:bodyPr/>
            <a:lstStyle/>
            <a:p>
              <a:endParaRPr lang="en-GB"/>
            </a:p>
          </p:txBody>
        </p:sp>
        <p:sp>
          <p:nvSpPr>
            <p:cNvPr id="4" name="TextBox 4">
              <a:extLst>
                <a:ext uri="{FF2B5EF4-FFF2-40B4-BE49-F238E27FC236}">
                  <a16:creationId xmlns:a16="http://schemas.microsoft.com/office/drawing/2014/main" id="{1FE5BC1D-EA6A-2E4F-5FD1-107CF3C9FF81}"/>
                </a:ext>
              </a:extLst>
            </p:cNvPr>
            <p:cNvSpPr txBox="1"/>
            <p:nvPr/>
          </p:nvSpPr>
          <p:spPr>
            <a:xfrm>
              <a:off x="0" y="-38100"/>
              <a:ext cx="2709333" cy="2462172"/>
            </a:xfrm>
            <a:prstGeom prst="rect">
              <a:avLst/>
            </a:prstGeom>
          </p:spPr>
          <p:txBody>
            <a:bodyPr lIns="50800" tIns="50800" rIns="50800" bIns="50800" rtlCol="0" anchor="ctr"/>
            <a:lstStyle/>
            <a:p>
              <a:pPr algn="ctr">
                <a:lnSpc>
                  <a:spcPts val="2800"/>
                </a:lnSpc>
              </a:pPr>
              <a:endParaRPr/>
            </a:p>
          </p:txBody>
        </p:sp>
      </p:grpSp>
      <p:sp>
        <p:nvSpPr>
          <p:cNvPr id="6" name="Freeform 6">
            <a:extLst>
              <a:ext uri="{FF2B5EF4-FFF2-40B4-BE49-F238E27FC236}">
                <a16:creationId xmlns:a16="http://schemas.microsoft.com/office/drawing/2014/main" id="{C48BEF49-7E3A-650D-32DE-A66466FD8DF2}"/>
              </a:ext>
            </a:extLst>
          </p:cNvPr>
          <p:cNvSpPr/>
          <p:nvPr/>
        </p:nvSpPr>
        <p:spPr>
          <a:xfrm rot="-3434064">
            <a:off x="15001234" y="2932186"/>
            <a:ext cx="1825951" cy="1294766"/>
          </a:xfrm>
          <a:custGeom>
            <a:avLst/>
            <a:gdLst/>
            <a:ahLst/>
            <a:cxnLst/>
            <a:rect l="l" t="t" r="r" b="b"/>
            <a:pathLst>
              <a:path w="1825951" h="1294766">
                <a:moveTo>
                  <a:pt x="0" y="0"/>
                </a:moveTo>
                <a:lnTo>
                  <a:pt x="1825951" y="0"/>
                </a:lnTo>
                <a:lnTo>
                  <a:pt x="1825951" y="1294766"/>
                </a:lnTo>
                <a:lnTo>
                  <a:pt x="0" y="129476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7" name="Picture 6">
            <a:extLst>
              <a:ext uri="{FF2B5EF4-FFF2-40B4-BE49-F238E27FC236}">
                <a16:creationId xmlns:a16="http://schemas.microsoft.com/office/drawing/2014/main" id="{78F18CCF-5261-A04E-3A3B-D2EC299781A0}"/>
              </a:ext>
            </a:extLst>
          </p:cNvPr>
          <p:cNvPicPr>
            <a:picLocks noChangeAspect="1"/>
          </p:cNvPicPr>
          <p:nvPr/>
        </p:nvPicPr>
        <p:blipFill>
          <a:blip r:embed="rId7"/>
          <a:stretch>
            <a:fillRect/>
          </a:stretch>
        </p:blipFill>
        <p:spPr>
          <a:xfrm>
            <a:off x="-115356" y="-1"/>
            <a:ext cx="18579091" cy="10264947"/>
          </a:xfrm>
          <a:prstGeom prst="rect">
            <a:avLst/>
          </a:prstGeom>
        </p:spPr>
      </p:pic>
      <p:pic>
        <p:nvPicPr>
          <p:cNvPr id="10" name="Picture 9">
            <a:extLst>
              <a:ext uri="{FF2B5EF4-FFF2-40B4-BE49-F238E27FC236}">
                <a16:creationId xmlns:a16="http://schemas.microsoft.com/office/drawing/2014/main" id="{97B67E07-B174-03F4-2828-D9AE5E07DDE0}"/>
              </a:ext>
            </a:extLst>
          </p:cNvPr>
          <p:cNvPicPr>
            <a:picLocks noChangeAspect="1"/>
          </p:cNvPicPr>
          <p:nvPr/>
        </p:nvPicPr>
        <p:blipFill>
          <a:blip r:embed="rId8"/>
          <a:stretch>
            <a:fillRect/>
          </a:stretch>
        </p:blipFill>
        <p:spPr>
          <a:xfrm>
            <a:off x="317442" y="7048500"/>
            <a:ext cx="9588557" cy="1415580"/>
          </a:xfrm>
          <a:prstGeom prst="rect">
            <a:avLst/>
          </a:prstGeom>
        </p:spPr>
      </p:pic>
      <p:pic>
        <p:nvPicPr>
          <p:cNvPr id="11" name="Recorded Sound">
            <a:hlinkClick r:id="" action="ppaction://media"/>
            <a:extLst>
              <a:ext uri="{FF2B5EF4-FFF2-40B4-BE49-F238E27FC236}">
                <a16:creationId xmlns:a16="http://schemas.microsoft.com/office/drawing/2014/main" id="{2DD2FB72-83F1-CFBD-CD65-AF753812F10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323620" y="7559018"/>
            <a:ext cx="1511358" cy="1511358"/>
          </a:xfrm>
          <a:prstGeom prst="rect">
            <a:avLst/>
          </a:prstGeom>
        </p:spPr>
      </p:pic>
    </p:spTree>
    <p:extLst>
      <p:ext uri="{BB962C8B-B14F-4D97-AF65-F5344CB8AC3E}">
        <p14:creationId xmlns:p14="http://schemas.microsoft.com/office/powerpoint/2010/main" val="1871562777"/>
      </p:ext>
    </p:extLst>
  </p:cSld>
  <p:clrMapOvr>
    <a:masterClrMapping/>
  </p:clrMapOvr>
  <mc:AlternateContent xmlns:mc="http://schemas.openxmlformats.org/markup-compatibility/2006">
    <mc:Choice xmlns:p14="http://schemas.microsoft.com/office/powerpoint/2010/main" Requires="p14">
      <p:transition spd="slow" p14:dur="2000" advTm="63542"/>
    </mc:Choice>
    <mc:Fallback>
      <p:transition spd="slow" advTm="635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54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p:cNvGrpSpPr/>
        <p:nvPr/>
      </p:nvGrpSpPr>
      <p:grpSpPr>
        <a:xfrm>
          <a:off x="0" y="0"/>
          <a:ext cx="0" cy="0"/>
          <a:chOff x="0" y="0"/>
          <a:chExt cx="0" cy="0"/>
        </a:xfrm>
      </p:grpSpPr>
      <p:sp>
        <p:nvSpPr>
          <p:cNvPr id="5" name="TextBox 5"/>
          <p:cNvSpPr txBox="1"/>
          <p:nvPr/>
        </p:nvSpPr>
        <p:spPr>
          <a:xfrm>
            <a:off x="128031" y="-723900"/>
            <a:ext cx="18031935" cy="1800493"/>
          </a:xfrm>
          <a:prstGeom prst="rect">
            <a:avLst/>
          </a:prstGeom>
        </p:spPr>
        <p:txBody>
          <a:bodyPr lIns="0" tIns="0" rIns="0" bIns="0" rtlCol="0" anchor="t">
            <a:spAutoFit/>
          </a:bodyPr>
          <a:lstStyle/>
          <a:p>
            <a:pPr algn="ctr">
              <a:lnSpc>
                <a:spcPts val="16800"/>
              </a:lnSpc>
            </a:pPr>
            <a:r>
              <a:rPr lang="en-US" sz="3200" dirty="0">
                <a:solidFill>
                  <a:srgbClr val="BF7343"/>
                </a:solidFill>
                <a:latin typeface="TAN Mon Cheri"/>
                <a:ea typeface="TAN Mon Cheri"/>
                <a:cs typeface="TAN Mon Cheri"/>
                <a:sym typeface="TAN Mon Cheri"/>
              </a:rPr>
              <a:t>Reflection on Research and Innovative Practices</a:t>
            </a:r>
          </a:p>
        </p:txBody>
      </p:sp>
      <p:pic>
        <p:nvPicPr>
          <p:cNvPr id="18" name="Picture 17">
            <a:extLst>
              <a:ext uri="{FF2B5EF4-FFF2-40B4-BE49-F238E27FC236}">
                <a16:creationId xmlns:a16="http://schemas.microsoft.com/office/drawing/2014/main" id="{40951765-F48A-2DC2-501D-1689C980976B}"/>
              </a:ext>
            </a:extLst>
          </p:cNvPr>
          <p:cNvPicPr>
            <a:picLocks noChangeAspect="1"/>
          </p:cNvPicPr>
          <p:nvPr/>
        </p:nvPicPr>
        <p:blipFill>
          <a:blip r:embed="rId5"/>
          <a:stretch>
            <a:fillRect/>
          </a:stretch>
        </p:blipFill>
        <p:spPr>
          <a:xfrm>
            <a:off x="1752600" y="1409700"/>
            <a:ext cx="15352883" cy="6663072"/>
          </a:xfrm>
          <a:prstGeom prst="rect">
            <a:avLst/>
          </a:prstGeom>
        </p:spPr>
      </p:pic>
      <p:pic>
        <p:nvPicPr>
          <p:cNvPr id="58" name="Audio 57">
            <a:hlinkClick r:id="" action="ppaction://media"/>
            <a:extLst>
              <a:ext uri="{FF2B5EF4-FFF2-40B4-BE49-F238E27FC236}">
                <a16:creationId xmlns:a16="http://schemas.microsoft.com/office/drawing/2014/main" id="{73A09C50-D1D1-7F16-F330-F08EE344548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90811"/>
    </mc:Choice>
    <mc:Fallback>
      <p:transition spd="slow" advTm="90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p:cNvGrpSpPr/>
        <p:nvPr/>
      </p:nvGrpSpPr>
      <p:grpSpPr>
        <a:xfrm>
          <a:off x="0" y="0"/>
          <a:ext cx="0" cy="0"/>
          <a:chOff x="0" y="0"/>
          <a:chExt cx="0" cy="0"/>
        </a:xfrm>
      </p:grpSpPr>
      <p:grpSp>
        <p:nvGrpSpPr>
          <p:cNvPr id="2" name="Group 2"/>
          <p:cNvGrpSpPr/>
          <p:nvPr/>
        </p:nvGrpSpPr>
        <p:grpSpPr>
          <a:xfrm rot="5400000">
            <a:off x="4072831" y="-4072831"/>
            <a:ext cx="10286999" cy="18432661"/>
            <a:chOff x="0" y="-38100"/>
            <a:chExt cx="3903972" cy="4854693"/>
          </a:xfrm>
        </p:grpSpPr>
        <p:sp>
          <p:nvSpPr>
            <p:cNvPr id="3" name="Freeform 3"/>
            <p:cNvSpPr/>
            <p:nvPr/>
          </p:nvSpPr>
          <p:spPr>
            <a:xfrm>
              <a:off x="3374083" y="1"/>
              <a:ext cx="529889" cy="4816592"/>
            </a:xfrm>
            <a:custGeom>
              <a:avLst/>
              <a:gdLst/>
              <a:ahLst/>
              <a:cxnLst/>
              <a:rect l="l" t="t" r="r" b="b"/>
              <a:pathLst>
                <a:path w="529889" h="4816592">
                  <a:moveTo>
                    <a:pt x="0" y="0"/>
                  </a:moveTo>
                  <a:lnTo>
                    <a:pt x="529889" y="0"/>
                  </a:lnTo>
                  <a:lnTo>
                    <a:pt x="529889" y="4816592"/>
                  </a:lnTo>
                  <a:lnTo>
                    <a:pt x="0" y="4816592"/>
                  </a:lnTo>
                  <a:close/>
                </a:path>
              </a:pathLst>
            </a:custGeom>
            <a:solidFill>
              <a:srgbClr val="B7B7A4"/>
            </a:solidFill>
          </p:spPr>
          <p:txBody>
            <a:bodyPr/>
            <a:lstStyle/>
            <a:p>
              <a:endParaRPr lang="en-GB" dirty="0"/>
            </a:p>
          </p:txBody>
        </p:sp>
        <p:sp>
          <p:nvSpPr>
            <p:cNvPr id="4" name="TextBox 4"/>
            <p:cNvSpPr txBox="1"/>
            <p:nvPr/>
          </p:nvSpPr>
          <p:spPr>
            <a:xfrm>
              <a:off x="0" y="-38100"/>
              <a:ext cx="529889" cy="4854693"/>
            </a:xfrm>
            <a:prstGeom prst="rect">
              <a:avLst/>
            </a:prstGeom>
          </p:spPr>
          <p:txBody>
            <a:bodyPr lIns="50800" tIns="50800" rIns="50800" bIns="50800" rtlCol="0" anchor="ctr"/>
            <a:lstStyle/>
            <a:p>
              <a:pPr algn="ctr">
                <a:lnSpc>
                  <a:spcPts val="2800"/>
                </a:lnSpc>
              </a:pPr>
              <a:endParaRPr/>
            </a:p>
          </p:txBody>
        </p:sp>
      </p:grpSp>
      <p:sp>
        <p:nvSpPr>
          <p:cNvPr id="5" name="TextBox 5"/>
          <p:cNvSpPr txBox="1"/>
          <p:nvPr/>
        </p:nvSpPr>
        <p:spPr>
          <a:xfrm>
            <a:off x="228600" y="-571500"/>
            <a:ext cx="10287000" cy="1823576"/>
          </a:xfrm>
          <a:prstGeom prst="rect">
            <a:avLst/>
          </a:prstGeom>
        </p:spPr>
        <p:txBody>
          <a:bodyPr wrap="square" lIns="0" tIns="0" rIns="0" bIns="0" rtlCol="0" anchor="t">
            <a:spAutoFit/>
          </a:bodyPr>
          <a:lstStyle/>
          <a:p>
            <a:pPr algn="l">
              <a:lnSpc>
                <a:spcPts val="16800"/>
              </a:lnSpc>
            </a:pPr>
            <a:r>
              <a:rPr lang="en-US" sz="5400" dirty="0">
                <a:solidFill>
                  <a:srgbClr val="A5A58D"/>
                </a:solidFill>
                <a:latin typeface="TAN Mon Cheri"/>
                <a:ea typeface="TAN Mon Cheri"/>
                <a:cs typeface="TAN Mon Cheri"/>
                <a:sym typeface="TAN Mon Cheri"/>
              </a:rPr>
              <a:t>Impact and Implications</a:t>
            </a:r>
          </a:p>
        </p:txBody>
      </p:sp>
      <p:sp>
        <p:nvSpPr>
          <p:cNvPr id="7" name="Freeform 7"/>
          <p:cNvSpPr/>
          <p:nvPr/>
        </p:nvSpPr>
        <p:spPr>
          <a:xfrm>
            <a:off x="7772400" y="8030007"/>
            <a:ext cx="1558861" cy="1558861"/>
          </a:xfrm>
          <a:custGeom>
            <a:avLst/>
            <a:gdLst/>
            <a:ahLst/>
            <a:cxnLst/>
            <a:rect l="l" t="t" r="r" b="b"/>
            <a:pathLst>
              <a:path w="1558861" h="1558861">
                <a:moveTo>
                  <a:pt x="0" y="0"/>
                </a:moveTo>
                <a:lnTo>
                  <a:pt x="1558861" y="0"/>
                </a:lnTo>
                <a:lnTo>
                  <a:pt x="1558861" y="1558861"/>
                </a:lnTo>
                <a:lnTo>
                  <a:pt x="0" y="1558861"/>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pic>
        <p:nvPicPr>
          <p:cNvPr id="9" name="Picture 8">
            <a:extLst>
              <a:ext uri="{FF2B5EF4-FFF2-40B4-BE49-F238E27FC236}">
                <a16:creationId xmlns:a16="http://schemas.microsoft.com/office/drawing/2014/main" id="{DA11E78C-F307-AD8B-C9C8-5C21CA79CCA3}"/>
              </a:ext>
            </a:extLst>
          </p:cNvPr>
          <p:cNvPicPr>
            <a:picLocks noChangeAspect="1"/>
          </p:cNvPicPr>
          <p:nvPr/>
        </p:nvPicPr>
        <p:blipFill>
          <a:blip r:embed="rId7"/>
          <a:stretch>
            <a:fillRect/>
          </a:stretch>
        </p:blipFill>
        <p:spPr>
          <a:xfrm>
            <a:off x="11277600" y="1975381"/>
            <a:ext cx="6601544" cy="5515523"/>
          </a:xfrm>
          <a:prstGeom prst="rect">
            <a:avLst/>
          </a:prstGeom>
        </p:spPr>
      </p:pic>
      <p:sp>
        <p:nvSpPr>
          <p:cNvPr id="10" name="TextBox 9">
            <a:extLst>
              <a:ext uri="{FF2B5EF4-FFF2-40B4-BE49-F238E27FC236}">
                <a16:creationId xmlns:a16="http://schemas.microsoft.com/office/drawing/2014/main" id="{29218E3A-A26B-46F5-2CE9-F6C7200849AB}"/>
              </a:ext>
            </a:extLst>
          </p:cNvPr>
          <p:cNvSpPr txBox="1"/>
          <p:nvPr/>
        </p:nvSpPr>
        <p:spPr>
          <a:xfrm>
            <a:off x="304800" y="1975381"/>
            <a:ext cx="10972800" cy="6124754"/>
          </a:xfrm>
          <a:prstGeom prst="rect">
            <a:avLst/>
          </a:prstGeom>
          <a:noFill/>
        </p:spPr>
        <p:txBody>
          <a:bodyPr wrap="square" rtlCol="0">
            <a:spAutoFit/>
          </a:bodyPr>
          <a:lstStyle/>
          <a:p>
            <a:r>
              <a:rPr lang="en-GB" sz="2800" dirty="0"/>
              <a:t>📌 Impact of Engagement</a:t>
            </a:r>
          </a:p>
          <a:p>
            <a:r>
              <a:rPr lang="en-GB" sz="2800" dirty="0"/>
              <a:t>✔ Learners’ Outcomes – Increased attainment, attendance &amp; confidence (OECD, 2021).</a:t>
            </a:r>
          </a:p>
          <a:p>
            <a:r>
              <a:rPr lang="en-GB" sz="2800" dirty="0"/>
              <a:t>✔ Family Participation – Higher parental involvement &amp; access to resources (DfE, 2022).</a:t>
            </a:r>
          </a:p>
          <a:p>
            <a:r>
              <a:rPr lang="en-GB" sz="2800" dirty="0"/>
              <a:t>✔ School-Community Relationships – Stronger partnerships &amp; inclusive culture (Welsh Gov, 2023).</a:t>
            </a:r>
          </a:p>
          <a:p>
            <a:endParaRPr lang="en-GB" sz="2800" dirty="0"/>
          </a:p>
          <a:p>
            <a:endParaRPr lang="en-GB" sz="2800" dirty="0"/>
          </a:p>
          <a:p>
            <a:r>
              <a:rPr lang="en-GB" sz="2800" dirty="0"/>
              <a:t>📌 Inclusivity &amp; Equity</a:t>
            </a:r>
          </a:p>
          <a:p>
            <a:r>
              <a:rPr lang="en-GB" sz="2800" dirty="0"/>
              <a:t>✔ Multilingual support &amp; cultural representation reduce barriers (Estyn, 2021).</a:t>
            </a:r>
          </a:p>
          <a:p>
            <a:r>
              <a:rPr lang="en-GB" sz="2800" dirty="0"/>
              <a:t>✔ Equitable access to learning &amp; resources for all families (DARPL, 2023).</a:t>
            </a:r>
          </a:p>
          <a:p>
            <a:r>
              <a:rPr lang="en-GB" sz="2800" dirty="0"/>
              <a:t>✔ A welcoming, diverse school environment fosters belonging.</a:t>
            </a:r>
          </a:p>
        </p:txBody>
      </p:sp>
      <p:pic>
        <p:nvPicPr>
          <p:cNvPr id="17" name="Audio 16">
            <a:hlinkClick r:id="" action="ppaction://media"/>
            <a:extLst>
              <a:ext uri="{FF2B5EF4-FFF2-40B4-BE49-F238E27FC236}">
                <a16:creationId xmlns:a16="http://schemas.microsoft.com/office/drawing/2014/main" id="{ABD3CECC-E8FE-110D-4640-5027B9270EAA}"/>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266613" t="-266613" r="-266613" b="-266613"/>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2286"/>
    </mc:Choice>
    <mc:Fallback>
      <p:transition spd="slow" advTm="72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p:cNvGrpSpPr/>
        <p:nvPr/>
      </p:nvGrpSpPr>
      <p:grpSpPr>
        <a:xfrm>
          <a:off x="0" y="0"/>
          <a:ext cx="0" cy="0"/>
          <a:chOff x="0" y="0"/>
          <a:chExt cx="0" cy="0"/>
        </a:xfrm>
      </p:grpSpPr>
      <p:grpSp>
        <p:nvGrpSpPr>
          <p:cNvPr id="2" name="Group 2"/>
          <p:cNvGrpSpPr/>
          <p:nvPr/>
        </p:nvGrpSpPr>
        <p:grpSpPr>
          <a:xfrm>
            <a:off x="1" y="0"/>
            <a:ext cx="2057400" cy="10287000"/>
            <a:chOff x="0" y="0"/>
            <a:chExt cx="963559" cy="2709333"/>
          </a:xfrm>
        </p:grpSpPr>
        <p:sp>
          <p:nvSpPr>
            <p:cNvPr id="3" name="Freeform 3"/>
            <p:cNvSpPr/>
            <p:nvPr/>
          </p:nvSpPr>
          <p:spPr>
            <a:xfrm>
              <a:off x="0" y="0"/>
              <a:ext cx="963559" cy="2709333"/>
            </a:xfrm>
            <a:custGeom>
              <a:avLst/>
              <a:gdLst/>
              <a:ahLst/>
              <a:cxnLst/>
              <a:rect l="l" t="t" r="r" b="b"/>
              <a:pathLst>
                <a:path w="963559" h="2709333">
                  <a:moveTo>
                    <a:pt x="0" y="0"/>
                  </a:moveTo>
                  <a:lnTo>
                    <a:pt x="963559" y="0"/>
                  </a:lnTo>
                  <a:lnTo>
                    <a:pt x="963559" y="2709333"/>
                  </a:lnTo>
                  <a:lnTo>
                    <a:pt x="0" y="2709333"/>
                  </a:lnTo>
                  <a:close/>
                </a:path>
              </a:pathLst>
            </a:custGeom>
            <a:solidFill>
              <a:srgbClr val="6B705C"/>
            </a:solidFill>
          </p:spPr>
          <p:txBody>
            <a:bodyPr/>
            <a:lstStyle/>
            <a:p>
              <a:endParaRPr lang="en-GB"/>
            </a:p>
          </p:txBody>
        </p:sp>
        <p:sp>
          <p:nvSpPr>
            <p:cNvPr id="4" name="TextBox 4"/>
            <p:cNvSpPr txBox="1"/>
            <p:nvPr/>
          </p:nvSpPr>
          <p:spPr>
            <a:xfrm>
              <a:off x="0" y="-38100"/>
              <a:ext cx="963559" cy="2747433"/>
            </a:xfrm>
            <a:prstGeom prst="rect">
              <a:avLst/>
            </a:prstGeom>
          </p:spPr>
          <p:txBody>
            <a:bodyPr lIns="50800" tIns="50800" rIns="50800" bIns="50800" rtlCol="0" anchor="ctr"/>
            <a:lstStyle/>
            <a:p>
              <a:pPr algn="ctr">
                <a:lnSpc>
                  <a:spcPts val="2800"/>
                </a:lnSpc>
              </a:pPr>
              <a:endParaRPr/>
            </a:p>
          </p:txBody>
        </p:sp>
      </p:grpSp>
      <p:sp>
        <p:nvSpPr>
          <p:cNvPr id="5" name="TextBox 5"/>
          <p:cNvSpPr txBox="1"/>
          <p:nvPr/>
        </p:nvSpPr>
        <p:spPr>
          <a:xfrm>
            <a:off x="4296579" y="-548723"/>
            <a:ext cx="12368434" cy="1785104"/>
          </a:xfrm>
          <a:prstGeom prst="rect">
            <a:avLst/>
          </a:prstGeom>
        </p:spPr>
        <p:txBody>
          <a:bodyPr lIns="0" tIns="0" rIns="0" bIns="0" rtlCol="0" anchor="t">
            <a:spAutoFit/>
          </a:bodyPr>
          <a:lstStyle/>
          <a:p>
            <a:pPr algn="l">
              <a:lnSpc>
                <a:spcPts val="16800"/>
              </a:lnSpc>
            </a:pPr>
            <a:r>
              <a:rPr lang="en-US" sz="4000" dirty="0">
                <a:solidFill>
                  <a:srgbClr val="6B705C"/>
                </a:solidFill>
                <a:latin typeface="TAN Mon Cheri"/>
                <a:ea typeface="TAN Mon Cheri"/>
                <a:cs typeface="TAN Mon Cheri"/>
                <a:sym typeface="TAN Mon Cheri"/>
              </a:rPr>
              <a:t>Conclusions and Recommendations</a:t>
            </a:r>
          </a:p>
        </p:txBody>
      </p:sp>
      <p:sp>
        <p:nvSpPr>
          <p:cNvPr id="6" name="Freeform 6"/>
          <p:cNvSpPr/>
          <p:nvPr/>
        </p:nvSpPr>
        <p:spPr>
          <a:xfrm>
            <a:off x="1392296" y="723900"/>
            <a:ext cx="1330209" cy="1330209"/>
          </a:xfrm>
          <a:custGeom>
            <a:avLst/>
            <a:gdLst/>
            <a:ahLst/>
            <a:cxnLst/>
            <a:rect l="l" t="t" r="r" b="b"/>
            <a:pathLst>
              <a:path w="1330209" h="1330209">
                <a:moveTo>
                  <a:pt x="0" y="0"/>
                </a:moveTo>
                <a:lnTo>
                  <a:pt x="1330209" y="0"/>
                </a:lnTo>
                <a:lnTo>
                  <a:pt x="1330209" y="1330209"/>
                </a:lnTo>
                <a:lnTo>
                  <a:pt x="0" y="1330209"/>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9" name="TextBox 8">
            <a:extLst>
              <a:ext uri="{FF2B5EF4-FFF2-40B4-BE49-F238E27FC236}">
                <a16:creationId xmlns:a16="http://schemas.microsoft.com/office/drawing/2014/main" id="{A27FB014-C1EE-91BA-D73B-980DF1D03B56}"/>
              </a:ext>
            </a:extLst>
          </p:cNvPr>
          <p:cNvSpPr txBox="1"/>
          <p:nvPr/>
        </p:nvSpPr>
        <p:spPr>
          <a:xfrm>
            <a:off x="2286000" y="2324100"/>
            <a:ext cx="14554200" cy="6555641"/>
          </a:xfrm>
          <a:prstGeom prst="rect">
            <a:avLst/>
          </a:prstGeom>
          <a:noFill/>
        </p:spPr>
        <p:txBody>
          <a:bodyPr wrap="square">
            <a:spAutoFit/>
          </a:bodyPr>
          <a:lstStyle/>
          <a:p>
            <a:r>
              <a:rPr lang="en-GB" sz="2800" dirty="0"/>
              <a:t>📌 Key Findings</a:t>
            </a:r>
          </a:p>
          <a:p>
            <a:r>
              <a:rPr lang="en-GB" sz="2800" dirty="0"/>
              <a:t>✔ Early parental engagement boosts learner outcomes (OECD, 2021).</a:t>
            </a:r>
          </a:p>
          <a:p>
            <a:r>
              <a:rPr lang="en-GB" sz="2800" dirty="0"/>
              <a:t>✔ Multilingual &amp; digital communication improves family participation (DfE, 2022).</a:t>
            </a:r>
          </a:p>
          <a:p>
            <a:r>
              <a:rPr lang="en-GB" sz="2800" dirty="0"/>
              <a:t>✔ Strong school-community partnerships enhance inclusivity (Welsh Gov, 2023).</a:t>
            </a:r>
          </a:p>
          <a:p>
            <a:endParaRPr lang="en-GB" sz="2800" dirty="0"/>
          </a:p>
          <a:p>
            <a:r>
              <a:rPr lang="en-GB" sz="2800" dirty="0"/>
              <a:t>📌 Recommendations</a:t>
            </a:r>
          </a:p>
          <a:p>
            <a:r>
              <a:rPr lang="en-GB" sz="2800" dirty="0"/>
              <a:t>✔ Cultural ambassadors to support engagement.</a:t>
            </a:r>
          </a:p>
          <a:p>
            <a:r>
              <a:rPr lang="en-GB" sz="2800" dirty="0"/>
              <a:t>✔ Multilingual school app for better communication.</a:t>
            </a:r>
          </a:p>
          <a:p>
            <a:r>
              <a:rPr lang="en-GB" sz="2800" dirty="0"/>
              <a:t>✔ Home-learning kits tailored for </a:t>
            </a:r>
            <a:r>
              <a:rPr lang="en-GB" sz="2800" dirty="0" err="1"/>
              <a:t>eFSM</a:t>
            </a:r>
            <a:r>
              <a:rPr lang="en-GB" sz="2800" dirty="0"/>
              <a:t> &amp; EAL families</a:t>
            </a:r>
          </a:p>
          <a:p>
            <a:r>
              <a:rPr lang="en-GB" sz="2800" dirty="0"/>
              <a:t>.✔ Stronger partnerships with local cultural groups.</a:t>
            </a:r>
          </a:p>
          <a:p>
            <a:endParaRPr lang="en-GB" sz="2800" dirty="0"/>
          </a:p>
          <a:p>
            <a:r>
              <a:rPr lang="en-GB" sz="2800" dirty="0"/>
              <a:t>📌 Future Considerations</a:t>
            </a:r>
          </a:p>
          <a:p>
            <a:r>
              <a:rPr lang="en-GB" sz="2800" dirty="0"/>
              <a:t>✔ Embed inclusive teaching strategies.</a:t>
            </a:r>
          </a:p>
          <a:p>
            <a:r>
              <a:rPr lang="en-GB" sz="2800" dirty="0"/>
              <a:t>✔ Research long-term impact on attainment &amp; well-being.</a:t>
            </a:r>
          </a:p>
          <a:p>
            <a:r>
              <a:rPr lang="en-GB" sz="2800" dirty="0"/>
              <a:t>✔ Develop evidence-based engagement models.</a:t>
            </a:r>
          </a:p>
        </p:txBody>
      </p:sp>
      <p:pic>
        <p:nvPicPr>
          <p:cNvPr id="35" name="Audio 34">
            <a:hlinkClick r:id="" action="ppaction://media"/>
            <a:extLst>
              <a:ext uri="{FF2B5EF4-FFF2-40B4-BE49-F238E27FC236}">
                <a16:creationId xmlns:a16="http://schemas.microsoft.com/office/drawing/2014/main" id="{9C4C5E16-6031-7E6D-0D62-BAE5ACF0125F}"/>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66612" t="-266612" r="-266612" b="-266612"/>
          <a:stretch>
            <a:fillRect/>
          </a:stretch>
        </p:blipFill>
        <p:spPr>
          <a:xfrm>
            <a:off x="15078456" y="7077456"/>
            <a:ext cx="3086100" cy="30861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1351"/>
    </mc:Choice>
    <mc:Fallback>
      <p:transition spd="slow" advTm="513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8F5ED"/>
        </a:solidFill>
        <a:effectLst/>
      </p:bgPr>
    </p:bg>
    <p:spTree>
      <p:nvGrpSpPr>
        <p:cNvPr id="1" name="">
          <a:extLst>
            <a:ext uri="{FF2B5EF4-FFF2-40B4-BE49-F238E27FC236}">
              <a16:creationId xmlns:a16="http://schemas.microsoft.com/office/drawing/2014/main" id="{623DFBFE-7A83-AA9D-E0AC-FEED953B896A}"/>
            </a:ext>
          </a:extLst>
        </p:cNvPr>
        <p:cNvGrpSpPr/>
        <p:nvPr/>
      </p:nvGrpSpPr>
      <p:grpSpPr>
        <a:xfrm>
          <a:off x="0" y="0"/>
          <a:ext cx="0" cy="0"/>
          <a:chOff x="0" y="0"/>
          <a:chExt cx="0" cy="0"/>
        </a:xfrm>
      </p:grpSpPr>
      <p:sp>
        <p:nvSpPr>
          <p:cNvPr id="5" name="TextBox 5">
            <a:extLst>
              <a:ext uri="{FF2B5EF4-FFF2-40B4-BE49-F238E27FC236}">
                <a16:creationId xmlns:a16="http://schemas.microsoft.com/office/drawing/2014/main" id="{13A3D5BA-4735-2782-3D24-4969EBE5ACF0}"/>
              </a:ext>
            </a:extLst>
          </p:cNvPr>
          <p:cNvSpPr txBox="1"/>
          <p:nvPr/>
        </p:nvSpPr>
        <p:spPr>
          <a:xfrm>
            <a:off x="381000" y="-419100"/>
            <a:ext cx="12368434" cy="1769715"/>
          </a:xfrm>
          <a:prstGeom prst="rect">
            <a:avLst/>
          </a:prstGeom>
        </p:spPr>
        <p:txBody>
          <a:bodyPr lIns="0" tIns="0" rIns="0" bIns="0" rtlCol="0" anchor="t">
            <a:spAutoFit/>
          </a:bodyPr>
          <a:lstStyle/>
          <a:p>
            <a:pPr algn="l">
              <a:lnSpc>
                <a:spcPts val="16800"/>
              </a:lnSpc>
            </a:pPr>
            <a:r>
              <a:rPr lang="en-US" sz="4000" dirty="0">
                <a:solidFill>
                  <a:srgbClr val="CB997E"/>
                </a:solidFill>
                <a:latin typeface="TAN Mon Cheri"/>
                <a:ea typeface="TAN Mon Cheri"/>
                <a:cs typeface="TAN Mon Cheri"/>
                <a:sym typeface="TAN Mon Cheri"/>
              </a:rPr>
              <a:t>References</a:t>
            </a:r>
          </a:p>
        </p:txBody>
      </p:sp>
      <p:sp>
        <p:nvSpPr>
          <p:cNvPr id="7" name="Freeform 7">
            <a:extLst>
              <a:ext uri="{FF2B5EF4-FFF2-40B4-BE49-F238E27FC236}">
                <a16:creationId xmlns:a16="http://schemas.microsoft.com/office/drawing/2014/main" id="{298B602A-6093-0424-27F1-2DF290F41C2D}"/>
              </a:ext>
            </a:extLst>
          </p:cNvPr>
          <p:cNvSpPr/>
          <p:nvPr/>
        </p:nvSpPr>
        <p:spPr>
          <a:xfrm>
            <a:off x="15040968" y="2439929"/>
            <a:ext cx="1444741" cy="1444741"/>
          </a:xfrm>
          <a:custGeom>
            <a:avLst/>
            <a:gdLst/>
            <a:ahLst/>
            <a:cxnLst/>
            <a:rect l="l" t="t" r="r" b="b"/>
            <a:pathLst>
              <a:path w="1444741" h="1444741">
                <a:moveTo>
                  <a:pt x="0" y="0"/>
                </a:moveTo>
                <a:lnTo>
                  <a:pt x="1444741" y="0"/>
                </a:lnTo>
                <a:lnTo>
                  <a:pt x="1444741" y="1444742"/>
                </a:lnTo>
                <a:lnTo>
                  <a:pt x="0" y="1444742"/>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1" name="TextBox 10">
            <a:extLst>
              <a:ext uri="{FF2B5EF4-FFF2-40B4-BE49-F238E27FC236}">
                <a16:creationId xmlns:a16="http://schemas.microsoft.com/office/drawing/2014/main" id="{A02E2DF7-EFFF-A332-8AEC-77B2AB2DA9C7}"/>
              </a:ext>
            </a:extLst>
          </p:cNvPr>
          <p:cNvSpPr txBox="1"/>
          <p:nvPr/>
        </p:nvSpPr>
        <p:spPr>
          <a:xfrm>
            <a:off x="228600" y="2095500"/>
            <a:ext cx="17373600" cy="7109639"/>
          </a:xfrm>
          <a:prstGeom prst="rect">
            <a:avLst/>
          </a:prstGeom>
          <a:noFill/>
        </p:spPr>
        <p:txBody>
          <a:bodyPr wrap="square">
            <a:spAutoFit/>
          </a:bodyPr>
          <a:lstStyle/>
          <a:p>
            <a:r>
              <a:rPr lang="en-GB" sz="2400" dirty="0"/>
              <a:t>Department for Education (DfE) (2022) Parental engagement and pupil outcomes. Available at: https://www.gov.uk/government/publications/the-engagement-model/the-engagement-model (Accessed: 1 March 2025).</a:t>
            </a:r>
          </a:p>
          <a:p>
            <a:endParaRPr lang="en-GB" sz="2400" dirty="0"/>
          </a:p>
          <a:p>
            <a:r>
              <a:rPr lang="en-GB" sz="2400" dirty="0"/>
              <a:t>Estyn (2021) Promoting inclusivity and equity in Welsh schools. Cardiff: Estyn.</a:t>
            </a:r>
          </a:p>
          <a:p>
            <a:endParaRPr lang="en-GB" sz="2400" dirty="0"/>
          </a:p>
          <a:p>
            <a:r>
              <a:rPr lang="en-GB" sz="2400" dirty="0"/>
              <a:t>Estyn (2023) The role of schools in engaging diverse families. Cardiff: Estyn.</a:t>
            </a:r>
          </a:p>
          <a:p>
            <a:endParaRPr lang="en-GB" sz="2400" dirty="0"/>
          </a:p>
          <a:p>
            <a:r>
              <a:rPr lang="en-GB" sz="2400" dirty="0"/>
              <a:t>Epstein, J.L. (2001) School, family, and community partnerships: Preparing educators and improving schools. Boulder, CO: Westview </a:t>
            </a:r>
            <a:r>
              <a:rPr lang="en-GB" sz="2400" dirty="0" err="1"/>
              <a:t>Press.Organisation</a:t>
            </a:r>
            <a:r>
              <a:rPr lang="en-GB" sz="2400" dirty="0"/>
              <a:t> for Economic Co-operation and Development (OECD) (2021) </a:t>
            </a:r>
          </a:p>
          <a:p>
            <a:endParaRPr lang="en-GB" sz="2400" dirty="0"/>
          </a:p>
          <a:p>
            <a:r>
              <a:rPr lang="en-GB" sz="2400" dirty="0"/>
              <a:t>Parental engagement and student success: A global perspective. Paris: OECD </a:t>
            </a:r>
            <a:r>
              <a:rPr lang="en-GB" sz="2400" dirty="0" err="1"/>
              <a:t>Publishing.Reading</a:t>
            </a:r>
            <a:r>
              <a:rPr lang="en-GB" sz="2400" dirty="0"/>
              <a:t> with Mom: Reading Habits among Rural Readers in Sarawak - Scientific Figure on ResearchGate. Available at: https://www.researchgate.net/figure/Figure-1-The-Epstein-model-Epstein-et-al-2009_fig1_338448004 (Accessed: 1 March 2025).</a:t>
            </a:r>
          </a:p>
          <a:p>
            <a:endParaRPr lang="en-GB" sz="2400" dirty="0"/>
          </a:p>
          <a:p>
            <a:r>
              <a:rPr lang="en-GB" sz="2400" dirty="0"/>
              <a:t>Welsh Government (2023) Diversity, language, and family engagement in Welsh schools. Cardiff: Welsh Government.</a:t>
            </a:r>
          </a:p>
          <a:p>
            <a:endParaRPr lang="en-GB" sz="2400" dirty="0"/>
          </a:p>
          <a:p>
            <a:r>
              <a:rPr lang="en-GB" sz="2400" dirty="0"/>
              <a:t>Welsh Government (2023) Strengthening school-community partnerships for minority ethnic engagement. Cardiff: Welsh Government.</a:t>
            </a:r>
          </a:p>
          <a:p>
            <a:endParaRPr lang="en-GB" sz="2400" dirty="0"/>
          </a:p>
          <a:p>
            <a:r>
              <a:rPr lang="en-GB" sz="2400" dirty="0"/>
              <a:t>DARPL (2023) Developing Anti-Racist Professional Learning in Wales. Available at: https://darpl.org/ (Accessed: 1 March 2025).</a:t>
            </a:r>
          </a:p>
        </p:txBody>
      </p:sp>
    </p:spTree>
    <p:extLst>
      <p:ext uri="{BB962C8B-B14F-4D97-AF65-F5344CB8AC3E}">
        <p14:creationId xmlns:p14="http://schemas.microsoft.com/office/powerpoint/2010/main" val="27487317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1418</TotalTime>
  <Words>1941</Words>
  <Application>Microsoft Office PowerPoint</Application>
  <PresentationFormat>Custom</PresentationFormat>
  <Paragraphs>83</Paragraphs>
  <Slides>9</Slides>
  <Notes>8</Notes>
  <HiddenSlides>0</HiddenSlides>
  <MMClips>8</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Garet 2</vt:lpstr>
      <vt:lpstr>Arial</vt:lpstr>
      <vt:lpstr>Calibri</vt:lpstr>
      <vt:lpstr>Aptos</vt:lpstr>
      <vt:lpstr>TAN Mon Cheri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Green and Orange English Class Minimalist Lesson Presentation</dc:title>
  <dc:creator>rachel garbutt</dc:creator>
  <cp:lastModifiedBy>Rachel Garbutt (2400579)</cp:lastModifiedBy>
  <cp:revision>4</cp:revision>
  <dcterms:created xsi:type="dcterms:W3CDTF">2006-08-16T00:00:00Z</dcterms:created>
  <dcterms:modified xsi:type="dcterms:W3CDTF">2025-03-02T18:20:29Z</dcterms:modified>
  <dc:identifier>DAGggpC6G_U</dc:identifier>
</cp:coreProperties>
</file>