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397" autoAdjust="0"/>
  </p:normalViewPr>
  <p:slideViewPr>
    <p:cSldViewPr snapToGrid="0">
      <p:cViewPr varScale="1">
        <p:scale>
          <a:sx n="80" d="100"/>
          <a:sy n="80" d="100"/>
        </p:scale>
        <p:origin x="120" y="45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03215F-410C-4F41-8E75-6E9B27C0E9C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9E80FBD-3FAD-4A0B-9C7F-193A26948274}">
      <dgm:prSet/>
      <dgm:spPr/>
      <dgm:t>
        <a:bodyPr/>
        <a:lstStyle/>
        <a:p>
          <a:r>
            <a:rPr lang="en-GB"/>
            <a:t>Culture within Policing –culture and behaviour challenges both past and present</a:t>
          </a:r>
          <a:endParaRPr lang="en-US"/>
        </a:p>
      </dgm:t>
    </dgm:pt>
    <dgm:pt modelId="{28270C26-4FAC-4CDE-B1D0-24FB7F1F45DA}" type="parTrans" cxnId="{A1877660-425A-4DAD-954C-EEE700A66E7E}">
      <dgm:prSet/>
      <dgm:spPr/>
      <dgm:t>
        <a:bodyPr/>
        <a:lstStyle/>
        <a:p>
          <a:endParaRPr lang="en-US"/>
        </a:p>
      </dgm:t>
    </dgm:pt>
    <dgm:pt modelId="{7BB5C88A-9D13-49CF-A9C5-DC905846D2BC}" type="sibTrans" cxnId="{A1877660-425A-4DAD-954C-EEE700A66E7E}">
      <dgm:prSet/>
      <dgm:spPr/>
      <dgm:t>
        <a:bodyPr/>
        <a:lstStyle/>
        <a:p>
          <a:endParaRPr lang="en-US"/>
        </a:p>
      </dgm:t>
    </dgm:pt>
    <dgm:pt modelId="{9984DDDE-F7FC-4D4F-B0A7-F0C4B277220E}">
      <dgm:prSet/>
      <dgm:spPr/>
      <dgm:t>
        <a:bodyPr/>
        <a:lstStyle/>
        <a:p>
          <a:r>
            <a:rPr lang="en-GB"/>
            <a:t>Governance –challenges presented both past and present</a:t>
          </a:r>
          <a:endParaRPr lang="en-US"/>
        </a:p>
      </dgm:t>
    </dgm:pt>
    <dgm:pt modelId="{61CFE3D6-8A20-451E-A77F-04E838096C7B}" type="parTrans" cxnId="{C30D8F0C-FAC6-4028-B9D9-344A8261CAB1}">
      <dgm:prSet/>
      <dgm:spPr/>
      <dgm:t>
        <a:bodyPr/>
        <a:lstStyle/>
        <a:p>
          <a:endParaRPr lang="en-US"/>
        </a:p>
      </dgm:t>
    </dgm:pt>
    <dgm:pt modelId="{D90DDB27-95F9-4D87-8ABB-7A569DBDB0F0}" type="sibTrans" cxnId="{C30D8F0C-FAC6-4028-B9D9-344A8261CAB1}">
      <dgm:prSet/>
      <dgm:spPr/>
      <dgm:t>
        <a:bodyPr/>
        <a:lstStyle/>
        <a:p>
          <a:endParaRPr lang="en-US"/>
        </a:p>
      </dgm:t>
    </dgm:pt>
    <dgm:pt modelId="{243E5844-59F5-4510-8676-373733919F54}">
      <dgm:prSet/>
      <dgm:spPr/>
      <dgm:t>
        <a:bodyPr/>
        <a:lstStyle/>
        <a:p>
          <a:r>
            <a:rPr lang="en-GB"/>
            <a:t>Conclusion – engaging both issues that Culture and Leadership are “fundamentally entwined” (Shein, 1986)</a:t>
          </a:r>
          <a:endParaRPr lang="en-US"/>
        </a:p>
      </dgm:t>
    </dgm:pt>
    <dgm:pt modelId="{8447B162-3C12-44AE-9577-41E3C072CF37}" type="parTrans" cxnId="{DFA364F3-1969-4BEC-AAAB-311ADFD5F34C}">
      <dgm:prSet/>
      <dgm:spPr/>
      <dgm:t>
        <a:bodyPr/>
        <a:lstStyle/>
        <a:p>
          <a:endParaRPr lang="en-US"/>
        </a:p>
      </dgm:t>
    </dgm:pt>
    <dgm:pt modelId="{318DF663-3448-4238-8F69-941ABF2E3651}" type="sibTrans" cxnId="{DFA364F3-1969-4BEC-AAAB-311ADFD5F34C}">
      <dgm:prSet/>
      <dgm:spPr/>
      <dgm:t>
        <a:bodyPr/>
        <a:lstStyle/>
        <a:p>
          <a:endParaRPr lang="en-US"/>
        </a:p>
      </dgm:t>
    </dgm:pt>
    <dgm:pt modelId="{641557EF-5380-4D9E-8456-EF102ED90A8E}" type="pres">
      <dgm:prSet presAssocID="{3F03215F-410C-4F41-8E75-6E9B27C0E9C8}" presName="linear" presStyleCnt="0">
        <dgm:presLayoutVars>
          <dgm:animLvl val="lvl"/>
          <dgm:resizeHandles val="exact"/>
        </dgm:presLayoutVars>
      </dgm:prSet>
      <dgm:spPr/>
    </dgm:pt>
    <dgm:pt modelId="{42A4799E-51C9-4862-8CBE-732762D6E9A0}" type="pres">
      <dgm:prSet presAssocID="{C9E80FBD-3FAD-4A0B-9C7F-193A2694827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B94E5E9-3DA5-4B1F-82AA-2CF795B37834}" type="pres">
      <dgm:prSet presAssocID="{7BB5C88A-9D13-49CF-A9C5-DC905846D2BC}" presName="spacer" presStyleCnt="0"/>
      <dgm:spPr/>
    </dgm:pt>
    <dgm:pt modelId="{28BF0316-E0FA-4894-B91C-53BA1E08C585}" type="pres">
      <dgm:prSet presAssocID="{9984DDDE-F7FC-4D4F-B0A7-F0C4B277220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C72744E-2775-4D1B-BAE8-D1AD5DBFEB59}" type="pres">
      <dgm:prSet presAssocID="{D90DDB27-95F9-4D87-8ABB-7A569DBDB0F0}" presName="spacer" presStyleCnt="0"/>
      <dgm:spPr/>
    </dgm:pt>
    <dgm:pt modelId="{CFBBB1DB-AF77-45DF-99A2-015A56F872AB}" type="pres">
      <dgm:prSet presAssocID="{243E5844-59F5-4510-8676-373733919F5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30D8F0C-FAC6-4028-B9D9-344A8261CAB1}" srcId="{3F03215F-410C-4F41-8E75-6E9B27C0E9C8}" destId="{9984DDDE-F7FC-4D4F-B0A7-F0C4B277220E}" srcOrd="1" destOrd="0" parTransId="{61CFE3D6-8A20-451E-A77F-04E838096C7B}" sibTransId="{D90DDB27-95F9-4D87-8ABB-7A569DBDB0F0}"/>
    <dgm:cxn modelId="{88D55A22-CDDA-4D7D-9FDA-AEE4B4BEF300}" type="presOf" srcId="{9984DDDE-F7FC-4D4F-B0A7-F0C4B277220E}" destId="{28BF0316-E0FA-4894-B91C-53BA1E08C585}" srcOrd="0" destOrd="0" presId="urn:microsoft.com/office/officeart/2005/8/layout/vList2"/>
    <dgm:cxn modelId="{9BAB7327-29D2-4213-B128-24679EE8BB64}" type="presOf" srcId="{C9E80FBD-3FAD-4A0B-9C7F-193A26948274}" destId="{42A4799E-51C9-4862-8CBE-732762D6E9A0}" srcOrd="0" destOrd="0" presId="urn:microsoft.com/office/officeart/2005/8/layout/vList2"/>
    <dgm:cxn modelId="{A1877660-425A-4DAD-954C-EEE700A66E7E}" srcId="{3F03215F-410C-4F41-8E75-6E9B27C0E9C8}" destId="{C9E80FBD-3FAD-4A0B-9C7F-193A26948274}" srcOrd="0" destOrd="0" parTransId="{28270C26-4FAC-4CDE-B1D0-24FB7F1F45DA}" sibTransId="{7BB5C88A-9D13-49CF-A9C5-DC905846D2BC}"/>
    <dgm:cxn modelId="{F0BB8060-CD49-4439-B5B5-99E0DB73DE77}" type="presOf" srcId="{3F03215F-410C-4F41-8E75-6E9B27C0E9C8}" destId="{641557EF-5380-4D9E-8456-EF102ED90A8E}" srcOrd="0" destOrd="0" presId="urn:microsoft.com/office/officeart/2005/8/layout/vList2"/>
    <dgm:cxn modelId="{F16ABFD7-0415-4C7A-AD8B-DB050FAB522D}" type="presOf" srcId="{243E5844-59F5-4510-8676-373733919F54}" destId="{CFBBB1DB-AF77-45DF-99A2-015A56F872AB}" srcOrd="0" destOrd="0" presId="urn:microsoft.com/office/officeart/2005/8/layout/vList2"/>
    <dgm:cxn modelId="{DFA364F3-1969-4BEC-AAAB-311ADFD5F34C}" srcId="{3F03215F-410C-4F41-8E75-6E9B27C0E9C8}" destId="{243E5844-59F5-4510-8676-373733919F54}" srcOrd="2" destOrd="0" parTransId="{8447B162-3C12-44AE-9577-41E3C072CF37}" sibTransId="{318DF663-3448-4238-8F69-941ABF2E3651}"/>
    <dgm:cxn modelId="{653625D0-7858-4F05-B7A1-8FEEACA37F29}" type="presParOf" srcId="{641557EF-5380-4D9E-8456-EF102ED90A8E}" destId="{42A4799E-51C9-4862-8CBE-732762D6E9A0}" srcOrd="0" destOrd="0" presId="urn:microsoft.com/office/officeart/2005/8/layout/vList2"/>
    <dgm:cxn modelId="{5628A864-7D46-4077-A8D4-9659BA0CBA4A}" type="presParOf" srcId="{641557EF-5380-4D9E-8456-EF102ED90A8E}" destId="{8B94E5E9-3DA5-4B1F-82AA-2CF795B37834}" srcOrd="1" destOrd="0" presId="urn:microsoft.com/office/officeart/2005/8/layout/vList2"/>
    <dgm:cxn modelId="{ECC13749-FB2D-4D0E-BB4A-C7C1D82C196C}" type="presParOf" srcId="{641557EF-5380-4D9E-8456-EF102ED90A8E}" destId="{28BF0316-E0FA-4894-B91C-53BA1E08C585}" srcOrd="2" destOrd="0" presId="urn:microsoft.com/office/officeart/2005/8/layout/vList2"/>
    <dgm:cxn modelId="{74DCD7CC-3F80-4402-AA18-B97D6405D68C}" type="presParOf" srcId="{641557EF-5380-4D9E-8456-EF102ED90A8E}" destId="{5C72744E-2775-4D1B-BAE8-D1AD5DBFEB59}" srcOrd="3" destOrd="0" presId="urn:microsoft.com/office/officeart/2005/8/layout/vList2"/>
    <dgm:cxn modelId="{C8FD0D26-E7A1-431F-ACFA-B2DAB7511964}" type="presParOf" srcId="{641557EF-5380-4D9E-8456-EF102ED90A8E}" destId="{CFBBB1DB-AF77-45DF-99A2-015A56F872A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11466F-EC7A-4B3F-8F33-C4606BB35AE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47944EC-F488-464A-8847-1171CD7A2123}">
      <dgm:prSet/>
      <dgm:spPr/>
      <dgm:t>
        <a:bodyPr/>
        <a:lstStyle/>
        <a:p>
          <a:r>
            <a:rPr lang="en-GB" b="0" i="0" baseline="0" dirty="0"/>
            <a:t>Researchers worldwide have regularly condemned police cultures for being defined by prejudice, discrimination and exclusion (Balch, 1972) </a:t>
          </a:r>
          <a:endParaRPr lang="en-US" dirty="0"/>
        </a:p>
      </dgm:t>
    </dgm:pt>
    <dgm:pt modelId="{782CED6D-B9D2-4601-B92C-F5518CE6CEBD}" type="parTrans" cxnId="{E0AFE3AB-B21E-49FA-B052-FCE19223BBB9}">
      <dgm:prSet/>
      <dgm:spPr/>
      <dgm:t>
        <a:bodyPr/>
        <a:lstStyle/>
        <a:p>
          <a:endParaRPr lang="en-US"/>
        </a:p>
      </dgm:t>
    </dgm:pt>
    <dgm:pt modelId="{C31C9F9F-1E1A-4E10-B3FB-8F83F85F0733}" type="sibTrans" cxnId="{E0AFE3AB-B21E-49FA-B052-FCE19223BBB9}">
      <dgm:prSet/>
      <dgm:spPr/>
      <dgm:t>
        <a:bodyPr/>
        <a:lstStyle/>
        <a:p>
          <a:endParaRPr lang="en-US"/>
        </a:p>
      </dgm:t>
    </dgm:pt>
    <dgm:pt modelId="{D2700D63-8632-47F1-9E1E-2E82D62AC26D}">
      <dgm:prSet/>
      <dgm:spPr/>
      <dgm:t>
        <a:bodyPr/>
        <a:lstStyle/>
        <a:p>
          <a:r>
            <a:rPr lang="en-GB" b="0" i="0" baseline="0" dirty="0"/>
            <a:t>“</a:t>
          </a:r>
          <a:r>
            <a:rPr lang="en-GB" b="0" i="1" baseline="0" dirty="0"/>
            <a:t>Culture is the commonly held and relatively stable beliefs, attitudes and values that exist within an organisation… the way things are done around here</a:t>
          </a:r>
          <a:r>
            <a:rPr lang="en-GB" b="0" i="0" baseline="0" dirty="0"/>
            <a:t>”, (Deal &amp; Kennedy, 1982)</a:t>
          </a:r>
          <a:endParaRPr lang="en-US" dirty="0"/>
        </a:p>
      </dgm:t>
    </dgm:pt>
    <dgm:pt modelId="{8B2605E8-7DE1-4E70-BC62-FBF89C41B63B}" type="parTrans" cxnId="{ABDEA515-B015-4006-943B-0470D81A4C3D}">
      <dgm:prSet/>
      <dgm:spPr/>
      <dgm:t>
        <a:bodyPr/>
        <a:lstStyle/>
        <a:p>
          <a:endParaRPr lang="en-US"/>
        </a:p>
      </dgm:t>
    </dgm:pt>
    <dgm:pt modelId="{CAC53EFE-8F0A-44D6-9263-9039873ED3AC}" type="sibTrans" cxnId="{ABDEA515-B015-4006-943B-0470D81A4C3D}">
      <dgm:prSet/>
      <dgm:spPr/>
      <dgm:t>
        <a:bodyPr/>
        <a:lstStyle/>
        <a:p>
          <a:endParaRPr lang="en-US"/>
        </a:p>
      </dgm:t>
    </dgm:pt>
    <dgm:pt modelId="{0675A086-8BA5-47EC-B6F2-473DCBA79F6A}" type="pres">
      <dgm:prSet presAssocID="{1C11466F-EC7A-4B3F-8F33-C4606BB35AED}" presName="vert0" presStyleCnt="0">
        <dgm:presLayoutVars>
          <dgm:dir/>
          <dgm:animOne val="branch"/>
          <dgm:animLvl val="lvl"/>
        </dgm:presLayoutVars>
      </dgm:prSet>
      <dgm:spPr/>
    </dgm:pt>
    <dgm:pt modelId="{8E348A05-0E18-4C28-8149-7959CB0DF07C}" type="pres">
      <dgm:prSet presAssocID="{647944EC-F488-464A-8847-1171CD7A2123}" presName="thickLine" presStyleLbl="alignNode1" presStyleIdx="0" presStyleCnt="2"/>
      <dgm:spPr/>
    </dgm:pt>
    <dgm:pt modelId="{A4F72389-FA77-4DA5-9F58-73966B6A3D07}" type="pres">
      <dgm:prSet presAssocID="{647944EC-F488-464A-8847-1171CD7A2123}" presName="horz1" presStyleCnt="0"/>
      <dgm:spPr/>
    </dgm:pt>
    <dgm:pt modelId="{2442091C-0B76-4D39-9F60-B4289BC37B65}" type="pres">
      <dgm:prSet presAssocID="{647944EC-F488-464A-8847-1171CD7A2123}" presName="tx1" presStyleLbl="revTx" presStyleIdx="0" presStyleCnt="2"/>
      <dgm:spPr/>
    </dgm:pt>
    <dgm:pt modelId="{A86360EE-166C-4959-AFD3-EF2F57D20A1B}" type="pres">
      <dgm:prSet presAssocID="{647944EC-F488-464A-8847-1171CD7A2123}" presName="vert1" presStyleCnt="0"/>
      <dgm:spPr/>
    </dgm:pt>
    <dgm:pt modelId="{433C8753-014C-49E1-ACFB-4F1042600054}" type="pres">
      <dgm:prSet presAssocID="{D2700D63-8632-47F1-9E1E-2E82D62AC26D}" presName="thickLine" presStyleLbl="alignNode1" presStyleIdx="1" presStyleCnt="2"/>
      <dgm:spPr/>
    </dgm:pt>
    <dgm:pt modelId="{3993BC3F-FC94-4D27-9B44-140A5FEDE629}" type="pres">
      <dgm:prSet presAssocID="{D2700D63-8632-47F1-9E1E-2E82D62AC26D}" presName="horz1" presStyleCnt="0"/>
      <dgm:spPr/>
    </dgm:pt>
    <dgm:pt modelId="{6312CFB3-7F82-4490-AFE3-9624302E7B26}" type="pres">
      <dgm:prSet presAssocID="{D2700D63-8632-47F1-9E1E-2E82D62AC26D}" presName="tx1" presStyleLbl="revTx" presStyleIdx="1" presStyleCnt="2"/>
      <dgm:spPr/>
    </dgm:pt>
    <dgm:pt modelId="{FDB2E30E-6B11-4536-889F-DBBECA21E4CC}" type="pres">
      <dgm:prSet presAssocID="{D2700D63-8632-47F1-9E1E-2E82D62AC26D}" presName="vert1" presStyleCnt="0"/>
      <dgm:spPr/>
    </dgm:pt>
  </dgm:ptLst>
  <dgm:cxnLst>
    <dgm:cxn modelId="{03228700-5845-4E93-8E36-6193CC227641}" type="presOf" srcId="{647944EC-F488-464A-8847-1171CD7A2123}" destId="{2442091C-0B76-4D39-9F60-B4289BC37B65}" srcOrd="0" destOrd="0" presId="urn:microsoft.com/office/officeart/2008/layout/LinedList"/>
    <dgm:cxn modelId="{ABDEA515-B015-4006-943B-0470D81A4C3D}" srcId="{1C11466F-EC7A-4B3F-8F33-C4606BB35AED}" destId="{D2700D63-8632-47F1-9E1E-2E82D62AC26D}" srcOrd="1" destOrd="0" parTransId="{8B2605E8-7DE1-4E70-BC62-FBF89C41B63B}" sibTransId="{CAC53EFE-8F0A-44D6-9263-9039873ED3AC}"/>
    <dgm:cxn modelId="{E0AFE3AB-B21E-49FA-B052-FCE19223BBB9}" srcId="{1C11466F-EC7A-4B3F-8F33-C4606BB35AED}" destId="{647944EC-F488-464A-8847-1171CD7A2123}" srcOrd="0" destOrd="0" parTransId="{782CED6D-B9D2-4601-B92C-F5518CE6CEBD}" sibTransId="{C31C9F9F-1E1A-4E10-B3FB-8F83F85F0733}"/>
    <dgm:cxn modelId="{229EE5B5-B19F-432A-BFB3-A7E90907DF6A}" type="presOf" srcId="{1C11466F-EC7A-4B3F-8F33-C4606BB35AED}" destId="{0675A086-8BA5-47EC-B6F2-473DCBA79F6A}" srcOrd="0" destOrd="0" presId="urn:microsoft.com/office/officeart/2008/layout/LinedList"/>
    <dgm:cxn modelId="{E895E8B5-BCC5-4AE0-AB30-C2619402B1F5}" type="presOf" srcId="{D2700D63-8632-47F1-9E1E-2E82D62AC26D}" destId="{6312CFB3-7F82-4490-AFE3-9624302E7B26}" srcOrd="0" destOrd="0" presId="urn:microsoft.com/office/officeart/2008/layout/LinedList"/>
    <dgm:cxn modelId="{585C3545-C8C7-4D6C-8604-ECE7D2CC87AA}" type="presParOf" srcId="{0675A086-8BA5-47EC-B6F2-473DCBA79F6A}" destId="{8E348A05-0E18-4C28-8149-7959CB0DF07C}" srcOrd="0" destOrd="0" presId="urn:microsoft.com/office/officeart/2008/layout/LinedList"/>
    <dgm:cxn modelId="{12B7E904-2958-4FD8-A050-26A9D4C2B20A}" type="presParOf" srcId="{0675A086-8BA5-47EC-B6F2-473DCBA79F6A}" destId="{A4F72389-FA77-4DA5-9F58-73966B6A3D07}" srcOrd="1" destOrd="0" presId="urn:microsoft.com/office/officeart/2008/layout/LinedList"/>
    <dgm:cxn modelId="{C96B6FED-59CD-47A9-9519-430D9D044D21}" type="presParOf" srcId="{A4F72389-FA77-4DA5-9F58-73966B6A3D07}" destId="{2442091C-0B76-4D39-9F60-B4289BC37B65}" srcOrd="0" destOrd="0" presId="urn:microsoft.com/office/officeart/2008/layout/LinedList"/>
    <dgm:cxn modelId="{94918DB1-08E9-42F1-8C34-468EB4B64E6A}" type="presParOf" srcId="{A4F72389-FA77-4DA5-9F58-73966B6A3D07}" destId="{A86360EE-166C-4959-AFD3-EF2F57D20A1B}" srcOrd="1" destOrd="0" presId="urn:microsoft.com/office/officeart/2008/layout/LinedList"/>
    <dgm:cxn modelId="{7BA47D51-118B-462C-8A0C-F872A3CF4556}" type="presParOf" srcId="{0675A086-8BA5-47EC-B6F2-473DCBA79F6A}" destId="{433C8753-014C-49E1-ACFB-4F1042600054}" srcOrd="2" destOrd="0" presId="urn:microsoft.com/office/officeart/2008/layout/LinedList"/>
    <dgm:cxn modelId="{EDC9D74A-AB66-4AF8-9C12-9774ADCC63BE}" type="presParOf" srcId="{0675A086-8BA5-47EC-B6F2-473DCBA79F6A}" destId="{3993BC3F-FC94-4D27-9B44-140A5FEDE629}" srcOrd="3" destOrd="0" presId="urn:microsoft.com/office/officeart/2008/layout/LinedList"/>
    <dgm:cxn modelId="{DDC9194B-76BE-4CC3-8FE4-99954ADEC3C5}" type="presParOf" srcId="{3993BC3F-FC94-4D27-9B44-140A5FEDE629}" destId="{6312CFB3-7F82-4490-AFE3-9624302E7B26}" srcOrd="0" destOrd="0" presId="urn:microsoft.com/office/officeart/2008/layout/LinedList"/>
    <dgm:cxn modelId="{571E9F20-CDA5-4FF7-998B-02AA610BA6F3}" type="presParOf" srcId="{3993BC3F-FC94-4D27-9B44-140A5FEDE629}" destId="{FDB2E30E-6B11-4536-889F-DBBECA21E4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D49035-A28C-4022-8ABB-C59A900EE78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7DC094D-90FB-4D7D-96C5-85FEB2D75C45}">
      <dgm:prSet/>
      <dgm:spPr/>
      <dgm:t>
        <a:bodyPr/>
        <a:lstStyle/>
        <a:p>
          <a:pPr algn="ctr"/>
          <a:r>
            <a:rPr lang="en-GB" dirty="0"/>
            <a:t>Promotional drives</a:t>
          </a:r>
          <a:endParaRPr lang="en-US" dirty="0"/>
        </a:p>
      </dgm:t>
    </dgm:pt>
    <dgm:pt modelId="{FF6C6D5B-4460-4708-B643-84B6B08F1FDC}" type="parTrans" cxnId="{4A463AD2-2B44-4F56-AC93-03B54C663DEE}">
      <dgm:prSet/>
      <dgm:spPr/>
      <dgm:t>
        <a:bodyPr/>
        <a:lstStyle/>
        <a:p>
          <a:endParaRPr lang="en-US"/>
        </a:p>
      </dgm:t>
    </dgm:pt>
    <dgm:pt modelId="{760D2ACF-6B56-435B-A860-5DB02BA9D358}" type="sibTrans" cxnId="{4A463AD2-2B44-4F56-AC93-03B54C663DEE}">
      <dgm:prSet/>
      <dgm:spPr/>
      <dgm:t>
        <a:bodyPr/>
        <a:lstStyle/>
        <a:p>
          <a:endParaRPr lang="en-US"/>
        </a:p>
      </dgm:t>
    </dgm:pt>
    <dgm:pt modelId="{D1B84424-6E40-4A0C-82AD-4FC067DB7893}">
      <dgm:prSet/>
      <dgm:spPr/>
      <dgm:t>
        <a:bodyPr/>
        <a:lstStyle/>
        <a:p>
          <a:pPr algn="ctr"/>
          <a:r>
            <a:rPr lang="en-GB" dirty="0"/>
            <a:t>Social media (twitter, </a:t>
          </a:r>
          <a:r>
            <a:rPr lang="en-GB" dirty="0" err="1"/>
            <a:t>facebook</a:t>
          </a:r>
          <a:r>
            <a:rPr lang="en-GB" dirty="0"/>
            <a:t>, Instagram)</a:t>
          </a:r>
          <a:endParaRPr lang="en-US" dirty="0"/>
        </a:p>
      </dgm:t>
    </dgm:pt>
    <dgm:pt modelId="{36AC4C99-7B30-4424-8FEF-CDDFA329A81E}" type="parTrans" cxnId="{0D3DBFA2-BA77-4E83-9653-3954F5E9B90C}">
      <dgm:prSet/>
      <dgm:spPr/>
      <dgm:t>
        <a:bodyPr/>
        <a:lstStyle/>
        <a:p>
          <a:endParaRPr lang="en-US"/>
        </a:p>
      </dgm:t>
    </dgm:pt>
    <dgm:pt modelId="{6A3D788D-AE37-43B3-A52B-2D85AABC2027}" type="sibTrans" cxnId="{0D3DBFA2-BA77-4E83-9653-3954F5E9B90C}">
      <dgm:prSet/>
      <dgm:spPr/>
      <dgm:t>
        <a:bodyPr/>
        <a:lstStyle/>
        <a:p>
          <a:endParaRPr lang="en-US"/>
        </a:p>
      </dgm:t>
    </dgm:pt>
    <dgm:pt modelId="{66CC1836-97BD-4BC3-80FF-B39072CD5972}">
      <dgm:prSet/>
      <dgm:spPr/>
      <dgm:t>
        <a:bodyPr/>
        <a:lstStyle/>
        <a:p>
          <a:pPr algn="ctr"/>
          <a:r>
            <a:rPr lang="en-GB" dirty="0"/>
            <a:t>Volunteer schemes</a:t>
          </a:r>
          <a:endParaRPr lang="en-US" dirty="0"/>
        </a:p>
      </dgm:t>
    </dgm:pt>
    <dgm:pt modelId="{1EBD1412-DAB8-45CC-AA31-5D78219483CC}" type="parTrans" cxnId="{71BB4D8D-F5ED-4438-9B13-22AE9AC8FC22}">
      <dgm:prSet/>
      <dgm:spPr/>
      <dgm:t>
        <a:bodyPr/>
        <a:lstStyle/>
        <a:p>
          <a:endParaRPr lang="en-US"/>
        </a:p>
      </dgm:t>
    </dgm:pt>
    <dgm:pt modelId="{AB978589-42A2-4BBD-A481-1CC1C0370D54}" type="sibTrans" cxnId="{71BB4D8D-F5ED-4438-9B13-22AE9AC8FC22}">
      <dgm:prSet/>
      <dgm:spPr/>
      <dgm:t>
        <a:bodyPr/>
        <a:lstStyle/>
        <a:p>
          <a:endParaRPr lang="en-US"/>
        </a:p>
      </dgm:t>
    </dgm:pt>
    <dgm:pt modelId="{24199B33-3006-4ED7-A541-9A15682FCFD4}" type="pres">
      <dgm:prSet presAssocID="{DBD49035-A28C-4022-8ABB-C59A900EE786}" presName="linear" presStyleCnt="0">
        <dgm:presLayoutVars>
          <dgm:animLvl val="lvl"/>
          <dgm:resizeHandles val="exact"/>
        </dgm:presLayoutVars>
      </dgm:prSet>
      <dgm:spPr/>
    </dgm:pt>
    <dgm:pt modelId="{2E39BAD0-1100-46B8-A47C-C1C34A374AEA}" type="pres">
      <dgm:prSet presAssocID="{67DC094D-90FB-4D7D-96C5-85FEB2D75C4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C9A8F98-21E5-479E-906B-3063460C2C08}" type="pres">
      <dgm:prSet presAssocID="{760D2ACF-6B56-435B-A860-5DB02BA9D358}" presName="spacer" presStyleCnt="0"/>
      <dgm:spPr/>
    </dgm:pt>
    <dgm:pt modelId="{4FAD2859-27EB-4251-A912-EC55F762FCA3}" type="pres">
      <dgm:prSet presAssocID="{D1B84424-6E40-4A0C-82AD-4FC067DB789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11EEC02-B260-443D-9874-12316C01F1DB}" type="pres">
      <dgm:prSet presAssocID="{6A3D788D-AE37-43B3-A52B-2D85AABC2027}" presName="spacer" presStyleCnt="0"/>
      <dgm:spPr/>
    </dgm:pt>
    <dgm:pt modelId="{93D78E4E-EF27-467C-906E-72AD79F5B984}" type="pres">
      <dgm:prSet presAssocID="{66CC1836-97BD-4BC3-80FF-B39072CD597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B994C11-9773-4481-AFB1-35523C479815}" type="presOf" srcId="{66CC1836-97BD-4BC3-80FF-B39072CD5972}" destId="{93D78E4E-EF27-467C-906E-72AD79F5B984}" srcOrd="0" destOrd="0" presId="urn:microsoft.com/office/officeart/2005/8/layout/vList2"/>
    <dgm:cxn modelId="{8BC3AF2B-7510-4A75-9302-C12F21AD9A39}" type="presOf" srcId="{67DC094D-90FB-4D7D-96C5-85FEB2D75C45}" destId="{2E39BAD0-1100-46B8-A47C-C1C34A374AEA}" srcOrd="0" destOrd="0" presId="urn:microsoft.com/office/officeart/2005/8/layout/vList2"/>
    <dgm:cxn modelId="{D822A183-9F3B-43A0-86B4-7C36EA8FC7CC}" type="presOf" srcId="{DBD49035-A28C-4022-8ABB-C59A900EE786}" destId="{24199B33-3006-4ED7-A541-9A15682FCFD4}" srcOrd="0" destOrd="0" presId="urn:microsoft.com/office/officeart/2005/8/layout/vList2"/>
    <dgm:cxn modelId="{71BB4D8D-F5ED-4438-9B13-22AE9AC8FC22}" srcId="{DBD49035-A28C-4022-8ABB-C59A900EE786}" destId="{66CC1836-97BD-4BC3-80FF-B39072CD5972}" srcOrd="2" destOrd="0" parTransId="{1EBD1412-DAB8-45CC-AA31-5D78219483CC}" sibTransId="{AB978589-42A2-4BBD-A481-1CC1C0370D54}"/>
    <dgm:cxn modelId="{0D3DBFA2-BA77-4E83-9653-3954F5E9B90C}" srcId="{DBD49035-A28C-4022-8ABB-C59A900EE786}" destId="{D1B84424-6E40-4A0C-82AD-4FC067DB7893}" srcOrd="1" destOrd="0" parTransId="{36AC4C99-7B30-4424-8FEF-CDDFA329A81E}" sibTransId="{6A3D788D-AE37-43B3-A52B-2D85AABC2027}"/>
    <dgm:cxn modelId="{82CDD1B1-DB40-4394-BF88-2984C2053691}" type="presOf" srcId="{D1B84424-6E40-4A0C-82AD-4FC067DB7893}" destId="{4FAD2859-27EB-4251-A912-EC55F762FCA3}" srcOrd="0" destOrd="0" presId="urn:microsoft.com/office/officeart/2005/8/layout/vList2"/>
    <dgm:cxn modelId="{4A463AD2-2B44-4F56-AC93-03B54C663DEE}" srcId="{DBD49035-A28C-4022-8ABB-C59A900EE786}" destId="{67DC094D-90FB-4D7D-96C5-85FEB2D75C45}" srcOrd="0" destOrd="0" parTransId="{FF6C6D5B-4460-4708-B643-84B6B08F1FDC}" sibTransId="{760D2ACF-6B56-435B-A860-5DB02BA9D358}"/>
    <dgm:cxn modelId="{AD040B20-2CF2-4B39-8898-EE57606DAE4D}" type="presParOf" srcId="{24199B33-3006-4ED7-A541-9A15682FCFD4}" destId="{2E39BAD0-1100-46B8-A47C-C1C34A374AEA}" srcOrd="0" destOrd="0" presId="urn:microsoft.com/office/officeart/2005/8/layout/vList2"/>
    <dgm:cxn modelId="{C179ABEF-6507-4AC1-850B-CE7A8E86CCE9}" type="presParOf" srcId="{24199B33-3006-4ED7-A541-9A15682FCFD4}" destId="{5C9A8F98-21E5-479E-906B-3063460C2C08}" srcOrd="1" destOrd="0" presId="urn:microsoft.com/office/officeart/2005/8/layout/vList2"/>
    <dgm:cxn modelId="{8E91893A-C71B-4D4A-AF16-092353BA2947}" type="presParOf" srcId="{24199B33-3006-4ED7-A541-9A15682FCFD4}" destId="{4FAD2859-27EB-4251-A912-EC55F762FCA3}" srcOrd="2" destOrd="0" presId="urn:microsoft.com/office/officeart/2005/8/layout/vList2"/>
    <dgm:cxn modelId="{8E744261-6119-4DC5-8A0E-1AEA97D9A26C}" type="presParOf" srcId="{24199B33-3006-4ED7-A541-9A15682FCFD4}" destId="{911EEC02-B260-443D-9874-12316C01F1DB}" srcOrd="3" destOrd="0" presId="urn:microsoft.com/office/officeart/2005/8/layout/vList2"/>
    <dgm:cxn modelId="{5306A01D-1F48-4CE3-B66D-282B387420DA}" type="presParOf" srcId="{24199B33-3006-4ED7-A541-9A15682FCFD4}" destId="{93D78E4E-EF27-467C-906E-72AD79F5B98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1FF3D73-D8E1-4126-95C1-677906042EA5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1CAA87B-E9EE-4620-AC6C-A7596FC22C7C}">
      <dgm:prSet/>
      <dgm:spPr/>
      <dgm:t>
        <a:bodyPr/>
        <a:lstStyle/>
        <a:p>
          <a:r>
            <a:rPr lang="en-GB" dirty="0"/>
            <a:t>various routes available for Police Officer recruitment</a:t>
          </a:r>
          <a:endParaRPr lang="en-US" dirty="0"/>
        </a:p>
      </dgm:t>
    </dgm:pt>
    <dgm:pt modelId="{E46D17AD-08B5-4BFB-8B07-7649EE7FB528}" type="parTrans" cxnId="{C0209F93-F1F7-4282-8ECA-D5FB356147A7}">
      <dgm:prSet/>
      <dgm:spPr/>
      <dgm:t>
        <a:bodyPr/>
        <a:lstStyle/>
        <a:p>
          <a:endParaRPr lang="en-US"/>
        </a:p>
      </dgm:t>
    </dgm:pt>
    <dgm:pt modelId="{E1B952B9-B7F7-4689-AF00-B09F0A3AC408}" type="sibTrans" cxnId="{C0209F93-F1F7-4282-8ECA-D5FB356147A7}">
      <dgm:prSet/>
      <dgm:spPr/>
      <dgm:t>
        <a:bodyPr/>
        <a:lstStyle/>
        <a:p>
          <a:endParaRPr lang="en-US"/>
        </a:p>
      </dgm:t>
    </dgm:pt>
    <dgm:pt modelId="{B88DFC93-2E5C-454F-B45A-52A7F2EFA192}">
      <dgm:prSet/>
      <dgm:spPr/>
      <dgm:t>
        <a:bodyPr/>
        <a:lstStyle/>
        <a:p>
          <a:r>
            <a:rPr lang="en-GB" dirty="0"/>
            <a:t>New Detective route available</a:t>
          </a:r>
          <a:endParaRPr lang="en-US" dirty="0"/>
        </a:p>
      </dgm:t>
    </dgm:pt>
    <dgm:pt modelId="{31F11F0F-CF25-4959-8F01-6D379AE0CA5F}" type="parTrans" cxnId="{814EF793-99F2-4F38-A33D-332DB95DA417}">
      <dgm:prSet/>
      <dgm:spPr/>
      <dgm:t>
        <a:bodyPr/>
        <a:lstStyle/>
        <a:p>
          <a:endParaRPr lang="en-US"/>
        </a:p>
      </dgm:t>
    </dgm:pt>
    <dgm:pt modelId="{A95C3DC0-35CD-4DA5-9CE5-3AB2207AFE19}" type="sibTrans" cxnId="{814EF793-99F2-4F38-A33D-332DB95DA417}">
      <dgm:prSet/>
      <dgm:spPr/>
      <dgm:t>
        <a:bodyPr/>
        <a:lstStyle/>
        <a:p>
          <a:endParaRPr lang="en-US"/>
        </a:p>
      </dgm:t>
    </dgm:pt>
    <dgm:pt modelId="{0444AE6F-86A1-4CF2-814F-6AA3D08D2C8E}">
      <dgm:prSet/>
      <dgm:spPr/>
      <dgm:t>
        <a:bodyPr/>
        <a:lstStyle/>
        <a:p>
          <a:r>
            <a:rPr lang="en-GB" dirty="0"/>
            <a:t>Police Education Qualification Framework</a:t>
          </a:r>
          <a:endParaRPr lang="en-US" dirty="0"/>
        </a:p>
      </dgm:t>
    </dgm:pt>
    <dgm:pt modelId="{9DDA6483-BF2A-43C6-A4D0-3BA9C4E138A8}" type="parTrans" cxnId="{99A91FC4-07D4-466B-85FE-F70E927DE9B0}">
      <dgm:prSet/>
      <dgm:spPr/>
      <dgm:t>
        <a:bodyPr/>
        <a:lstStyle/>
        <a:p>
          <a:endParaRPr lang="en-US"/>
        </a:p>
      </dgm:t>
    </dgm:pt>
    <dgm:pt modelId="{8FAC211F-F44E-4F98-923F-5535F903CA3C}" type="sibTrans" cxnId="{99A91FC4-07D4-466B-85FE-F70E927DE9B0}">
      <dgm:prSet/>
      <dgm:spPr/>
      <dgm:t>
        <a:bodyPr/>
        <a:lstStyle/>
        <a:p>
          <a:endParaRPr lang="en-US"/>
        </a:p>
      </dgm:t>
    </dgm:pt>
    <dgm:pt modelId="{ECE530C6-0236-4550-8EEA-54C397C19A1B}">
      <dgm:prSet/>
      <dgm:spPr/>
      <dgm:t>
        <a:bodyPr/>
        <a:lstStyle/>
        <a:p>
          <a:r>
            <a:rPr lang="en-GB" dirty="0"/>
            <a:t>To professionalise Policing</a:t>
          </a:r>
          <a:endParaRPr lang="en-US" dirty="0"/>
        </a:p>
      </dgm:t>
    </dgm:pt>
    <dgm:pt modelId="{974D5B7A-AD8A-4E34-8FA2-3C0BFB5D18D0}" type="parTrans" cxnId="{960315E8-CB7F-4359-9ABA-A77979502B1D}">
      <dgm:prSet/>
      <dgm:spPr/>
      <dgm:t>
        <a:bodyPr/>
        <a:lstStyle/>
        <a:p>
          <a:endParaRPr lang="en-US"/>
        </a:p>
      </dgm:t>
    </dgm:pt>
    <dgm:pt modelId="{C7B4958D-E7B7-484A-B094-162AA49C59D3}" type="sibTrans" cxnId="{960315E8-CB7F-4359-9ABA-A77979502B1D}">
      <dgm:prSet/>
      <dgm:spPr/>
      <dgm:t>
        <a:bodyPr/>
        <a:lstStyle/>
        <a:p>
          <a:endParaRPr lang="en-US"/>
        </a:p>
      </dgm:t>
    </dgm:pt>
    <dgm:pt modelId="{5804F19C-DC17-4A4C-B4A2-0DA702AC5B4B}">
      <dgm:prSet/>
      <dgm:spPr/>
      <dgm:t>
        <a:bodyPr/>
        <a:lstStyle/>
        <a:p>
          <a:r>
            <a:rPr lang="en-GB" dirty="0"/>
            <a:t>Standardise recruitment training &amp; support</a:t>
          </a:r>
          <a:endParaRPr lang="en-US" dirty="0"/>
        </a:p>
      </dgm:t>
    </dgm:pt>
    <dgm:pt modelId="{3985B95F-AFB9-49A1-A073-222303622969}" type="parTrans" cxnId="{58412F8F-CF1E-4BDF-9827-03625860A2B6}">
      <dgm:prSet/>
      <dgm:spPr/>
      <dgm:t>
        <a:bodyPr/>
        <a:lstStyle/>
        <a:p>
          <a:endParaRPr lang="en-US"/>
        </a:p>
      </dgm:t>
    </dgm:pt>
    <dgm:pt modelId="{1E4F035C-2817-48F2-9A6C-B1E58018866F}" type="sibTrans" cxnId="{58412F8F-CF1E-4BDF-9827-03625860A2B6}">
      <dgm:prSet/>
      <dgm:spPr/>
      <dgm:t>
        <a:bodyPr/>
        <a:lstStyle/>
        <a:p>
          <a:endParaRPr lang="en-US"/>
        </a:p>
      </dgm:t>
    </dgm:pt>
    <dgm:pt modelId="{70D2E8D4-ACCF-40FA-ACC4-E9EC9ED85A42}">
      <dgm:prSet/>
      <dgm:spPr/>
      <dgm:t>
        <a:bodyPr/>
        <a:lstStyle/>
        <a:p>
          <a:r>
            <a:rPr lang="en-GB"/>
            <a:t>Development &amp; Leadership opportunities</a:t>
          </a:r>
          <a:endParaRPr lang="en-US"/>
        </a:p>
      </dgm:t>
    </dgm:pt>
    <dgm:pt modelId="{B0FB36E0-15DC-4E92-8BCB-1D0AFA48BBA5}" type="parTrans" cxnId="{78AA4A6E-375E-416D-A3F3-90DC62FAFEE3}">
      <dgm:prSet/>
      <dgm:spPr/>
      <dgm:t>
        <a:bodyPr/>
        <a:lstStyle/>
        <a:p>
          <a:endParaRPr lang="en-US"/>
        </a:p>
      </dgm:t>
    </dgm:pt>
    <dgm:pt modelId="{9B197BF8-CE34-4DBF-AE91-0582420D07F3}" type="sibTrans" cxnId="{78AA4A6E-375E-416D-A3F3-90DC62FAFEE3}">
      <dgm:prSet/>
      <dgm:spPr/>
      <dgm:t>
        <a:bodyPr/>
        <a:lstStyle/>
        <a:p>
          <a:endParaRPr lang="en-US"/>
        </a:p>
      </dgm:t>
    </dgm:pt>
    <dgm:pt modelId="{D53A5C8E-86FA-4DB8-9204-E32F10F1175A}" type="pres">
      <dgm:prSet presAssocID="{81FF3D73-D8E1-4126-95C1-677906042EA5}" presName="diagram" presStyleCnt="0">
        <dgm:presLayoutVars>
          <dgm:dir/>
          <dgm:resizeHandles val="exact"/>
        </dgm:presLayoutVars>
      </dgm:prSet>
      <dgm:spPr/>
    </dgm:pt>
    <dgm:pt modelId="{20AFAB3F-F6D2-49AF-BAD4-B8B5CA752C22}" type="pres">
      <dgm:prSet presAssocID="{21CAA87B-E9EE-4620-AC6C-A7596FC22C7C}" presName="node" presStyleLbl="node1" presStyleIdx="0" presStyleCnt="6">
        <dgm:presLayoutVars>
          <dgm:bulletEnabled val="1"/>
        </dgm:presLayoutVars>
      </dgm:prSet>
      <dgm:spPr/>
    </dgm:pt>
    <dgm:pt modelId="{97DA3300-563F-4713-B4FD-3C4F4CA09706}" type="pres">
      <dgm:prSet presAssocID="{E1B952B9-B7F7-4689-AF00-B09F0A3AC408}" presName="sibTrans" presStyleCnt="0"/>
      <dgm:spPr/>
    </dgm:pt>
    <dgm:pt modelId="{B1276777-E5C0-4D70-AAC9-517A1F32A735}" type="pres">
      <dgm:prSet presAssocID="{B88DFC93-2E5C-454F-B45A-52A7F2EFA192}" presName="node" presStyleLbl="node1" presStyleIdx="1" presStyleCnt="6">
        <dgm:presLayoutVars>
          <dgm:bulletEnabled val="1"/>
        </dgm:presLayoutVars>
      </dgm:prSet>
      <dgm:spPr/>
    </dgm:pt>
    <dgm:pt modelId="{0508C0D1-2F2D-4313-BC2A-C091E810EF89}" type="pres">
      <dgm:prSet presAssocID="{A95C3DC0-35CD-4DA5-9CE5-3AB2207AFE19}" presName="sibTrans" presStyleCnt="0"/>
      <dgm:spPr/>
    </dgm:pt>
    <dgm:pt modelId="{BEB6CFC3-85F9-4730-816C-C2B5C19EAA46}" type="pres">
      <dgm:prSet presAssocID="{0444AE6F-86A1-4CF2-814F-6AA3D08D2C8E}" presName="node" presStyleLbl="node1" presStyleIdx="2" presStyleCnt="6">
        <dgm:presLayoutVars>
          <dgm:bulletEnabled val="1"/>
        </dgm:presLayoutVars>
      </dgm:prSet>
      <dgm:spPr/>
    </dgm:pt>
    <dgm:pt modelId="{35AFF6AB-000A-4F5B-B382-5E45A322C64C}" type="pres">
      <dgm:prSet presAssocID="{8FAC211F-F44E-4F98-923F-5535F903CA3C}" presName="sibTrans" presStyleCnt="0"/>
      <dgm:spPr/>
    </dgm:pt>
    <dgm:pt modelId="{9F3439ED-276A-4A71-9A8E-95DF976AAE20}" type="pres">
      <dgm:prSet presAssocID="{ECE530C6-0236-4550-8EEA-54C397C19A1B}" presName="node" presStyleLbl="node1" presStyleIdx="3" presStyleCnt="6" custFlipHor="1" custScaleX="155004" custScaleY="67639" custLinFactNeighborX="-3916" custLinFactNeighborY="-16140">
        <dgm:presLayoutVars>
          <dgm:bulletEnabled val="1"/>
        </dgm:presLayoutVars>
      </dgm:prSet>
      <dgm:spPr/>
    </dgm:pt>
    <dgm:pt modelId="{D9492CA4-7474-4BDF-830C-755C4E309727}" type="pres">
      <dgm:prSet presAssocID="{C7B4958D-E7B7-484A-B094-162AA49C59D3}" presName="sibTrans" presStyleCnt="0"/>
      <dgm:spPr/>
    </dgm:pt>
    <dgm:pt modelId="{9489A8E6-7D14-45BA-A277-5BFE57AA2039}" type="pres">
      <dgm:prSet presAssocID="{5804F19C-DC17-4A4C-B4A2-0DA702AC5B4B}" presName="node" presStyleLbl="node1" presStyleIdx="4" presStyleCnt="6">
        <dgm:presLayoutVars>
          <dgm:bulletEnabled val="1"/>
        </dgm:presLayoutVars>
      </dgm:prSet>
      <dgm:spPr/>
    </dgm:pt>
    <dgm:pt modelId="{EFBD3439-FC41-44FA-A8A5-0571782DCD37}" type="pres">
      <dgm:prSet presAssocID="{1E4F035C-2817-48F2-9A6C-B1E58018866F}" presName="sibTrans" presStyleCnt="0"/>
      <dgm:spPr/>
    </dgm:pt>
    <dgm:pt modelId="{05E7D258-B59D-436D-B5D8-A8CFA7B0FCA3}" type="pres">
      <dgm:prSet presAssocID="{70D2E8D4-ACCF-40FA-ACC4-E9EC9ED85A42}" presName="node" presStyleLbl="node1" presStyleIdx="5" presStyleCnt="6">
        <dgm:presLayoutVars>
          <dgm:bulletEnabled val="1"/>
        </dgm:presLayoutVars>
      </dgm:prSet>
      <dgm:spPr/>
    </dgm:pt>
  </dgm:ptLst>
  <dgm:cxnLst>
    <dgm:cxn modelId="{A1C2A70F-BE3A-42E4-8938-7C131E8AA039}" type="presOf" srcId="{81FF3D73-D8E1-4126-95C1-677906042EA5}" destId="{D53A5C8E-86FA-4DB8-9204-E32F10F1175A}" srcOrd="0" destOrd="0" presId="urn:microsoft.com/office/officeart/2005/8/layout/default"/>
    <dgm:cxn modelId="{78AA4A6E-375E-416D-A3F3-90DC62FAFEE3}" srcId="{81FF3D73-D8E1-4126-95C1-677906042EA5}" destId="{70D2E8D4-ACCF-40FA-ACC4-E9EC9ED85A42}" srcOrd="5" destOrd="0" parTransId="{B0FB36E0-15DC-4E92-8BCB-1D0AFA48BBA5}" sibTransId="{9B197BF8-CE34-4DBF-AE91-0582420D07F3}"/>
    <dgm:cxn modelId="{D2F98D6F-E8FA-4D8C-8FC9-B3279ED92810}" type="presOf" srcId="{0444AE6F-86A1-4CF2-814F-6AA3D08D2C8E}" destId="{BEB6CFC3-85F9-4730-816C-C2B5C19EAA46}" srcOrd="0" destOrd="0" presId="urn:microsoft.com/office/officeart/2005/8/layout/default"/>
    <dgm:cxn modelId="{EACF2078-CC58-44C8-A8E1-BCB4EAD71BC6}" type="presOf" srcId="{ECE530C6-0236-4550-8EEA-54C397C19A1B}" destId="{9F3439ED-276A-4A71-9A8E-95DF976AAE20}" srcOrd="0" destOrd="0" presId="urn:microsoft.com/office/officeart/2005/8/layout/default"/>
    <dgm:cxn modelId="{BCCD2F59-57CD-4BC5-B25B-6649FD3A9A20}" type="presOf" srcId="{70D2E8D4-ACCF-40FA-ACC4-E9EC9ED85A42}" destId="{05E7D258-B59D-436D-B5D8-A8CFA7B0FCA3}" srcOrd="0" destOrd="0" presId="urn:microsoft.com/office/officeart/2005/8/layout/default"/>
    <dgm:cxn modelId="{57FEAE85-CD3B-4A12-8985-1DFB51692344}" type="presOf" srcId="{B88DFC93-2E5C-454F-B45A-52A7F2EFA192}" destId="{B1276777-E5C0-4D70-AAC9-517A1F32A735}" srcOrd="0" destOrd="0" presId="urn:microsoft.com/office/officeart/2005/8/layout/default"/>
    <dgm:cxn modelId="{58412F8F-CF1E-4BDF-9827-03625860A2B6}" srcId="{81FF3D73-D8E1-4126-95C1-677906042EA5}" destId="{5804F19C-DC17-4A4C-B4A2-0DA702AC5B4B}" srcOrd="4" destOrd="0" parTransId="{3985B95F-AFB9-49A1-A073-222303622969}" sibTransId="{1E4F035C-2817-48F2-9A6C-B1E58018866F}"/>
    <dgm:cxn modelId="{C0209F93-F1F7-4282-8ECA-D5FB356147A7}" srcId="{81FF3D73-D8E1-4126-95C1-677906042EA5}" destId="{21CAA87B-E9EE-4620-AC6C-A7596FC22C7C}" srcOrd="0" destOrd="0" parTransId="{E46D17AD-08B5-4BFB-8B07-7649EE7FB528}" sibTransId="{E1B952B9-B7F7-4689-AF00-B09F0A3AC408}"/>
    <dgm:cxn modelId="{814EF793-99F2-4F38-A33D-332DB95DA417}" srcId="{81FF3D73-D8E1-4126-95C1-677906042EA5}" destId="{B88DFC93-2E5C-454F-B45A-52A7F2EFA192}" srcOrd="1" destOrd="0" parTransId="{31F11F0F-CF25-4959-8F01-6D379AE0CA5F}" sibTransId="{A95C3DC0-35CD-4DA5-9CE5-3AB2207AFE19}"/>
    <dgm:cxn modelId="{9ED220BC-2BE9-4176-A69B-9C352FE3AAA8}" type="presOf" srcId="{21CAA87B-E9EE-4620-AC6C-A7596FC22C7C}" destId="{20AFAB3F-F6D2-49AF-BAD4-B8B5CA752C22}" srcOrd="0" destOrd="0" presId="urn:microsoft.com/office/officeart/2005/8/layout/default"/>
    <dgm:cxn modelId="{99A91FC4-07D4-466B-85FE-F70E927DE9B0}" srcId="{81FF3D73-D8E1-4126-95C1-677906042EA5}" destId="{0444AE6F-86A1-4CF2-814F-6AA3D08D2C8E}" srcOrd="2" destOrd="0" parTransId="{9DDA6483-BF2A-43C6-A4D0-3BA9C4E138A8}" sibTransId="{8FAC211F-F44E-4F98-923F-5535F903CA3C}"/>
    <dgm:cxn modelId="{960315E8-CB7F-4359-9ABA-A77979502B1D}" srcId="{81FF3D73-D8E1-4126-95C1-677906042EA5}" destId="{ECE530C6-0236-4550-8EEA-54C397C19A1B}" srcOrd="3" destOrd="0" parTransId="{974D5B7A-AD8A-4E34-8FA2-3C0BFB5D18D0}" sibTransId="{C7B4958D-E7B7-484A-B094-162AA49C59D3}"/>
    <dgm:cxn modelId="{0CAAE0EE-76EE-4547-9B1B-9C7EF04609D8}" type="presOf" srcId="{5804F19C-DC17-4A4C-B4A2-0DA702AC5B4B}" destId="{9489A8E6-7D14-45BA-A277-5BFE57AA2039}" srcOrd="0" destOrd="0" presId="urn:microsoft.com/office/officeart/2005/8/layout/default"/>
    <dgm:cxn modelId="{6E2AC870-B8E9-4DBE-9E38-385EC5A2FED1}" type="presParOf" srcId="{D53A5C8E-86FA-4DB8-9204-E32F10F1175A}" destId="{20AFAB3F-F6D2-49AF-BAD4-B8B5CA752C22}" srcOrd="0" destOrd="0" presId="urn:microsoft.com/office/officeart/2005/8/layout/default"/>
    <dgm:cxn modelId="{D095E53F-B963-48D0-AC0A-EB4A64AFE7E8}" type="presParOf" srcId="{D53A5C8E-86FA-4DB8-9204-E32F10F1175A}" destId="{97DA3300-563F-4713-B4FD-3C4F4CA09706}" srcOrd="1" destOrd="0" presId="urn:microsoft.com/office/officeart/2005/8/layout/default"/>
    <dgm:cxn modelId="{99D8C90D-FD10-45DE-A238-DA6C0EA8EF93}" type="presParOf" srcId="{D53A5C8E-86FA-4DB8-9204-E32F10F1175A}" destId="{B1276777-E5C0-4D70-AAC9-517A1F32A735}" srcOrd="2" destOrd="0" presId="urn:microsoft.com/office/officeart/2005/8/layout/default"/>
    <dgm:cxn modelId="{8397EDDD-66BD-4FB8-BE9E-8BD404AD8D85}" type="presParOf" srcId="{D53A5C8E-86FA-4DB8-9204-E32F10F1175A}" destId="{0508C0D1-2F2D-4313-BC2A-C091E810EF89}" srcOrd="3" destOrd="0" presId="urn:microsoft.com/office/officeart/2005/8/layout/default"/>
    <dgm:cxn modelId="{4AC1A33A-98ED-4D62-9818-3A05C0D3825A}" type="presParOf" srcId="{D53A5C8E-86FA-4DB8-9204-E32F10F1175A}" destId="{BEB6CFC3-85F9-4730-816C-C2B5C19EAA46}" srcOrd="4" destOrd="0" presId="urn:microsoft.com/office/officeart/2005/8/layout/default"/>
    <dgm:cxn modelId="{1E407AEC-7395-406D-9302-9AA69C757061}" type="presParOf" srcId="{D53A5C8E-86FA-4DB8-9204-E32F10F1175A}" destId="{35AFF6AB-000A-4F5B-B382-5E45A322C64C}" srcOrd="5" destOrd="0" presId="urn:microsoft.com/office/officeart/2005/8/layout/default"/>
    <dgm:cxn modelId="{BA98FBEF-3C24-4DD4-889D-01671569EB75}" type="presParOf" srcId="{D53A5C8E-86FA-4DB8-9204-E32F10F1175A}" destId="{9F3439ED-276A-4A71-9A8E-95DF976AAE20}" srcOrd="6" destOrd="0" presId="urn:microsoft.com/office/officeart/2005/8/layout/default"/>
    <dgm:cxn modelId="{107930CB-A071-4070-9C6E-699FCA3DA714}" type="presParOf" srcId="{D53A5C8E-86FA-4DB8-9204-E32F10F1175A}" destId="{D9492CA4-7474-4BDF-830C-755C4E309727}" srcOrd="7" destOrd="0" presId="urn:microsoft.com/office/officeart/2005/8/layout/default"/>
    <dgm:cxn modelId="{A63121D7-0FEF-4B89-A4BB-FBECB48652B7}" type="presParOf" srcId="{D53A5C8E-86FA-4DB8-9204-E32F10F1175A}" destId="{9489A8E6-7D14-45BA-A277-5BFE57AA2039}" srcOrd="8" destOrd="0" presId="urn:microsoft.com/office/officeart/2005/8/layout/default"/>
    <dgm:cxn modelId="{C4CE86AC-423A-43AF-A0B6-E29CC295D0FB}" type="presParOf" srcId="{D53A5C8E-86FA-4DB8-9204-E32F10F1175A}" destId="{EFBD3439-FC41-44FA-A8A5-0571782DCD37}" srcOrd="9" destOrd="0" presId="urn:microsoft.com/office/officeart/2005/8/layout/default"/>
    <dgm:cxn modelId="{20DDEF7A-D471-4B46-9BAD-0E236E9EC7E5}" type="presParOf" srcId="{D53A5C8E-86FA-4DB8-9204-E32F10F1175A}" destId="{05E7D258-B59D-436D-B5D8-A8CFA7B0FCA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C5D027F-5A92-43CE-BE87-79D0C9B6FE82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E5BEBD9-B4DE-4C97-A1FD-FBEB335D573F}">
      <dgm:prSet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solidFill>
          <a:schemeClr val="accent1">
            <a:alpha val="50000"/>
          </a:schemeClr>
        </a:solidFill>
        <a:ln>
          <a:noFill/>
        </a:ln>
      </dgm:spPr>
      <dgm:t>
        <a:bodyPr/>
        <a:lstStyle/>
        <a:p>
          <a:r>
            <a:rPr lang="en-GB" dirty="0"/>
            <a:t>“ </a:t>
          </a:r>
          <a:r>
            <a:rPr lang="en-GB" i="1" dirty="0"/>
            <a:t>Culture change is needed or those newly recruited will leave, making efforts to increase diversity ineffective - addressing recruitment, retention &amp; progression for all minority groups is crucial to ensure policing is representative</a:t>
          </a:r>
          <a:r>
            <a:rPr lang="en-GB" dirty="0"/>
            <a:t>”</a:t>
          </a:r>
          <a:endParaRPr lang="en-US" dirty="0"/>
        </a:p>
      </dgm:t>
    </dgm:pt>
    <dgm:pt modelId="{21E146FD-B473-47FB-979D-A9EFFEE3221E}" type="parTrans" cxnId="{9CD7D0AE-73B4-4E17-9C8B-3D68B3E129CB}">
      <dgm:prSet/>
      <dgm:spPr/>
      <dgm:t>
        <a:bodyPr/>
        <a:lstStyle/>
        <a:p>
          <a:endParaRPr lang="en-US"/>
        </a:p>
      </dgm:t>
    </dgm:pt>
    <dgm:pt modelId="{138F5CB1-1DC4-4AB0-9D18-8E18E0E2A8C1}" type="sibTrans" cxnId="{9CD7D0AE-73B4-4E17-9C8B-3D68B3E129CB}">
      <dgm:prSet/>
      <dgm:spPr/>
      <dgm:t>
        <a:bodyPr/>
        <a:lstStyle/>
        <a:p>
          <a:endParaRPr lang="en-US"/>
        </a:p>
      </dgm:t>
    </dgm:pt>
    <dgm:pt modelId="{08BF200C-CB84-47E1-9A8E-0BA01B22630B}">
      <dgm:prSet/>
      <dgm:spPr/>
      <dgm:t>
        <a:bodyPr/>
        <a:lstStyle/>
        <a:p>
          <a:pPr algn="ctr"/>
          <a:r>
            <a:rPr lang="en-GB" dirty="0"/>
            <a:t>(</a:t>
          </a:r>
          <a:r>
            <a:rPr lang="en-GB" dirty="0" err="1"/>
            <a:t>Friedl</a:t>
          </a:r>
          <a:r>
            <a:rPr lang="en-GB" dirty="0"/>
            <a:t>, 2020) International Association of Women in Policing Conference</a:t>
          </a:r>
          <a:endParaRPr lang="en-US" dirty="0"/>
        </a:p>
      </dgm:t>
    </dgm:pt>
    <dgm:pt modelId="{4CEB30D9-7E88-4990-8D1B-C26328FC6892}" type="parTrans" cxnId="{9E131C69-031D-4D0B-A2BA-AEE506FD9B98}">
      <dgm:prSet/>
      <dgm:spPr/>
      <dgm:t>
        <a:bodyPr/>
        <a:lstStyle/>
        <a:p>
          <a:endParaRPr lang="en-US"/>
        </a:p>
      </dgm:t>
    </dgm:pt>
    <dgm:pt modelId="{8727A09C-73DF-4F99-BEF5-95E0EEE7E45D}" type="sibTrans" cxnId="{9E131C69-031D-4D0B-A2BA-AEE506FD9B98}">
      <dgm:prSet/>
      <dgm:spPr/>
      <dgm:t>
        <a:bodyPr/>
        <a:lstStyle/>
        <a:p>
          <a:endParaRPr lang="en-US"/>
        </a:p>
      </dgm:t>
    </dgm:pt>
    <dgm:pt modelId="{54A12995-002C-4875-9E44-082B2B1CB7F1}" type="pres">
      <dgm:prSet presAssocID="{3C5D027F-5A92-43CE-BE87-79D0C9B6FE82}" presName="vert0" presStyleCnt="0">
        <dgm:presLayoutVars>
          <dgm:dir/>
          <dgm:animOne val="branch"/>
          <dgm:animLvl val="lvl"/>
        </dgm:presLayoutVars>
      </dgm:prSet>
      <dgm:spPr/>
    </dgm:pt>
    <dgm:pt modelId="{6E5784B2-3911-4A47-89FA-200107A1C9AB}" type="pres">
      <dgm:prSet presAssocID="{FE5BEBD9-B4DE-4C97-A1FD-FBEB335D573F}" presName="thickLine" presStyleLbl="alignNode1" presStyleIdx="0" presStyleCnt="2"/>
      <dgm:spPr/>
    </dgm:pt>
    <dgm:pt modelId="{97AB7644-3B7D-486B-BB30-548AF617CDEF}" type="pres">
      <dgm:prSet presAssocID="{FE5BEBD9-B4DE-4C97-A1FD-FBEB335D573F}" presName="horz1" presStyleCnt="0"/>
      <dgm:spPr/>
    </dgm:pt>
    <dgm:pt modelId="{70B37006-19D9-4C20-ADA0-648BC739BD60}" type="pres">
      <dgm:prSet presAssocID="{FE5BEBD9-B4DE-4C97-A1FD-FBEB335D573F}" presName="tx1" presStyleLbl="revTx" presStyleIdx="0" presStyleCnt="2" custScaleY="132845"/>
      <dgm:spPr/>
    </dgm:pt>
    <dgm:pt modelId="{3217F76D-1301-425F-B8FF-7A8B13B53A75}" type="pres">
      <dgm:prSet presAssocID="{FE5BEBD9-B4DE-4C97-A1FD-FBEB335D573F}" presName="vert1" presStyleCnt="0"/>
      <dgm:spPr/>
    </dgm:pt>
    <dgm:pt modelId="{24BA14AE-D731-49A4-858E-8484289DCD62}" type="pres">
      <dgm:prSet presAssocID="{08BF200C-CB84-47E1-9A8E-0BA01B22630B}" presName="thickLine" presStyleLbl="alignNode1" presStyleIdx="1" presStyleCnt="2"/>
      <dgm:spPr/>
    </dgm:pt>
    <dgm:pt modelId="{2A108207-8DFE-4022-B6B7-F4421335B031}" type="pres">
      <dgm:prSet presAssocID="{08BF200C-CB84-47E1-9A8E-0BA01B22630B}" presName="horz1" presStyleCnt="0"/>
      <dgm:spPr/>
    </dgm:pt>
    <dgm:pt modelId="{4A949D71-44FB-4414-ACA5-FC0FED0806D8}" type="pres">
      <dgm:prSet presAssocID="{08BF200C-CB84-47E1-9A8E-0BA01B22630B}" presName="tx1" presStyleLbl="revTx" presStyleIdx="1" presStyleCnt="2"/>
      <dgm:spPr/>
    </dgm:pt>
    <dgm:pt modelId="{674864F0-5474-44AD-B71E-5EFAE78E07E8}" type="pres">
      <dgm:prSet presAssocID="{08BF200C-CB84-47E1-9A8E-0BA01B22630B}" presName="vert1" presStyleCnt="0"/>
      <dgm:spPr/>
    </dgm:pt>
  </dgm:ptLst>
  <dgm:cxnLst>
    <dgm:cxn modelId="{76194A08-716E-46C8-B4FD-3178AF293041}" type="presOf" srcId="{3C5D027F-5A92-43CE-BE87-79D0C9B6FE82}" destId="{54A12995-002C-4875-9E44-082B2B1CB7F1}" srcOrd="0" destOrd="0" presId="urn:microsoft.com/office/officeart/2008/layout/LinedList"/>
    <dgm:cxn modelId="{E154A815-D35D-41FF-AA7F-9B4788DCF314}" type="presOf" srcId="{08BF200C-CB84-47E1-9A8E-0BA01B22630B}" destId="{4A949D71-44FB-4414-ACA5-FC0FED0806D8}" srcOrd="0" destOrd="0" presId="urn:microsoft.com/office/officeart/2008/layout/LinedList"/>
    <dgm:cxn modelId="{9E131C69-031D-4D0B-A2BA-AEE506FD9B98}" srcId="{3C5D027F-5A92-43CE-BE87-79D0C9B6FE82}" destId="{08BF200C-CB84-47E1-9A8E-0BA01B22630B}" srcOrd="1" destOrd="0" parTransId="{4CEB30D9-7E88-4990-8D1B-C26328FC6892}" sibTransId="{8727A09C-73DF-4F99-BEF5-95E0EEE7E45D}"/>
    <dgm:cxn modelId="{8FAFD38D-A5F6-493B-B816-AC5E1BB1528D}" type="presOf" srcId="{FE5BEBD9-B4DE-4C97-A1FD-FBEB335D573F}" destId="{70B37006-19D9-4C20-ADA0-648BC739BD60}" srcOrd="0" destOrd="0" presId="urn:microsoft.com/office/officeart/2008/layout/LinedList"/>
    <dgm:cxn modelId="{9CD7D0AE-73B4-4E17-9C8B-3D68B3E129CB}" srcId="{3C5D027F-5A92-43CE-BE87-79D0C9B6FE82}" destId="{FE5BEBD9-B4DE-4C97-A1FD-FBEB335D573F}" srcOrd="0" destOrd="0" parTransId="{21E146FD-B473-47FB-979D-A9EFFEE3221E}" sibTransId="{138F5CB1-1DC4-4AB0-9D18-8E18E0E2A8C1}"/>
    <dgm:cxn modelId="{8E84BAB5-8615-4787-8075-1A119B64FB31}" type="presParOf" srcId="{54A12995-002C-4875-9E44-082B2B1CB7F1}" destId="{6E5784B2-3911-4A47-89FA-200107A1C9AB}" srcOrd="0" destOrd="0" presId="urn:microsoft.com/office/officeart/2008/layout/LinedList"/>
    <dgm:cxn modelId="{EE6B2B1F-B38E-4BD6-9AFF-CA14541834F5}" type="presParOf" srcId="{54A12995-002C-4875-9E44-082B2B1CB7F1}" destId="{97AB7644-3B7D-486B-BB30-548AF617CDEF}" srcOrd="1" destOrd="0" presId="urn:microsoft.com/office/officeart/2008/layout/LinedList"/>
    <dgm:cxn modelId="{C91FFAA8-4145-40E1-B062-8318E34CE6CD}" type="presParOf" srcId="{97AB7644-3B7D-486B-BB30-548AF617CDEF}" destId="{70B37006-19D9-4C20-ADA0-648BC739BD60}" srcOrd="0" destOrd="0" presId="urn:microsoft.com/office/officeart/2008/layout/LinedList"/>
    <dgm:cxn modelId="{FE641D79-69D1-4702-8C64-9854C06C0081}" type="presParOf" srcId="{97AB7644-3B7D-486B-BB30-548AF617CDEF}" destId="{3217F76D-1301-425F-B8FF-7A8B13B53A75}" srcOrd="1" destOrd="0" presId="urn:microsoft.com/office/officeart/2008/layout/LinedList"/>
    <dgm:cxn modelId="{2EC85E77-E0E3-4904-AA95-6838F5165C5E}" type="presParOf" srcId="{54A12995-002C-4875-9E44-082B2B1CB7F1}" destId="{24BA14AE-D731-49A4-858E-8484289DCD62}" srcOrd="2" destOrd="0" presId="urn:microsoft.com/office/officeart/2008/layout/LinedList"/>
    <dgm:cxn modelId="{D7C03155-68E9-4052-810C-2A204307ADB2}" type="presParOf" srcId="{54A12995-002C-4875-9E44-082B2B1CB7F1}" destId="{2A108207-8DFE-4022-B6B7-F4421335B031}" srcOrd="3" destOrd="0" presId="urn:microsoft.com/office/officeart/2008/layout/LinedList"/>
    <dgm:cxn modelId="{F9D9A223-95A8-4DD1-B102-EA6587C0AF44}" type="presParOf" srcId="{2A108207-8DFE-4022-B6B7-F4421335B031}" destId="{4A949D71-44FB-4414-ACA5-FC0FED0806D8}" srcOrd="0" destOrd="0" presId="urn:microsoft.com/office/officeart/2008/layout/LinedList"/>
    <dgm:cxn modelId="{55061752-933C-4D40-9FA2-9A178F8EAB35}" type="presParOf" srcId="{2A108207-8DFE-4022-B6B7-F4421335B031}" destId="{674864F0-5474-44AD-B71E-5EFAE78E07E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D601DC0-09E9-4570-AA06-47102B586625}" type="doc">
      <dgm:prSet loTypeId="urn:microsoft.com/office/officeart/2005/8/layout/list1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4131208B-B0D6-4904-B6FF-3745770ABDCD}">
      <dgm:prSet/>
      <dgm:spPr/>
      <dgm:t>
        <a:bodyPr/>
        <a:lstStyle/>
        <a:p>
          <a:r>
            <a:rPr lang="en-GB" b="1" u="sng"/>
            <a:t>Quadripartite model of Governance</a:t>
          </a:r>
          <a:endParaRPr lang="en-US"/>
        </a:p>
      </dgm:t>
    </dgm:pt>
    <dgm:pt modelId="{21DE1B5C-7027-4189-AF66-AEB70B4E18A9}" type="parTrans" cxnId="{7FF18425-882A-49C1-B230-1FAE65E1F6D8}">
      <dgm:prSet/>
      <dgm:spPr/>
      <dgm:t>
        <a:bodyPr/>
        <a:lstStyle/>
        <a:p>
          <a:endParaRPr lang="en-US"/>
        </a:p>
      </dgm:t>
    </dgm:pt>
    <dgm:pt modelId="{D9DD6EAB-A9D1-4DC1-9EFE-252E63D2DFC2}" type="sibTrans" cxnId="{7FF18425-882A-49C1-B230-1FAE65E1F6D8}">
      <dgm:prSet/>
      <dgm:spPr/>
      <dgm:t>
        <a:bodyPr/>
        <a:lstStyle/>
        <a:p>
          <a:endParaRPr lang="en-US"/>
        </a:p>
      </dgm:t>
    </dgm:pt>
    <dgm:pt modelId="{82C6E4C2-8616-41B3-82DA-086CA4BD20D0}">
      <dgm:prSet/>
      <dgm:spPr/>
      <dgm:t>
        <a:bodyPr/>
        <a:lstStyle/>
        <a:p>
          <a:r>
            <a:rPr lang="en-GB"/>
            <a:t>Police and Crime Commissioner (PCC)</a:t>
          </a:r>
          <a:endParaRPr lang="en-US"/>
        </a:p>
      </dgm:t>
    </dgm:pt>
    <dgm:pt modelId="{BDF866AD-65A2-4610-A9BA-DCC5A31D933B}" type="parTrans" cxnId="{6DD364AB-81B3-4857-8E27-3F577B1F70C5}">
      <dgm:prSet/>
      <dgm:spPr/>
      <dgm:t>
        <a:bodyPr/>
        <a:lstStyle/>
        <a:p>
          <a:endParaRPr lang="en-US"/>
        </a:p>
      </dgm:t>
    </dgm:pt>
    <dgm:pt modelId="{7EEBBD35-1413-442A-8073-FE8B438E6A36}" type="sibTrans" cxnId="{6DD364AB-81B3-4857-8E27-3F577B1F70C5}">
      <dgm:prSet/>
      <dgm:spPr/>
      <dgm:t>
        <a:bodyPr/>
        <a:lstStyle/>
        <a:p>
          <a:endParaRPr lang="en-US"/>
        </a:p>
      </dgm:t>
    </dgm:pt>
    <dgm:pt modelId="{8A9EA336-08CA-4546-943B-6F7376D885B3}">
      <dgm:prSet/>
      <dgm:spPr/>
      <dgm:t>
        <a:bodyPr/>
        <a:lstStyle/>
        <a:p>
          <a:r>
            <a:rPr lang="en-GB"/>
            <a:t>Police and Crime Panel (PCP)</a:t>
          </a:r>
          <a:endParaRPr lang="en-US"/>
        </a:p>
      </dgm:t>
    </dgm:pt>
    <dgm:pt modelId="{58F76B53-7BC1-4520-8160-4AFA46D23D44}" type="parTrans" cxnId="{08959860-BA2C-4258-BA1A-7D26868877E7}">
      <dgm:prSet/>
      <dgm:spPr/>
      <dgm:t>
        <a:bodyPr/>
        <a:lstStyle/>
        <a:p>
          <a:endParaRPr lang="en-US"/>
        </a:p>
      </dgm:t>
    </dgm:pt>
    <dgm:pt modelId="{5D097B8C-F232-490A-9EF6-BFA5C446E051}" type="sibTrans" cxnId="{08959860-BA2C-4258-BA1A-7D26868877E7}">
      <dgm:prSet/>
      <dgm:spPr/>
      <dgm:t>
        <a:bodyPr/>
        <a:lstStyle/>
        <a:p>
          <a:endParaRPr lang="en-US"/>
        </a:p>
      </dgm:t>
    </dgm:pt>
    <dgm:pt modelId="{19C4C639-D264-4F56-AA8E-D1C203D78254}">
      <dgm:prSet/>
      <dgm:spPr/>
      <dgm:t>
        <a:bodyPr/>
        <a:lstStyle/>
        <a:p>
          <a:r>
            <a:rPr lang="en-GB"/>
            <a:t>Chief Constable</a:t>
          </a:r>
          <a:endParaRPr lang="en-US"/>
        </a:p>
      </dgm:t>
    </dgm:pt>
    <dgm:pt modelId="{25F66A8E-DA38-403E-A033-79795522AD9A}" type="parTrans" cxnId="{2D0186D4-B998-4370-BC77-D2EC4E99B5C6}">
      <dgm:prSet/>
      <dgm:spPr/>
      <dgm:t>
        <a:bodyPr/>
        <a:lstStyle/>
        <a:p>
          <a:endParaRPr lang="en-US"/>
        </a:p>
      </dgm:t>
    </dgm:pt>
    <dgm:pt modelId="{718C78C7-E3B2-4A7A-81B8-841134F78083}" type="sibTrans" cxnId="{2D0186D4-B998-4370-BC77-D2EC4E99B5C6}">
      <dgm:prSet/>
      <dgm:spPr/>
      <dgm:t>
        <a:bodyPr/>
        <a:lstStyle/>
        <a:p>
          <a:endParaRPr lang="en-US"/>
        </a:p>
      </dgm:t>
    </dgm:pt>
    <dgm:pt modelId="{1F0DB5F4-50B8-4CBA-9E10-3C967D3BB836}">
      <dgm:prSet/>
      <dgm:spPr/>
      <dgm:t>
        <a:bodyPr/>
        <a:lstStyle/>
        <a:p>
          <a:r>
            <a:rPr lang="en-GB" dirty="0"/>
            <a:t>Home Secretary – Home Office</a:t>
          </a:r>
          <a:endParaRPr lang="en-US" dirty="0"/>
        </a:p>
      </dgm:t>
    </dgm:pt>
    <dgm:pt modelId="{0FB9442C-73C7-4293-91DF-37A399013966}" type="parTrans" cxnId="{A816F320-570D-4BD9-A5CC-8B9A59FD9CE7}">
      <dgm:prSet/>
      <dgm:spPr/>
      <dgm:t>
        <a:bodyPr/>
        <a:lstStyle/>
        <a:p>
          <a:endParaRPr lang="en-US"/>
        </a:p>
      </dgm:t>
    </dgm:pt>
    <dgm:pt modelId="{0368A541-5E03-4489-A1E8-3B6F4E66CA5A}" type="sibTrans" cxnId="{A816F320-570D-4BD9-A5CC-8B9A59FD9CE7}">
      <dgm:prSet/>
      <dgm:spPr/>
      <dgm:t>
        <a:bodyPr/>
        <a:lstStyle/>
        <a:p>
          <a:endParaRPr lang="en-US"/>
        </a:p>
      </dgm:t>
    </dgm:pt>
    <dgm:pt modelId="{A47A0A7E-DCB6-487C-8B14-1C93A3BC94C3}" type="pres">
      <dgm:prSet presAssocID="{AD601DC0-09E9-4570-AA06-47102B586625}" presName="linear" presStyleCnt="0">
        <dgm:presLayoutVars>
          <dgm:dir/>
          <dgm:animLvl val="lvl"/>
          <dgm:resizeHandles val="exact"/>
        </dgm:presLayoutVars>
      </dgm:prSet>
      <dgm:spPr/>
    </dgm:pt>
    <dgm:pt modelId="{9237F66E-F537-44BA-B4AD-B653CAC70044}" type="pres">
      <dgm:prSet presAssocID="{4131208B-B0D6-4904-B6FF-3745770ABDCD}" presName="parentLin" presStyleCnt="0"/>
      <dgm:spPr/>
    </dgm:pt>
    <dgm:pt modelId="{E727DAC4-741F-4243-B7FF-51FB2CD23809}" type="pres">
      <dgm:prSet presAssocID="{4131208B-B0D6-4904-B6FF-3745770ABDCD}" presName="parentLeftMargin" presStyleLbl="node1" presStyleIdx="0" presStyleCnt="5"/>
      <dgm:spPr/>
    </dgm:pt>
    <dgm:pt modelId="{25CC5D6D-68FC-4F89-8F89-CB45233166B0}" type="pres">
      <dgm:prSet presAssocID="{4131208B-B0D6-4904-B6FF-3745770ABDC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21EB9C6-EB27-43EB-9F7A-70F7A1F997C9}" type="pres">
      <dgm:prSet presAssocID="{4131208B-B0D6-4904-B6FF-3745770ABDCD}" presName="negativeSpace" presStyleCnt="0"/>
      <dgm:spPr/>
    </dgm:pt>
    <dgm:pt modelId="{27996487-4744-43F2-A671-88877BF82363}" type="pres">
      <dgm:prSet presAssocID="{4131208B-B0D6-4904-B6FF-3745770ABDCD}" presName="childText" presStyleLbl="conFgAcc1" presStyleIdx="0" presStyleCnt="5">
        <dgm:presLayoutVars>
          <dgm:bulletEnabled val="1"/>
        </dgm:presLayoutVars>
      </dgm:prSet>
      <dgm:spPr/>
    </dgm:pt>
    <dgm:pt modelId="{E5F36425-6782-4F9B-A312-7005668EDA74}" type="pres">
      <dgm:prSet presAssocID="{D9DD6EAB-A9D1-4DC1-9EFE-252E63D2DFC2}" presName="spaceBetweenRectangles" presStyleCnt="0"/>
      <dgm:spPr/>
    </dgm:pt>
    <dgm:pt modelId="{F477E7BC-17CB-44FE-9E6F-00259B4F6B8E}" type="pres">
      <dgm:prSet presAssocID="{82C6E4C2-8616-41B3-82DA-086CA4BD20D0}" presName="parentLin" presStyleCnt="0"/>
      <dgm:spPr/>
    </dgm:pt>
    <dgm:pt modelId="{72FA1F75-0CA0-4E79-9EB7-6A3C5C2CA597}" type="pres">
      <dgm:prSet presAssocID="{82C6E4C2-8616-41B3-82DA-086CA4BD20D0}" presName="parentLeftMargin" presStyleLbl="node1" presStyleIdx="0" presStyleCnt="5"/>
      <dgm:spPr/>
    </dgm:pt>
    <dgm:pt modelId="{C94EA7C5-020F-4CCB-A727-604E2986F99B}" type="pres">
      <dgm:prSet presAssocID="{82C6E4C2-8616-41B3-82DA-086CA4BD20D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5F5C5CB-F107-4DE6-BF31-B9960BBA84BB}" type="pres">
      <dgm:prSet presAssocID="{82C6E4C2-8616-41B3-82DA-086CA4BD20D0}" presName="negativeSpace" presStyleCnt="0"/>
      <dgm:spPr/>
    </dgm:pt>
    <dgm:pt modelId="{ADCC4DE7-6C0A-4083-BE05-E19D64862C1B}" type="pres">
      <dgm:prSet presAssocID="{82C6E4C2-8616-41B3-82DA-086CA4BD20D0}" presName="childText" presStyleLbl="conFgAcc1" presStyleIdx="1" presStyleCnt="5">
        <dgm:presLayoutVars>
          <dgm:bulletEnabled val="1"/>
        </dgm:presLayoutVars>
      </dgm:prSet>
      <dgm:spPr/>
    </dgm:pt>
    <dgm:pt modelId="{9B87A451-A8B7-4F9A-9DFA-4F4593136F84}" type="pres">
      <dgm:prSet presAssocID="{7EEBBD35-1413-442A-8073-FE8B438E6A36}" presName="spaceBetweenRectangles" presStyleCnt="0"/>
      <dgm:spPr/>
    </dgm:pt>
    <dgm:pt modelId="{DC232451-9EA4-4768-B541-46A04776C7B8}" type="pres">
      <dgm:prSet presAssocID="{8A9EA336-08CA-4546-943B-6F7376D885B3}" presName="parentLin" presStyleCnt="0"/>
      <dgm:spPr/>
    </dgm:pt>
    <dgm:pt modelId="{D54074C5-7EB3-42CB-8E2A-3CD5D814E551}" type="pres">
      <dgm:prSet presAssocID="{8A9EA336-08CA-4546-943B-6F7376D885B3}" presName="parentLeftMargin" presStyleLbl="node1" presStyleIdx="1" presStyleCnt="5"/>
      <dgm:spPr/>
    </dgm:pt>
    <dgm:pt modelId="{90CBBCD3-73B3-4D72-8D3B-C20006E86F8E}" type="pres">
      <dgm:prSet presAssocID="{8A9EA336-08CA-4546-943B-6F7376D885B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8B5C46E-BAE9-44C5-8BD2-458CF1E3AF1C}" type="pres">
      <dgm:prSet presAssocID="{8A9EA336-08CA-4546-943B-6F7376D885B3}" presName="negativeSpace" presStyleCnt="0"/>
      <dgm:spPr/>
    </dgm:pt>
    <dgm:pt modelId="{063ED470-A6B1-4495-BC84-9260923F8115}" type="pres">
      <dgm:prSet presAssocID="{8A9EA336-08CA-4546-943B-6F7376D885B3}" presName="childText" presStyleLbl="conFgAcc1" presStyleIdx="2" presStyleCnt="5">
        <dgm:presLayoutVars>
          <dgm:bulletEnabled val="1"/>
        </dgm:presLayoutVars>
      </dgm:prSet>
      <dgm:spPr/>
    </dgm:pt>
    <dgm:pt modelId="{8C09E5A0-62DE-4542-B324-92313E905513}" type="pres">
      <dgm:prSet presAssocID="{5D097B8C-F232-490A-9EF6-BFA5C446E051}" presName="spaceBetweenRectangles" presStyleCnt="0"/>
      <dgm:spPr/>
    </dgm:pt>
    <dgm:pt modelId="{C79A17D5-37BD-4F0E-9A68-40390CD13B2C}" type="pres">
      <dgm:prSet presAssocID="{19C4C639-D264-4F56-AA8E-D1C203D78254}" presName="parentLin" presStyleCnt="0"/>
      <dgm:spPr/>
    </dgm:pt>
    <dgm:pt modelId="{5F2E2056-3352-48D9-B9FA-6D8504AFC1AD}" type="pres">
      <dgm:prSet presAssocID="{19C4C639-D264-4F56-AA8E-D1C203D78254}" presName="parentLeftMargin" presStyleLbl="node1" presStyleIdx="2" presStyleCnt="5"/>
      <dgm:spPr/>
    </dgm:pt>
    <dgm:pt modelId="{7A6D1F24-5C71-4B13-8468-19DED38FDF89}" type="pres">
      <dgm:prSet presAssocID="{19C4C639-D264-4F56-AA8E-D1C203D7825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43A7654-5EF8-4556-AC2F-2FAF454A92C2}" type="pres">
      <dgm:prSet presAssocID="{19C4C639-D264-4F56-AA8E-D1C203D78254}" presName="negativeSpace" presStyleCnt="0"/>
      <dgm:spPr/>
    </dgm:pt>
    <dgm:pt modelId="{A1481C8F-1A8E-421B-80DB-51A31315D7D5}" type="pres">
      <dgm:prSet presAssocID="{19C4C639-D264-4F56-AA8E-D1C203D78254}" presName="childText" presStyleLbl="conFgAcc1" presStyleIdx="3" presStyleCnt="5">
        <dgm:presLayoutVars>
          <dgm:bulletEnabled val="1"/>
        </dgm:presLayoutVars>
      </dgm:prSet>
      <dgm:spPr/>
    </dgm:pt>
    <dgm:pt modelId="{B97B13F4-F829-4743-87A5-23609104AE9D}" type="pres">
      <dgm:prSet presAssocID="{718C78C7-E3B2-4A7A-81B8-841134F78083}" presName="spaceBetweenRectangles" presStyleCnt="0"/>
      <dgm:spPr/>
    </dgm:pt>
    <dgm:pt modelId="{E4CE6703-01C2-42FF-B62D-6FB3AD18F65F}" type="pres">
      <dgm:prSet presAssocID="{1F0DB5F4-50B8-4CBA-9E10-3C967D3BB836}" presName="parentLin" presStyleCnt="0"/>
      <dgm:spPr/>
    </dgm:pt>
    <dgm:pt modelId="{FFCC7C6C-B12C-4F88-A097-AE291AB76304}" type="pres">
      <dgm:prSet presAssocID="{1F0DB5F4-50B8-4CBA-9E10-3C967D3BB836}" presName="parentLeftMargin" presStyleLbl="node1" presStyleIdx="3" presStyleCnt="5"/>
      <dgm:spPr/>
    </dgm:pt>
    <dgm:pt modelId="{DBB0E5DD-5B4B-4204-82EC-0E33C329EF48}" type="pres">
      <dgm:prSet presAssocID="{1F0DB5F4-50B8-4CBA-9E10-3C967D3BB836}" presName="parentText" presStyleLbl="node1" presStyleIdx="4" presStyleCnt="5" custScaleY="96949">
        <dgm:presLayoutVars>
          <dgm:chMax val="0"/>
          <dgm:bulletEnabled val="1"/>
        </dgm:presLayoutVars>
      </dgm:prSet>
      <dgm:spPr/>
    </dgm:pt>
    <dgm:pt modelId="{570D2869-9E46-40E3-B509-BBD4B915EF07}" type="pres">
      <dgm:prSet presAssocID="{1F0DB5F4-50B8-4CBA-9E10-3C967D3BB836}" presName="negativeSpace" presStyleCnt="0"/>
      <dgm:spPr/>
    </dgm:pt>
    <dgm:pt modelId="{37744FF0-549D-4A18-9240-4466D27A1647}" type="pres">
      <dgm:prSet presAssocID="{1F0DB5F4-50B8-4CBA-9E10-3C967D3BB836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C6091B11-4ED0-42DF-81E1-F9AF96E47C6A}" type="presOf" srcId="{8A9EA336-08CA-4546-943B-6F7376D885B3}" destId="{D54074C5-7EB3-42CB-8E2A-3CD5D814E551}" srcOrd="0" destOrd="0" presId="urn:microsoft.com/office/officeart/2005/8/layout/list1"/>
    <dgm:cxn modelId="{0BB60D18-2B7D-468E-9562-946089203893}" type="presOf" srcId="{1F0DB5F4-50B8-4CBA-9E10-3C967D3BB836}" destId="{DBB0E5DD-5B4B-4204-82EC-0E33C329EF48}" srcOrd="1" destOrd="0" presId="urn:microsoft.com/office/officeart/2005/8/layout/list1"/>
    <dgm:cxn modelId="{A816F320-570D-4BD9-A5CC-8B9A59FD9CE7}" srcId="{AD601DC0-09E9-4570-AA06-47102B586625}" destId="{1F0DB5F4-50B8-4CBA-9E10-3C967D3BB836}" srcOrd="4" destOrd="0" parTransId="{0FB9442C-73C7-4293-91DF-37A399013966}" sibTransId="{0368A541-5E03-4489-A1E8-3B6F4E66CA5A}"/>
    <dgm:cxn modelId="{7FF18425-882A-49C1-B230-1FAE65E1F6D8}" srcId="{AD601DC0-09E9-4570-AA06-47102B586625}" destId="{4131208B-B0D6-4904-B6FF-3745770ABDCD}" srcOrd="0" destOrd="0" parTransId="{21DE1B5C-7027-4189-AF66-AEB70B4E18A9}" sibTransId="{D9DD6EAB-A9D1-4DC1-9EFE-252E63D2DFC2}"/>
    <dgm:cxn modelId="{D4FEE93C-23FA-4BA2-8F40-FA7D2CCA5CAD}" type="presOf" srcId="{1F0DB5F4-50B8-4CBA-9E10-3C967D3BB836}" destId="{FFCC7C6C-B12C-4F88-A097-AE291AB76304}" srcOrd="0" destOrd="0" presId="urn:microsoft.com/office/officeart/2005/8/layout/list1"/>
    <dgm:cxn modelId="{3E037F5B-4DBD-4216-BE20-42956630D3BD}" type="presOf" srcId="{AD601DC0-09E9-4570-AA06-47102B586625}" destId="{A47A0A7E-DCB6-487C-8B14-1C93A3BC94C3}" srcOrd="0" destOrd="0" presId="urn:microsoft.com/office/officeart/2005/8/layout/list1"/>
    <dgm:cxn modelId="{08959860-BA2C-4258-BA1A-7D26868877E7}" srcId="{AD601DC0-09E9-4570-AA06-47102B586625}" destId="{8A9EA336-08CA-4546-943B-6F7376D885B3}" srcOrd="2" destOrd="0" parTransId="{58F76B53-7BC1-4520-8160-4AFA46D23D44}" sibTransId="{5D097B8C-F232-490A-9EF6-BFA5C446E051}"/>
    <dgm:cxn modelId="{1EE48350-523F-473B-9A5D-FE1C2FABCC1A}" type="presOf" srcId="{4131208B-B0D6-4904-B6FF-3745770ABDCD}" destId="{E727DAC4-741F-4243-B7FF-51FB2CD23809}" srcOrd="0" destOrd="0" presId="urn:microsoft.com/office/officeart/2005/8/layout/list1"/>
    <dgm:cxn modelId="{97C3DF51-5096-4EAA-99E2-71D16F8AAD87}" type="presOf" srcId="{82C6E4C2-8616-41B3-82DA-086CA4BD20D0}" destId="{72FA1F75-0CA0-4E79-9EB7-6A3C5C2CA597}" srcOrd="0" destOrd="0" presId="urn:microsoft.com/office/officeart/2005/8/layout/list1"/>
    <dgm:cxn modelId="{7C17CD72-444C-400B-8CD9-3F839B6B5A0F}" type="presOf" srcId="{4131208B-B0D6-4904-B6FF-3745770ABDCD}" destId="{25CC5D6D-68FC-4F89-8F89-CB45233166B0}" srcOrd="1" destOrd="0" presId="urn:microsoft.com/office/officeart/2005/8/layout/list1"/>
    <dgm:cxn modelId="{364B9B5A-9F3C-4B7D-89E1-6CB73238EB27}" type="presOf" srcId="{19C4C639-D264-4F56-AA8E-D1C203D78254}" destId="{5F2E2056-3352-48D9-B9FA-6D8504AFC1AD}" srcOrd="0" destOrd="0" presId="urn:microsoft.com/office/officeart/2005/8/layout/list1"/>
    <dgm:cxn modelId="{6DD364AB-81B3-4857-8E27-3F577B1F70C5}" srcId="{AD601DC0-09E9-4570-AA06-47102B586625}" destId="{82C6E4C2-8616-41B3-82DA-086CA4BD20D0}" srcOrd="1" destOrd="0" parTransId="{BDF866AD-65A2-4610-A9BA-DCC5A31D933B}" sibTransId="{7EEBBD35-1413-442A-8073-FE8B438E6A36}"/>
    <dgm:cxn modelId="{A0DC7EB5-98F4-4BDD-B92C-4F2255BABE56}" type="presOf" srcId="{19C4C639-D264-4F56-AA8E-D1C203D78254}" destId="{7A6D1F24-5C71-4B13-8468-19DED38FDF89}" srcOrd="1" destOrd="0" presId="urn:microsoft.com/office/officeart/2005/8/layout/list1"/>
    <dgm:cxn modelId="{9B5D2EB8-5445-420B-9A98-0B5FC3140994}" type="presOf" srcId="{8A9EA336-08CA-4546-943B-6F7376D885B3}" destId="{90CBBCD3-73B3-4D72-8D3B-C20006E86F8E}" srcOrd="1" destOrd="0" presId="urn:microsoft.com/office/officeart/2005/8/layout/list1"/>
    <dgm:cxn modelId="{06EAA6CC-0C5B-48FE-86B5-1B3715AF28A0}" type="presOf" srcId="{82C6E4C2-8616-41B3-82DA-086CA4BD20D0}" destId="{C94EA7C5-020F-4CCB-A727-604E2986F99B}" srcOrd="1" destOrd="0" presId="urn:microsoft.com/office/officeart/2005/8/layout/list1"/>
    <dgm:cxn modelId="{2D0186D4-B998-4370-BC77-D2EC4E99B5C6}" srcId="{AD601DC0-09E9-4570-AA06-47102B586625}" destId="{19C4C639-D264-4F56-AA8E-D1C203D78254}" srcOrd="3" destOrd="0" parTransId="{25F66A8E-DA38-403E-A033-79795522AD9A}" sibTransId="{718C78C7-E3B2-4A7A-81B8-841134F78083}"/>
    <dgm:cxn modelId="{BAF140A0-146C-407B-8E6E-0E13DC0E803A}" type="presParOf" srcId="{A47A0A7E-DCB6-487C-8B14-1C93A3BC94C3}" destId="{9237F66E-F537-44BA-B4AD-B653CAC70044}" srcOrd="0" destOrd="0" presId="urn:microsoft.com/office/officeart/2005/8/layout/list1"/>
    <dgm:cxn modelId="{ADD6D4D1-82F6-4172-B208-36043EA8FA95}" type="presParOf" srcId="{9237F66E-F537-44BA-B4AD-B653CAC70044}" destId="{E727DAC4-741F-4243-B7FF-51FB2CD23809}" srcOrd="0" destOrd="0" presId="urn:microsoft.com/office/officeart/2005/8/layout/list1"/>
    <dgm:cxn modelId="{356D9B10-0743-4407-BEB6-4CF2F539E398}" type="presParOf" srcId="{9237F66E-F537-44BA-B4AD-B653CAC70044}" destId="{25CC5D6D-68FC-4F89-8F89-CB45233166B0}" srcOrd="1" destOrd="0" presId="urn:microsoft.com/office/officeart/2005/8/layout/list1"/>
    <dgm:cxn modelId="{96342E4D-A17C-4BA5-B5B5-4D154DDA0902}" type="presParOf" srcId="{A47A0A7E-DCB6-487C-8B14-1C93A3BC94C3}" destId="{E21EB9C6-EB27-43EB-9F7A-70F7A1F997C9}" srcOrd="1" destOrd="0" presId="urn:microsoft.com/office/officeart/2005/8/layout/list1"/>
    <dgm:cxn modelId="{95CF81F8-2164-41BD-841A-EA02418BA04F}" type="presParOf" srcId="{A47A0A7E-DCB6-487C-8B14-1C93A3BC94C3}" destId="{27996487-4744-43F2-A671-88877BF82363}" srcOrd="2" destOrd="0" presId="urn:microsoft.com/office/officeart/2005/8/layout/list1"/>
    <dgm:cxn modelId="{EDAD9D9B-8B18-4F66-8C58-083983FD749B}" type="presParOf" srcId="{A47A0A7E-DCB6-487C-8B14-1C93A3BC94C3}" destId="{E5F36425-6782-4F9B-A312-7005668EDA74}" srcOrd="3" destOrd="0" presId="urn:microsoft.com/office/officeart/2005/8/layout/list1"/>
    <dgm:cxn modelId="{B74A18B0-0B4D-4277-8D6C-33C7D8939CEA}" type="presParOf" srcId="{A47A0A7E-DCB6-487C-8B14-1C93A3BC94C3}" destId="{F477E7BC-17CB-44FE-9E6F-00259B4F6B8E}" srcOrd="4" destOrd="0" presId="urn:microsoft.com/office/officeart/2005/8/layout/list1"/>
    <dgm:cxn modelId="{0B9AB1B5-18F1-480A-8842-31B094394D5B}" type="presParOf" srcId="{F477E7BC-17CB-44FE-9E6F-00259B4F6B8E}" destId="{72FA1F75-0CA0-4E79-9EB7-6A3C5C2CA597}" srcOrd="0" destOrd="0" presId="urn:microsoft.com/office/officeart/2005/8/layout/list1"/>
    <dgm:cxn modelId="{28A51A7A-B5F7-47F1-9915-4C578FF092CD}" type="presParOf" srcId="{F477E7BC-17CB-44FE-9E6F-00259B4F6B8E}" destId="{C94EA7C5-020F-4CCB-A727-604E2986F99B}" srcOrd="1" destOrd="0" presId="urn:microsoft.com/office/officeart/2005/8/layout/list1"/>
    <dgm:cxn modelId="{6BC49E5C-CA69-4776-81B0-F58308B24A53}" type="presParOf" srcId="{A47A0A7E-DCB6-487C-8B14-1C93A3BC94C3}" destId="{35F5C5CB-F107-4DE6-BF31-B9960BBA84BB}" srcOrd="5" destOrd="0" presId="urn:microsoft.com/office/officeart/2005/8/layout/list1"/>
    <dgm:cxn modelId="{A97827F6-2296-44A7-B59C-A020D1E97C90}" type="presParOf" srcId="{A47A0A7E-DCB6-487C-8B14-1C93A3BC94C3}" destId="{ADCC4DE7-6C0A-4083-BE05-E19D64862C1B}" srcOrd="6" destOrd="0" presId="urn:microsoft.com/office/officeart/2005/8/layout/list1"/>
    <dgm:cxn modelId="{E5D94070-D29B-4EDA-B7D2-89A407338E0C}" type="presParOf" srcId="{A47A0A7E-DCB6-487C-8B14-1C93A3BC94C3}" destId="{9B87A451-A8B7-4F9A-9DFA-4F4593136F84}" srcOrd="7" destOrd="0" presId="urn:microsoft.com/office/officeart/2005/8/layout/list1"/>
    <dgm:cxn modelId="{5538EC60-5FA3-4D10-9720-044153D333C4}" type="presParOf" srcId="{A47A0A7E-DCB6-487C-8B14-1C93A3BC94C3}" destId="{DC232451-9EA4-4768-B541-46A04776C7B8}" srcOrd="8" destOrd="0" presId="urn:microsoft.com/office/officeart/2005/8/layout/list1"/>
    <dgm:cxn modelId="{FBA2171D-2A6D-4D04-A1F0-9D2A4240D941}" type="presParOf" srcId="{DC232451-9EA4-4768-B541-46A04776C7B8}" destId="{D54074C5-7EB3-42CB-8E2A-3CD5D814E551}" srcOrd="0" destOrd="0" presId="urn:microsoft.com/office/officeart/2005/8/layout/list1"/>
    <dgm:cxn modelId="{FB5BB924-F4C6-4A84-BC20-D2898F516F74}" type="presParOf" srcId="{DC232451-9EA4-4768-B541-46A04776C7B8}" destId="{90CBBCD3-73B3-4D72-8D3B-C20006E86F8E}" srcOrd="1" destOrd="0" presId="urn:microsoft.com/office/officeart/2005/8/layout/list1"/>
    <dgm:cxn modelId="{CD0F1F43-C4AC-40AD-8A80-15CCF8EA3710}" type="presParOf" srcId="{A47A0A7E-DCB6-487C-8B14-1C93A3BC94C3}" destId="{28B5C46E-BAE9-44C5-8BD2-458CF1E3AF1C}" srcOrd="9" destOrd="0" presId="urn:microsoft.com/office/officeart/2005/8/layout/list1"/>
    <dgm:cxn modelId="{6839FD19-5551-4ECA-9675-85720E5A08D1}" type="presParOf" srcId="{A47A0A7E-DCB6-487C-8B14-1C93A3BC94C3}" destId="{063ED470-A6B1-4495-BC84-9260923F8115}" srcOrd="10" destOrd="0" presId="urn:microsoft.com/office/officeart/2005/8/layout/list1"/>
    <dgm:cxn modelId="{40CE47D9-7B07-4075-8B2A-7B7BC7B78A71}" type="presParOf" srcId="{A47A0A7E-DCB6-487C-8B14-1C93A3BC94C3}" destId="{8C09E5A0-62DE-4542-B324-92313E905513}" srcOrd="11" destOrd="0" presId="urn:microsoft.com/office/officeart/2005/8/layout/list1"/>
    <dgm:cxn modelId="{CCB3C5EA-1FA2-4CC7-924F-1AFAAD883E2B}" type="presParOf" srcId="{A47A0A7E-DCB6-487C-8B14-1C93A3BC94C3}" destId="{C79A17D5-37BD-4F0E-9A68-40390CD13B2C}" srcOrd="12" destOrd="0" presId="urn:microsoft.com/office/officeart/2005/8/layout/list1"/>
    <dgm:cxn modelId="{9E47B66D-3642-4B88-8C26-084798E5435C}" type="presParOf" srcId="{C79A17D5-37BD-4F0E-9A68-40390CD13B2C}" destId="{5F2E2056-3352-48D9-B9FA-6D8504AFC1AD}" srcOrd="0" destOrd="0" presId="urn:microsoft.com/office/officeart/2005/8/layout/list1"/>
    <dgm:cxn modelId="{CA3A4FA5-1E15-4B89-9535-F98516E10163}" type="presParOf" srcId="{C79A17D5-37BD-4F0E-9A68-40390CD13B2C}" destId="{7A6D1F24-5C71-4B13-8468-19DED38FDF89}" srcOrd="1" destOrd="0" presId="urn:microsoft.com/office/officeart/2005/8/layout/list1"/>
    <dgm:cxn modelId="{C8CE8273-A374-4CA4-98BB-2C1E5F88F006}" type="presParOf" srcId="{A47A0A7E-DCB6-487C-8B14-1C93A3BC94C3}" destId="{D43A7654-5EF8-4556-AC2F-2FAF454A92C2}" srcOrd="13" destOrd="0" presId="urn:microsoft.com/office/officeart/2005/8/layout/list1"/>
    <dgm:cxn modelId="{B9065A45-1189-44E9-AF9E-7ABFA8AB624A}" type="presParOf" srcId="{A47A0A7E-DCB6-487C-8B14-1C93A3BC94C3}" destId="{A1481C8F-1A8E-421B-80DB-51A31315D7D5}" srcOrd="14" destOrd="0" presId="urn:microsoft.com/office/officeart/2005/8/layout/list1"/>
    <dgm:cxn modelId="{2F565310-C6C5-4A46-94AD-57F54D053A90}" type="presParOf" srcId="{A47A0A7E-DCB6-487C-8B14-1C93A3BC94C3}" destId="{B97B13F4-F829-4743-87A5-23609104AE9D}" srcOrd="15" destOrd="0" presId="urn:microsoft.com/office/officeart/2005/8/layout/list1"/>
    <dgm:cxn modelId="{CD881257-17BC-4933-8383-8DCF6ACD9042}" type="presParOf" srcId="{A47A0A7E-DCB6-487C-8B14-1C93A3BC94C3}" destId="{E4CE6703-01C2-42FF-B62D-6FB3AD18F65F}" srcOrd="16" destOrd="0" presId="urn:microsoft.com/office/officeart/2005/8/layout/list1"/>
    <dgm:cxn modelId="{8A7DB7D9-FE1A-456A-84D4-3C0285A56AFE}" type="presParOf" srcId="{E4CE6703-01C2-42FF-B62D-6FB3AD18F65F}" destId="{FFCC7C6C-B12C-4F88-A097-AE291AB76304}" srcOrd="0" destOrd="0" presId="urn:microsoft.com/office/officeart/2005/8/layout/list1"/>
    <dgm:cxn modelId="{086C3780-810A-4725-91EB-162DCAC87427}" type="presParOf" srcId="{E4CE6703-01C2-42FF-B62D-6FB3AD18F65F}" destId="{DBB0E5DD-5B4B-4204-82EC-0E33C329EF48}" srcOrd="1" destOrd="0" presId="urn:microsoft.com/office/officeart/2005/8/layout/list1"/>
    <dgm:cxn modelId="{CB4C9FED-408F-4660-BC32-ED858A1B3C13}" type="presParOf" srcId="{A47A0A7E-DCB6-487C-8B14-1C93A3BC94C3}" destId="{570D2869-9E46-40E3-B509-BBD4B915EF07}" srcOrd="17" destOrd="0" presId="urn:microsoft.com/office/officeart/2005/8/layout/list1"/>
    <dgm:cxn modelId="{8C79EAAB-21B5-47AD-8ED2-216F2AC91B9D}" type="presParOf" srcId="{A47A0A7E-DCB6-487C-8B14-1C93A3BC94C3}" destId="{37744FF0-549D-4A18-9240-4466D27A1647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4CC3AF8-FB35-4AFE-8CFA-652C6139342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E03BA15-FE9A-4A41-B64E-96D30ACADAB0}">
      <dgm:prSet/>
      <dgm:spPr/>
      <dgm:t>
        <a:bodyPr/>
        <a:lstStyle/>
        <a:p>
          <a:r>
            <a:rPr lang="en-GB"/>
            <a:t>Accountable</a:t>
          </a:r>
          <a:endParaRPr lang="en-US"/>
        </a:p>
      </dgm:t>
    </dgm:pt>
    <dgm:pt modelId="{2FB9B21D-DB7C-43DE-923D-9430B4E99DC0}" type="parTrans" cxnId="{0C0D9E6D-ECC7-4D3B-B82E-D9FA8EB53C6A}">
      <dgm:prSet/>
      <dgm:spPr/>
      <dgm:t>
        <a:bodyPr/>
        <a:lstStyle/>
        <a:p>
          <a:endParaRPr lang="en-US"/>
        </a:p>
      </dgm:t>
    </dgm:pt>
    <dgm:pt modelId="{D1D4F2E3-699F-46C2-A122-7D8AD1C1504E}" type="sibTrans" cxnId="{0C0D9E6D-ECC7-4D3B-B82E-D9FA8EB53C6A}">
      <dgm:prSet/>
      <dgm:spPr/>
      <dgm:t>
        <a:bodyPr/>
        <a:lstStyle/>
        <a:p>
          <a:endParaRPr lang="en-US"/>
        </a:p>
      </dgm:t>
    </dgm:pt>
    <dgm:pt modelId="{F530D3E9-074D-422B-B48D-D1C9F7F6A1D5}">
      <dgm:prSet/>
      <dgm:spPr/>
      <dgm:t>
        <a:bodyPr/>
        <a:lstStyle/>
        <a:p>
          <a:r>
            <a:rPr lang="en-GB"/>
            <a:t>Accessible</a:t>
          </a:r>
          <a:endParaRPr lang="en-US"/>
        </a:p>
      </dgm:t>
    </dgm:pt>
    <dgm:pt modelId="{78A57AE8-727A-4E99-A41F-A87E3538BAAD}" type="parTrans" cxnId="{6B660B93-77C4-4E3E-BBD2-57CEA0D7583B}">
      <dgm:prSet/>
      <dgm:spPr/>
      <dgm:t>
        <a:bodyPr/>
        <a:lstStyle/>
        <a:p>
          <a:endParaRPr lang="en-US"/>
        </a:p>
      </dgm:t>
    </dgm:pt>
    <dgm:pt modelId="{C9CA8169-619E-4DCF-B321-6758A2897494}" type="sibTrans" cxnId="{6B660B93-77C4-4E3E-BBD2-57CEA0D7583B}">
      <dgm:prSet/>
      <dgm:spPr/>
      <dgm:t>
        <a:bodyPr/>
        <a:lstStyle/>
        <a:p>
          <a:endParaRPr lang="en-US"/>
        </a:p>
      </dgm:t>
    </dgm:pt>
    <dgm:pt modelId="{E1807562-3201-44CD-B4B2-EA14C74608AF}">
      <dgm:prSet/>
      <dgm:spPr/>
      <dgm:t>
        <a:bodyPr/>
        <a:lstStyle/>
        <a:p>
          <a:r>
            <a:rPr lang="en-GB"/>
            <a:t>Transparent to the public in their acts and duties</a:t>
          </a:r>
          <a:endParaRPr lang="en-US"/>
        </a:p>
      </dgm:t>
    </dgm:pt>
    <dgm:pt modelId="{C9145EBA-CA84-4330-B172-7C10019C2D90}" type="parTrans" cxnId="{1F538358-4DBE-4019-ADF6-8278459E1F3C}">
      <dgm:prSet/>
      <dgm:spPr/>
      <dgm:t>
        <a:bodyPr/>
        <a:lstStyle/>
        <a:p>
          <a:endParaRPr lang="en-US"/>
        </a:p>
      </dgm:t>
    </dgm:pt>
    <dgm:pt modelId="{E08D0022-2861-4973-8F1E-7DC03A9C5811}" type="sibTrans" cxnId="{1F538358-4DBE-4019-ADF6-8278459E1F3C}">
      <dgm:prSet/>
      <dgm:spPr/>
      <dgm:t>
        <a:bodyPr/>
        <a:lstStyle/>
        <a:p>
          <a:endParaRPr lang="en-US"/>
        </a:p>
      </dgm:t>
    </dgm:pt>
    <dgm:pt modelId="{62FB18E6-DB00-4A38-8F15-BF71F11B0C0F}">
      <dgm:prSet/>
      <dgm:spPr/>
      <dgm:t>
        <a:bodyPr/>
        <a:lstStyle/>
        <a:p>
          <a:r>
            <a:rPr lang="en-GB"/>
            <a:t>Implement a Police and Crime Plan</a:t>
          </a:r>
          <a:endParaRPr lang="en-US"/>
        </a:p>
      </dgm:t>
    </dgm:pt>
    <dgm:pt modelId="{8DB55041-651D-4A1D-BF7A-17E372DC8D8C}" type="parTrans" cxnId="{ECDDE098-68E1-4989-BE64-0C4E009CA7D6}">
      <dgm:prSet/>
      <dgm:spPr/>
      <dgm:t>
        <a:bodyPr/>
        <a:lstStyle/>
        <a:p>
          <a:endParaRPr lang="en-US"/>
        </a:p>
      </dgm:t>
    </dgm:pt>
    <dgm:pt modelId="{7B2DFE5B-77A1-461F-8820-C06B5691D1C0}" type="sibTrans" cxnId="{ECDDE098-68E1-4989-BE64-0C4E009CA7D6}">
      <dgm:prSet/>
      <dgm:spPr/>
      <dgm:t>
        <a:bodyPr/>
        <a:lstStyle/>
        <a:p>
          <a:endParaRPr lang="en-US"/>
        </a:p>
      </dgm:t>
    </dgm:pt>
    <dgm:pt modelId="{39E6B304-3C55-4D2D-BD88-EFD7025DBC64}" type="pres">
      <dgm:prSet presAssocID="{94CC3AF8-FB35-4AFE-8CFA-652C61393429}" presName="linear" presStyleCnt="0">
        <dgm:presLayoutVars>
          <dgm:animLvl val="lvl"/>
          <dgm:resizeHandles val="exact"/>
        </dgm:presLayoutVars>
      </dgm:prSet>
      <dgm:spPr/>
    </dgm:pt>
    <dgm:pt modelId="{93B73066-77FF-4AA7-ACE9-3D1FE6B17E26}" type="pres">
      <dgm:prSet presAssocID="{2E03BA15-FE9A-4A41-B64E-96D30ACADAB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35F9486-DA24-4C79-99DE-301FA1D13433}" type="pres">
      <dgm:prSet presAssocID="{D1D4F2E3-699F-46C2-A122-7D8AD1C1504E}" presName="spacer" presStyleCnt="0"/>
      <dgm:spPr/>
    </dgm:pt>
    <dgm:pt modelId="{3D7E5612-9CE9-4CD0-ABF4-F759C8EEA43F}" type="pres">
      <dgm:prSet presAssocID="{F530D3E9-074D-422B-B48D-D1C9F7F6A1D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D02B02B-10FF-426D-AD00-0A07D2504469}" type="pres">
      <dgm:prSet presAssocID="{C9CA8169-619E-4DCF-B321-6758A2897494}" presName="spacer" presStyleCnt="0"/>
      <dgm:spPr/>
    </dgm:pt>
    <dgm:pt modelId="{5AD7BBD3-CFD3-4252-93F8-E09AE75F903E}" type="pres">
      <dgm:prSet presAssocID="{E1807562-3201-44CD-B4B2-EA14C74608A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DD7B097-CC94-4EA5-BD8F-4F8C059DCB47}" type="pres">
      <dgm:prSet presAssocID="{E08D0022-2861-4973-8F1E-7DC03A9C5811}" presName="spacer" presStyleCnt="0"/>
      <dgm:spPr/>
    </dgm:pt>
    <dgm:pt modelId="{4CD4C60B-C1AB-48F6-81A2-429DA0C4C2BB}" type="pres">
      <dgm:prSet presAssocID="{62FB18E6-DB00-4A38-8F15-BF71F11B0C0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C0D9E6D-ECC7-4D3B-B82E-D9FA8EB53C6A}" srcId="{94CC3AF8-FB35-4AFE-8CFA-652C61393429}" destId="{2E03BA15-FE9A-4A41-B64E-96D30ACADAB0}" srcOrd="0" destOrd="0" parTransId="{2FB9B21D-DB7C-43DE-923D-9430B4E99DC0}" sibTransId="{D1D4F2E3-699F-46C2-A122-7D8AD1C1504E}"/>
    <dgm:cxn modelId="{4D40DB55-B67D-422E-B751-BBB5DCD38AD5}" type="presOf" srcId="{94CC3AF8-FB35-4AFE-8CFA-652C61393429}" destId="{39E6B304-3C55-4D2D-BD88-EFD7025DBC64}" srcOrd="0" destOrd="0" presId="urn:microsoft.com/office/officeart/2005/8/layout/vList2"/>
    <dgm:cxn modelId="{1F538358-4DBE-4019-ADF6-8278459E1F3C}" srcId="{94CC3AF8-FB35-4AFE-8CFA-652C61393429}" destId="{E1807562-3201-44CD-B4B2-EA14C74608AF}" srcOrd="2" destOrd="0" parTransId="{C9145EBA-CA84-4330-B172-7C10019C2D90}" sibTransId="{E08D0022-2861-4973-8F1E-7DC03A9C5811}"/>
    <dgm:cxn modelId="{2A2A1180-8FE8-43BD-BC52-CD9C99F2D72E}" type="presOf" srcId="{2E03BA15-FE9A-4A41-B64E-96D30ACADAB0}" destId="{93B73066-77FF-4AA7-ACE9-3D1FE6B17E26}" srcOrd="0" destOrd="0" presId="urn:microsoft.com/office/officeart/2005/8/layout/vList2"/>
    <dgm:cxn modelId="{6B660B93-77C4-4E3E-BBD2-57CEA0D7583B}" srcId="{94CC3AF8-FB35-4AFE-8CFA-652C61393429}" destId="{F530D3E9-074D-422B-B48D-D1C9F7F6A1D5}" srcOrd="1" destOrd="0" parTransId="{78A57AE8-727A-4E99-A41F-A87E3538BAAD}" sibTransId="{C9CA8169-619E-4DCF-B321-6758A2897494}"/>
    <dgm:cxn modelId="{ECDDE098-68E1-4989-BE64-0C4E009CA7D6}" srcId="{94CC3AF8-FB35-4AFE-8CFA-652C61393429}" destId="{62FB18E6-DB00-4A38-8F15-BF71F11B0C0F}" srcOrd="3" destOrd="0" parTransId="{8DB55041-651D-4A1D-BF7A-17E372DC8D8C}" sibTransId="{7B2DFE5B-77A1-461F-8820-C06B5691D1C0}"/>
    <dgm:cxn modelId="{0A4F07AB-6C69-4C96-998A-48BE065CFE42}" type="presOf" srcId="{62FB18E6-DB00-4A38-8F15-BF71F11B0C0F}" destId="{4CD4C60B-C1AB-48F6-81A2-429DA0C4C2BB}" srcOrd="0" destOrd="0" presId="urn:microsoft.com/office/officeart/2005/8/layout/vList2"/>
    <dgm:cxn modelId="{293E66E1-D834-4859-B9DD-00BAF25A8238}" type="presOf" srcId="{E1807562-3201-44CD-B4B2-EA14C74608AF}" destId="{5AD7BBD3-CFD3-4252-93F8-E09AE75F903E}" srcOrd="0" destOrd="0" presId="urn:microsoft.com/office/officeart/2005/8/layout/vList2"/>
    <dgm:cxn modelId="{38F039F6-8602-449E-A7DB-84831CCEBA2D}" type="presOf" srcId="{F530D3E9-074D-422B-B48D-D1C9F7F6A1D5}" destId="{3D7E5612-9CE9-4CD0-ABF4-F759C8EEA43F}" srcOrd="0" destOrd="0" presId="urn:microsoft.com/office/officeart/2005/8/layout/vList2"/>
    <dgm:cxn modelId="{F700334D-2657-4864-84A9-A80AAE693912}" type="presParOf" srcId="{39E6B304-3C55-4D2D-BD88-EFD7025DBC64}" destId="{93B73066-77FF-4AA7-ACE9-3D1FE6B17E26}" srcOrd="0" destOrd="0" presId="urn:microsoft.com/office/officeart/2005/8/layout/vList2"/>
    <dgm:cxn modelId="{26CFCA04-1217-4050-A6DE-534021AC296C}" type="presParOf" srcId="{39E6B304-3C55-4D2D-BD88-EFD7025DBC64}" destId="{535F9486-DA24-4C79-99DE-301FA1D13433}" srcOrd="1" destOrd="0" presId="urn:microsoft.com/office/officeart/2005/8/layout/vList2"/>
    <dgm:cxn modelId="{27318F68-3A9D-4773-90C4-C5E4057B3897}" type="presParOf" srcId="{39E6B304-3C55-4D2D-BD88-EFD7025DBC64}" destId="{3D7E5612-9CE9-4CD0-ABF4-F759C8EEA43F}" srcOrd="2" destOrd="0" presId="urn:microsoft.com/office/officeart/2005/8/layout/vList2"/>
    <dgm:cxn modelId="{C5F4613B-6D07-4167-A86E-5381099E9C49}" type="presParOf" srcId="{39E6B304-3C55-4D2D-BD88-EFD7025DBC64}" destId="{5D02B02B-10FF-426D-AD00-0A07D2504469}" srcOrd="3" destOrd="0" presId="urn:microsoft.com/office/officeart/2005/8/layout/vList2"/>
    <dgm:cxn modelId="{653D26F8-BD73-4C40-903B-7BAF9B5364F1}" type="presParOf" srcId="{39E6B304-3C55-4D2D-BD88-EFD7025DBC64}" destId="{5AD7BBD3-CFD3-4252-93F8-E09AE75F903E}" srcOrd="4" destOrd="0" presId="urn:microsoft.com/office/officeart/2005/8/layout/vList2"/>
    <dgm:cxn modelId="{A8BFADEB-1717-44C9-B368-452CDBA47D42}" type="presParOf" srcId="{39E6B304-3C55-4D2D-BD88-EFD7025DBC64}" destId="{0DD7B097-CC94-4EA5-BD8F-4F8C059DCB47}" srcOrd="5" destOrd="0" presId="urn:microsoft.com/office/officeart/2005/8/layout/vList2"/>
    <dgm:cxn modelId="{25B0784C-21AE-48D4-A01E-DB5CBEEEA89C}" type="presParOf" srcId="{39E6B304-3C55-4D2D-BD88-EFD7025DBC64}" destId="{4CD4C60B-C1AB-48F6-81A2-429DA0C4C2B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8B8EE8B-169A-473E-9098-874961FAF0C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95145B6-9AA7-4874-8AC3-8A0E56096F42}">
      <dgm:prSet/>
      <dgm:spPr/>
      <dgm:t>
        <a:bodyPr/>
        <a:lstStyle/>
        <a:p>
          <a:r>
            <a:rPr lang="en-GB"/>
            <a:t>Role</a:t>
          </a:r>
          <a:endParaRPr lang="en-US"/>
        </a:p>
      </dgm:t>
    </dgm:pt>
    <dgm:pt modelId="{BE102E50-B4B3-44E8-81EF-F08D92864EFB}" type="parTrans" cxnId="{41BE0EAC-3962-4A21-A1EB-30F427D43689}">
      <dgm:prSet/>
      <dgm:spPr/>
      <dgm:t>
        <a:bodyPr/>
        <a:lstStyle/>
        <a:p>
          <a:endParaRPr lang="en-US"/>
        </a:p>
      </dgm:t>
    </dgm:pt>
    <dgm:pt modelId="{0720F9BF-7B75-4376-9772-8DB1D0622C71}" type="sibTrans" cxnId="{41BE0EAC-3962-4A21-A1EB-30F427D43689}">
      <dgm:prSet/>
      <dgm:spPr/>
      <dgm:t>
        <a:bodyPr/>
        <a:lstStyle/>
        <a:p>
          <a:endParaRPr lang="en-US"/>
        </a:p>
      </dgm:t>
    </dgm:pt>
    <dgm:pt modelId="{E4544B73-0BEC-4389-818F-52409340F415}">
      <dgm:prSet/>
      <dgm:spPr/>
      <dgm:t>
        <a:bodyPr/>
        <a:lstStyle/>
        <a:p>
          <a:r>
            <a:rPr lang="en-GB"/>
            <a:t>Responsibilities</a:t>
          </a:r>
          <a:endParaRPr lang="en-US"/>
        </a:p>
      </dgm:t>
    </dgm:pt>
    <dgm:pt modelId="{299CA481-C3ED-4506-BFC0-3B96FF324D93}" type="parTrans" cxnId="{7C4300D8-767C-48B4-A4FA-4591F8133601}">
      <dgm:prSet/>
      <dgm:spPr/>
      <dgm:t>
        <a:bodyPr/>
        <a:lstStyle/>
        <a:p>
          <a:endParaRPr lang="en-US"/>
        </a:p>
      </dgm:t>
    </dgm:pt>
    <dgm:pt modelId="{0D71F3D0-05BC-4027-A223-6FD7EAABD76A}" type="sibTrans" cxnId="{7C4300D8-767C-48B4-A4FA-4591F8133601}">
      <dgm:prSet/>
      <dgm:spPr/>
      <dgm:t>
        <a:bodyPr/>
        <a:lstStyle/>
        <a:p>
          <a:endParaRPr lang="en-US"/>
        </a:p>
      </dgm:t>
    </dgm:pt>
    <dgm:pt modelId="{C6056D2B-5D41-4ADB-AF85-D3CD95C738BE}">
      <dgm:prSet/>
      <dgm:spPr/>
      <dgm:t>
        <a:bodyPr/>
        <a:lstStyle/>
        <a:p>
          <a:r>
            <a:rPr lang="en-GB"/>
            <a:t>Working relationship</a:t>
          </a:r>
          <a:endParaRPr lang="en-US"/>
        </a:p>
      </dgm:t>
    </dgm:pt>
    <dgm:pt modelId="{C4D1BD6B-05B6-4BA1-A12E-DEE689D2CF70}" type="parTrans" cxnId="{BCE7420F-B96C-4DE0-A793-DC1172910C02}">
      <dgm:prSet/>
      <dgm:spPr/>
      <dgm:t>
        <a:bodyPr/>
        <a:lstStyle/>
        <a:p>
          <a:endParaRPr lang="en-US"/>
        </a:p>
      </dgm:t>
    </dgm:pt>
    <dgm:pt modelId="{8A627487-FBC6-4317-AFA9-41E563244838}" type="sibTrans" cxnId="{BCE7420F-B96C-4DE0-A793-DC1172910C02}">
      <dgm:prSet/>
      <dgm:spPr/>
      <dgm:t>
        <a:bodyPr/>
        <a:lstStyle/>
        <a:p>
          <a:endParaRPr lang="en-US"/>
        </a:p>
      </dgm:t>
    </dgm:pt>
    <dgm:pt modelId="{6A328EBB-EB26-4D67-A4CD-E53C9409B632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731E345B-8666-4D2C-B02F-ECB6C70EEB80}" type="parTrans" cxnId="{AB2B14AE-A871-4245-B488-12D58B34E0F5}">
      <dgm:prSet/>
      <dgm:spPr/>
      <dgm:t>
        <a:bodyPr/>
        <a:lstStyle/>
        <a:p>
          <a:endParaRPr lang="en-US"/>
        </a:p>
      </dgm:t>
    </dgm:pt>
    <dgm:pt modelId="{56DECA7C-DCFF-4423-B3F3-0788A305C3ED}" type="sibTrans" cxnId="{AB2B14AE-A871-4245-B488-12D58B34E0F5}">
      <dgm:prSet/>
      <dgm:spPr/>
      <dgm:t>
        <a:bodyPr/>
        <a:lstStyle/>
        <a:p>
          <a:endParaRPr lang="en-US"/>
        </a:p>
      </dgm:t>
    </dgm:pt>
    <dgm:pt modelId="{56EEF69A-5944-4B4F-BB4A-38D204CA1141}">
      <dgm:prSet/>
      <dgm:spPr/>
      <dgm:t>
        <a:bodyPr/>
        <a:lstStyle/>
        <a:p>
          <a:r>
            <a:rPr lang="en-GB"/>
            <a:t>Mutual respect</a:t>
          </a:r>
          <a:endParaRPr lang="en-US"/>
        </a:p>
      </dgm:t>
    </dgm:pt>
    <dgm:pt modelId="{4CEC686E-25B8-4251-A763-427E78A02A2D}" type="parTrans" cxnId="{ACB05F78-E5C8-49C6-8834-59D7E2695ECE}">
      <dgm:prSet/>
      <dgm:spPr/>
      <dgm:t>
        <a:bodyPr/>
        <a:lstStyle/>
        <a:p>
          <a:endParaRPr lang="en-US"/>
        </a:p>
      </dgm:t>
    </dgm:pt>
    <dgm:pt modelId="{B95E132D-353D-411C-91D8-ADB37641C1DA}" type="sibTrans" cxnId="{ACB05F78-E5C8-49C6-8834-59D7E2695ECE}">
      <dgm:prSet/>
      <dgm:spPr/>
      <dgm:t>
        <a:bodyPr/>
        <a:lstStyle/>
        <a:p>
          <a:endParaRPr lang="en-US"/>
        </a:p>
      </dgm:t>
    </dgm:pt>
    <dgm:pt modelId="{76E2E9EA-70DB-4181-848B-696EDF55EAC2}" type="pres">
      <dgm:prSet presAssocID="{08B8EE8B-169A-473E-9098-874961FAF0C1}" presName="linear" presStyleCnt="0">
        <dgm:presLayoutVars>
          <dgm:animLvl val="lvl"/>
          <dgm:resizeHandles val="exact"/>
        </dgm:presLayoutVars>
      </dgm:prSet>
      <dgm:spPr/>
    </dgm:pt>
    <dgm:pt modelId="{8C6DBB75-F3EF-4E1A-8E2B-AFAA9816B2FA}" type="pres">
      <dgm:prSet presAssocID="{695145B6-9AA7-4874-8AC3-8A0E56096F4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7D52608-69A6-44F9-A2F1-450C58FC0C5C}" type="pres">
      <dgm:prSet presAssocID="{0720F9BF-7B75-4376-9772-8DB1D0622C71}" presName="spacer" presStyleCnt="0"/>
      <dgm:spPr/>
    </dgm:pt>
    <dgm:pt modelId="{B7295714-C6E4-4398-A053-E9A816838A47}" type="pres">
      <dgm:prSet presAssocID="{E4544B73-0BEC-4389-818F-52409340F41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3577CD9-EAC1-4429-8947-054F4E167E3D}" type="pres">
      <dgm:prSet presAssocID="{0D71F3D0-05BC-4027-A223-6FD7EAABD76A}" presName="spacer" presStyleCnt="0"/>
      <dgm:spPr/>
    </dgm:pt>
    <dgm:pt modelId="{601F770D-DD97-46BF-9BDE-21EAF2CE857C}" type="pres">
      <dgm:prSet presAssocID="{C6056D2B-5D41-4ADB-AF85-D3CD95C738B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226F32E-6F7B-48E4-A286-2B7B7EEE8C68}" type="pres">
      <dgm:prSet presAssocID="{8A627487-FBC6-4317-AFA9-41E563244838}" presName="spacer" presStyleCnt="0"/>
      <dgm:spPr/>
    </dgm:pt>
    <dgm:pt modelId="{D7A3C27E-2313-4FD3-8969-B536C11A12D7}" type="pres">
      <dgm:prSet presAssocID="{6A328EBB-EB26-4D67-A4CD-E53C9409B63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5E39D58-9077-4A80-B6D9-CDC7F2B1226F}" type="pres">
      <dgm:prSet presAssocID="{56DECA7C-DCFF-4423-B3F3-0788A305C3ED}" presName="spacer" presStyleCnt="0"/>
      <dgm:spPr/>
    </dgm:pt>
    <dgm:pt modelId="{9650618A-AA47-4BF6-A0B6-33A264E28ADD}" type="pres">
      <dgm:prSet presAssocID="{56EEF69A-5944-4B4F-BB4A-38D204CA114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CE7420F-B96C-4DE0-A793-DC1172910C02}" srcId="{08B8EE8B-169A-473E-9098-874961FAF0C1}" destId="{C6056D2B-5D41-4ADB-AF85-D3CD95C738BE}" srcOrd="2" destOrd="0" parTransId="{C4D1BD6B-05B6-4BA1-A12E-DEE689D2CF70}" sibTransId="{8A627487-FBC6-4317-AFA9-41E563244838}"/>
    <dgm:cxn modelId="{F7C4992D-4C8C-482A-BA80-30A3F34A77BF}" type="presOf" srcId="{695145B6-9AA7-4874-8AC3-8A0E56096F42}" destId="{8C6DBB75-F3EF-4E1A-8E2B-AFAA9816B2FA}" srcOrd="0" destOrd="0" presId="urn:microsoft.com/office/officeart/2005/8/layout/vList2"/>
    <dgm:cxn modelId="{ACB05F78-E5C8-49C6-8834-59D7E2695ECE}" srcId="{08B8EE8B-169A-473E-9098-874961FAF0C1}" destId="{56EEF69A-5944-4B4F-BB4A-38D204CA1141}" srcOrd="4" destOrd="0" parTransId="{4CEC686E-25B8-4251-A763-427E78A02A2D}" sibTransId="{B95E132D-353D-411C-91D8-ADB37641C1DA}"/>
    <dgm:cxn modelId="{13AE9A94-E09E-48CD-A186-B42CE72FA76C}" type="presOf" srcId="{C6056D2B-5D41-4ADB-AF85-D3CD95C738BE}" destId="{601F770D-DD97-46BF-9BDE-21EAF2CE857C}" srcOrd="0" destOrd="0" presId="urn:microsoft.com/office/officeart/2005/8/layout/vList2"/>
    <dgm:cxn modelId="{67BC2299-AAE5-4297-BC50-F80BEC97F3D1}" type="presOf" srcId="{E4544B73-0BEC-4389-818F-52409340F415}" destId="{B7295714-C6E4-4398-A053-E9A816838A47}" srcOrd="0" destOrd="0" presId="urn:microsoft.com/office/officeart/2005/8/layout/vList2"/>
    <dgm:cxn modelId="{5326E19E-6BCD-48D8-ADCE-A6942BC06562}" type="presOf" srcId="{08B8EE8B-169A-473E-9098-874961FAF0C1}" destId="{76E2E9EA-70DB-4181-848B-696EDF55EAC2}" srcOrd="0" destOrd="0" presId="urn:microsoft.com/office/officeart/2005/8/layout/vList2"/>
    <dgm:cxn modelId="{41BE0EAC-3962-4A21-A1EB-30F427D43689}" srcId="{08B8EE8B-169A-473E-9098-874961FAF0C1}" destId="{695145B6-9AA7-4874-8AC3-8A0E56096F42}" srcOrd="0" destOrd="0" parTransId="{BE102E50-B4B3-44E8-81EF-F08D92864EFB}" sibTransId="{0720F9BF-7B75-4376-9772-8DB1D0622C71}"/>
    <dgm:cxn modelId="{AB2B14AE-A871-4245-B488-12D58B34E0F5}" srcId="{08B8EE8B-169A-473E-9098-874961FAF0C1}" destId="{6A328EBB-EB26-4D67-A4CD-E53C9409B632}" srcOrd="3" destOrd="0" parTransId="{731E345B-8666-4D2C-B02F-ECB6C70EEB80}" sibTransId="{56DECA7C-DCFF-4423-B3F3-0788A305C3ED}"/>
    <dgm:cxn modelId="{7C4300D8-767C-48B4-A4FA-4591F8133601}" srcId="{08B8EE8B-169A-473E-9098-874961FAF0C1}" destId="{E4544B73-0BEC-4389-818F-52409340F415}" srcOrd="1" destOrd="0" parTransId="{299CA481-C3ED-4506-BFC0-3B96FF324D93}" sibTransId="{0D71F3D0-05BC-4027-A223-6FD7EAABD76A}"/>
    <dgm:cxn modelId="{51D32FF1-653F-453D-B7D3-0714804A5BCC}" type="presOf" srcId="{6A328EBB-EB26-4D67-A4CD-E53C9409B632}" destId="{D7A3C27E-2313-4FD3-8969-B536C11A12D7}" srcOrd="0" destOrd="0" presId="urn:microsoft.com/office/officeart/2005/8/layout/vList2"/>
    <dgm:cxn modelId="{9711AEFE-EB74-47CD-BD7A-04F7760A71C6}" type="presOf" srcId="{56EEF69A-5944-4B4F-BB4A-38D204CA1141}" destId="{9650618A-AA47-4BF6-A0B6-33A264E28ADD}" srcOrd="0" destOrd="0" presId="urn:microsoft.com/office/officeart/2005/8/layout/vList2"/>
    <dgm:cxn modelId="{30631B05-4B9E-4106-8F76-FF026ED79CE6}" type="presParOf" srcId="{76E2E9EA-70DB-4181-848B-696EDF55EAC2}" destId="{8C6DBB75-F3EF-4E1A-8E2B-AFAA9816B2FA}" srcOrd="0" destOrd="0" presId="urn:microsoft.com/office/officeart/2005/8/layout/vList2"/>
    <dgm:cxn modelId="{19D78AB1-9B2E-4B8A-A722-689BBCB16107}" type="presParOf" srcId="{76E2E9EA-70DB-4181-848B-696EDF55EAC2}" destId="{27D52608-69A6-44F9-A2F1-450C58FC0C5C}" srcOrd="1" destOrd="0" presId="urn:microsoft.com/office/officeart/2005/8/layout/vList2"/>
    <dgm:cxn modelId="{8F2D47C0-BE90-4D68-A534-CB88022F386D}" type="presParOf" srcId="{76E2E9EA-70DB-4181-848B-696EDF55EAC2}" destId="{B7295714-C6E4-4398-A053-E9A816838A47}" srcOrd="2" destOrd="0" presId="urn:microsoft.com/office/officeart/2005/8/layout/vList2"/>
    <dgm:cxn modelId="{CF398086-3231-4AD6-8DCD-687678448273}" type="presParOf" srcId="{76E2E9EA-70DB-4181-848B-696EDF55EAC2}" destId="{33577CD9-EAC1-4429-8947-054F4E167E3D}" srcOrd="3" destOrd="0" presId="urn:microsoft.com/office/officeart/2005/8/layout/vList2"/>
    <dgm:cxn modelId="{6C255BF9-392F-47EA-9621-77216CDBC734}" type="presParOf" srcId="{76E2E9EA-70DB-4181-848B-696EDF55EAC2}" destId="{601F770D-DD97-46BF-9BDE-21EAF2CE857C}" srcOrd="4" destOrd="0" presId="urn:microsoft.com/office/officeart/2005/8/layout/vList2"/>
    <dgm:cxn modelId="{8B110EB2-0AB3-45BF-BEC7-0A1BE37AC862}" type="presParOf" srcId="{76E2E9EA-70DB-4181-848B-696EDF55EAC2}" destId="{9226F32E-6F7B-48E4-A286-2B7B7EEE8C68}" srcOrd="5" destOrd="0" presId="urn:microsoft.com/office/officeart/2005/8/layout/vList2"/>
    <dgm:cxn modelId="{F28F46C5-0360-4D38-B5F9-F4CDF25CAC75}" type="presParOf" srcId="{76E2E9EA-70DB-4181-848B-696EDF55EAC2}" destId="{D7A3C27E-2313-4FD3-8969-B536C11A12D7}" srcOrd="6" destOrd="0" presId="urn:microsoft.com/office/officeart/2005/8/layout/vList2"/>
    <dgm:cxn modelId="{70F49D60-6BB8-4A6D-82BE-37CB67370108}" type="presParOf" srcId="{76E2E9EA-70DB-4181-848B-696EDF55EAC2}" destId="{55E39D58-9077-4A80-B6D9-CDC7F2B1226F}" srcOrd="7" destOrd="0" presId="urn:microsoft.com/office/officeart/2005/8/layout/vList2"/>
    <dgm:cxn modelId="{07E4673C-9DD9-4546-9935-B53F41D42335}" type="presParOf" srcId="{76E2E9EA-70DB-4181-848B-696EDF55EAC2}" destId="{9650618A-AA47-4BF6-A0B6-33A264E28AD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A4799E-51C9-4862-8CBE-732762D6E9A0}">
      <dsp:nvSpPr>
        <dsp:cNvPr id="0" name=""/>
        <dsp:cNvSpPr/>
      </dsp:nvSpPr>
      <dsp:spPr>
        <a:xfrm>
          <a:off x="0" y="403268"/>
          <a:ext cx="5732205" cy="13747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Culture within Policing –culture and behaviour challenges both past and present</a:t>
          </a:r>
          <a:endParaRPr lang="en-US" sz="2500" kern="1200"/>
        </a:p>
      </dsp:txBody>
      <dsp:txXfrm>
        <a:off x="67110" y="470378"/>
        <a:ext cx="5597985" cy="1240530"/>
      </dsp:txXfrm>
    </dsp:sp>
    <dsp:sp modelId="{28BF0316-E0FA-4894-B91C-53BA1E08C585}">
      <dsp:nvSpPr>
        <dsp:cNvPr id="0" name=""/>
        <dsp:cNvSpPr/>
      </dsp:nvSpPr>
      <dsp:spPr>
        <a:xfrm>
          <a:off x="0" y="1850019"/>
          <a:ext cx="5732205" cy="1374750"/>
        </a:xfrm>
        <a:prstGeom prst="roundRect">
          <a:avLst/>
        </a:prstGeom>
        <a:solidFill>
          <a:schemeClr val="accent2">
            <a:hueOff val="-751760"/>
            <a:satOff val="-94"/>
            <a:lumOff val="2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Governance –challenges presented both past and present</a:t>
          </a:r>
          <a:endParaRPr lang="en-US" sz="2500" kern="1200"/>
        </a:p>
      </dsp:txBody>
      <dsp:txXfrm>
        <a:off x="67110" y="1917129"/>
        <a:ext cx="5597985" cy="1240530"/>
      </dsp:txXfrm>
    </dsp:sp>
    <dsp:sp modelId="{CFBBB1DB-AF77-45DF-99A2-015A56F872AB}">
      <dsp:nvSpPr>
        <dsp:cNvPr id="0" name=""/>
        <dsp:cNvSpPr/>
      </dsp:nvSpPr>
      <dsp:spPr>
        <a:xfrm>
          <a:off x="0" y="3296769"/>
          <a:ext cx="5732205" cy="1374750"/>
        </a:xfrm>
        <a:prstGeom prst="roundRect">
          <a:avLst/>
        </a:prstGeom>
        <a:solidFill>
          <a:schemeClr val="accent2">
            <a:hueOff val="-1503519"/>
            <a:satOff val="-187"/>
            <a:lumOff val="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Conclusion – engaging both issues that Culture and Leadership are “fundamentally entwined” (Shein, 1986)</a:t>
          </a:r>
          <a:endParaRPr lang="en-US" sz="2500" kern="1200"/>
        </a:p>
      </dsp:txBody>
      <dsp:txXfrm>
        <a:off x="67110" y="3363879"/>
        <a:ext cx="5597985" cy="12405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348A05-0E18-4C28-8149-7959CB0DF07C}">
      <dsp:nvSpPr>
        <dsp:cNvPr id="0" name=""/>
        <dsp:cNvSpPr/>
      </dsp:nvSpPr>
      <dsp:spPr>
        <a:xfrm>
          <a:off x="0" y="0"/>
          <a:ext cx="50950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42091C-0B76-4D39-9F60-B4289BC37B65}">
      <dsp:nvSpPr>
        <dsp:cNvPr id="0" name=""/>
        <dsp:cNvSpPr/>
      </dsp:nvSpPr>
      <dsp:spPr>
        <a:xfrm>
          <a:off x="0" y="0"/>
          <a:ext cx="5095075" cy="2472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baseline="0" dirty="0"/>
            <a:t>Researchers worldwide have regularly condemned police cultures for being defined by prejudice, discrimination and exclusion (Balch, 1972) </a:t>
          </a:r>
          <a:endParaRPr lang="en-US" sz="2700" kern="1200" dirty="0"/>
        </a:p>
      </dsp:txBody>
      <dsp:txXfrm>
        <a:off x="0" y="0"/>
        <a:ext cx="5095075" cy="2472510"/>
      </dsp:txXfrm>
    </dsp:sp>
    <dsp:sp modelId="{433C8753-014C-49E1-ACFB-4F1042600054}">
      <dsp:nvSpPr>
        <dsp:cNvPr id="0" name=""/>
        <dsp:cNvSpPr/>
      </dsp:nvSpPr>
      <dsp:spPr>
        <a:xfrm>
          <a:off x="0" y="2472510"/>
          <a:ext cx="50950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2CFB3-7F82-4490-AFE3-9624302E7B26}">
      <dsp:nvSpPr>
        <dsp:cNvPr id="0" name=""/>
        <dsp:cNvSpPr/>
      </dsp:nvSpPr>
      <dsp:spPr>
        <a:xfrm>
          <a:off x="0" y="2472510"/>
          <a:ext cx="5095075" cy="2472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baseline="0" dirty="0"/>
            <a:t>“</a:t>
          </a:r>
          <a:r>
            <a:rPr lang="en-GB" sz="2700" b="0" i="1" kern="1200" baseline="0" dirty="0"/>
            <a:t>Culture is the commonly held and relatively stable beliefs, attitudes and values that exist within an organisation… the way things are done around here</a:t>
          </a:r>
          <a:r>
            <a:rPr lang="en-GB" sz="2700" b="0" i="0" kern="1200" baseline="0" dirty="0"/>
            <a:t>”, (Deal &amp; Kennedy, 1982)</a:t>
          </a:r>
          <a:endParaRPr lang="en-US" sz="2700" kern="1200" dirty="0"/>
        </a:p>
      </dsp:txBody>
      <dsp:txXfrm>
        <a:off x="0" y="2472510"/>
        <a:ext cx="5095075" cy="24725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39BAD0-1100-46B8-A47C-C1C34A374AEA}">
      <dsp:nvSpPr>
        <dsp:cNvPr id="0" name=""/>
        <dsp:cNvSpPr/>
      </dsp:nvSpPr>
      <dsp:spPr>
        <a:xfrm>
          <a:off x="0" y="22313"/>
          <a:ext cx="5732205" cy="159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Promotional drives</a:t>
          </a:r>
          <a:endParaRPr lang="en-US" sz="4100" kern="1200" dirty="0"/>
        </a:p>
      </dsp:txBody>
      <dsp:txXfrm>
        <a:off x="78008" y="100321"/>
        <a:ext cx="5576189" cy="1441984"/>
      </dsp:txXfrm>
    </dsp:sp>
    <dsp:sp modelId="{4FAD2859-27EB-4251-A912-EC55F762FCA3}">
      <dsp:nvSpPr>
        <dsp:cNvPr id="0" name=""/>
        <dsp:cNvSpPr/>
      </dsp:nvSpPr>
      <dsp:spPr>
        <a:xfrm>
          <a:off x="0" y="1738393"/>
          <a:ext cx="5732205" cy="1598000"/>
        </a:xfrm>
        <a:prstGeom prst="roundRect">
          <a:avLst/>
        </a:prstGeom>
        <a:solidFill>
          <a:schemeClr val="accent2">
            <a:hueOff val="-751760"/>
            <a:satOff val="-94"/>
            <a:lumOff val="2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Social media (twitter, </a:t>
          </a:r>
          <a:r>
            <a:rPr lang="en-GB" sz="4100" kern="1200" dirty="0" err="1"/>
            <a:t>facebook</a:t>
          </a:r>
          <a:r>
            <a:rPr lang="en-GB" sz="4100" kern="1200" dirty="0"/>
            <a:t>, Instagram)</a:t>
          </a:r>
          <a:endParaRPr lang="en-US" sz="4100" kern="1200" dirty="0"/>
        </a:p>
      </dsp:txBody>
      <dsp:txXfrm>
        <a:off x="78008" y="1816401"/>
        <a:ext cx="5576189" cy="1441984"/>
      </dsp:txXfrm>
    </dsp:sp>
    <dsp:sp modelId="{93D78E4E-EF27-467C-906E-72AD79F5B984}">
      <dsp:nvSpPr>
        <dsp:cNvPr id="0" name=""/>
        <dsp:cNvSpPr/>
      </dsp:nvSpPr>
      <dsp:spPr>
        <a:xfrm>
          <a:off x="0" y="3454474"/>
          <a:ext cx="5732205" cy="1598000"/>
        </a:xfrm>
        <a:prstGeom prst="roundRect">
          <a:avLst/>
        </a:prstGeom>
        <a:solidFill>
          <a:schemeClr val="accent2">
            <a:hueOff val="-1503519"/>
            <a:satOff val="-187"/>
            <a:lumOff val="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Volunteer schemes</a:t>
          </a:r>
          <a:endParaRPr lang="en-US" sz="4100" kern="1200" dirty="0"/>
        </a:p>
      </dsp:txBody>
      <dsp:txXfrm>
        <a:off x="78008" y="3532482"/>
        <a:ext cx="5576189" cy="14419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FAB3F-F6D2-49AF-BAD4-B8B5CA752C22}">
      <dsp:nvSpPr>
        <dsp:cNvPr id="0" name=""/>
        <dsp:cNvSpPr/>
      </dsp:nvSpPr>
      <dsp:spPr>
        <a:xfrm>
          <a:off x="761047" y="527472"/>
          <a:ext cx="2762845" cy="165770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various routes available for Police Officer recruitment</a:t>
          </a:r>
          <a:endParaRPr lang="en-US" sz="2600" kern="1200" dirty="0"/>
        </a:p>
      </dsp:txBody>
      <dsp:txXfrm>
        <a:off x="761047" y="527472"/>
        <a:ext cx="2762845" cy="1657707"/>
      </dsp:txXfrm>
    </dsp:sp>
    <dsp:sp modelId="{B1276777-E5C0-4D70-AAC9-517A1F32A735}">
      <dsp:nvSpPr>
        <dsp:cNvPr id="0" name=""/>
        <dsp:cNvSpPr/>
      </dsp:nvSpPr>
      <dsp:spPr>
        <a:xfrm>
          <a:off x="3800177" y="527472"/>
          <a:ext cx="2762845" cy="1657707"/>
        </a:xfrm>
        <a:prstGeom prst="rect">
          <a:avLst/>
        </a:prstGeom>
        <a:solidFill>
          <a:schemeClr val="accent5">
            <a:hueOff val="-296420"/>
            <a:satOff val="64"/>
            <a:lumOff val="-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New Detective route available</a:t>
          </a:r>
          <a:endParaRPr lang="en-US" sz="2600" kern="1200" dirty="0"/>
        </a:p>
      </dsp:txBody>
      <dsp:txXfrm>
        <a:off x="3800177" y="527472"/>
        <a:ext cx="2762845" cy="1657707"/>
      </dsp:txXfrm>
    </dsp:sp>
    <dsp:sp modelId="{BEB6CFC3-85F9-4730-816C-C2B5C19EAA46}">
      <dsp:nvSpPr>
        <dsp:cNvPr id="0" name=""/>
        <dsp:cNvSpPr/>
      </dsp:nvSpPr>
      <dsp:spPr>
        <a:xfrm>
          <a:off x="6839307" y="527472"/>
          <a:ext cx="2762845" cy="1657707"/>
        </a:xfrm>
        <a:prstGeom prst="rect">
          <a:avLst/>
        </a:prstGeom>
        <a:solidFill>
          <a:schemeClr val="accent5">
            <a:hueOff val="-592840"/>
            <a:satOff val="128"/>
            <a:lumOff val="-27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Police Education Qualification Framework</a:t>
          </a:r>
          <a:endParaRPr lang="en-US" sz="2600" kern="1200" dirty="0"/>
        </a:p>
      </dsp:txBody>
      <dsp:txXfrm>
        <a:off x="6839307" y="527472"/>
        <a:ext cx="2762845" cy="1657707"/>
      </dsp:txXfrm>
    </dsp:sp>
    <dsp:sp modelId="{9F3439ED-276A-4A71-9A8E-95DF976AAE20}">
      <dsp:nvSpPr>
        <dsp:cNvPr id="0" name=""/>
        <dsp:cNvSpPr/>
      </dsp:nvSpPr>
      <dsp:spPr>
        <a:xfrm flipH="1">
          <a:off x="0" y="2462135"/>
          <a:ext cx="4282520" cy="1121256"/>
        </a:xfrm>
        <a:prstGeom prst="rect">
          <a:avLst/>
        </a:prstGeom>
        <a:solidFill>
          <a:schemeClr val="accent5">
            <a:hueOff val="-889260"/>
            <a:satOff val="192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To professionalise Policing</a:t>
          </a:r>
          <a:endParaRPr lang="en-US" sz="2600" kern="1200" dirty="0"/>
        </a:p>
      </dsp:txBody>
      <dsp:txXfrm>
        <a:off x="0" y="2462135"/>
        <a:ext cx="4282520" cy="1121256"/>
      </dsp:txXfrm>
    </dsp:sp>
    <dsp:sp modelId="{9489A8E6-7D14-45BA-A277-5BFE57AA2039}">
      <dsp:nvSpPr>
        <dsp:cNvPr id="0" name=""/>
        <dsp:cNvSpPr/>
      </dsp:nvSpPr>
      <dsp:spPr>
        <a:xfrm>
          <a:off x="4560015" y="2461464"/>
          <a:ext cx="2762845" cy="1657707"/>
        </a:xfrm>
        <a:prstGeom prst="rect">
          <a:avLst/>
        </a:prstGeom>
        <a:solidFill>
          <a:schemeClr val="accent5">
            <a:hueOff val="-1185680"/>
            <a:satOff val="256"/>
            <a:lumOff val="-5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Standardise recruitment training &amp; support</a:t>
          </a:r>
          <a:endParaRPr lang="en-US" sz="2600" kern="1200" dirty="0"/>
        </a:p>
      </dsp:txBody>
      <dsp:txXfrm>
        <a:off x="4560015" y="2461464"/>
        <a:ext cx="2762845" cy="1657707"/>
      </dsp:txXfrm>
    </dsp:sp>
    <dsp:sp modelId="{05E7D258-B59D-436D-B5D8-A8CFA7B0FCA3}">
      <dsp:nvSpPr>
        <dsp:cNvPr id="0" name=""/>
        <dsp:cNvSpPr/>
      </dsp:nvSpPr>
      <dsp:spPr>
        <a:xfrm>
          <a:off x="7599144" y="2461464"/>
          <a:ext cx="2762845" cy="1657707"/>
        </a:xfrm>
        <a:prstGeom prst="rect">
          <a:avLst/>
        </a:prstGeom>
        <a:solidFill>
          <a:schemeClr val="accent5">
            <a:hueOff val="-1482101"/>
            <a:satOff val="320"/>
            <a:lumOff val="-68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Development &amp; Leadership opportunities</a:t>
          </a:r>
          <a:endParaRPr lang="en-US" sz="2600" kern="1200"/>
        </a:p>
      </dsp:txBody>
      <dsp:txXfrm>
        <a:off x="7599144" y="2461464"/>
        <a:ext cx="2762845" cy="16577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5784B2-3911-4A47-89FA-200107A1C9AB}">
      <dsp:nvSpPr>
        <dsp:cNvPr id="0" name=""/>
        <dsp:cNvSpPr/>
      </dsp:nvSpPr>
      <dsp:spPr>
        <a:xfrm>
          <a:off x="0" y="1168"/>
          <a:ext cx="103632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B37006-19D9-4C20-ADA0-648BC739BD60}">
      <dsp:nvSpPr>
        <dsp:cNvPr id="0" name=""/>
        <dsp:cNvSpPr/>
      </dsp:nvSpPr>
      <dsp:spPr>
        <a:xfrm>
          <a:off x="0" y="1168"/>
          <a:ext cx="10353079" cy="2111148"/>
        </a:xfrm>
        <a:prstGeom prst="rect">
          <a:avLst/>
        </a:prstGeom>
        <a:solidFill>
          <a:schemeClr val="accent1">
            <a:alpha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“ </a:t>
          </a:r>
          <a:r>
            <a:rPr lang="en-GB" sz="2900" i="1" kern="1200" dirty="0"/>
            <a:t>Culture change is needed or those newly recruited will leave, making efforts to increase diversity ineffective - addressing recruitment, retention &amp; progression for all minority groups is crucial to ensure policing is representative</a:t>
          </a:r>
          <a:r>
            <a:rPr lang="en-GB" sz="2900" kern="1200" dirty="0"/>
            <a:t>”</a:t>
          </a:r>
          <a:endParaRPr lang="en-US" sz="2900" kern="1200" dirty="0"/>
        </a:p>
      </dsp:txBody>
      <dsp:txXfrm>
        <a:off x="0" y="1168"/>
        <a:ext cx="10353079" cy="2111148"/>
      </dsp:txXfrm>
    </dsp:sp>
    <dsp:sp modelId="{24BA14AE-D731-49A4-858E-8484289DCD62}">
      <dsp:nvSpPr>
        <dsp:cNvPr id="0" name=""/>
        <dsp:cNvSpPr/>
      </dsp:nvSpPr>
      <dsp:spPr>
        <a:xfrm>
          <a:off x="0" y="2112316"/>
          <a:ext cx="103632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949D71-44FB-4414-ACA5-FC0FED0806D8}">
      <dsp:nvSpPr>
        <dsp:cNvPr id="0" name=""/>
        <dsp:cNvSpPr/>
      </dsp:nvSpPr>
      <dsp:spPr>
        <a:xfrm>
          <a:off x="0" y="2112316"/>
          <a:ext cx="10363200" cy="1589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(</a:t>
          </a:r>
          <a:r>
            <a:rPr lang="en-GB" sz="2900" kern="1200" dirty="0" err="1"/>
            <a:t>Friedl</a:t>
          </a:r>
          <a:r>
            <a:rPr lang="en-GB" sz="2900" kern="1200" dirty="0"/>
            <a:t>, 2020) International Association of Women in Policing Conference</a:t>
          </a:r>
          <a:endParaRPr lang="en-US" sz="2900" kern="1200" dirty="0"/>
        </a:p>
      </dsp:txBody>
      <dsp:txXfrm>
        <a:off x="0" y="2112316"/>
        <a:ext cx="10363200" cy="158918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996487-4744-43F2-A671-88877BF82363}">
      <dsp:nvSpPr>
        <dsp:cNvPr id="0" name=""/>
        <dsp:cNvSpPr/>
      </dsp:nvSpPr>
      <dsp:spPr>
        <a:xfrm>
          <a:off x="0" y="831034"/>
          <a:ext cx="4796346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CC5D6D-68FC-4F89-8F89-CB45233166B0}">
      <dsp:nvSpPr>
        <dsp:cNvPr id="0" name=""/>
        <dsp:cNvSpPr/>
      </dsp:nvSpPr>
      <dsp:spPr>
        <a:xfrm>
          <a:off x="239817" y="624394"/>
          <a:ext cx="3357442" cy="4132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6903" tIns="0" rIns="126903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/>
            <a:t>Quadripartite model of Governance</a:t>
          </a:r>
          <a:endParaRPr lang="en-US" sz="1400" kern="1200"/>
        </a:p>
      </dsp:txBody>
      <dsp:txXfrm>
        <a:off x="259992" y="644569"/>
        <a:ext cx="3317092" cy="372930"/>
      </dsp:txXfrm>
    </dsp:sp>
    <dsp:sp modelId="{ADCC4DE7-6C0A-4083-BE05-E19D64862C1B}">
      <dsp:nvSpPr>
        <dsp:cNvPr id="0" name=""/>
        <dsp:cNvSpPr/>
      </dsp:nvSpPr>
      <dsp:spPr>
        <a:xfrm>
          <a:off x="0" y="1466074"/>
          <a:ext cx="4796346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4EA7C5-020F-4CCB-A727-604E2986F99B}">
      <dsp:nvSpPr>
        <dsp:cNvPr id="0" name=""/>
        <dsp:cNvSpPr/>
      </dsp:nvSpPr>
      <dsp:spPr>
        <a:xfrm>
          <a:off x="239817" y="1259434"/>
          <a:ext cx="3357442" cy="4132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6903" tIns="0" rIns="126903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Police and Crime Commissioner (PCC)</a:t>
          </a:r>
          <a:endParaRPr lang="en-US" sz="1400" kern="1200"/>
        </a:p>
      </dsp:txBody>
      <dsp:txXfrm>
        <a:off x="259992" y="1279609"/>
        <a:ext cx="3317092" cy="372930"/>
      </dsp:txXfrm>
    </dsp:sp>
    <dsp:sp modelId="{063ED470-A6B1-4495-BC84-9260923F8115}">
      <dsp:nvSpPr>
        <dsp:cNvPr id="0" name=""/>
        <dsp:cNvSpPr/>
      </dsp:nvSpPr>
      <dsp:spPr>
        <a:xfrm>
          <a:off x="0" y="2101114"/>
          <a:ext cx="4796346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CBBCD3-73B3-4D72-8D3B-C20006E86F8E}">
      <dsp:nvSpPr>
        <dsp:cNvPr id="0" name=""/>
        <dsp:cNvSpPr/>
      </dsp:nvSpPr>
      <dsp:spPr>
        <a:xfrm>
          <a:off x="239817" y="1894474"/>
          <a:ext cx="3357442" cy="4132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6903" tIns="0" rIns="126903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Police and Crime Panel (PCP)</a:t>
          </a:r>
          <a:endParaRPr lang="en-US" sz="1400" kern="1200"/>
        </a:p>
      </dsp:txBody>
      <dsp:txXfrm>
        <a:off x="259992" y="1914649"/>
        <a:ext cx="3317092" cy="372930"/>
      </dsp:txXfrm>
    </dsp:sp>
    <dsp:sp modelId="{A1481C8F-1A8E-421B-80DB-51A31315D7D5}">
      <dsp:nvSpPr>
        <dsp:cNvPr id="0" name=""/>
        <dsp:cNvSpPr/>
      </dsp:nvSpPr>
      <dsp:spPr>
        <a:xfrm>
          <a:off x="0" y="2736154"/>
          <a:ext cx="4796346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6D1F24-5C71-4B13-8468-19DED38FDF89}">
      <dsp:nvSpPr>
        <dsp:cNvPr id="0" name=""/>
        <dsp:cNvSpPr/>
      </dsp:nvSpPr>
      <dsp:spPr>
        <a:xfrm>
          <a:off x="239817" y="2529514"/>
          <a:ext cx="3357442" cy="4132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6903" tIns="0" rIns="126903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Chief Constable</a:t>
          </a:r>
          <a:endParaRPr lang="en-US" sz="1400" kern="1200"/>
        </a:p>
      </dsp:txBody>
      <dsp:txXfrm>
        <a:off x="259992" y="2549689"/>
        <a:ext cx="3317092" cy="372930"/>
      </dsp:txXfrm>
    </dsp:sp>
    <dsp:sp modelId="{37744FF0-549D-4A18-9240-4466D27A1647}">
      <dsp:nvSpPr>
        <dsp:cNvPr id="0" name=""/>
        <dsp:cNvSpPr/>
      </dsp:nvSpPr>
      <dsp:spPr>
        <a:xfrm>
          <a:off x="0" y="3358585"/>
          <a:ext cx="4796346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B0E5DD-5B4B-4204-82EC-0E33C329EF48}">
      <dsp:nvSpPr>
        <dsp:cNvPr id="0" name=""/>
        <dsp:cNvSpPr/>
      </dsp:nvSpPr>
      <dsp:spPr>
        <a:xfrm>
          <a:off x="239817" y="3164554"/>
          <a:ext cx="3357442" cy="40067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6903" tIns="0" rIns="126903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Home Secretary – Home Office</a:t>
          </a:r>
          <a:endParaRPr lang="en-US" sz="1400" kern="1200" dirty="0"/>
        </a:p>
      </dsp:txBody>
      <dsp:txXfrm>
        <a:off x="259376" y="3184113"/>
        <a:ext cx="3318324" cy="36155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B73066-77FF-4AA7-ACE9-3D1FE6B17E26}">
      <dsp:nvSpPr>
        <dsp:cNvPr id="0" name=""/>
        <dsp:cNvSpPr/>
      </dsp:nvSpPr>
      <dsp:spPr>
        <a:xfrm>
          <a:off x="0" y="69256"/>
          <a:ext cx="5732205" cy="11692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Accountable</a:t>
          </a:r>
          <a:endParaRPr lang="en-US" sz="3000" kern="1200"/>
        </a:p>
      </dsp:txBody>
      <dsp:txXfrm>
        <a:off x="57079" y="126335"/>
        <a:ext cx="5618047" cy="1055110"/>
      </dsp:txXfrm>
    </dsp:sp>
    <dsp:sp modelId="{3D7E5612-9CE9-4CD0-ABF4-F759C8EEA43F}">
      <dsp:nvSpPr>
        <dsp:cNvPr id="0" name=""/>
        <dsp:cNvSpPr/>
      </dsp:nvSpPr>
      <dsp:spPr>
        <a:xfrm>
          <a:off x="0" y="1324925"/>
          <a:ext cx="5732205" cy="1169268"/>
        </a:xfrm>
        <a:prstGeom prst="roundRect">
          <a:avLst/>
        </a:prstGeom>
        <a:solidFill>
          <a:schemeClr val="accent2">
            <a:hueOff val="-501173"/>
            <a:satOff val="-62"/>
            <a:lumOff val="18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Accessible</a:t>
          </a:r>
          <a:endParaRPr lang="en-US" sz="3000" kern="1200"/>
        </a:p>
      </dsp:txBody>
      <dsp:txXfrm>
        <a:off x="57079" y="1382004"/>
        <a:ext cx="5618047" cy="1055110"/>
      </dsp:txXfrm>
    </dsp:sp>
    <dsp:sp modelId="{5AD7BBD3-CFD3-4252-93F8-E09AE75F903E}">
      <dsp:nvSpPr>
        <dsp:cNvPr id="0" name=""/>
        <dsp:cNvSpPr/>
      </dsp:nvSpPr>
      <dsp:spPr>
        <a:xfrm>
          <a:off x="0" y="2580594"/>
          <a:ext cx="5732205" cy="1169268"/>
        </a:xfrm>
        <a:prstGeom prst="roundRect">
          <a:avLst/>
        </a:prstGeom>
        <a:solidFill>
          <a:schemeClr val="accent2">
            <a:hueOff val="-1002346"/>
            <a:satOff val="-125"/>
            <a:lumOff val="37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Transparent to the public in their acts and duties</a:t>
          </a:r>
          <a:endParaRPr lang="en-US" sz="3000" kern="1200"/>
        </a:p>
      </dsp:txBody>
      <dsp:txXfrm>
        <a:off x="57079" y="2637673"/>
        <a:ext cx="5618047" cy="1055110"/>
      </dsp:txXfrm>
    </dsp:sp>
    <dsp:sp modelId="{4CD4C60B-C1AB-48F6-81A2-429DA0C4C2BB}">
      <dsp:nvSpPr>
        <dsp:cNvPr id="0" name=""/>
        <dsp:cNvSpPr/>
      </dsp:nvSpPr>
      <dsp:spPr>
        <a:xfrm>
          <a:off x="0" y="3836262"/>
          <a:ext cx="5732205" cy="1169268"/>
        </a:xfrm>
        <a:prstGeom prst="roundRect">
          <a:avLst/>
        </a:prstGeom>
        <a:solidFill>
          <a:schemeClr val="accent2">
            <a:hueOff val="-1503519"/>
            <a:satOff val="-187"/>
            <a:lumOff val="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Implement a Police and Crime Plan</a:t>
          </a:r>
          <a:endParaRPr lang="en-US" sz="3000" kern="1200"/>
        </a:p>
      </dsp:txBody>
      <dsp:txXfrm>
        <a:off x="57079" y="3893341"/>
        <a:ext cx="5618047" cy="10551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6DBB75-F3EF-4E1A-8E2B-AFAA9816B2FA}">
      <dsp:nvSpPr>
        <dsp:cNvPr id="0" name=""/>
        <dsp:cNvSpPr/>
      </dsp:nvSpPr>
      <dsp:spPr>
        <a:xfrm>
          <a:off x="0" y="39938"/>
          <a:ext cx="5732205" cy="9114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Role</a:t>
          </a:r>
          <a:endParaRPr lang="en-US" sz="3800" kern="1200"/>
        </a:p>
      </dsp:txBody>
      <dsp:txXfrm>
        <a:off x="44492" y="84430"/>
        <a:ext cx="5643221" cy="822446"/>
      </dsp:txXfrm>
    </dsp:sp>
    <dsp:sp modelId="{B7295714-C6E4-4398-A053-E9A816838A47}">
      <dsp:nvSpPr>
        <dsp:cNvPr id="0" name=""/>
        <dsp:cNvSpPr/>
      </dsp:nvSpPr>
      <dsp:spPr>
        <a:xfrm>
          <a:off x="0" y="1060808"/>
          <a:ext cx="5732205" cy="911430"/>
        </a:xfrm>
        <a:prstGeom prst="roundRect">
          <a:avLst/>
        </a:prstGeom>
        <a:solidFill>
          <a:schemeClr val="accent2">
            <a:hueOff val="-375880"/>
            <a:satOff val="-47"/>
            <a:lumOff val="14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Responsibilities</a:t>
          </a:r>
          <a:endParaRPr lang="en-US" sz="3800" kern="1200"/>
        </a:p>
      </dsp:txBody>
      <dsp:txXfrm>
        <a:off x="44492" y="1105300"/>
        <a:ext cx="5643221" cy="822446"/>
      </dsp:txXfrm>
    </dsp:sp>
    <dsp:sp modelId="{601F770D-DD97-46BF-9BDE-21EAF2CE857C}">
      <dsp:nvSpPr>
        <dsp:cNvPr id="0" name=""/>
        <dsp:cNvSpPr/>
      </dsp:nvSpPr>
      <dsp:spPr>
        <a:xfrm>
          <a:off x="0" y="2081678"/>
          <a:ext cx="5732205" cy="911430"/>
        </a:xfrm>
        <a:prstGeom prst="roundRect">
          <a:avLst/>
        </a:prstGeom>
        <a:solidFill>
          <a:schemeClr val="accent2">
            <a:hueOff val="-751760"/>
            <a:satOff val="-94"/>
            <a:lumOff val="2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Working relationship</a:t>
          </a:r>
          <a:endParaRPr lang="en-US" sz="3800" kern="1200"/>
        </a:p>
      </dsp:txBody>
      <dsp:txXfrm>
        <a:off x="44492" y="2126170"/>
        <a:ext cx="5643221" cy="822446"/>
      </dsp:txXfrm>
    </dsp:sp>
    <dsp:sp modelId="{D7A3C27E-2313-4FD3-8969-B536C11A12D7}">
      <dsp:nvSpPr>
        <dsp:cNvPr id="0" name=""/>
        <dsp:cNvSpPr/>
      </dsp:nvSpPr>
      <dsp:spPr>
        <a:xfrm>
          <a:off x="0" y="3102549"/>
          <a:ext cx="5732205" cy="911430"/>
        </a:xfrm>
        <a:prstGeom prst="roundRect">
          <a:avLst/>
        </a:prstGeom>
        <a:solidFill>
          <a:schemeClr val="accent2">
            <a:hueOff val="-1127639"/>
            <a:satOff val="-140"/>
            <a:lumOff val="42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Communication</a:t>
          </a:r>
          <a:endParaRPr lang="en-US" sz="3800" kern="1200"/>
        </a:p>
      </dsp:txBody>
      <dsp:txXfrm>
        <a:off x="44492" y="3147041"/>
        <a:ext cx="5643221" cy="822446"/>
      </dsp:txXfrm>
    </dsp:sp>
    <dsp:sp modelId="{9650618A-AA47-4BF6-A0B6-33A264E28ADD}">
      <dsp:nvSpPr>
        <dsp:cNvPr id="0" name=""/>
        <dsp:cNvSpPr/>
      </dsp:nvSpPr>
      <dsp:spPr>
        <a:xfrm>
          <a:off x="0" y="4123419"/>
          <a:ext cx="5732205" cy="911430"/>
        </a:xfrm>
        <a:prstGeom prst="roundRect">
          <a:avLst/>
        </a:prstGeom>
        <a:solidFill>
          <a:schemeClr val="accent2">
            <a:hueOff val="-1503519"/>
            <a:satOff val="-187"/>
            <a:lumOff val="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Mutual respect</a:t>
          </a:r>
          <a:endParaRPr lang="en-US" sz="3800" kern="1200"/>
        </a:p>
      </dsp:txBody>
      <dsp:txXfrm>
        <a:off x="44492" y="4167911"/>
        <a:ext cx="5643221" cy="822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435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429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89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788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67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603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752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386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596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027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86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3200" cy="13144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853369"/>
            <a:ext cx="10363200" cy="3088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0D4E46AA-1EC0-4433-9956-E798E94A6FB7}" type="datetimeFigureOut">
              <a:rPr lang="en-US" smtClean="0"/>
              <a:pPr/>
              <a:t>7/22/2022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7998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87000"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SzPct val="87000"/>
        <a:buFontTx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10" Type="http://schemas.openxmlformats.org/officeDocument/2006/relationships/image" Target="../media/image2.png"/><Relationship Id="rId4" Type="http://schemas.openxmlformats.org/officeDocument/2006/relationships/diagramData" Target="../diagrams/data4.xml"/><Relationship Id="rId9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2.png"/><Relationship Id="rId4" Type="http://schemas.openxmlformats.org/officeDocument/2006/relationships/image" Target="../media/image1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image" Target="../media/image1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ssrn.com/abstract=343461" TargetMode="External"/><Relationship Id="rId2" Type="http://schemas.openxmlformats.org/officeDocument/2006/relationships/hyperlink" Target="http://www.jstor.org/stable/1142281.%20Accessed%2022.1%20202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olicefoundation.org/leading-culture-change/" TargetMode="External"/><Relationship Id="rId4" Type="http://schemas.openxmlformats.org/officeDocument/2006/relationships/hyperlink" Target="https://dx.doi.org/10.2139/ssrn.343461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guidance" TargetMode="External"/><Relationship Id="rId2" Type="http://schemas.openxmlformats.org/officeDocument/2006/relationships/hyperlink" Target="https://www.college.police.uk/what-we-do/learning/policing-education-qualifications-framework/pages.asp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eforshe.org/en/movement" TargetMode="External"/><Relationship Id="rId4" Type="http://schemas.openxmlformats.org/officeDocument/2006/relationships/hyperlink" Target="http://www.historic-uk.com/HistoryUK/HistoryofBritain/Bow-Street-Runners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lawenforcementactionpartnership.org/peel-policing-principles/" TargetMode="External"/><Relationship Id="rId2" Type="http://schemas.openxmlformats.org/officeDocument/2006/relationships/hyperlink" Target="https://www.gov.uk/government/organisations/home-office/about/statistics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the-new-leader/police-culture-now-but-not-forever-10e4eOf903fc" TargetMode="External"/><Relationship Id="rId2" Type="http://schemas.openxmlformats.org/officeDocument/2006/relationships/hyperlink" Target="http://www.policeprofessional.com/news/npcc-chair-43-force-model-must-change-to-meet-21st-century-threats/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" TargetMode="External"/><Relationship Id="rId2" Type="http://schemas.openxmlformats.org/officeDocument/2006/relationships/hyperlink" Target="https://gov.wales/delivering-justice-for-wales%20accessed%2012.7.2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justiceinspectorates.gov.uk/hmicfrs/wp-content/uploads/sir-thomas-winsors-speech-apcc-npcc-conference-2016.pdf" TargetMode="External"/><Relationship Id="rId4" Type="http://schemas.openxmlformats.org/officeDocument/2006/relationships/hyperlink" Target="https://www.policeforum.org/chuck-wexl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lue and pink paint mixture">
            <a:extLst>
              <a:ext uri="{FF2B5EF4-FFF2-40B4-BE49-F238E27FC236}">
                <a16:creationId xmlns:a16="http://schemas.microsoft.com/office/drawing/2014/main" id="{439DEC71-7E2E-6FAC-FD33-4AA11EF716C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t="1573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8390362-5868-4DF6-BD74-91C72884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035382" y="-1298619"/>
            <a:ext cx="4121238" cy="12191998"/>
          </a:xfrm>
          <a:prstGeom prst="rect">
            <a:avLst/>
          </a:prstGeom>
          <a:gradFill flip="none" rotWithShape="1">
            <a:gsLst>
              <a:gs pos="36000">
                <a:srgbClr val="000000">
                  <a:alpha val="26000"/>
                </a:srgbClr>
              </a:gs>
              <a:gs pos="0">
                <a:srgbClr val="000000">
                  <a:alpha val="0"/>
                </a:srgbClr>
              </a:gs>
              <a:gs pos="61000">
                <a:srgbClr val="0E0D12">
                  <a:alpha val="58000"/>
                </a:srgbClr>
              </a:gs>
              <a:gs pos="88000">
                <a:srgbClr val="000000">
                  <a:alpha val="58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279328-3446-4E06-A861-E259DD9C75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3612995"/>
            <a:ext cx="6835698" cy="1855646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Contemporary Issues in Policing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70D6EE-02B8-4DA7-99D3-49C2A63A61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6937" y="4326673"/>
            <a:ext cx="3211550" cy="1141964"/>
          </a:xfrm>
        </p:spPr>
        <p:txBody>
          <a:bodyPr anchor="b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Katrina Farley 2016107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A5C8BF2-C035-4BFF-8802-A39723834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2570" y="5821999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4537A6C-4C5B-4339-918A-2DBB51E966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207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687"/>
    </mc:Choice>
    <mc:Fallback xmlns="">
      <p:transition spd="slow" advTm="196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209B62C-3402-4623-9A7C-AA048B56F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C2C2EF-6EAD-4FD3-B971-4C03932EA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3543299" cy="3227536"/>
          </a:xfr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threePt" dir="t"/>
            </a:scene3d>
            <a:sp3d extrusionH="57150">
              <a:bevelT w="50800" h="38100" prst="riblet"/>
            </a:sp3d>
          </a:bodyPr>
          <a:lstStyle/>
          <a:p>
            <a:r>
              <a:rPr lang="en-US" b="1" u="sng" dirty="0">
                <a:ln w="22225">
                  <a:solidFill>
                    <a:schemeClr val="accent2"/>
                  </a:solidFill>
                  <a:prstDash val="solid"/>
                </a:ln>
              </a:rPr>
              <a:t>Overview of Contemporary Issues being explored: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57700" y="5756461"/>
            <a:ext cx="77343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DEE54F-42BF-6A13-61CC-916D7320E1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7197717"/>
              </p:ext>
            </p:extLst>
          </p:nvPr>
        </p:nvGraphicFramePr>
        <p:xfrm>
          <a:off x="5545394" y="867226"/>
          <a:ext cx="5732206" cy="5074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A4F3FE2-5AC8-4ED4-8069-AE47EB4913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546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045"/>
    </mc:Choice>
    <mc:Fallback xmlns="">
      <p:transition spd="slow" advTm="510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8458ED-8945-475C-8965-F7340586A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4533900" cy="3211484"/>
          </a:xfrm>
        </p:spPr>
        <p:txBody>
          <a:bodyPr anchor="t">
            <a:normAutofit/>
          </a:bodyPr>
          <a:lstStyle/>
          <a:p>
            <a:r>
              <a:rPr lang="en-GB" sz="48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is Culture?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971901-9FF8-9474-470F-7307030405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4953992"/>
              </p:ext>
            </p:extLst>
          </p:nvPr>
        </p:nvGraphicFramePr>
        <p:xfrm>
          <a:off x="6182524" y="996993"/>
          <a:ext cx="5095076" cy="4945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7FC2E22-8ED3-4585-A50A-36B5FF9C8C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059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731"/>
    </mc:Choice>
    <mc:Fallback xmlns="">
      <p:transition spd="slow" advTm="147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1547058-D110-4F98-9FA0-FD15974724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66" r="-2" b="15053"/>
          <a:stretch/>
        </p:blipFill>
        <p:spPr bwMode="auto">
          <a:xfrm>
            <a:off x="158620" y="167951"/>
            <a:ext cx="6353927" cy="3261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37121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CC24AC5E-6CD6-4FB5-AB1D-511F19E42A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39" r="-2" b="-6407"/>
          <a:stretch/>
        </p:blipFill>
        <p:spPr bwMode="auto">
          <a:xfrm>
            <a:off x="158620" y="3643604"/>
            <a:ext cx="6353928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60C7F1-4C0A-4910-B754-2A398A771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3037" y="1418253"/>
            <a:ext cx="3924562" cy="4523576"/>
          </a:xfrm>
        </p:spPr>
        <p:txBody>
          <a:bodyPr>
            <a:normAutofit fontScale="4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5900" dirty="0"/>
              <a:t> “</a:t>
            </a:r>
            <a:r>
              <a:rPr lang="en-GB" sz="5900" i="1" dirty="0"/>
              <a:t>the police are the public and the public are the police”     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5100" dirty="0"/>
          </a:p>
          <a:p>
            <a:pPr>
              <a:buFont typeface="Wingdings" panose="05000000000000000000" pitchFamily="2" charset="2"/>
              <a:buChar char="Ø"/>
            </a:pPr>
            <a:endParaRPr lang="en-GB" sz="51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5900" dirty="0"/>
              <a:t>“</a:t>
            </a:r>
            <a:r>
              <a:rPr lang="en-GB" sz="5900" i="1" dirty="0"/>
              <a:t>secure and maintain public respect”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5100" dirty="0"/>
          </a:p>
          <a:p>
            <a:pPr marL="0" indent="0">
              <a:buNone/>
            </a:pPr>
            <a:r>
              <a:rPr lang="en-GB" sz="5100" dirty="0"/>
              <a:t>(Peel, 1829)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C2D01A3-A4C1-4DCA-B336-F0A17477B9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60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09"/>
    </mc:Choice>
    <mc:Fallback xmlns="">
      <p:transition spd="slow" advTm="34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BF7A6-FFAA-4471-ADF2-504F3C0E8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5181600" cy="1314443"/>
          </a:xfrm>
        </p:spPr>
        <p:txBody>
          <a:bodyPr>
            <a:normAutofit/>
          </a:bodyPr>
          <a:lstStyle/>
          <a:p>
            <a:r>
              <a:rPr lang="en-GB" b="1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Women in Policing</a:t>
            </a:r>
          </a:p>
        </p:txBody>
      </p:sp>
      <p:cxnSp>
        <p:nvCxnSpPr>
          <p:cNvPr id="3081" name="Straight Connector 3080">
            <a:extLst>
              <a:ext uri="{FF2B5EF4-FFF2-40B4-BE49-F238E27FC236}">
                <a16:creationId xmlns:a16="http://schemas.microsoft.com/office/drawing/2014/main" id="{7DC0D673-1F99-4297-849B-F821ED3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F6A9A-B4B3-4E8B-BA1A-D7B8C2950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853368"/>
            <a:ext cx="5065296" cy="3607589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 First introduced 1883                                                                  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Edith </a:t>
            </a:r>
            <a:r>
              <a:rPr lang="en-GB" sz="2800" dirty="0" err="1"/>
              <a:t>Tancrad</a:t>
            </a:r>
            <a:r>
              <a:rPr lang="en-GB" sz="2800" dirty="0"/>
              <a:t> – 1910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Legal changes:                                                              </a:t>
            </a:r>
          </a:p>
          <a:p>
            <a:pPr marL="0" indent="0">
              <a:buNone/>
            </a:pPr>
            <a:r>
              <a:rPr lang="en-GB" sz="2800" dirty="0"/>
              <a:t>- Equal Pay Act 1970</a:t>
            </a:r>
          </a:p>
          <a:p>
            <a:pPr>
              <a:buFontTx/>
              <a:buChar char="-"/>
            </a:pPr>
            <a:r>
              <a:rPr lang="en-GB" sz="2800" dirty="0"/>
              <a:t>Sex Discrimination Act 1975</a:t>
            </a:r>
          </a:p>
          <a:p>
            <a:pPr>
              <a:buFontTx/>
              <a:buChar char="-"/>
            </a:pPr>
            <a:r>
              <a:rPr lang="en-GB" sz="2800" dirty="0"/>
              <a:t>Equality Act 2010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CFC62509-82BF-4C92-B759-4082445B43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0" r="-3" b="-3"/>
          <a:stretch/>
        </p:blipFill>
        <p:spPr bwMode="auto">
          <a:xfrm>
            <a:off x="6738779" y="700841"/>
            <a:ext cx="4810442" cy="4810442"/>
          </a:xfrm>
          <a:custGeom>
            <a:avLst/>
            <a:gdLst/>
            <a:ahLst/>
            <a:cxnLst/>
            <a:rect l="l" t="t" r="r" b="b"/>
            <a:pathLst>
              <a:path w="5610348" h="5610348">
                <a:moveTo>
                  <a:pt x="2805174" y="0"/>
                </a:moveTo>
                <a:cubicBezTo>
                  <a:pt x="4354429" y="0"/>
                  <a:pt x="5610348" y="1255919"/>
                  <a:pt x="5610348" y="2805174"/>
                </a:cubicBezTo>
                <a:cubicBezTo>
                  <a:pt x="5610348" y="4354429"/>
                  <a:pt x="4354429" y="5610348"/>
                  <a:pt x="2805174" y="5610348"/>
                </a:cubicBezTo>
                <a:cubicBezTo>
                  <a:pt x="1255919" y="5610348"/>
                  <a:pt x="0" y="4354429"/>
                  <a:pt x="0" y="2805174"/>
                </a:cubicBezTo>
                <a:cubicBezTo>
                  <a:pt x="0" y="1255919"/>
                  <a:pt x="1255919" y="0"/>
                  <a:pt x="28051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E05F149-2FC6-4E49-AD1C-E4388414B2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915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822"/>
    </mc:Choice>
    <mc:Fallback xmlns="">
      <p:transition spd="slow" advTm="458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F7B0F4-9B0F-4407-A7D0-257859FCC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099127"/>
            <a:ext cx="10442760" cy="1588655"/>
          </a:xfrm>
        </p:spPr>
        <p:txBody>
          <a:bodyPr>
            <a:normAutofit fontScale="90000"/>
          </a:bodyPr>
          <a:lstStyle/>
          <a:p>
            <a:pPr algn="ctr"/>
            <a:r>
              <a:rPr lang="en-GB" i="0" dirty="0">
                <a:solidFill>
                  <a:srgbClr val="0B0C0C"/>
                </a:solidFill>
                <a:effectLst/>
              </a:rPr>
              <a:t>Proportion of female police officers, as at 31 March 2010 to 31 March 2021, England and Wales</a:t>
            </a:r>
            <a:r>
              <a:rPr lang="en-GB" baseline="30000" dirty="0">
                <a:solidFill>
                  <a:srgbClr val="0B0C0C"/>
                </a:solidFill>
              </a:rPr>
              <a:t>                   </a:t>
            </a:r>
            <a:br>
              <a:rPr lang="en-GB" b="1" baseline="30000" dirty="0">
                <a:solidFill>
                  <a:srgbClr val="0B0C0C"/>
                </a:solidFill>
                <a:latin typeface="GDS Transport"/>
              </a:rPr>
            </a:br>
            <a:r>
              <a:rPr lang="en-GB" b="1" baseline="30000" dirty="0">
                <a:solidFill>
                  <a:srgbClr val="0B0C0C"/>
                </a:solidFill>
                <a:latin typeface="GDS Transport"/>
              </a:rPr>
              <a:t> </a:t>
            </a:r>
            <a:r>
              <a:rPr lang="en-GB" sz="1800" baseline="30000" dirty="0">
                <a:solidFill>
                  <a:srgbClr val="0B0C0C"/>
                </a:solidFill>
                <a:latin typeface="GDS Transport"/>
              </a:rPr>
              <a:t>(Home office statistics March 2021)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pic>
        <p:nvPicPr>
          <p:cNvPr id="2054" name="Picture 6">
            <a:extLst>
              <a:ext uri="{FF2B5EF4-FFF2-40B4-BE49-F238E27FC236}">
                <a16:creationId xmlns:a16="http://schemas.microsoft.com/office/drawing/2014/main" id="{140CCA8B-7846-45AA-B84E-C5849CED922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7990" y="3006725"/>
            <a:ext cx="4774407" cy="3182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>
            <a:extLst>
              <a:ext uri="{FF2B5EF4-FFF2-40B4-BE49-F238E27FC236}">
                <a16:creationId xmlns:a16="http://schemas.microsoft.com/office/drawing/2014/main" id="{89C458C9-7E3D-4C60-A8BA-7778140188BA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6590" y="3006725"/>
            <a:ext cx="4774407" cy="3182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64B7FCC-7EB3-4C61-A51B-068AFA2970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02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122"/>
    </mc:Choice>
    <mc:Fallback xmlns="">
      <p:transition spd="slow" advTm="33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66373-B500-4BFC-AC3E-957E79C98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Research – why are women needed in Policing?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DDA28-8237-4E6E-910C-822641CCA9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Baird Committee 1920 – “</a:t>
            </a:r>
            <a:r>
              <a:rPr lang="en-GB" sz="2400" i="1" dirty="0"/>
              <a:t>saving growing girls from temptation”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“</a:t>
            </a:r>
            <a:r>
              <a:rPr lang="en-GB" sz="2400" i="1" dirty="0"/>
              <a:t>women bring their own set of skills to a traditionally male dominated culture, and that is helpful</a:t>
            </a:r>
            <a:r>
              <a:rPr lang="en-GB" sz="2400" dirty="0"/>
              <a:t>” (</a:t>
            </a:r>
            <a:r>
              <a:rPr lang="en-GB" sz="2400" dirty="0" err="1"/>
              <a:t>Wexlar</a:t>
            </a:r>
            <a:r>
              <a:rPr lang="en-GB" sz="2400" dirty="0"/>
              <a:t> 2019)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86A3A9-4A26-4B37-A4BF-8B9FE38088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 Communication </a:t>
            </a:r>
          </a:p>
          <a:p>
            <a:pPr marL="0" indent="0">
              <a:buNone/>
            </a:pPr>
            <a:r>
              <a:rPr lang="en-GB" sz="2400" dirty="0"/>
              <a:t>– Less authoritarian</a:t>
            </a:r>
          </a:p>
          <a:p>
            <a:pPr>
              <a:buFontTx/>
              <a:buChar char="-"/>
            </a:pPr>
            <a:r>
              <a:rPr lang="en-GB" sz="2400" dirty="0"/>
              <a:t>Less reliant on physical force</a:t>
            </a:r>
          </a:p>
          <a:p>
            <a:pPr>
              <a:buFontTx/>
              <a:buChar char="-"/>
            </a:pPr>
            <a:r>
              <a:rPr lang="en-GB" sz="2400" dirty="0"/>
              <a:t>More effective communicators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671C8ED-D9B1-4028-A98E-65879C6F3E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73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726"/>
    </mc:Choice>
    <mc:Fallback xmlns="">
      <p:transition spd="slow" advTm="74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1FD9F1-C7AE-492E-9BC7-D26391DF5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5103845" cy="131444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100" b="1" u="sng" dirty="0"/>
              <a:t>Future developments to promote women in Policing</a:t>
            </a:r>
            <a:br>
              <a:rPr lang="en-GB" sz="2800" dirty="0"/>
            </a:br>
            <a:endParaRPr lang="en-GB" sz="2800" dirty="0"/>
          </a:p>
        </p:txBody>
      </p: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E26D46-B55E-422F-BF5B-8DE645133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853369"/>
            <a:ext cx="4079988" cy="30884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He for She programme     </a:t>
            </a:r>
          </a:p>
          <a:p>
            <a:pPr marL="0" indent="0">
              <a:buNone/>
            </a:pPr>
            <a:r>
              <a:rPr lang="en-GB" sz="2400" dirty="0"/>
              <a:t>“</a:t>
            </a:r>
            <a:r>
              <a:rPr lang="en-GB" sz="2400" i="1" dirty="0"/>
              <a:t>for men and people of all genders to stand in solidarity with women to create a bold, visible and united force for gender equality”</a:t>
            </a:r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386D7A83-EB91-4190-928C-965870BB01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48569" y="1921009"/>
            <a:ext cx="5799963" cy="3015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45B1E3A-C056-4780-8AB3-884C32A11D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985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092"/>
    </mc:Choice>
    <mc:Fallback xmlns="">
      <p:transition spd="slow" advTm="42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152300-7AD3-415F-9D34-4E9F2556B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4674637" cy="1314443"/>
          </a:xfrm>
        </p:spPr>
        <p:txBody>
          <a:bodyPr>
            <a:normAutofit/>
          </a:bodyPr>
          <a:lstStyle/>
          <a:p>
            <a:r>
              <a:rPr lang="en-GB" b="1" u="sng" dirty="0"/>
              <a:t>2020 - Recruitment</a:t>
            </a:r>
          </a:p>
        </p:txBody>
      </p:sp>
      <p:cxnSp>
        <p:nvCxnSpPr>
          <p:cNvPr id="5129" name="Straight Connector 5128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A4B4B-497E-47A8-AF71-739F61B07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853369"/>
            <a:ext cx="4079988" cy="308846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Boris’s 20,000 Bobbies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Diversity of workforce</a:t>
            </a:r>
          </a:p>
          <a:p>
            <a:pPr marL="0" indent="0">
              <a:buNone/>
            </a:pPr>
            <a:r>
              <a:rPr lang="en-GB" dirty="0"/>
              <a:t>*</a:t>
            </a:r>
            <a:r>
              <a:rPr lang="en-GB" i="0" dirty="0">
                <a:solidFill>
                  <a:srgbClr val="0B0C0C"/>
                </a:solidFill>
                <a:effectLst/>
                <a:latin typeface="GDS Transport"/>
              </a:rPr>
              <a:t>Proportion of police officers who identified as Black, Asian or another minority ethnic group, as at 31 March 2010 to 31 March 2021, England and Wales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5CFC67ED-92AD-4E04-904F-C01445DDE4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48569" y="2686043"/>
            <a:ext cx="5799963" cy="392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BE134C2-38DE-4B8D-A611-7478924D7C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309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52"/>
    </mc:Choice>
    <mc:Fallback xmlns="">
      <p:transition spd="slow" advTm="281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D9B393-328E-4FCD-AD0D-6D5FB5C0C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914399"/>
            <a:ext cx="3543300" cy="4578624"/>
          </a:xfrm>
        </p:spPr>
        <p:txBody>
          <a:bodyPr anchor="b">
            <a:normAutofit/>
          </a:bodyPr>
          <a:lstStyle/>
          <a:p>
            <a:r>
              <a:rPr lang="en-GB" dirty="0"/>
              <a:t>How and why recruitment issues for </a:t>
            </a:r>
            <a:br>
              <a:rPr lang="en-GB" dirty="0"/>
            </a:br>
            <a:r>
              <a:rPr lang="en-GB" dirty="0"/>
              <a:t>under represented areas should be addressed?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583125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911DC9-EA35-B444-C6E9-4984AD0D72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7728836"/>
              </p:ext>
            </p:extLst>
          </p:nvPr>
        </p:nvGraphicFramePr>
        <p:xfrm>
          <a:off x="5545394" y="867226"/>
          <a:ext cx="5732206" cy="5074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61B0D8A-A05F-46FB-9FAC-5CB0E0EBCC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613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146"/>
    </mc:Choice>
    <mc:Fallback xmlns="">
      <p:transition spd="slow" advTm="32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AE0D4B-21D5-409D-B2A7-C422E5A36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4701" y="570751"/>
            <a:ext cx="7962900" cy="530082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GB" b="1" u="sng" dirty="0"/>
              <a:t>Opportunities available to new recruits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F6AAE8-72B7-329F-16E4-08F58A3A5A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7498131"/>
              </p:ext>
            </p:extLst>
          </p:nvPr>
        </p:nvGraphicFramePr>
        <p:xfrm>
          <a:off x="662057" y="2088387"/>
          <a:ext cx="10363200" cy="46466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146" name="Picture 2">
            <a:extLst>
              <a:ext uri="{FF2B5EF4-FFF2-40B4-BE49-F238E27FC236}">
                <a16:creationId xmlns:a16="http://schemas.microsoft.com/office/drawing/2014/main" id="{68120055-7CC5-45A9-8A89-8316E28BE6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" y="122969"/>
            <a:ext cx="2953722" cy="211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DEE2653-DD54-4A15-AD79-A3D5E4D65E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55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900"/>
    </mc:Choice>
    <mc:Fallback xmlns="">
      <p:transition spd="slow" advTm="779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26AB42-B9EF-B62C-A13C-CA8A51EE67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9712359"/>
              </p:ext>
            </p:extLst>
          </p:nvPr>
        </p:nvGraphicFramePr>
        <p:xfrm>
          <a:off x="914400" y="2239346"/>
          <a:ext cx="10363200" cy="3702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12F1B58-389B-464A-B4D7-FEC3F7AA83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83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791"/>
    </mc:Choice>
    <mc:Fallback xmlns="">
      <p:transition spd="slow" advTm="207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7" name="Rectangle 7176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BDA922-B026-4575-9086-7C896A803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540" y="1175660"/>
            <a:ext cx="4555848" cy="15103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u="sng" dirty="0"/>
              <a:t>Can Culture be changed through Governance</a:t>
            </a:r>
            <a:r>
              <a:rPr lang="en-GB" sz="3200" dirty="0"/>
              <a:t>?</a:t>
            </a:r>
          </a:p>
        </p:txBody>
      </p:sp>
      <p:cxnSp>
        <p:nvCxnSpPr>
          <p:cNvPr id="7179" name="Straight Connector 7178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ACAB4-4CDE-4404-8C34-BA267880C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539" y="2853369"/>
            <a:ext cx="5383763" cy="3715382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dirty="0"/>
              <a:t>Governance – </a:t>
            </a:r>
            <a:r>
              <a:rPr lang="en-GB" dirty="0" err="1"/>
              <a:t>latin</a:t>
            </a:r>
            <a:r>
              <a:rPr lang="en-GB" dirty="0"/>
              <a:t> word ‘</a:t>
            </a:r>
            <a:r>
              <a:rPr lang="en-GB" dirty="0" err="1"/>
              <a:t>Gubernare</a:t>
            </a:r>
            <a:r>
              <a:rPr lang="en-GB" dirty="0"/>
              <a:t>’ meaning ‘to steer or to guide’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dirty="0"/>
              <a:t>Allows decision making and accountability                                        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dirty="0"/>
              <a:t>Provides control &amp; behaviour within an organisation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dirty="0"/>
              <a:t>Support management &amp; staff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800" i="1" dirty="0"/>
              <a:t>“like culture, governance is a core component of the unique characteristics of a successful organisation</a:t>
            </a:r>
            <a:r>
              <a:rPr lang="en-GB" sz="1800" dirty="0"/>
              <a:t>..”  (Becht, Bolton, </a:t>
            </a:r>
            <a:r>
              <a:rPr lang="en-GB" sz="1800" dirty="0" err="1"/>
              <a:t>Roell</a:t>
            </a:r>
            <a:r>
              <a:rPr lang="en-GB" sz="1800" dirty="0"/>
              <a:t> 2004)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</p:txBody>
      </p:sp>
      <p:pic>
        <p:nvPicPr>
          <p:cNvPr id="7172" name="Picture 4" descr="See the source image">
            <a:extLst>
              <a:ext uri="{FF2B5EF4-FFF2-40B4-BE49-F238E27FC236}">
                <a16:creationId xmlns:a16="http://schemas.microsoft.com/office/drawing/2014/main" id="{101DED43-F5B6-484E-A46B-DAE86C3EDE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48569" y="1254013"/>
            <a:ext cx="5799963" cy="434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F7C8E30-22F6-4143-8844-083479163C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87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632"/>
    </mc:Choice>
    <mc:Fallback xmlns="">
      <p:transition spd="slow" advTm="48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EB3E3-07D1-4257-B2BC-711AB0ADF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231642"/>
            <a:ext cx="10363200" cy="1123947"/>
          </a:xfrm>
        </p:spPr>
        <p:txBody>
          <a:bodyPr>
            <a:normAutofit/>
          </a:bodyPr>
          <a:lstStyle/>
          <a:p>
            <a:pPr algn="ctr"/>
            <a:r>
              <a:rPr lang="en-GB" sz="4400" b="1" u="sng" dirty="0"/>
              <a:t>Past Policing Governance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B5DC2-6291-464C-A886-611435075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355590"/>
            <a:ext cx="10363200" cy="43064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Henry Fielding (1749) – Bow Street Runners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 algn="ctr">
              <a:buNone/>
            </a:pPr>
            <a:r>
              <a:rPr lang="en-GB" u="sng" dirty="0"/>
              <a:t>Initial Governance structure</a:t>
            </a:r>
          </a:p>
          <a:p>
            <a:pPr marL="0" indent="0" algn="ctr">
              <a:buNone/>
            </a:pPr>
            <a:r>
              <a:rPr lang="en-GB" dirty="0"/>
              <a:t>Police Officer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Commissioner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Home Secretary</a:t>
            </a:r>
          </a:p>
          <a:p>
            <a:pPr marL="0" indent="0" algn="ctr">
              <a:buNone/>
            </a:pPr>
            <a:endParaRPr lang="en-GB" u="sng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63364FA5-66CD-4C51-9E03-109BAE03C024}"/>
              </a:ext>
            </a:extLst>
          </p:cNvPr>
          <p:cNvSpPr/>
          <p:nvPr/>
        </p:nvSpPr>
        <p:spPr>
          <a:xfrm>
            <a:off x="5835487" y="4356494"/>
            <a:ext cx="315930" cy="498764"/>
          </a:xfrm>
          <a:prstGeom prst="downArrow">
            <a:avLst>
              <a:gd name="adj1" fmla="val 50000"/>
              <a:gd name="adj2" fmla="val 534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E3272434-8C0A-4B57-BDD7-09C46C5390A8}"/>
              </a:ext>
            </a:extLst>
          </p:cNvPr>
          <p:cNvSpPr/>
          <p:nvPr/>
        </p:nvSpPr>
        <p:spPr>
          <a:xfrm>
            <a:off x="5835487" y="5199037"/>
            <a:ext cx="347981" cy="6204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A7C6587-E66F-45A4-B12B-2DF5842DF9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540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563"/>
    </mc:Choice>
    <mc:Fallback xmlns="">
      <p:transition spd="slow" advTm="58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44948-B308-414D-BB9A-C4B5CFAEE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Past changes in the Policing Governance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92134B-7D5D-405B-9EFD-49F6458BE7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818" y="2853369"/>
            <a:ext cx="11028218" cy="3612086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Tripartite governance structure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Police Reform Act 2002 </a:t>
            </a:r>
            <a:r>
              <a:rPr lang="en-GB" dirty="0"/>
              <a:t>– </a:t>
            </a:r>
            <a:r>
              <a:rPr lang="en-GB" dirty="0">
                <a:solidFill>
                  <a:schemeClr val="tx1"/>
                </a:solidFill>
              </a:rPr>
              <a:t>allowed the creation of Police Community Support Officers (PSCO’s)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1964 Police Act </a:t>
            </a:r>
            <a:r>
              <a:rPr lang="en-GB" dirty="0"/>
              <a:t>- </a:t>
            </a:r>
            <a:r>
              <a:rPr lang="en-GB" b="0" i="0" dirty="0">
                <a:solidFill>
                  <a:srgbClr val="111111"/>
                </a:solidFill>
                <a:effectLst/>
              </a:rPr>
              <a:t>allowed for the amalgamation of existing forces into more efficient units</a:t>
            </a:r>
          </a:p>
          <a:p>
            <a:pPr marL="0" indent="0">
              <a:buNone/>
            </a:pPr>
            <a:endParaRPr lang="en-GB" b="0" i="0" dirty="0">
              <a:solidFill>
                <a:srgbClr val="111111"/>
              </a:solidFill>
              <a:effectLst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chemeClr val="bg1"/>
                </a:solidFill>
                <a:effectLst/>
              </a:rPr>
              <a:t>The</a:t>
            </a:r>
            <a:r>
              <a:rPr lang="en-GB" b="1" i="0" dirty="0">
                <a:solidFill>
                  <a:schemeClr val="bg1"/>
                </a:solidFill>
                <a:effectLst/>
              </a:rPr>
              <a:t> Police Reform and Social Responsibility Act</a:t>
            </a:r>
            <a:r>
              <a:rPr lang="en-GB" b="0" i="0" dirty="0">
                <a:solidFill>
                  <a:schemeClr val="bg1"/>
                </a:solidFill>
                <a:effectLst/>
              </a:rPr>
              <a:t> </a:t>
            </a:r>
            <a:r>
              <a:rPr lang="en-GB" b="1" i="0" dirty="0">
                <a:solidFill>
                  <a:schemeClr val="bg1"/>
                </a:solidFill>
                <a:effectLst/>
              </a:rPr>
              <a:t>2011</a:t>
            </a:r>
            <a:r>
              <a:rPr lang="en-GB" b="0" i="0" dirty="0">
                <a:solidFill>
                  <a:schemeClr val="bg1"/>
                </a:solidFill>
                <a:effectLst/>
              </a:rPr>
              <a:t> (“the Act”) </a:t>
            </a:r>
            <a:r>
              <a:rPr lang="en-GB" b="0" i="0" dirty="0">
                <a:solidFill>
                  <a:srgbClr val="111111"/>
                </a:solidFill>
                <a:effectLst/>
              </a:rPr>
              <a:t>replaced police authorities with directly elected Police and Crime Commissioners (PCC’s)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EA76A35-D700-43FF-B295-62BF78B57C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308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59"/>
    </mc:Choice>
    <mc:Fallback xmlns="">
      <p:transition spd="slow" advTm="34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AABACE-C99B-4486-B845-A1A567F77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9" y="914401"/>
            <a:ext cx="4876801" cy="1466490"/>
          </a:xfrm>
        </p:spPr>
        <p:txBody>
          <a:bodyPr anchor="t">
            <a:normAutofit/>
          </a:bodyPr>
          <a:lstStyle/>
          <a:p>
            <a:r>
              <a:rPr lang="en-GB" b="1" u="sng" dirty="0"/>
              <a:t>Police and Crime Commissioner </a:t>
            </a:r>
            <a:r>
              <a:rPr lang="en-GB" dirty="0"/>
              <a:t>(PCC)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1AF2F3F-06F0-42E3-8F72-36BEDCB6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2570" y="5821999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34AAFB-CCF8-C631-B7D2-32617FF152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1804760"/>
              </p:ext>
            </p:extLst>
          </p:nvPr>
        </p:nvGraphicFramePr>
        <p:xfrm>
          <a:off x="6400800" y="960120"/>
          <a:ext cx="4796346" cy="43357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739046A-09D9-4316-96B8-C65E898851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863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361"/>
    </mc:Choice>
    <mc:Fallback xmlns="">
      <p:transition spd="slow" advTm="273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D7B12-CC4E-46A2-BF04-3037C08A5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251927"/>
            <a:ext cx="3543300" cy="5579331"/>
          </a:xfrm>
        </p:spPr>
        <p:txBody>
          <a:bodyPr anchor="b">
            <a:normAutofit fontScale="90000"/>
          </a:bodyPr>
          <a:lstStyle/>
          <a:p>
            <a:r>
              <a:rPr lang="en-GB" b="1" u="sng" dirty="0"/>
              <a:t>Role of Police and Crime Commissioner</a:t>
            </a:r>
            <a:br>
              <a:rPr lang="en-GB" b="1" u="sng" dirty="0"/>
            </a:br>
            <a:br>
              <a:rPr lang="en-GB" b="1" u="sng" dirty="0"/>
            </a:br>
            <a:r>
              <a:rPr lang="en-GB" sz="2200" b="1" dirty="0"/>
              <a:t>“</a:t>
            </a:r>
            <a:r>
              <a:rPr lang="en-GB" sz="2200" i="1" dirty="0"/>
              <a:t>the new reform would bring a new drive, with a stronger public voice to policing, which would bring police  forces closer to their communities that they serve” </a:t>
            </a:r>
            <a:br>
              <a:rPr lang="en-GB" sz="2200" b="1" u="sng" dirty="0"/>
            </a:br>
            <a:br>
              <a:rPr lang="en-GB" sz="2200" b="1" u="sng" dirty="0"/>
            </a:br>
            <a:r>
              <a:rPr lang="en-GB" sz="2200" dirty="0"/>
              <a:t>Theresa May, Home Secretary, 2010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583125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3A2296-422F-0EFC-6475-9B0F060FE8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9885613"/>
              </p:ext>
            </p:extLst>
          </p:nvPr>
        </p:nvGraphicFramePr>
        <p:xfrm>
          <a:off x="5545394" y="867226"/>
          <a:ext cx="5732206" cy="5074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EF74275-C9FF-4038-B53A-B6F49FA6CB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117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400"/>
    </mc:Choice>
    <mc:Fallback xmlns="">
      <p:transition spd="slow" advTm="48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209B62C-3402-4623-9A7C-AA048B56F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BF1ADA-78A5-4F7E-999B-56E1AB6CC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914400"/>
            <a:ext cx="3130062" cy="32275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b="1" u="sng" dirty="0"/>
              <a:t>Policing Protocol 2011</a:t>
            </a:r>
            <a:br>
              <a:rPr lang="en-US" dirty="0"/>
            </a:b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57700" y="5756461"/>
            <a:ext cx="77343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A7C036-39A5-13AA-6425-15E9F8F9A4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0065291"/>
              </p:ext>
            </p:extLst>
          </p:nvPr>
        </p:nvGraphicFramePr>
        <p:xfrm>
          <a:off x="5545394" y="867226"/>
          <a:ext cx="5732206" cy="5074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8DE72D2-EF6B-4EA8-9F7C-BFC6375696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400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168"/>
    </mc:Choice>
    <mc:Fallback xmlns="">
      <p:transition spd="slow" advTm="581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627CE-4A8E-4F3F-9C5B-9084F277F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Governance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A5D81-D20E-48C5-B6B7-41FD821C8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218" y="2336800"/>
            <a:ext cx="11471564" cy="4054764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Police and Crime Commissioner elections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Average 15% turn out 2012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Average 26% turn out in 2016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dirty="0"/>
              <a:t>“.. </a:t>
            </a:r>
            <a:r>
              <a:rPr lang="en-GB" i="1" dirty="0"/>
              <a:t>The PCC was yet to capture the imagination of the voting public</a:t>
            </a:r>
            <a:r>
              <a:rPr lang="en-GB" dirty="0"/>
              <a:t>…” (Raine 2014)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393939"/>
                </a:solidFill>
                <a:effectLst/>
                <a:latin typeface="+mj-lt"/>
              </a:rPr>
              <a:t>Aligned to local elections - Turnout averaged 33.2% across the 38 PCC elections held in May 2022 (measured as valid first preference votes as a proportion of the electorate). Turnout was on average much higher in the Welsh PCC elections compared to England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D77E132-9085-4894-96BF-86FB7ECC68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292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876"/>
    </mc:Choice>
    <mc:Fallback xmlns="">
      <p:transition spd="slow" advTm="648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9" name="Straight Connector 8198">
            <a:extLst>
              <a:ext uri="{FF2B5EF4-FFF2-40B4-BE49-F238E27FC236}">
                <a16:creationId xmlns:a16="http://schemas.microsoft.com/office/drawing/2014/main" id="{F209B62C-3402-4623-9A7C-AA048B56F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E0204B-0214-4857-B85A-575C38EAA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547" y="129314"/>
            <a:ext cx="5868955" cy="559723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b="1" u="sng" dirty="0"/>
              <a:t>Delivering Justice for Wales </a:t>
            </a:r>
            <a:r>
              <a:rPr lang="en-US" b="1" u="sng" dirty="0" err="1"/>
              <a:t>Programme</a:t>
            </a:r>
            <a:br>
              <a:rPr lang="en-US" dirty="0"/>
            </a:br>
            <a:br>
              <a:rPr lang="en-US" dirty="0"/>
            </a:br>
            <a:r>
              <a:rPr lang="en-US" sz="2700" dirty="0"/>
              <a:t>“</a:t>
            </a:r>
            <a:r>
              <a:rPr lang="en-GB" sz="2700" i="1" dirty="0"/>
              <a:t>the people of Wales are being let down by the justice system in its present state</a:t>
            </a:r>
            <a:r>
              <a:rPr lang="en-GB" sz="2700" dirty="0"/>
              <a:t>” Lord Thomas of </a:t>
            </a:r>
            <a:r>
              <a:rPr lang="en-GB" sz="2700" dirty="0" err="1"/>
              <a:t>Cwmgiedd</a:t>
            </a:r>
            <a:r>
              <a:rPr lang="en-GB" sz="2700" dirty="0"/>
              <a:t> (2019)</a:t>
            </a:r>
            <a:br>
              <a:rPr lang="en-GB" sz="2700" dirty="0"/>
            </a:br>
            <a:br>
              <a:rPr lang="en-GB" sz="2700" b="1" u="sng" dirty="0"/>
            </a:br>
            <a:r>
              <a:rPr lang="en-GB" sz="2700" b="1" u="sng" dirty="0"/>
              <a:t>Aims:</a:t>
            </a:r>
            <a:br>
              <a:rPr lang="en-GB" sz="2700" b="1" u="sng" dirty="0"/>
            </a:br>
            <a:r>
              <a:rPr lang="en-GB" sz="2700" dirty="0"/>
              <a:t>- Devolved Justice System</a:t>
            </a:r>
            <a:br>
              <a:rPr lang="en-GB" sz="2700" dirty="0"/>
            </a:br>
            <a:r>
              <a:rPr lang="en-GB" sz="2700" dirty="0"/>
              <a:t>-Policing and Community Safety </a:t>
            </a:r>
            <a:br>
              <a:rPr lang="en-GB" sz="2700" dirty="0"/>
            </a:br>
            <a:r>
              <a:rPr lang="en-GB" sz="2700" dirty="0"/>
              <a:t>- Access to Justice</a:t>
            </a:r>
            <a:br>
              <a:rPr lang="en-GB" sz="2700" dirty="0"/>
            </a:br>
            <a:r>
              <a:rPr lang="en-GB" sz="2700" dirty="0"/>
              <a:t>- Governance, constitutional issues and the law of Wales</a:t>
            </a:r>
            <a:br>
              <a:rPr lang="en-GB" sz="2700" dirty="0"/>
            </a:br>
            <a:endParaRPr lang="en-US" sz="2700" dirty="0"/>
          </a:p>
        </p:txBody>
      </p:sp>
      <p:pic>
        <p:nvPicPr>
          <p:cNvPr id="8194" name="Picture 2" descr="See the source image">
            <a:extLst>
              <a:ext uri="{FF2B5EF4-FFF2-40B4-BE49-F238E27FC236}">
                <a16:creationId xmlns:a16="http://schemas.microsoft.com/office/drawing/2014/main" id="{FCCFC736-B460-4C79-898A-1FBFB29E79E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78628" y="696444"/>
            <a:ext cx="3269272" cy="4699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203" name="Straight Connector 8202">
            <a:extLst>
              <a:ext uri="{FF2B5EF4-FFF2-40B4-BE49-F238E27FC236}">
                <a16:creationId xmlns:a16="http://schemas.microsoft.com/office/drawing/2014/main" id="{8A5C8BF2-C035-4BFF-8802-A39723834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2570" y="5832631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8857C1B-0162-4CE2-9A61-2CB1AC2924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11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675"/>
    </mc:Choice>
    <mc:Fallback xmlns="">
      <p:transition spd="slow" advTm="266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01F58-4F48-4743-A641-F065E0558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Culture &amp; Governance moving forward … together…..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C6AB9-178B-4905-8C3B-9E697C2A1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853368"/>
            <a:ext cx="10363200" cy="3842995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i="1" dirty="0">
                <a:solidFill>
                  <a:schemeClr val="tx1"/>
                </a:solidFill>
              </a:rPr>
              <a:t>“Chief officers through their governance, should promote an organisational culture that encourages the public to participate in Neighbourhood Policing</a:t>
            </a:r>
            <a:r>
              <a:rPr lang="en-GB" dirty="0">
                <a:solidFill>
                  <a:schemeClr val="tx1"/>
                </a:solidFill>
              </a:rPr>
              <a:t>”.. (College of Policing, 2020)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All contact from police should be: 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Fairly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With dignity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With respect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Professional manner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6F1902E-11BB-4D4F-8E84-33F97D699B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441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73"/>
    </mc:Choice>
    <mc:Fallback xmlns="">
      <p:transition spd="slow" advTm="30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2C52C-EDC1-4026-B8CF-8774CCB3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i="0" u="sng" dirty="0">
                <a:solidFill>
                  <a:srgbClr val="111111"/>
                </a:solidFill>
                <a:effectLst/>
              </a:rPr>
              <a:t>National Police Chief’s Council (NPCC)</a:t>
            </a:r>
            <a:br>
              <a:rPr lang="en-GB" sz="3200" b="1" i="0" u="sng" dirty="0">
                <a:solidFill>
                  <a:srgbClr val="111111"/>
                </a:solidFill>
                <a:effectLst/>
              </a:rPr>
            </a:br>
            <a:r>
              <a:rPr lang="en-GB" sz="3200" b="1" i="0" u="sng" dirty="0">
                <a:solidFill>
                  <a:srgbClr val="111111"/>
                </a:solidFill>
                <a:effectLst/>
              </a:rPr>
              <a:t>Diversity, Equality &amp; Inclusion Strategy (2018 - 2025)</a:t>
            </a:r>
            <a:endParaRPr lang="en-GB" sz="3200" b="1" u="sng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EB40FE4-0A50-4B1A-A4B5-AA348EEC2E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987420" y="2852737"/>
            <a:ext cx="8220269" cy="3475873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2347AAA-8B25-4B70-A1E7-9EEB95B05A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675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38"/>
    </mc:Choice>
    <mc:Fallback xmlns="">
      <p:transition spd="slow" advTm="17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23" name="Straight Connector 9222">
            <a:extLst>
              <a:ext uri="{FF2B5EF4-FFF2-40B4-BE49-F238E27FC236}">
                <a16:creationId xmlns:a16="http://schemas.microsoft.com/office/drawing/2014/main" id="{F209B62C-3402-4623-9A7C-AA048B56F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225" name="Rectangle 9224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1BE319-B171-4EE5-BFB4-7F1998AF3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5181600" cy="13144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9227" name="Straight Connector 9226">
            <a:extLst>
              <a:ext uri="{FF2B5EF4-FFF2-40B4-BE49-F238E27FC236}">
                <a16:creationId xmlns:a16="http://schemas.microsoft.com/office/drawing/2014/main" id="{7DC0D673-1F99-4297-849B-F821ED3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D66150B-8484-4870-9118-B46FB6C329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4399" y="2402601"/>
            <a:ext cx="4679207" cy="4034293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dirty="0"/>
              <a:t>“ </a:t>
            </a:r>
            <a:r>
              <a:rPr lang="en-US" i="1" dirty="0"/>
              <a:t>a newer model, based on community cohesion, teamwork and whilst seeking to involve others in strategic decision making..” </a:t>
            </a:r>
            <a:r>
              <a:rPr lang="en-US" dirty="0"/>
              <a:t>(Spears, 2002)</a:t>
            </a:r>
          </a:p>
          <a:p>
            <a:endParaRPr lang="en-US" dirty="0"/>
          </a:p>
          <a:p>
            <a:r>
              <a:rPr lang="en-US" dirty="0"/>
              <a:t>“… important to resolve the barriers, that block progression, by development of a representative workforce, which will serve to improve legitimacy ..(Bowling et al, 2019)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9218" name="Picture 2" descr="See the source image">
            <a:extLst>
              <a:ext uri="{FF2B5EF4-FFF2-40B4-BE49-F238E27FC236}">
                <a16:creationId xmlns:a16="http://schemas.microsoft.com/office/drawing/2014/main" id="{EFB03646-4403-4950-896D-1A1DE022E14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2" r="8798" b="-1"/>
          <a:stretch/>
        </p:blipFill>
        <p:spPr bwMode="auto">
          <a:xfrm>
            <a:off x="6524941" y="980759"/>
            <a:ext cx="4810442" cy="4810442"/>
          </a:xfrm>
          <a:custGeom>
            <a:avLst/>
            <a:gdLst/>
            <a:ahLst/>
            <a:cxnLst/>
            <a:rect l="l" t="t" r="r" b="b"/>
            <a:pathLst>
              <a:path w="5610348" h="5610348">
                <a:moveTo>
                  <a:pt x="2805174" y="0"/>
                </a:moveTo>
                <a:cubicBezTo>
                  <a:pt x="4354429" y="0"/>
                  <a:pt x="5610348" y="1255919"/>
                  <a:pt x="5610348" y="2805174"/>
                </a:cubicBezTo>
                <a:cubicBezTo>
                  <a:pt x="5610348" y="4354429"/>
                  <a:pt x="4354429" y="5610348"/>
                  <a:pt x="2805174" y="5610348"/>
                </a:cubicBezTo>
                <a:cubicBezTo>
                  <a:pt x="1255919" y="5610348"/>
                  <a:pt x="0" y="4354429"/>
                  <a:pt x="0" y="2805174"/>
                </a:cubicBezTo>
                <a:cubicBezTo>
                  <a:pt x="0" y="1255919"/>
                  <a:pt x="1255919" y="0"/>
                  <a:pt x="28051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40FAE25-B00A-4FDF-A8B1-9B137918A0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360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967"/>
    </mc:Choice>
    <mc:Fallback xmlns="">
      <p:transition spd="slow" advTm="319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6C8B787-05B3-4C0C-804A-861CB3E76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21106"/>
            <a:ext cx="10363200" cy="973585"/>
          </a:xfrm>
        </p:spPr>
        <p:txBody>
          <a:bodyPr/>
          <a:lstStyle/>
          <a:p>
            <a:pPr algn="ctr"/>
            <a:r>
              <a:rPr lang="en-GB" b="1" u="sng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B0580D-F42C-4AFB-B20B-3DAD86E8D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1394691"/>
            <a:ext cx="10363200" cy="5042204"/>
          </a:xfrm>
        </p:spPr>
        <p:txBody>
          <a:bodyPr>
            <a:normAutofit fontScale="925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Balch, Robert W. “The Police Personality: Fact or Fiction?” The Journal of Criminal Law, Criminology, and Police Science, vol. 63, no. 1, 1972, pp. 106–119. JSTOR,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www.jstor.org/stable/1142281. Accessed 22.6. 2022</a:t>
            </a:r>
            <a:endParaRPr lang="en-GB" sz="1800" b="0" i="0" u="none" strike="noStrike" baseline="0" dirty="0">
              <a:latin typeface="Arial" panose="020B0604020202020204" pitchFamily="34" charset="0"/>
            </a:endParaRPr>
          </a:p>
          <a:p>
            <a:pPr marR="0" algn="l" rtl="0"/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Becht, M and Bolton, P and </a:t>
            </a:r>
            <a:r>
              <a:rPr lang="en-GB" sz="17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Röell</a:t>
            </a: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17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Corporate Governance and Control (October 2002). Available at SSRN: </a:t>
            </a:r>
            <a:r>
              <a:rPr lang="en-GB" sz="1700" b="0" i="0" u="sng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https://ssrn.com/abstract=343461</a:t>
            </a: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or </a:t>
            </a:r>
            <a:r>
              <a:rPr lang="en-GB" sz="1700" b="0" i="0" u="sng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http://dx.doi.org/10.2139/ssrn.343461</a:t>
            </a:r>
            <a:r>
              <a:rPr lang="en-GB" sz="1700" b="0" i="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accessed 10.7.22</a:t>
            </a:r>
          </a:p>
          <a:p>
            <a:pPr marR="0" algn="l" rtl="0"/>
            <a:r>
              <a:rPr lang="en-GB" sz="17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Bowling, B Reiner R, </a:t>
            </a:r>
            <a:r>
              <a:rPr lang="en-GB" sz="1700" b="0" i="0" u="none" strike="noStrike" baseline="0" dirty="0" err="1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Sheptycki</a:t>
            </a:r>
            <a:r>
              <a:rPr lang="en-GB" sz="17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J (2019) </a:t>
            </a:r>
            <a:r>
              <a:rPr lang="en-GB" sz="1700" b="0" i="0" u="none" strike="noStrike" baseline="0" dirty="0" err="1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Yje</a:t>
            </a:r>
            <a:r>
              <a:rPr lang="en-GB" sz="17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politics of the Police, 5</a:t>
            </a:r>
            <a:r>
              <a:rPr lang="en-GB" sz="1700" b="0" i="0" u="none" strike="noStrike" baseline="300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</a:t>
            </a:r>
            <a:r>
              <a:rPr lang="en-GB" sz="17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700" b="0" i="0" u="none" strike="noStrike" baseline="0" dirty="0" err="1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Edn</a:t>
            </a:r>
            <a:r>
              <a:rPr lang="en-GB" sz="17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Oxford. Oxford University Press</a:t>
            </a: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Charman, S (2018) Reader in Criminology, University of Portsmouth. </a:t>
            </a:r>
            <a:r>
              <a:rPr lang="en-GB" sz="1800" b="0" i="0" u="sng" strike="noStrike" baseline="0" dirty="0">
                <a:latin typeface="Arial" panose="020B0604020202020204" pitchFamily="34" charset="0"/>
              </a:rPr>
              <a:t>https://theconversation.com/how-new-recruits-are-changin- police-culture-for-the-better-85221. Accessed 15.7.22</a:t>
            </a:r>
            <a:endParaRPr lang="en-GB" sz="1800" b="1" i="0" u="sng" strike="noStrike" baseline="0" dirty="0">
              <a:latin typeface="Arial" panose="020B0604020202020204" pitchFamily="34" charset="0"/>
            </a:endParaRP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Chartered Institute of Personnel and Development, Rees, G. (ed.) and French, R. (ed.) (2016) Managing and leading people.. Leading, managing and developing people</a:t>
            </a:r>
            <a:r>
              <a:rPr lang="en-GB" sz="1800" b="0" i="1" u="none" strike="noStrike" baseline="0" dirty="0">
                <a:latin typeface="Arial" panose="020B0604020202020204" pitchFamily="34" charset="0"/>
              </a:rPr>
              <a:t>.</a:t>
            </a:r>
            <a:r>
              <a:rPr lang="en-GB" sz="1800" b="0" i="0" u="none" strike="noStrike" baseline="0" dirty="0">
                <a:latin typeface="Arial" panose="020B0604020202020204" pitchFamily="34" charset="0"/>
              </a:rPr>
              <a:t> 5th edition London: Chartered Institute of Personnel and Development.</a:t>
            </a:r>
          </a:p>
          <a:p>
            <a:pPr marR="15000" algn="l" rtl="0"/>
            <a:r>
              <a:rPr lang="en-GB" sz="1800" b="0" i="0" u="none" strike="noStrike" baseline="0" dirty="0" err="1">
                <a:solidFill>
                  <a:prstClr val="black"/>
                </a:solidFill>
                <a:latin typeface="Arial" panose="020B0604020202020204" pitchFamily="34" charset="0"/>
              </a:rPr>
              <a:t>Coffey,S</a:t>
            </a:r>
            <a:r>
              <a:rPr lang="en-GB" sz="1800" b="0" i="0" u="none" strike="noStrike" baseline="0" dirty="0">
                <a:solidFill>
                  <a:prstClr val="black"/>
                </a:solidFill>
                <a:latin typeface="Arial" panose="020B0604020202020204" pitchFamily="34" charset="0"/>
              </a:rPr>
              <a:t> Brown, J. , &amp; Savage, S. (1992). Policewomen's career aspirations: Some reflections on the role and capabilities of women in policing in Britain. Police Studies, 15, 13-19. Int'l Rev. Police Dev., 1992 – </a:t>
            </a:r>
            <a:r>
              <a:rPr lang="en-GB" sz="1800" b="0" i="0" u="none" strike="noStrike" baseline="0" dirty="0" err="1">
                <a:solidFill>
                  <a:prstClr val="black"/>
                </a:solidFill>
                <a:latin typeface="Arial" panose="020B0604020202020204" pitchFamily="34" charset="0"/>
              </a:rPr>
              <a:t>HeinOnline</a:t>
            </a:r>
            <a:r>
              <a:rPr lang="en-GB" sz="1800" b="0" i="0" u="none" strike="noStrike" baseline="0" dirty="0">
                <a:solidFill>
                  <a:prstClr val="black"/>
                </a:solidFill>
                <a:latin typeface="Arial" panose="020B0604020202020204" pitchFamily="34" charset="0"/>
              </a:rPr>
              <a:t> accessed 12.7.22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4782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7AC49-87C0-4BCA-82C9-C9E8E97B4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1179096"/>
            <a:ext cx="10363200" cy="5354052"/>
          </a:xfrm>
        </p:spPr>
        <p:txBody>
          <a:bodyPr>
            <a:normAutofit lnSpcReduction="10000"/>
          </a:bodyPr>
          <a:lstStyle/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College of Policing (2018) Police Education and Qualification Framework. </a:t>
            </a:r>
            <a:r>
              <a:rPr lang="en-GB" sz="1800" b="0" i="0" u="sng" strike="noStrike" baseline="0" dirty="0"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https://www.college.police.uk/what-we-do/learning/policing-education-qualifications-framework/pages.aspx</a:t>
            </a:r>
            <a:r>
              <a:rPr lang="en-GB" sz="1800" b="0" i="0" u="none" strike="noStrike" baseline="0" dirty="0"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(accessed 16.6.22)</a:t>
            </a:r>
            <a:endParaRPr lang="en-GB" sz="1800" b="0" i="0" u="none" strike="noStrike" baseline="0" dirty="0">
              <a:latin typeface="Times New Roman" panose="02020603050405020304" pitchFamily="18" charset="0"/>
            </a:endParaRP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College of Policing (2021) Guidance 4 as cited in </a:t>
            </a:r>
            <a:r>
              <a:rPr lang="en-GB" sz="1800" b="0" i="0" u="sng" strike="noStrike" baseline="0" dirty="0"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https://www.college.police.uk/guidance</a:t>
            </a:r>
            <a:r>
              <a:rPr lang="en-GB" sz="1800" b="0" i="0" u="none" strike="noStrike" baseline="0" dirty="0"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accessed 10.7.22</a:t>
            </a:r>
            <a:endParaRPr lang="en-GB" sz="1800" b="0" i="0" u="none" strike="noStrike" baseline="0" dirty="0">
              <a:latin typeface="Arial" panose="020B0604020202020204" pitchFamily="34" charset="0"/>
            </a:endParaRP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Deal, T.E and Kennedy, A.A, (1982) Corporate Cultures : The Rites and Rituals of Corporate Life, Reading, Mass: Addison-Wesley Publishing Co</a:t>
            </a:r>
          </a:p>
          <a:p>
            <a:r>
              <a:rPr lang="en-GB" sz="1800" b="0" i="0" u="none" strike="noStrike" baseline="0" dirty="0">
                <a:latin typeface="Arial" panose="020B0604020202020204" pitchFamily="34" charset="0"/>
              </a:rPr>
              <a:t>Fielding, H citied in: </a:t>
            </a:r>
            <a:r>
              <a:rPr lang="en-GB" sz="1800" b="0" i="0" u="sng" strike="noStrike" baseline="0" dirty="0"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www.historic-uk.com/HistoryUK/HistoryofBritain/Bow-Street-Runners</a:t>
            </a:r>
            <a:r>
              <a:rPr lang="en-GB" sz="1800" b="0" i="0" u="none" strike="noStrike" baseline="0" dirty="0"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accessed 7.7.22</a:t>
            </a:r>
          </a:p>
          <a:p>
            <a:pPr marR="0" algn="l" rtl="0"/>
            <a:r>
              <a:rPr lang="en-GB" sz="1800" b="0" i="0" u="none" strike="noStrike" baseline="0" dirty="0" err="1">
                <a:latin typeface="Arial" panose="020B0604020202020204" pitchFamily="34" charset="0"/>
              </a:rPr>
              <a:t>Friedl</a:t>
            </a:r>
            <a:r>
              <a:rPr lang="en-GB" sz="1800" b="0" i="0" u="none" strike="noStrike" baseline="0" dirty="0">
                <a:latin typeface="Arial" panose="020B0604020202020204" pitchFamily="34" charset="0"/>
              </a:rPr>
              <a:t> D (2020) International Association of Women Police president IAWP conference 2020 podcast. Accessed 15.7.22</a:t>
            </a: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HE for She accessed via </a:t>
            </a:r>
            <a:r>
              <a:rPr lang="en-GB" sz="1800" b="0" i="0" u="sng" strike="noStrike" baseline="0" dirty="0">
                <a:latin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https://heforshe.org/en/movement</a:t>
            </a:r>
            <a:r>
              <a:rPr lang="en-GB" sz="1800" b="0" i="0" u="none" strike="noStrike" baseline="0" dirty="0">
                <a:latin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12.7.22</a:t>
            </a:r>
          </a:p>
          <a:p>
            <a:pPr marR="0" algn="l" rtl="0">
              <a:lnSpc>
                <a:spcPct val="110000"/>
              </a:lnSpc>
            </a:pPr>
            <a:r>
              <a:rPr lang="en-GB" sz="1800" b="0" i="0" u="none" strike="noStrike" baseline="0" dirty="0">
                <a:latin typeface="Arial" panose="020B0604020202020204" pitchFamily="34" charset="0"/>
              </a:rPr>
              <a:t>Home Office (2010) Policing in the 21st Century: reconnecting police and the people.</a:t>
            </a:r>
          </a:p>
          <a:p>
            <a:pPr marL="0" marR="0" indent="0" algn="l" rtl="0">
              <a:buNone/>
            </a:pPr>
            <a:r>
              <a:rPr lang="en-GB" sz="1800" b="0" i="0" u="none" strike="noStrike" baseline="0" dirty="0">
                <a:latin typeface="Arial" panose="020B0604020202020204" pitchFamily="34" charset="0"/>
              </a:rPr>
              <a:t>    Cm 7925. London: Home Office citing Theresa May, Home Secretary accessed 12.7.22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4878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B1DA7-0F59-4EB1-B940-A3E811EF1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1263316"/>
            <a:ext cx="10363200" cy="4678513"/>
          </a:xfrm>
        </p:spPr>
        <p:txBody>
          <a:bodyPr>
            <a:normAutofit lnSpcReduction="10000"/>
          </a:bodyPr>
          <a:lstStyle/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Home Office (2020) Police Workforce, England &amp; Wales, statistical bulletin 20/21 </a:t>
            </a:r>
            <a:r>
              <a:rPr lang="en-GB" sz="1800" b="0" i="0" u="sng" strike="noStrike" baseline="0" dirty="0"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https://www.gov.uk/government/organisations/home-office/about/statistics</a:t>
            </a:r>
            <a:r>
              <a:rPr lang="en-GB" sz="1800" b="0" i="0" u="none" strike="noStrike" baseline="0" dirty="0"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accessed: 15.7.22</a:t>
            </a: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Lawrence, M. and Spears, S (2002). Focus on Leadership: Servant-Leadership for the Twenty-First Century. Germany: Wiley.</a:t>
            </a:r>
            <a:endParaRPr lang="en-GB" sz="1800" b="1" i="0" u="sng" strike="noStrike" baseline="0" dirty="0">
              <a:latin typeface="Times New Roman" panose="02020603050405020304" pitchFamily="18" charset="0"/>
            </a:endParaRP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Macpherson Report 1999 </a:t>
            </a:r>
            <a:r>
              <a:rPr lang="en-GB" sz="1800" b="0" i="0" u="sng" strike="noStrike" baseline="0" dirty="0">
                <a:solidFill>
                  <a:srgbClr val="568E87"/>
                </a:solidFill>
                <a:latin typeface="Arial" panose="020B0604020202020204" pitchFamily="34" charset="0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b="0" i="0" u="sng" strike="noStrike" baseline="0" dirty="0">
                <a:latin typeface="Arial" panose="020B0604020202020204" pitchFamily="34" charset="0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(www.gov.uk/government/stephenlawrenceenquiry)</a:t>
            </a:r>
            <a:r>
              <a:rPr lang="en-GB" sz="1800" b="0" i="0" u="none" strike="noStrike" baseline="0" dirty="0">
                <a:latin typeface="Arial" panose="020B0604020202020204" pitchFamily="34" charset="0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accessed 16.7.22</a:t>
            </a: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National Audit Office (2018) Financial Sustainability of Police Forces in England and Wales 2018, HC 1501 Session 2017-2018. London. HMSO accessed 11.7.22</a:t>
            </a: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NPCC (2018) Diversity, Equality &amp; Inclusion Strategy</a:t>
            </a: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Peels Principles (1829) accessed via </a:t>
            </a:r>
            <a:r>
              <a:rPr lang="en-GB" sz="1800" b="0" i="0" u="sng" strike="noStrike" baseline="0" dirty="0"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https://lawenforcementactionpartnership.org/peel-policing-principles/</a:t>
            </a:r>
            <a:r>
              <a:rPr lang="en-GB" sz="1800" b="0" i="0" u="none" strike="noStrike" baseline="0" dirty="0"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15.7.22</a:t>
            </a: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Raine, J (2014) Shifting Power dependencies in criminal justice: the dual state of centre and locality in England and Wales. Criminal law review 2014 (1):339-415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0826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15032-1AD2-4B46-B236-6CEDE19A0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1227220"/>
            <a:ext cx="10363200" cy="5293895"/>
          </a:xfrm>
        </p:spPr>
        <p:txBody>
          <a:bodyPr/>
          <a:lstStyle/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Reiner, R (2010) The Politics of the Police : Oxford University Press, USA; 4th edition ISBN-10 : 0199283397 ISBN-13 : 978-0199283392 accessed 11.7.22</a:t>
            </a: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Schein, E.H., 2010. Organizational culture and leadership (Vol. 2). John Wiley &amp; Sons.</a:t>
            </a: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South Wales Police internal Intranet accessed 12.7.22</a:t>
            </a: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Statutory Instrument (2011) The Policing Protocol Order 2011. No 2744. London. HMSO accessed 12.7.22</a:t>
            </a: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Thompson, T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1800" b="0" i="0" u="none" strike="noStrike" baseline="0" dirty="0">
                <a:latin typeface="Arial" panose="020B0604020202020204" pitchFamily="34" charset="0"/>
              </a:rPr>
              <a:t>(2020)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</a:t>
            </a:r>
            <a:r>
              <a:rPr lang="en-GB" sz="1800" b="0" i="0" u="sng" strike="noStrike" baseline="0" dirty="0"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www.policeprofessional.com/news/npcc-chair-43-force-model-must-change-to-meet-21st-century-threats/</a:t>
            </a:r>
            <a:r>
              <a:rPr lang="en-GB" sz="1800" b="0" i="0" u="none" strike="noStrike" baseline="0" dirty="0"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accessed 15.7.22 </a:t>
            </a:r>
          </a:p>
          <a:p>
            <a:pPr marR="0" algn="l" rtl="0"/>
            <a:r>
              <a:rPr lang="en-GB" sz="1800" b="0" i="0" u="none" strike="noStrike" baseline="0" dirty="0" err="1">
                <a:latin typeface="Arial" panose="020B0604020202020204" pitchFamily="34" charset="0"/>
              </a:rPr>
              <a:t>Valcore</a:t>
            </a:r>
            <a:r>
              <a:rPr lang="en-GB" sz="1800" b="0" i="0" u="none" strike="noStrike" baseline="0" dirty="0">
                <a:latin typeface="Arial" panose="020B0604020202020204" pitchFamily="34" charset="0"/>
              </a:rPr>
              <a:t>, J (2018) Police culture now, but not forever! New Leaders Council / The New Leader 2018. </a:t>
            </a:r>
            <a:r>
              <a:rPr lang="en-GB" sz="1800" b="0" i="0" u="sng" strike="noStrike" baseline="0" dirty="0"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https://medium.com/the-new-leader/police-culture-now-but-not-forever-10e4eOf903fc#</a:t>
            </a:r>
            <a:r>
              <a:rPr lang="en-GB" sz="1800" b="0" i="0" u="none" strike="noStrike" baseline="0" dirty="0"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accessed 26/6/22</a:t>
            </a:r>
          </a:p>
          <a:p>
            <a:r>
              <a:rPr lang="en-GB" sz="1800" b="0" i="0" u="none" strike="noStrike" baseline="0" dirty="0">
                <a:latin typeface="Arial" panose="020B0604020202020204" pitchFamily="34" charset="0"/>
              </a:rPr>
              <a:t>Vaughan, J (2021) Corporate Governance with South Wales Chief Constable Jeremy Vaughan: an MS Teams Seminar at UWTSD, 16th March 2021.</a:t>
            </a:r>
          </a:p>
          <a:p>
            <a:pPr marR="0" algn="l" rtl="0"/>
            <a:endParaRPr lang="en-GB" sz="1800" b="0" i="0" u="none" strike="noStrike" baseline="0" dirty="0">
              <a:latin typeface="Arial" panose="020B0604020202020204" pitchFamily="34" charset="0"/>
              <a:hlinkClick r:id="rId3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9614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DE5BA-22BD-4177-A77A-AA0A86C397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1359568"/>
            <a:ext cx="10363200" cy="4582261"/>
          </a:xfrm>
        </p:spPr>
        <p:txBody>
          <a:bodyPr/>
          <a:lstStyle/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Walker, N (2000) Policing in a Changing Constitutional Order. London: Sweet &amp; Maxwell.</a:t>
            </a: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Welsh Government (2022) Delivering Justice for Wales. Summary and work programme. </a:t>
            </a:r>
            <a:r>
              <a:rPr lang="en-GB" sz="1800" b="0" i="0" u="sng" strike="noStrike" baseline="0" dirty="0"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https://gov.wales/delivering-justice-for-wales accessed 12.7.22</a:t>
            </a:r>
            <a:endParaRPr lang="en-GB" sz="1800" b="0" i="0" u="none" strike="noStrike" baseline="0" dirty="0">
              <a:latin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Welsh Government (2015) Well-being of Future Generations (Wales) act 2015: Essential guide. </a:t>
            </a:r>
            <a:r>
              <a:rPr lang="en-GB" sz="1800" b="0" i="0" u="sng" strike="noStrike" baseline="0" dirty="0"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</a:t>
            </a:r>
            <a:r>
              <a:rPr lang="en-GB" sz="1800" b="0" i="0" u="none" strike="noStrike" baseline="0" dirty="0"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42329 WBFG Essentials guide accessed 12.7.22</a:t>
            </a:r>
          </a:p>
          <a:p>
            <a:pPr marR="0" algn="l" rtl="0"/>
            <a:r>
              <a:rPr lang="en-GB" sz="1800" b="0" i="0" u="none" strike="noStrike" baseline="0" dirty="0" err="1">
                <a:latin typeface="Arial" panose="020B0604020202020204" pitchFamily="34" charset="0"/>
              </a:rPr>
              <a:t>Wexlar</a:t>
            </a:r>
            <a:r>
              <a:rPr lang="en-GB" sz="1800" b="0" i="0" u="none" strike="noStrike" baseline="0" dirty="0">
                <a:latin typeface="Arial" panose="020B0604020202020204" pitchFamily="34" charset="0"/>
              </a:rPr>
              <a:t>, C (2019) citied in </a:t>
            </a:r>
            <a:r>
              <a:rPr lang="en-GB" sz="1800" b="0" i="0" u="sng" strike="noStrike" baseline="0" dirty="0"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https://www.policeforum.org/chuck-wexler</a:t>
            </a:r>
            <a:r>
              <a:rPr lang="en-GB" sz="1800" b="0" i="0" u="none" strike="noStrike" baseline="0" dirty="0"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accessed 12.7.22</a:t>
            </a:r>
          </a:p>
          <a:p>
            <a:pPr marR="0" algn="l" rtl="0"/>
            <a:r>
              <a:rPr lang="en-GB" sz="1800" b="0" i="0" u="none" strike="noStrike" baseline="0" dirty="0">
                <a:latin typeface="Arial" panose="020B0604020202020204" pitchFamily="34" charset="0"/>
              </a:rPr>
              <a:t>Winsor, T (2016) Time for the Police to establish a true network in the public interest, </a:t>
            </a:r>
            <a:r>
              <a:rPr lang="en-GB" sz="1800" b="0" i="0" u="sng" strike="noStrike" baseline="0" dirty="0">
                <a:latin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www.justiceinspectorates.gov.uk/hmicfrs/wp-content/uploads/sir-thomas-winsors-speech-apcc-npcc-conference-2016.pdf</a:t>
            </a:r>
            <a:r>
              <a:rPr lang="en-GB" sz="1800" b="0" i="0" u="none" strike="noStrike" baseline="0" dirty="0">
                <a:latin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accessed 30.6.22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2851578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AnalogousFromLightSeedLeftStep">
      <a:dk1>
        <a:srgbClr val="000000"/>
      </a:dk1>
      <a:lt1>
        <a:srgbClr val="FFFFFF"/>
      </a:lt1>
      <a:dk2>
        <a:srgbClr val="243541"/>
      </a:dk2>
      <a:lt2>
        <a:srgbClr val="E2E8E7"/>
      </a:lt2>
      <a:accent1>
        <a:srgbClr val="C6969C"/>
      </a:accent1>
      <a:accent2>
        <a:srgbClr val="BA7F9F"/>
      </a:accent2>
      <a:accent3>
        <a:srgbClr val="C492C2"/>
      </a:accent3>
      <a:accent4>
        <a:srgbClr val="A47FBA"/>
      </a:accent4>
      <a:accent5>
        <a:srgbClr val="A096C6"/>
      </a:accent5>
      <a:accent6>
        <a:srgbClr val="7F8BBA"/>
      </a:accent6>
      <a:hlink>
        <a:srgbClr val="568E87"/>
      </a:hlink>
      <a:folHlink>
        <a:srgbClr val="7F7F7F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42B0E7C6-1071-483F-A575-9AF7EE1B96AC}" vid="{E18014FF-B132-4F63-9D72-5B85E99D64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675</TotalTime>
  <Words>1856</Words>
  <Application>Microsoft Office PowerPoint</Application>
  <PresentationFormat>Widescreen</PresentationFormat>
  <Paragraphs>160</Paragraphs>
  <Slides>28</Slides>
  <Notes>0</Notes>
  <HiddenSlides>0</HiddenSlides>
  <MMClips>23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Calibri</vt:lpstr>
      <vt:lpstr>GDS Transport</vt:lpstr>
      <vt:lpstr>Grandview Display</vt:lpstr>
      <vt:lpstr>Times New Roman</vt:lpstr>
      <vt:lpstr>Wingdings</vt:lpstr>
      <vt:lpstr>DashVTI</vt:lpstr>
      <vt:lpstr>Contemporary Issues in Policing</vt:lpstr>
      <vt:lpstr>Overview of Contemporary Issues being explored: </vt:lpstr>
      <vt:lpstr>What is Culture?</vt:lpstr>
      <vt:lpstr>PowerPoint Presentation</vt:lpstr>
      <vt:lpstr>Women in Policing</vt:lpstr>
      <vt:lpstr>Proportion of female police officers, as at 31 March 2010 to 31 March 2021, England and Wales                     (Home office statistics March 2021)  </vt:lpstr>
      <vt:lpstr>Research – why are women needed in Policing?</vt:lpstr>
      <vt:lpstr>Future developments to promote women in Policing </vt:lpstr>
      <vt:lpstr>2020 - Recruitment</vt:lpstr>
      <vt:lpstr>How and why recruitment issues for  under represented areas should be addressed?</vt:lpstr>
      <vt:lpstr>Opportunities available to new recruits</vt:lpstr>
      <vt:lpstr>PowerPoint Presentation</vt:lpstr>
      <vt:lpstr>Can Culture be changed through Governance?</vt:lpstr>
      <vt:lpstr>Past Policing Governance Structure</vt:lpstr>
      <vt:lpstr>Past changes in the Policing Governance structures</vt:lpstr>
      <vt:lpstr>Police and Crime Commissioner (PCC)</vt:lpstr>
      <vt:lpstr>Role of Police and Crime Commissioner  “the new reform would bring a new drive, with a stronger public voice to policing, which would bring police  forces closer to their communities that they serve”   Theresa May, Home Secretary, 2010</vt:lpstr>
      <vt:lpstr>Policing Protocol 2011 </vt:lpstr>
      <vt:lpstr>Governance Developments</vt:lpstr>
      <vt:lpstr>Delivering Justice for Wales Programme  “the people of Wales are being let down by the justice system in its present state” Lord Thomas of Cwmgiedd (2019)  Aims: - Devolved Justice System -Policing and Community Safety  - Access to Justice - Governance, constitutional issues and the law of Wales </vt:lpstr>
      <vt:lpstr>Culture &amp; Governance moving forward … together…..</vt:lpstr>
      <vt:lpstr>National Police Chief’s Council (NPCC) Diversity, Equality &amp; Inclusion Strategy (2018 - 2025)</vt:lpstr>
      <vt:lpstr>Conclusion</vt:lpstr>
      <vt:lpstr>References</vt:lpstr>
      <vt:lpstr>PowerPoint Presentation</vt:lpstr>
      <vt:lpstr>PowerPoint Presentation</vt:lpstr>
      <vt:lpstr>PowerPoint Presentation</vt:lpstr>
      <vt:lpstr>PowerPoint Presentation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Issues in Policing</dc:title>
  <dc:creator>Farley,Katrina swp53928</dc:creator>
  <cp:lastModifiedBy>Farley,Katrina swp53928</cp:lastModifiedBy>
  <cp:revision>43</cp:revision>
  <dcterms:created xsi:type="dcterms:W3CDTF">2022-07-15T09:52:09Z</dcterms:created>
  <dcterms:modified xsi:type="dcterms:W3CDTF">2022-07-22T14:50:11Z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6cf8fe5-b7b7-4df7-b38d-1c61ac2f6639_Enabled">
    <vt:lpwstr>true</vt:lpwstr>
  </property>
  <property fmtid="{D5CDD505-2E9C-101B-9397-08002B2CF9AE}" pid="3" name="MSIP_Label_66cf8fe5-b7b7-4df7-b38d-1c61ac2f6639_SetDate">
    <vt:lpwstr>2022-07-15T10:24:35Z</vt:lpwstr>
  </property>
  <property fmtid="{D5CDD505-2E9C-101B-9397-08002B2CF9AE}" pid="4" name="MSIP_Label_66cf8fe5-b7b7-4df7-b38d-1c61ac2f6639_Method">
    <vt:lpwstr>Standard</vt:lpwstr>
  </property>
  <property fmtid="{D5CDD505-2E9C-101B-9397-08002B2CF9AE}" pid="5" name="MSIP_Label_66cf8fe5-b7b7-4df7-b38d-1c61ac2f6639_Name">
    <vt:lpwstr>66cf8fe5-b7b7-4df7-b38d-1c61ac2f6639</vt:lpwstr>
  </property>
  <property fmtid="{D5CDD505-2E9C-101B-9397-08002B2CF9AE}" pid="6" name="MSIP_Label_66cf8fe5-b7b7-4df7-b38d-1c61ac2f6639_SiteId">
    <vt:lpwstr>270c2f4d-fd0c-4f08-92a9-e5bdd8a87e09</vt:lpwstr>
  </property>
  <property fmtid="{D5CDD505-2E9C-101B-9397-08002B2CF9AE}" pid="7" name="MSIP_Label_66cf8fe5-b7b7-4df7-b38d-1c61ac2f6639_ActionId">
    <vt:lpwstr>f9e34747-ff4d-4385-b17c-9b5f413302a4</vt:lpwstr>
  </property>
  <property fmtid="{D5CDD505-2E9C-101B-9397-08002B2CF9AE}" pid="8" name="MSIP_Label_66cf8fe5-b7b7-4df7-b38d-1c61ac2f6639_ContentBits">
    <vt:lpwstr>0</vt:lpwstr>
  </property>
</Properties>
</file>