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8" r:id="rId12"/>
    <p:sldId id="267" r:id="rId13"/>
    <p:sldId id="272" r:id="rId14"/>
    <p:sldId id="269" r:id="rId15"/>
    <p:sldId id="270" r:id="rId16"/>
    <p:sldId id="271"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A90166-8EE0-45A2-9E66-2EE4358793B2}" v="2" dt="2025-04-01T21:57:46.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660"/>
  </p:normalViewPr>
  <p:slideViewPr>
    <p:cSldViewPr snapToGrid="0">
      <p:cViewPr>
        <p:scale>
          <a:sx n="86" d="100"/>
          <a:sy n="86" d="100"/>
        </p:scale>
        <p:origin x="66"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8FA90166-8EE0-45A2-9E66-2EE4358793B2}"/>
    <pc:docChg chg="custSel addSld modSld sldOrd">
      <pc:chgData name="Laura Knight" userId="fcc6b1b8-7f69-4c06-9fd3-1a1553b3cd99" providerId="ADAL" clId="{8FA90166-8EE0-45A2-9E66-2EE4358793B2}" dt="2025-04-01T22:11:31.871" v="722" actId="5793"/>
      <pc:docMkLst>
        <pc:docMk/>
      </pc:docMkLst>
      <pc:sldChg chg="modSp mod">
        <pc:chgData name="Laura Knight" userId="fcc6b1b8-7f69-4c06-9fd3-1a1553b3cd99" providerId="ADAL" clId="{8FA90166-8EE0-45A2-9E66-2EE4358793B2}" dt="2025-04-01T22:11:31.871" v="722" actId="5793"/>
        <pc:sldMkLst>
          <pc:docMk/>
          <pc:sldMk cId="1388315592" sldId="261"/>
        </pc:sldMkLst>
        <pc:spChg chg="mod">
          <ac:chgData name="Laura Knight" userId="fcc6b1b8-7f69-4c06-9fd3-1a1553b3cd99" providerId="ADAL" clId="{8FA90166-8EE0-45A2-9E66-2EE4358793B2}" dt="2025-04-01T22:11:31.871" v="722" actId="5793"/>
          <ac:spMkLst>
            <pc:docMk/>
            <pc:sldMk cId="1388315592" sldId="261"/>
            <ac:spMk id="3" creationId="{146BF83F-A453-A345-09CB-991D8464E84D}"/>
          </ac:spMkLst>
        </pc:spChg>
      </pc:sldChg>
      <pc:sldChg chg="modSp mod">
        <pc:chgData name="Laura Knight" userId="fcc6b1b8-7f69-4c06-9fd3-1a1553b3cd99" providerId="ADAL" clId="{8FA90166-8EE0-45A2-9E66-2EE4358793B2}" dt="2025-04-01T21:45:07.071" v="1" actId="113"/>
        <pc:sldMkLst>
          <pc:docMk/>
          <pc:sldMk cId="1879053016" sldId="264"/>
        </pc:sldMkLst>
        <pc:spChg chg="mod">
          <ac:chgData name="Laura Knight" userId="fcc6b1b8-7f69-4c06-9fd3-1a1553b3cd99" providerId="ADAL" clId="{8FA90166-8EE0-45A2-9E66-2EE4358793B2}" dt="2025-04-01T21:45:07.071" v="1" actId="113"/>
          <ac:spMkLst>
            <pc:docMk/>
            <pc:sldMk cId="1879053016" sldId="264"/>
            <ac:spMk id="3" creationId="{E1FDB535-BF54-FA3B-FC78-346011A6B273}"/>
          </ac:spMkLst>
        </pc:spChg>
      </pc:sldChg>
      <pc:sldChg chg="modSp mod">
        <pc:chgData name="Laura Knight" userId="fcc6b1b8-7f69-4c06-9fd3-1a1553b3cd99" providerId="ADAL" clId="{8FA90166-8EE0-45A2-9E66-2EE4358793B2}" dt="2025-04-01T22:00:19.367" v="616" actId="27636"/>
        <pc:sldMkLst>
          <pc:docMk/>
          <pc:sldMk cId="559936912" sldId="267"/>
        </pc:sldMkLst>
        <pc:spChg chg="mod">
          <ac:chgData name="Laura Knight" userId="fcc6b1b8-7f69-4c06-9fd3-1a1553b3cd99" providerId="ADAL" clId="{8FA90166-8EE0-45A2-9E66-2EE4358793B2}" dt="2025-04-01T21:49:09.847" v="101" actId="14100"/>
          <ac:spMkLst>
            <pc:docMk/>
            <pc:sldMk cId="559936912" sldId="267"/>
            <ac:spMk id="2" creationId="{D9808419-031A-6019-AC3C-D6C1104275AB}"/>
          </ac:spMkLst>
        </pc:spChg>
        <pc:spChg chg="mod">
          <ac:chgData name="Laura Knight" userId="fcc6b1b8-7f69-4c06-9fd3-1a1553b3cd99" providerId="ADAL" clId="{8FA90166-8EE0-45A2-9E66-2EE4358793B2}" dt="2025-04-01T22:00:19.367" v="616" actId="27636"/>
          <ac:spMkLst>
            <pc:docMk/>
            <pc:sldMk cId="559936912" sldId="267"/>
            <ac:spMk id="3" creationId="{1014149D-19EF-FE17-5519-40AF4848A072}"/>
          </ac:spMkLst>
        </pc:spChg>
      </pc:sldChg>
      <pc:sldChg chg="modSp mod ord">
        <pc:chgData name="Laura Knight" userId="fcc6b1b8-7f69-4c06-9fd3-1a1553b3cd99" providerId="ADAL" clId="{8FA90166-8EE0-45A2-9E66-2EE4358793B2}" dt="2025-04-01T21:50:25.563" v="134" actId="113"/>
        <pc:sldMkLst>
          <pc:docMk/>
          <pc:sldMk cId="2842373251" sldId="268"/>
        </pc:sldMkLst>
        <pc:spChg chg="mod">
          <ac:chgData name="Laura Knight" userId="fcc6b1b8-7f69-4c06-9fd3-1a1553b3cd99" providerId="ADAL" clId="{8FA90166-8EE0-45A2-9E66-2EE4358793B2}" dt="2025-04-01T21:49:16.030" v="106" actId="20577"/>
          <ac:spMkLst>
            <pc:docMk/>
            <pc:sldMk cId="2842373251" sldId="268"/>
            <ac:spMk id="2" creationId="{522D0F4C-9EE0-0A57-9022-72C31D2BC790}"/>
          </ac:spMkLst>
        </pc:spChg>
        <pc:spChg chg="mod">
          <ac:chgData name="Laura Knight" userId="fcc6b1b8-7f69-4c06-9fd3-1a1553b3cd99" providerId="ADAL" clId="{8FA90166-8EE0-45A2-9E66-2EE4358793B2}" dt="2025-04-01T21:50:25.563" v="134" actId="113"/>
          <ac:spMkLst>
            <pc:docMk/>
            <pc:sldMk cId="2842373251" sldId="268"/>
            <ac:spMk id="3" creationId="{66088FEF-B02F-7DB1-E62D-AF5E29CA8582}"/>
          </ac:spMkLst>
        </pc:spChg>
      </pc:sldChg>
      <pc:sldChg chg="modSp mod">
        <pc:chgData name="Laura Knight" userId="fcc6b1b8-7f69-4c06-9fd3-1a1553b3cd99" providerId="ADAL" clId="{8FA90166-8EE0-45A2-9E66-2EE4358793B2}" dt="2025-04-01T22:06:47.716" v="635" actId="113"/>
        <pc:sldMkLst>
          <pc:docMk/>
          <pc:sldMk cId="1757476935" sldId="269"/>
        </pc:sldMkLst>
        <pc:spChg chg="mod">
          <ac:chgData name="Laura Knight" userId="fcc6b1b8-7f69-4c06-9fd3-1a1553b3cd99" providerId="ADAL" clId="{8FA90166-8EE0-45A2-9E66-2EE4358793B2}" dt="2025-04-01T22:06:47.716" v="635" actId="113"/>
          <ac:spMkLst>
            <pc:docMk/>
            <pc:sldMk cId="1757476935" sldId="269"/>
            <ac:spMk id="3" creationId="{7F93F77B-6723-A741-BF11-F5F0F094BC86}"/>
          </ac:spMkLst>
        </pc:spChg>
      </pc:sldChg>
      <pc:sldChg chg="modSp mod">
        <pc:chgData name="Laura Knight" userId="fcc6b1b8-7f69-4c06-9fd3-1a1553b3cd99" providerId="ADAL" clId="{8FA90166-8EE0-45A2-9E66-2EE4358793B2}" dt="2025-04-01T22:08:38.718" v="658" actId="20577"/>
        <pc:sldMkLst>
          <pc:docMk/>
          <pc:sldMk cId="1998356032" sldId="271"/>
        </pc:sldMkLst>
        <pc:spChg chg="mod">
          <ac:chgData name="Laura Knight" userId="fcc6b1b8-7f69-4c06-9fd3-1a1553b3cd99" providerId="ADAL" clId="{8FA90166-8EE0-45A2-9E66-2EE4358793B2}" dt="2025-04-01T22:08:38.718" v="658" actId="20577"/>
          <ac:spMkLst>
            <pc:docMk/>
            <pc:sldMk cId="1998356032" sldId="271"/>
            <ac:spMk id="3" creationId="{19A747B2-2BD3-FC8A-1294-423A956152FC}"/>
          </ac:spMkLst>
        </pc:spChg>
      </pc:sldChg>
      <pc:sldChg chg="addSp delSp modSp new mod setBg">
        <pc:chgData name="Laura Knight" userId="fcc6b1b8-7f69-4c06-9fd3-1a1553b3cd99" providerId="ADAL" clId="{8FA90166-8EE0-45A2-9E66-2EE4358793B2}" dt="2025-04-01T21:53:01.465" v="190" actId="962"/>
        <pc:sldMkLst>
          <pc:docMk/>
          <pc:sldMk cId="499092773" sldId="272"/>
        </pc:sldMkLst>
        <pc:spChg chg="mod">
          <ac:chgData name="Laura Knight" userId="fcc6b1b8-7f69-4c06-9fd3-1a1553b3cd99" providerId="ADAL" clId="{8FA90166-8EE0-45A2-9E66-2EE4358793B2}" dt="2025-04-01T21:52:59.312" v="188" actId="26606"/>
          <ac:spMkLst>
            <pc:docMk/>
            <pc:sldMk cId="499092773" sldId="272"/>
            <ac:spMk id="2" creationId="{DF18014F-028B-31A0-C9B5-F701574FA459}"/>
          </ac:spMkLst>
        </pc:spChg>
        <pc:spChg chg="del">
          <ac:chgData name="Laura Knight" userId="fcc6b1b8-7f69-4c06-9fd3-1a1553b3cd99" providerId="ADAL" clId="{8FA90166-8EE0-45A2-9E66-2EE4358793B2}" dt="2025-04-01T21:52:55.484" v="187" actId="22"/>
          <ac:spMkLst>
            <pc:docMk/>
            <pc:sldMk cId="499092773" sldId="272"/>
            <ac:spMk id="3" creationId="{F6C973E4-987F-32E5-1FE0-8B25E5FC52A9}"/>
          </ac:spMkLst>
        </pc:spChg>
        <pc:spChg chg="add">
          <ac:chgData name="Laura Knight" userId="fcc6b1b8-7f69-4c06-9fd3-1a1553b3cd99" providerId="ADAL" clId="{8FA90166-8EE0-45A2-9E66-2EE4358793B2}" dt="2025-04-01T21:52:59.312" v="188" actId="26606"/>
          <ac:spMkLst>
            <pc:docMk/>
            <pc:sldMk cId="499092773" sldId="272"/>
            <ac:spMk id="10" creationId="{A8384FB5-9ADC-4DDC-881B-597D56F5B15D}"/>
          </ac:spMkLst>
        </pc:spChg>
        <pc:spChg chg="add">
          <ac:chgData name="Laura Knight" userId="fcc6b1b8-7f69-4c06-9fd3-1a1553b3cd99" providerId="ADAL" clId="{8FA90166-8EE0-45A2-9E66-2EE4358793B2}" dt="2025-04-01T21:52:59.312" v="188" actId="26606"/>
          <ac:spMkLst>
            <pc:docMk/>
            <pc:sldMk cId="499092773" sldId="272"/>
            <ac:spMk id="12" creationId="{1199E1B1-A8C0-4FE8-A5A8-1CB41D69F857}"/>
          </ac:spMkLst>
        </pc:spChg>
        <pc:spChg chg="add">
          <ac:chgData name="Laura Knight" userId="fcc6b1b8-7f69-4c06-9fd3-1a1553b3cd99" providerId="ADAL" clId="{8FA90166-8EE0-45A2-9E66-2EE4358793B2}" dt="2025-04-01T21:52:59.312" v="188" actId="26606"/>
          <ac:spMkLst>
            <pc:docMk/>
            <pc:sldMk cId="499092773" sldId="272"/>
            <ac:spMk id="14" creationId="{84A8DE83-DE75-4B41-9DB4-A7EC0B0DEC0B}"/>
          </ac:spMkLst>
        </pc:spChg>
        <pc:spChg chg="add">
          <ac:chgData name="Laura Knight" userId="fcc6b1b8-7f69-4c06-9fd3-1a1553b3cd99" providerId="ADAL" clId="{8FA90166-8EE0-45A2-9E66-2EE4358793B2}" dt="2025-04-01T21:52:59.312" v="188" actId="26606"/>
          <ac:spMkLst>
            <pc:docMk/>
            <pc:sldMk cId="499092773" sldId="272"/>
            <ac:spMk id="16" creationId="{A7009A0A-BEF5-4EAC-AF15-E4F9F002E239}"/>
          </ac:spMkLst>
        </pc:spChg>
        <pc:picChg chg="add mod ord">
          <ac:chgData name="Laura Knight" userId="fcc6b1b8-7f69-4c06-9fd3-1a1553b3cd99" providerId="ADAL" clId="{8FA90166-8EE0-45A2-9E66-2EE4358793B2}" dt="2025-04-01T21:53:01.465" v="190" actId="962"/>
          <ac:picMkLst>
            <pc:docMk/>
            <pc:sldMk cId="499092773" sldId="272"/>
            <ac:picMk id="5" creationId="{F1DE9A34-8855-47F8-5558-27FF1ABAE095}"/>
          </ac:picMkLst>
        </pc:picChg>
      </pc:sldChg>
      <pc:sldChg chg="addSp delSp modSp new mod setBg">
        <pc:chgData name="Laura Knight" userId="fcc6b1b8-7f69-4c06-9fd3-1a1553b3cd99" providerId="ADAL" clId="{8FA90166-8EE0-45A2-9E66-2EE4358793B2}" dt="2025-04-01T21:58:58.277" v="607" actId="20577"/>
        <pc:sldMkLst>
          <pc:docMk/>
          <pc:sldMk cId="511813588" sldId="273"/>
        </pc:sldMkLst>
        <pc:spChg chg="add mod ord">
          <ac:chgData name="Laura Knight" userId="fcc6b1b8-7f69-4c06-9fd3-1a1553b3cd99" providerId="ADAL" clId="{8FA90166-8EE0-45A2-9E66-2EE4358793B2}" dt="2025-04-01T21:58:58.277" v="607" actId="20577"/>
          <ac:spMkLst>
            <pc:docMk/>
            <pc:sldMk cId="511813588" sldId="273"/>
            <ac:spMk id="4" creationId="{ACAD1107-9847-50B5-82A3-18CE7C1945D2}"/>
          </ac:spMkLst>
        </pc:spChg>
        <pc:spChg chg="add">
          <ac:chgData name="Laura Knight" userId="fcc6b1b8-7f69-4c06-9fd3-1a1553b3cd99" providerId="ADAL" clId="{8FA90166-8EE0-45A2-9E66-2EE4358793B2}" dt="2025-04-01T21:58:43.772" v="605" actId="11529"/>
          <ac:spMkLst>
            <pc:docMk/>
            <pc:sldMk cId="511813588" sldId="273"/>
            <ac:spMk id="6" creationId="{A069294D-9069-9924-472A-99777252A46F}"/>
          </ac:spMkLst>
        </pc:spChg>
        <pc:spChg chg="add del">
          <ac:chgData name="Laura Knight" userId="fcc6b1b8-7f69-4c06-9fd3-1a1553b3cd99" providerId="ADAL" clId="{8FA90166-8EE0-45A2-9E66-2EE4358793B2}" dt="2025-04-01T21:57:51.510" v="503" actId="26606"/>
          <ac:spMkLst>
            <pc:docMk/>
            <pc:sldMk cId="511813588" sldId="273"/>
            <ac:spMk id="8" creationId="{AB8C311F-7253-4AED-9701-7FC0708C41C7}"/>
          </ac:spMkLst>
        </pc:spChg>
        <pc:spChg chg="add del">
          <ac:chgData name="Laura Knight" userId="fcc6b1b8-7f69-4c06-9fd3-1a1553b3cd99" providerId="ADAL" clId="{8FA90166-8EE0-45A2-9E66-2EE4358793B2}" dt="2025-04-01T21:57:51.510" v="503" actId="26606"/>
          <ac:spMkLst>
            <pc:docMk/>
            <pc:sldMk cId="511813588" sldId="273"/>
            <ac:spMk id="10" creationId="{E2384209-CB15-4CDF-9D31-C44FD9A3F20D}"/>
          </ac:spMkLst>
        </pc:spChg>
        <pc:spChg chg="add del">
          <ac:chgData name="Laura Knight" userId="fcc6b1b8-7f69-4c06-9fd3-1a1553b3cd99" providerId="ADAL" clId="{8FA90166-8EE0-45A2-9E66-2EE4358793B2}" dt="2025-04-01T21:57:51.510" v="503" actId="26606"/>
          <ac:spMkLst>
            <pc:docMk/>
            <pc:sldMk cId="511813588" sldId="273"/>
            <ac:spMk id="12" creationId="{2633B3B5-CC90-43F0-8714-D31D1F3F0209}"/>
          </ac:spMkLst>
        </pc:spChg>
        <pc:spChg chg="add del">
          <ac:chgData name="Laura Knight" userId="fcc6b1b8-7f69-4c06-9fd3-1a1553b3cd99" providerId="ADAL" clId="{8FA90166-8EE0-45A2-9E66-2EE4358793B2}" dt="2025-04-01T21:57:51.510" v="503" actId="26606"/>
          <ac:spMkLst>
            <pc:docMk/>
            <pc:sldMk cId="511813588" sldId="273"/>
            <ac:spMk id="14" creationId="{A8D57A06-A426-446D-B02C-A2DC6B62E45E}"/>
          </ac:spMkLst>
        </pc:spChg>
        <pc:spChg chg="add">
          <ac:chgData name="Laura Knight" userId="fcc6b1b8-7f69-4c06-9fd3-1a1553b3cd99" providerId="ADAL" clId="{8FA90166-8EE0-45A2-9E66-2EE4358793B2}" dt="2025-04-01T21:57:51.510" v="503" actId="26606"/>
          <ac:spMkLst>
            <pc:docMk/>
            <pc:sldMk cId="511813588" sldId="273"/>
            <ac:spMk id="19" creationId="{873DDF9D-E27C-4E23-A1E8-CA352535F7C9}"/>
          </ac:spMkLst>
        </pc:spChg>
        <pc:spChg chg="add">
          <ac:chgData name="Laura Knight" userId="fcc6b1b8-7f69-4c06-9fd3-1a1553b3cd99" providerId="ADAL" clId="{8FA90166-8EE0-45A2-9E66-2EE4358793B2}" dt="2025-04-01T21:57:51.510" v="503" actId="26606"/>
          <ac:spMkLst>
            <pc:docMk/>
            <pc:sldMk cId="511813588" sldId="273"/>
            <ac:spMk id="21" creationId="{4C6B5652-C661-4C58-B937-F0F490F7FCB2}"/>
          </ac:spMkLst>
        </pc:spChg>
        <pc:spChg chg="add">
          <ac:chgData name="Laura Knight" userId="fcc6b1b8-7f69-4c06-9fd3-1a1553b3cd99" providerId="ADAL" clId="{8FA90166-8EE0-45A2-9E66-2EE4358793B2}" dt="2025-04-01T21:57:51.510" v="503" actId="26606"/>
          <ac:spMkLst>
            <pc:docMk/>
            <pc:sldMk cId="511813588" sldId="273"/>
            <ac:spMk id="25" creationId="{ACD0B258-678B-4A8C-894F-848AF24A1922}"/>
          </ac:spMkLst>
        </pc:spChg>
        <pc:spChg chg="add">
          <ac:chgData name="Laura Knight" userId="fcc6b1b8-7f69-4c06-9fd3-1a1553b3cd99" providerId="ADAL" clId="{8FA90166-8EE0-45A2-9E66-2EE4358793B2}" dt="2025-04-01T21:57:51.510" v="503" actId="26606"/>
          <ac:spMkLst>
            <pc:docMk/>
            <pc:sldMk cId="511813588" sldId="273"/>
            <ac:spMk id="27" creationId="{2F003F3F-F118-41D2-AA3F-74DB0D1970BB}"/>
          </ac:spMkLst>
        </pc:spChg>
        <pc:spChg chg="add">
          <ac:chgData name="Laura Knight" userId="fcc6b1b8-7f69-4c06-9fd3-1a1553b3cd99" providerId="ADAL" clId="{8FA90166-8EE0-45A2-9E66-2EE4358793B2}" dt="2025-04-01T21:57:51.510" v="503" actId="26606"/>
          <ac:spMkLst>
            <pc:docMk/>
            <pc:sldMk cId="511813588" sldId="273"/>
            <ac:spMk id="29" creationId="{C8D58395-74AF-401A-AF2F-76B6FCF71DFE}"/>
          </ac:spMkLst>
        </pc:spChg>
        <pc:picChg chg="add mod">
          <ac:chgData name="Laura Knight" userId="fcc6b1b8-7f69-4c06-9fd3-1a1553b3cd99" providerId="ADAL" clId="{8FA90166-8EE0-45A2-9E66-2EE4358793B2}" dt="2025-04-01T21:58:03.743" v="507" actId="1076"/>
          <ac:picMkLst>
            <pc:docMk/>
            <pc:sldMk cId="511813588" sldId="273"/>
            <ac:picMk id="3" creationId="{C4F86CE2-CC78-38AE-0C21-FB71D4549B9F}"/>
          </ac:picMkLst>
        </pc:picChg>
        <pc:picChg chg="add mod">
          <ac:chgData name="Laura Knight" userId="fcc6b1b8-7f69-4c06-9fd3-1a1553b3cd99" providerId="ADAL" clId="{8FA90166-8EE0-45A2-9E66-2EE4358793B2}" dt="2025-04-01T21:57:53.908" v="505" actId="962"/>
          <ac:picMkLst>
            <pc:docMk/>
            <pc:sldMk cId="511813588" sldId="273"/>
            <ac:picMk id="5" creationId="{ACF5D42B-AF78-14CF-32E5-BBEF58940AF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ECEA4-CE4E-16D4-43D0-1CA58715EC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B864F43-E2F0-F60A-4A85-CEB3E7E23B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366FFA-1844-3171-396A-5FCB3B904BE6}"/>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BF9FAA75-89E8-8312-BAC3-E8070C22DC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DBCD92-3CDF-BB6A-0AF3-78FC3E9A692F}"/>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271952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A02DC-2030-5395-BB07-427588FEFE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B06C0E-445B-0B0B-1D7A-A87768A500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D6AD16-BCD8-B2F0-3811-E28325852675}"/>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5E2892DD-5287-393F-C5F1-25131894BA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2F0B72-3AD3-D3EF-E950-83150532DA30}"/>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3878274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BEC87-1918-A256-7250-2240E9FDD3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62E8B5-F0BD-7065-4B87-D802CA42DB5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8CA0BB-55F6-497D-C571-9EF149D0F839}"/>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D55CED26-0395-A117-F1DC-A98E3BDDF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A4A272-C05E-FA15-2490-DF0860186861}"/>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3101594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350C6-BAE4-BD70-2B9E-AF58518C5F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0BA57-718C-157E-4A80-4ED5695103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F5C62A-02F2-7EC7-964E-8F5A8DC6C1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E09EE2-C602-C7D1-8E30-409719FBECC1}"/>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6" name="Footer Placeholder 5">
            <a:extLst>
              <a:ext uri="{FF2B5EF4-FFF2-40B4-BE49-F238E27FC236}">
                <a16:creationId xmlns:a16="http://schemas.microsoft.com/office/drawing/2014/main" id="{B0E2E5BA-88A4-EEDB-FFEF-30BC4B469A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917F0A-1A28-0F39-4AB5-1E09F98FEC01}"/>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1851585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82D17-17AC-666C-27E3-F900A5BE90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CBDEC2-40A6-ADA7-5FC8-E1FEC6113A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6810EE-454B-698F-9491-BA0925E1A6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6F4C93-B5F6-F2BC-73F2-4213597B50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B9294F-E74E-E9D9-C5B0-F4A15B61F8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BB35345-1BA9-6107-843B-2F99ADDBB24D}"/>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8" name="Footer Placeholder 7">
            <a:extLst>
              <a:ext uri="{FF2B5EF4-FFF2-40B4-BE49-F238E27FC236}">
                <a16:creationId xmlns:a16="http://schemas.microsoft.com/office/drawing/2014/main" id="{F3BA4DCA-544B-E8A1-FC0E-286B877CC8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1646E94-AD43-B602-67D0-3B6921283858}"/>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1000581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1AD1C-E1C3-D4FB-9C28-C18268E9F5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99640D-3F52-244E-7DAF-1466E107C4BB}"/>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4" name="Footer Placeholder 3">
            <a:extLst>
              <a:ext uri="{FF2B5EF4-FFF2-40B4-BE49-F238E27FC236}">
                <a16:creationId xmlns:a16="http://schemas.microsoft.com/office/drawing/2014/main" id="{F5B20464-5846-6A91-3007-6A99891D080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B8A550-7564-F6B1-01B1-CDF3481D22B6}"/>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622259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B32B31-F04F-8953-C4E9-87B4DB69AE8A}"/>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3" name="Footer Placeholder 2">
            <a:extLst>
              <a:ext uri="{FF2B5EF4-FFF2-40B4-BE49-F238E27FC236}">
                <a16:creationId xmlns:a16="http://schemas.microsoft.com/office/drawing/2014/main" id="{7A2F35F2-549C-133B-EF46-29BF38C346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86C5A5-1D2E-6521-B433-595D222AD3C5}"/>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1176685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04AF-2E2C-06D3-9256-5775050E9E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418E6F-4270-D037-699F-2EDEEFF86F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7F48E2-A7DE-EEF0-5AED-8C57366032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0F4BCF-25A9-EF6A-A8F2-682BED0CE8FF}"/>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6" name="Footer Placeholder 5">
            <a:extLst>
              <a:ext uri="{FF2B5EF4-FFF2-40B4-BE49-F238E27FC236}">
                <a16:creationId xmlns:a16="http://schemas.microsoft.com/office/drawing/2014/main" id="{5C1E72D1-2DFD-42CA-0C89-6409808A52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76F63E-4280-4FB1-E6F5-C17F14555F41}"/>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1526728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068E3-9F7D-BB0A-01E1-E0F106C462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D47523-1DE2-0511-BF22-E11522C0EE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3BD55D9-39F5-B397-7541-089994410C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FCA6E0-2521-FA43-85F0-1725DC67BD76}"/>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6" name="Footer Placeholder 5">
            <a:extLst>
              <a:ext uri="{FF2B5EF4-FFF2-40B4-BE49-F238E27FC236}">
                <a16:creationId xmlns:a16="http://schemas.microsoft.com/office/drawing/2014/main" id="{B71A7F23-63D4-13F9-6F5B-0B135F52BE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0F971-01E4-A43B-A8B8-8BCB5318CD43}"/>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160423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B251D-06FA-B398-E58D-FE3E387C3E7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6F4112-2AEC-9535-E920-226E363E00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3EF371-8D30-5041-C5C8-87C2BEABA816}"/>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F967EFF7-959A-4298-F27F-3A501945CA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85EBF2-B084-A1EB-CA20-6026F14B8BD7}"/>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2806636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DFD2A1-FF7A-25B5-3EBE-4AABB79186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1D12F4-602A-3998-0243-953A755C9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D93A70-F945-C8BB-A971-07184B6EF1AD}"/>
              </a:ext>
            </a:extLst>
          </p:cNvPr>
          <p:cNvSpPr>
            <a:spLocks noGrp="1"/>
          </p:cNvSpPr>
          <p:nvPr>
            <p:ph type="dt" sz="half" idx="10"/>
          </p:nvPr>
        </p:nvSpPr>
        <p:spPr/>
        <p:txBody>
          <a:body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21163BA2-F751-BD2D-0F45-F473E5C4B4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37D049-9699-538A-CCA4-D87D5A5420F8}"/>
              </a:ext>
            </a:extLst>
          </p:cNvPr>
          <p:cNvSpPr>
            <a:spLocks noGrp="1"/>
          </p:cNvSpPr>
          <p:nvPr>
            <p:ph type="sldNum" sz="quarter" idx="12"/>
          </p:nvPr>
        </p:nvSpPr>
        <p:spPr/>
        <p:txBody>
          <a:bodyPr/>
          <a:lstStyle/>
          <a:p>
            <a:fld id="{627C2412-2FF3-4112-AA79-9BC4EA7F42A9}" type="slidenum">
              <a:rPr lang="en-GB" smtClean="0"/>
              <a:t>‹#›</a:t>
            </a:fld>
            <a:endParaRPr lang="en-GB"/>
          </a:p>
        </p:txBody>
      </p:sp>
    </p:spTree>
    <p:extLst>
      <p:ext uri="{BB962C8B-B14F-4D97-AF65-F5344CB8AC3E}">
        <p14:creationId xmlns:p14="http://schemas.microsoft.com/office/powerpoint/2010/main" val="302322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E2C2B5-0C9A-C8F0-F0D5-8569554249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255C3F-FC58-E6F8-3B24-316B0FAC75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28286F-EA75-2BB8-F61C-42562101C7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F4AC2A-C2F7-4179-91AF-97C3FDF6A49B}" type="datetimeFigureOut">
              <a:rPr lang="en-GB" smtClean="0"/>
              <a:t>01/04/2025</a:t>
            </a:fld>
            <a:endParaRPr lang="en-GB"/>
          </a:p>
        </p:txBody>
      </p:sp>
      <p:sp>
        <p:nvSpPr>
          <p:cNvPr id="5" name="Footer Placeholder 4">
            <a:extLst>
              <a:ext uri="{FF2B5EF4-FFF2-40B4-BE49-F238E27FC236}">
                <a16:creationId xmlns:a16="http://schemas.microsoft.com/office/drawing/2014/main" id="{58BB66D6-5B61-A500-1391-4CF965B736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C6B5F0B-71FF-0074-844F-B4E2977036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27C2412-2FF3-4112-AA79-9BC4EA7F42A9}" type="slidenum">
              <a:rPr lang="en-GB" smtClean="0"/>
              <a:t>‹#›</a:t>
            </a:fld>
            <a:endParaRPr lang="en-GB"/>
          </a:p>
        </p:txBody>
      </p:sp>
    </p:spTree>
    <p:extLst>
      <p:ext uri="{BB962C8B-B14F-4D97-AF65-F5344CB8AC3E}">
        <p14:creationId xmlns:p14="http://schemas.microsoft.com/office/powerpoint/2010/main" val="2111563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2A96916A-5606-595E-89C1-9033868EF7F2}"/>
              </a:ext>
            </a:extLst>
          </p:cNvPr>
          <p:cNvPicPr>
            <a:picLocks noChangeAspect="1"/>
          </p:cNvPicPr>
          <p:nvPr/>
        </p:nvPicPr>
        <p:blipFill>
          <a:blip r:embed="rId2"/>
          <a:srcRect l="15628" r="-1"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7FCE019-ED67-3F0C-E4B1-65B1A9EE29BA}"/>
              </a:ext>
            </a:extLst>
          </p:cNvPr>
          <p:cNvSpPr>
            <a:spLocks noGrp="1"/>
          </p:cNvSpPr>
          <p:nvPr>
            <p:ph type="ctrTitle"/>
          </p:nvPr>
        </p:nvSpPr>
        <p:spPr>
          <a:xfrm>
            <a:off x="477981" y="1122363"/>
            <a:ext cx="4023360" cy="3204134"/>
          </a:xfrm>
        </p:spPr>
        <p:txBody>
          <a:bodyPr anchor="b">
            <a:normAutofit/>
          </a:bodyPr>
          <a:lstStyle/>
          <a:p>
            <a:pPr algn="l"/>
            <a:r>
              <a:rPr lang="en-GB" sz="4800" dirty="0">
                <a:solidFill>
                  <a:schemeClr val="bg1"/>
                </a:solidFill>
              </a:rPr>
              <a:t>Contract law - Recap</a:t>
            </a:r>
          </a:p>
        </p:txBody>
      </p:sp>
      <p:sp>
        <p:nvSpPr>
          <p:cNvPr id="3" name="Subtitle 2">
            <a:extLst>
              <a:ext uri="{FF2B5EF4-FFF2-40B4-BE49-F238E27FC236}">
                <a16:creationId xmlns:a16="http://schemas.microsoft.com/office/drawing/2014/main" id="{2FB84777-1307-EEB4-2D18-09F47BEE77EC}"/>
              </a:ext>
            </a:extLst>
          </p:cNvPr>
          <p:cNvSpPr>
            <a:spLocks noGrp="1"/>
          </p:cNvSpPr>
          <p:nvPr>
            <p:ph type="subTitle" idx="1"/>
          </p:nvPr>
        </p:nvSpPr>
        <p:spPr>
          <a:xfrm>
            <a:off x="477980" y="4872922"/>
            <a:ext cx="4023359" cy="1208141"/>
          </a:xfrm>
        </p:spPr>
        <p:txBody>
          <a:bodyPr>
            <a:normAutofit/>
          </a:bodyPr>
          <a:lstStyle/>
          <a:p>
            <a:pPr algn="l"/>
            <a:r>
              <a:rPr lang="en-GB" sz="2000">
                <a:solidFill>
                  <a:schemeClr val="bg1"/>
                </a:solidFill>
              </a:rPr>
              <a:t>2025</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732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EF6B68-FE14-02C5-DE5A-295BDE77CF8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1. Introduction to contract</a:t>
            </a:r>
          </a:p>
        </p:txBody>
      </p:sp>
      <p:sp>
        <p:nvSpPr>
          <p:cNvPr id="3" name="Content Placeholder 2">
            <a:extLst>
              <a:ext uri="{FF2B5EF4-FFF2-40B4-BE49-F238E27FC236}">
                <a16:creationId xmlns:a16="http://schemas.microsoft.com/office/drawing/2014/main" id="{DA29C5AB-69E0-570C-23E4-AA75E001A374}"/>
              </a:ext>
            </a:extLst>
          </p:cNvPr>
          <p:cNvSpPr>
            <a:spLocks noGrp="1"/>
          </p:cNvSpPr>
          <p:nvPr>
            <p:ph idx="1"/>
          </p:nvPr>
        </p:nvSpPr>
        <p:spPr>
          <a:xfrm>
            <a:off x="4810259" y="649480"/>
            <a:ext cx="6555347" cy="5546047"/>
          </a:xfrm>
        </p:spPr>
        <p:txBody>
          <a:bodyPr anchor="ctr">
            <a:normAutofit/>
          </a:bodyPr>
          <a:lstStyle/>
          <a:p>
            <a:pPr marL="0" indent="0">
              <a:buNone/>
            </a:pPr>
            <a:r>
              <a:rPr lang="en-GB" sz="1400" b="1" dirty="0"/>
              <a:t>(1)   The law of contract is concerned with legally enforceable agreements. It is of significance in everyday life since it applies to a great number and variety of transactions.</a:t>
            </a:r>
          </a:p>
          <a:p>
            <a:pPr marL="0" indent="0">
              <a:buNone/>
            </a:pPr>
            <a:endParaRPr lang="en-GB" sz="1400" b="1" dirty="0"/>
          </a:p>
          <a:p>
            <a:pPr marL="0" indent="0">
              <a:buNone/>
            </a:pPr>
            <a:r>
              <a:rPr lang="en-GB" sz="1400" b="1" dirty="0"/>
              <a:t>(2)   A contract is an agreement that is enforceable by law. Its essentials are:</a:t>
            </a:r>
          </a:p>
          <a:p>
            <a:pPr marL="0" indent="0">
              <a:buNone/>
            </a:pPr>
            <a:r>
              <a:rPr lang="en-GB" sz="1400" dirty="0"/>
              <a:t>(a)   an agreement, traditionally consisting of an offer and an acceptance;</a:t>
            </a:r>
          </a:p>
          <a:p>
            <a:pPr marL="0" indent="0">
              <a:buNone/>
            </a:pPr>
            <a:r>
              <a:rPr lang="en-GB" sz="1400" dirty="0"/>
              <a:t>(b)   consideration; and</a:t>
            </a:r>
          </a:p>
          <a:p>
            <a:pPr marL="0" indent="0">
              <a:buNone/>
            </a:pPr>
            <a:r>
              <a:rPr lang="en-GB" sz="1400" dirty="0"/>
              <a:t>(c)   an intention to create legal relations (ITCLR).</a:t>
            </a:r>
          </a:p>
          <a:p>
            <a:pPr marL="0" indent="0">
              <a:buNone/>
            </a:pPr>
            <a:r>
              <a:rPr lang="en-GB" sz="1400" dirty="0"/>
              <a:t>The absence of one of the essentials means that there is no enforceable contract in existence.</a:t>
            </a:r>
          </a:p>
          <a:p>
            <a:pPr marL="0" indent="0">
              <a:buNone/>
            </a:pPr>
            <a:endParaRPr lang="en-GB" sz="1400" b="1" dirty="0"/>
          </a:p>
          <a:p>
            <a:pPr marL="0" indent="0">
              <a:buNone/>
            </a:pPr>
            <a:r>
              <a:rPr lang="en-GB" sz="1400" b="1" dirty="0"/>
              <a:t>(3)   The doctrine of privity of contract establishes that, generally, only a person who is a party to the contract can sue, or be sued, under it. Exceptions to this rule have been introduced via statute and case law, but the most crucial exceptions are those set out in the Contracts (Rights of Third Parties) Act 1999.</a:t>
            </a:r>
          </a:p>
          <a:p>
            <a:pPr marL="0" indent="0">
              <a:buNone/>
            </a:pPr>
            <a:endParaRPr lang="en-GB" sz="1400" b="1" dirty="0"/>
          </a:p>
          <a:p>
            <a:pPr marL="0" indent="0">
              <a:buNone/>
            </a:pPr>
            <a:r>
              <a:rPr lang="en-GB" sz="1400" b="1" dirty="0"/>
              <a:t>(4)   There are several instances where a contract may be unenforceable, even though the key components of offer, acceptance, consideration and an intention to create legal relations are present. These topics fall under the heading of “vitiating” factors and include areas such as capacity, illegality, misrepresentation, duress and mistake.</a:t>
            </a:r>
          </a:p>
        </p:txBody>
      </p:sp>
    </p:spTree>
    <p:extLst>
      <p:ext uri="{BB962C8B-B14F-4D97-AF65-F5344CB8AC3E}">
        <p14:creationId xmlns:p14="http://schemas.microsoft.com/office/powerpoint/2010/main" val="1936075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AF3117-26F2-3282-4DA0-5BC4550D9E34}"/>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2. Agreement - Offer</a:t>
            </a:r>
          </a:p>
        </p:txBody>
      </p:sp>
      <p:sp>
        <p:nvSpPr>
          <p:cNvPr id="3" name="Content Placeholder 2">
            <a:extLst>
              <a:ext uri="{FF2B5EF4-FFF2-40B4-BE49-F238E27FC236}">
                <a16:creationId xmlns:a16="http://schemas.microsoft.com/office/drawing/2014/main" id="{290E13C8-6A0C-BE2F-CCC0-9BEFEE3AAF0A}"/>
              </a:ext>
            </a:extLst>
          </p:cNvPr>
          <p:cNvSpPr>
            <a:spLocks noGrp="1"/>
          </p:cNvSpPr>
          <p:nvPr>
            <p:ph idx="1"/>
          </p:nvPr>
        </p:nvSpPr>
        <p:spPr>
          <a:xfrm>
            <a:off x="4184073" y="227216"/>
            <a:ext cx="7181533" cy="6467300"/>
          </a:xfrm>
        </p:spPr>
        <p:txBody>
          <a:bodyPr anchor="ctr">
            <a:normAutofit/>
          </a:bodyPr>
          <a:lstStyle/>
          <a:p>
            <a:pPr marL="0" indent="0">
              <a:buNone/>
            </a:pPr>
            <a:r>
              <a:rPr lang="en-GB" sz="1600" b="1" dirty="0"/>
              <a:t>(1)   The existence of an agreement is usually established by proof of offer and acceptance. The courts use an objective approach to establish this.</a:t>
            </a:r>
          </a:p>
          <a:p>
            <a:pPr marL="0" indent="0">
              <a:buNone/>
            </a:pPr>
            <a:r>
              <a:rPr lang="en-GB" sz="1600" b="1" dirty="0"/>
              <a:t>(2)   An offer:</a:t>
            </a:r>
          </a:p>
          <a:p>
            <a:pPr marL="0" indent="0">
              <a:buNone/>
            </a:pPr>
            <a:r>
              <a:rPr lang="en-GB" sz="1600" dirty="0"/>
              <a:t>(a)   must be certain;</a:t>
            </a:r>
          </a:p>
          <a:p>
            <a:pPr marL="0" indent="0">
              <a:buNone/>
            </a:pPr>
            <a:r>
              <a:rPr lang="en-GB" sz="1600" dirty="0"/>
              <a:t>(b)   can be unilateral or bilateral;</a:t>
            </a:r>
          </a:p>
          <a:p>
            <a:pPr marL="0" indent="0">
              <a:buNone/>
            </a:pPr>
            <a:r>
              <a:rPr lang="en-GB" sz="1600" dirty="0"/>
              <a:t>(c)   can be made orally, in writing or by conduct;</a:t>
            </a:r>
          </a:p>
          <a:p>
            <a:pPr marL="0" indent="0">
              <a:buNone/>
            </a:pPr>
            <a:r>
              <a:rPr lang="en-GB" sz="1600" dirty="0"/>
              <a:t>(d)   must be communicated to the offeree, who must have knowledge of it;</a:t>
            </a:r>
          </a:p>
          <a:p>
            <a:pPr marL="0" indent="0">
              <a:buNone/>
            </a:pPr>
            <a:r>
              <a:rPr lang="en-GB" sz="1600" dirty="0"/>
              <a:t>(e)   can be made to one person, to a group or to the world in general;</a:t>
            </a:r>
          </a:p>
          <a:p>
            <a:pPr marL="0" indent="0">
              <a:buNone/>
            </a:pPr>
            <a:r>
              <a:rPr lang="en-GB" sz="1600" dirty="0"/>
              <a:t>(f)   must be distinguished from an invitation to treat, examples of which generally include:</a:t>
            </a:r>
          </a:p>
          <a:p>
            <a:pPr marL="0" indent="0">
              <a:buNone/>
            </a:pPr>
            <a:r>
              <a:rPr lang="en-GB" sz="1600" dirty="0"/>
              <a:t>(</a:t>
            </a:r>
            <a:r>
              <a:rPr lang="en-GB" sz="1600" dirty="0" err="1"/>
              <a:t>i</a:t>
            </a:r>
            <a:r>
              <a:rPr lang="en-GB" sz="1600" dirty="0"/>
              <a:t>)   — advertisements; — auctions;</a:t>
            </a:r>
          </a:p>
          <a:p>
            <a:pPr marL="0" indent="0">
              <a:buNone/>
            </a:pPr>
            <a:r>
              <a:rPr lang="en-GB" sz="1600" dirty="0"/>
              <a:t>(ii)   — requests for tenders; — goods on display in shops; and — mere statements of price.</a:t>
            </a:r>
          </a:p>
          <a:p>
            <a:pPr marL="0" indent="0">
              <a:buNone/>
            </a:pPr>
            <a:endParaRPr lang="en-GB" sz="1600" dirty="0"/>
          </a:p>
          <a:p>
            <a:pPr marL="0" indent="0">
              <a:buNone/>
            </a:pPr>
            <a:r>
              <a:rPr lang="en-GB" sz="1600" b="1" dirty="0"/>
              <a:t>(3)   An offer cannot be accepted after it has ended. Offers end by:</a:t>
            </a:r>
          </a:p>
          <a:p>
            <a:pPr marL="0" indent="0">
              <a:buNone/>
            </a:pPr>
            <a:r>
              <a:rPr lang="en-GB" sz="1600" dirty="0"/>
              <a:t>(a)   revocation;</a:t>
            </a:r>
          </a:p>
          <a:p>
            <a:pPr marL="0" indent="0">
              <a:buNone/>
            </a:pPr>
            <a:r>
              <a:rPr lang="en-GB" sz="1600" dirty="0"/>
              <a:t>(b)   rejection, or counter-offer;</a:t>
            </a:r>
          </a:p>
          <a:p>
            <a:pPr marL="0" indent="0">
              <a:buNone/>
            </a:pPr>
            <a:r>
              <a:rPr lang="en-GB" sz="1600" dirty="0"/>
              <a:t>(c)   lapse of time; and</a:t>
            </a:r>
          </a:p>
          <a:p>
            <a:pPr marL="0" indent="0">
              <a:buNone/>
            </a:pPr>
            <a:r>
              <a:rPr lang="en-GB" sz="1600" dirty="0"/>
              <a:t>(d)   acceptance.</a:t>
            </a:r>
          </a:p>
        </p:txBody>
      </p:sp>
    </p:spTree>
    <p:extLst>
      <p:ext uri="{BB962C8B-B14F-4D97-AF65-F5344CB8AC3E}">
        <p14:creationId xmlns:p14="http://schemas.microsoft.com/office/powerpoint/2010/main" val="791086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3073F4-F265-BE7E-7DB4-F8B99FA42CD6}"/>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2. Agreement - Acceptance</a:t>
            </a:r>
          </a:p>
        </p:txBody>
      </p:sp>
      <p:sp>
        <p:nvSpPr>
          <p:cNvPr id="3" name="Content Placeholder 2">
            <a:extLst>
              <a:ext uri="{FF2B5EF4-FFF2-40B4-BE49-F238E27FC236}">
                <a16:creationId xmlns:a16="http://schemas.microsoft.com/office/drawing/2014/main" id="{4253051A-4B4C-C653-C767-E4F99812D929}"/>
              </a:ext>
            </a:extLst>
          </p:cNvPr>
          <p:cNvSpPr>
            <a:spLocks noGrp="1"/>
          </p:cNvSpPr>
          <p:nvPr>
            <p:ph idx="1"/>
          </p:nvPr>
        </p:nvSpPr>
        <p:spPr>
          <a:xfrm>
            <a:off x="4222865" y="60960"/>
            <a:ext cx="7142741" cy="6700058"/>
          </a:xfrm>
        </p:spPr>
        <p:txBody>
          <a:bodyPr anchor="ctr">
            <a:normAutofit fontScale="92500" lnSpcReduction="10000"/>
          </a:bodyPr>
          <a:lstStyle/>
          <a:p>
            <a:pPr marL="0" indent="0">
              <a:buNone/>
            </a:pPr>
            <a:r>
              <a:rPr lang="en-GB" sz="1800" b="1" dirty="0"/>
              <a:t>(4)   Once the offer has been accepted, the parties are in a contractual relationship, provided that the other requirements for the formation of a valid contract are in place. Acceptance:</a:t>
            </a:r>
          </a:p>
          <a:p>
            <a:pPr marL="0" indent="0">
              <a:buNone/>
            </a:pPr>
            <a:r>
              <a:rPr lang="en-GB" sz="1800" dirty="0"/>
              <a:t>(a)   may be made orally, in writing or by conduct;</a:t>
            </a:r>
          </a:p>
          <a:p>
            <a:pPr marL="0" indent="0">
              <a:buNone/>
            </a:pPr>
            <a:r>
              <a:rPr lang="en-GB" sz="1800" dirty="0"/>
              <a:t>(b)   must correspond exactly with the terms of the offer;</a:t>
            </a:r>
          </a:p>
          <a:p>
            <a:pPr marL="0" indent="0">
              <a:buNone/>
            </a:pPr>
            <a:r>
              <a:rPr lang="en-GB" sz="1800" dirty="0"/>
              <a:t>(c)   must be communicated in the right way and by the right person.</a:t>
            </a:r>
          </a:p>
          <a:p>
            <a:endParaRPr lang="en-GB" sz="1800" dirty="0"/>
          </a:p>
          <a:p>
            <a:pPr marL="0" indent="0">
              <a:buNone/>
            </a:pPr>
            <a:r>
              <a:rPr lang="en-GB" sz="1800" b="1" dirty="0"/>
              <a:t>(5)   With reference to communication of acceptance:</a:t>
            </a:r>
          </a:p>
          <a:p>
            <a:pPr marL="0" indent="0">
              <a:buNone/>
            </a:pPr>
            <a:r>
              <a:rPr lang="en-GB" sz="1800" dirty="0"/>
              <a:t>(a)   silence does not usually amount to acceptance;</a:t>
            </a:r>
          </a:p>
          <a:p>
            <a:pPr marL="0" indent="0">
              <a:buNone/>
            </a:pPr>
            <a:r>
              <a:rPr lang="en-GB" sz="1800" dirty="0"/>
              <a:t>(b)   the method used must not be less favourable than any method specified in the offer;</a:t>
            </a:r>
          </a:p>
          <a:p>
            <a:pPr marL="0" indent="0">
              <a:buNone/>
            </a:pPr>
            <a:r>
              <a:rPr lang="en-GB" sz="1800" dirty="0"/>
              <a:t>(c)   actual communication is not required where the acceptance is by conduct or is of a unilateral offer;</a:t>
            </a:r>
          </a:p>
          <a:p>
            <a:pPr marL="0" indent="0">
              <a:buNone/>
            </a:pPr>
            <a:r>
              <a:rPr lang="en-GB" sz="1800" dirty="0"/>
              <a:t>(d)   where acceptance by post is acceptable, the acceptance is valid as soon as it is posted; and</a:t>
            </a:r>
          </a:p>
          <a:p>
            <a:pPr marL="0" indent="0">
              <a:buNone/>
            </a:pPr>
            <a:r>
              <a:rPr lang="en-GB" sz="1800" dirty="0"/>
              <a:t>(e)   with reference to modern methods of communication, there is some legal uncertainty here and no over-arching rule, but the accepted approach seems to be that acceptance (at least in a commercial setting) will occur either on receipt (if this is during normal office hours) or at the point when the sender could expect the message to have been read (if receipt occurred outside normal office hours).</a:t>
            </a:r>
          </a:p>
          <a:p>
            <a:pPr marL="0" indent="0">
              <a:buNone/>
            </a:pPr>
            <a:r>
              <a:rPr lang="en-GB" sz="1800" dirty="0"/>
              <a:t>(f)   The enforceability of growth of smart contracts is a developing area in contract law</a:t>
            </a:r>
          </a:p>
        </p:txBody>
      </p:sp>
    </p:spTree>
    <p:extLst>
      <p:ext uri="{BB962C8B-B14F-4D97-AF65-F5344CB8AC3E}">
        <p14:creationId xmlns:p14="http://schemas.microsoft.com/office/powerpoint/2010/main" val="4261701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45D054-D37B-7D8C-D173-24C87DD8624D}"/>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3. Consideration</a:t>
            </a:r>
          </a:p>
        </p:txBody>
      </p:sp>
      <p:sp>
        <p:nvSpPr>
          <p:cNvPr id="3" name="Content Placeholder 2">
            <a:extLst>
              <a:ext uri="{FF2B5EF4-FFF2-40B4-BE49-F238E27FC236}">
                <a16:creationId xmlns:a16="http://schemas.microsoft.com/office/drawing/2014/main" id="{146BF83F-A453-A345-09CB-991D8464E84D}"/>
              </a:ext>
            </a:extLst>
          </p:cNvPr>
          <p:cNvSpPr>
            <a:spLocks noGrp="1"/>
          </p:cNvSpPr>
          <p:nvPr>
            <p:ph idx="1"/>
          </p:nvPr>
        </p:nvSpPr>
        <p:spPr>
          <a:xfrm>
            <a:off x="4810259" y="649480"/>
            <a:ext cx="6555347" cy="6050578"/>
          </a:xfrm>
        </p:spPr>
        <p:txBody>
          <a:bodyPr anchor="ctr">
            <a:normAutofit fontScale="70000" lnSpcReduction="20000"/>
          </a:bodyPr>
          <a:lstStyle/>
          <a:p>
            <a:pPr marL="0" indent="0">
              <a:buNone/>
            </a:pPr>
            <a:r>
              <a:rPr lang="en-GB" sz="2000" dirty="0"/>
              <a:t>(1)   Consideration means that both parties must give something and get something from the agreement. It is essential to every contract unless made by deed.</a:t>
            </a:r>
          </a:p>
          <a:p>
            <a:endParaRPr lang="en-GB" sz="2000" dirty="0"/>
          </a:p>
          <a:p>
            <a:pPr marL="0" indent="0">
              <a:buNone/>
            </a:pPr>
            <a:r>
              <a:rPr lang="en-GB" sz="2000" b="1" dirty="0"/>
              <a:t>(2)   Consideration:</a:t>
            </a:r>
          </a:p>
          <a:p>
            <a:pPr marL="0" indent="0">
              <a:buNone/>
            </a:pPr>
            <a:r>
              <a:rPr lang="en-GB" sz="2000" dirty="0"/>
              <a:t>(a)   may be executed or executory;</a:t>
            </a:r>
          </a:p>
          <a:p>
            <a:pPr marL="0" indent="0">
              <a:buNone/>
            </a:pPr>
            <a:r>
              <a:rPr lang="en-GB" sz="2000" dirty="0"/>
              <a:t>(b)   must move from the </a:t>
            </a:r>
            <a:r>
              <a:rPr lang="en-GB" sz="2000" dirty="0" err="1"/>
              <a:t>promisee</a:t>
            </a:r>
            <a:r>
              <a:rPr lang="en-GB" sz="2000" dirty="0"/>
              <a:t>, but not necessarily move to the promisor;</a:t>
            </a:r>
          </a:p>
          <a:p>
            <a:pPr marL="0" indent="0">
              <a:buNone/>
            </a:pPr>
            <a:r>
              <a:rPr lang="en-GB" sz="2000" dirty="0"/>
              <a:t>(c)   must not be past;</a:t>
            </a:r>
          </a:p>
          <a:p>
            <a:pPr marL="0" indent="0">
              <a:buNone/>
            </a:pPr>
            <a:r>
              <a:rPr lang="en-GB" sz="2000" dirty="0"/>
              <a:t>(d)   need not be adequate; and</a:t>
            </a:r>
          </a:p>
          <a:p>
            <a:pPr marL="0" indent="0">
              <a:buNone/>
            </a:pPr>
            <a:r>
              <a:rPr lang="en-GB" sz="2000" dirty="0"/>
              <a:t>(e)   must be sufficient.</a:t>
            </a:r>
          </a:p>
          <a:p>
            <a:pPr marL="0" indent="0">
              <a:buNone/>
            </a:pPr>
            <a:endParaRPr lang="en-GB" sz="2000" dirty="0"/>
          </a:p>
          <a:p>
            <a:pPr marL="0" indent="0">
              <a:buNone/>
            </a:pPr>
            <a:r>
              <a:rPr lang="en-GB" sz="2600" b="1" kern="100" dirty="0">
                <a:effectLst/>
                <a:latin typeface="+mj-lt"/>
                <a:ea typeface="DengXian" panose="02010600030101010101" pitchFamily="2" charset="-122"/>
                <a:cs typeface="Arial" panose="020B0604020202020204" pitchFamily="34" charset="0"/>
              </a:rPr>
              <a:t>Implied assumpsit</a:t>
            </a:r>
            <a:r>
              <a:rPr lang="en-GB" sz="2600" kern="100" dirty="0">
                <a:effectLst/>
                <a:latin typeface="+mj-lt"/>
                <a:ea typeface="DengXian" panose="02010600030101010101" pitchFamily="2" charset="-122"/>
                <a:cs typeface="Arial" panose="020B0604020202020204" pitchFamily="34" charset="0"/>
              </a:rPr>
              <a:t>: If work is requested, the expectation is that if that work is carried out, then the recipient will pay the person for that work/service even if no price has been mentioned. Examples include, window cleaning, hair dressers, taxis etc.</a:t>
            </a:r>
          </a:p>
          <a:p>
            <a:pPr marL="0" indent="0">
              <a:buNone/>
            </a:pPr>
            <a:endParaRPr lang="en-GB" sz="2000" dirty="0"/>
          </a:p>
          <a:p>
            <a:endParaRPr lang="en-GB" sz="2000" dirty="0"/>
          </a:p>
          <a:p>
            <a:pPr marL="0" indent="0">
              <a:buNone/>
            </a:pPr>
            <a:r>
              <a:rPr lang="en-GB" sz="2000" b="1" dirty="0"/>
              <a:t>Insufficient consideration includes acting under:</a:t>
            </a:r>
          </a:p>
          <a:p>
            <a:pPr marL="0" indent="0">
              <a:buNone/>
            </a:pPr>
            <a:r>
              <a:rPr lang="en-GB" sz="2000" dirty="0"/>
              <a:t>(a)   an existing public duty;</a:t>
            </a:r>
          </a:p>
          <a:p>
            <a:pPr marL="0" indent="0">
              <a:buNone/>
            </a:pPr>
            <a:r>
              <a:rPr lang="en-GB" sz="2000" dirty="0"/>
              <a:t>(b)   an existing contractual duty (unless Williams v Roffey Bros [1990] is applicable, i.e. practical benefit or the avoidance of a disbenefit); or</a:t>
            </a:r>
          </a:p>
          <a:p>
            <a:pPr marL="0" indent="0">
              <a:buNone/>
            </a:pPr>
            <a:r>
              <a:rPr lang="en-GB" sz="2000" dirty="0"/>
              <a:t>(c)   an existing duty to repay a debt.</a:t>
            </a:r>
          </a:p>
          <a:p>
            <a:pPr marL="0" indent="0">
              <a:buNone/>
            </a:pPr>
            <a:r>
              <a:rPr lang="en-GB" sz="2000" dirty="0"/>
              <a:t>(d)   Where there is insufficient consideration promissory estoppel may be considered</a:t>
            </a:r>
          </a:p>
        </p:txBody>
      </p:sp>
    </p:spTree>
    <p:extLst>
      <p:ext uri="{BB962C8B-B14F-4D97-AF65-F5344CB8AC3E}">
        <p14:creationId xmlns:p14="http://schemas.microsoft.com/office/powerpoint/2010/main" val="1388315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A34A0C-AB73-9508-A3EA-E9AA8BEECC75}"/>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4. Intent to create legal relations</a:t>
            </a:r>
          </a:p>
        </p:txBody>
      </p:sp>
      <p:sp>
        <p:nvSpPr>
          <p:cNvPr id="3" name="Content Placeholder 2">
            <a:extLst>
              <a:ext uri="{FF2B5EF4-FFF2-40B4-BE49-F238E27FC236}">
                <a16:creationId xmlns:a16="http://schemas.microsoft.com/office/drawing/2014/main" id="{4B758D7B-A6D1-2543-02EF-755F884A88EA}"/>
              </a:ext>
            </a:extLst>
          </p:cNvPr>
          <p:cNvSpPr>
            <a:spLocks noGrp="1"/>
          </p:cNvSpPr>
          <p:nvPr>
            <p:ph idx="1"/>
          </p:nvPr>
        </p:nvSpPr>
        <p:spPr>
          <a:xfrm>
            <a:off x="4134810" y="193964"/>
            <a:ext cx="7846601" cy="6506094"/>
          </a:xfrm>
        </p:spPr>
        <p:txBody>
          <a:bodyPr anchor="ctr">
            <a:normAutofit fontScale="92500" lnSpcReduction="10000"/>
          </a:bodyPr>
          <a:lstStyle/>
          <a:p>
            <a:pPr marL="0" indent="0">
              <a:buNone/>
            </a:pPr>
            <a:r>
              <a:rPr lang="en-GB" sz="1400" b="1" dirty="0"/>
              <a:t>(3)   There can be no contract unless the parties intended to create legal relations. There is a rebuttable presumption that agreements in a social context are not intended to be contractual and that those in a business context are intended to be contractual.</a:t>
            </a:r>
          </a:p>
          <a:p>
            <a:pPr marL="0" indent="0">
              <a:buNone/>
            </a:pPr>
            <a:r>
              <a:rPr lang="en-GB" sz="1400" b="1" dirty="0"/>
              <a:t>(4)   The presumption that a social agreement is not intended to be binding might be rebutted if:</a:t>
            </a:r>
          </a:p>
          <a:p>
            <a:pPr marL="0" indent="0">
              <a:buNone/>
            </a:pPr>
            <a:r>
              <a:rPr lang="en-GB" sz="1400" dirty="0"/>
              <a:t>(a)   it was made between spouses who have separated;</a:t>
            </a:r>
          </a:p>
          <a:p>
            <a:pPr marL="0" indent="0">
              <a:buNone/>
            </a:pPr>
            <a:r>
              <a:rPr lang="en-GB" sz="1400" dirty="0"/>
              <a:t>(b)   the agreement has been made in writing;</a:t>
            </a:r>
          </a:p>
          <a:p>
            <a:pPr marL="0" indent="0">
              <a:buNone/>
            </a:pPr>
            <a:r>
              <a:rPr lang="en-GB" sz="1400" dirty="0"/>
              <a:t>(c)   one party placed themselves at a disadvantage; or</a:t>
            </a:r>
          </a:p>
          <a:p>
            <a:pPr marL="0" indent="0">
              <a:buNone/>
            </a:pPr>
            <a:r>
              <a:rPr lang="en-GB" sz="1400" dirty="0"/>
              <a:t>(d)   some payment was made.</a:t>
            </a:r>
          </a:p>
          <a:p>
            <a:pPr marL="0" indent="0">
              <a:buNone/>
            </a:pPr>
            <a:endParaRPr lang="en-GB" sz="1400" dirty="0"/>
          </a:p>
          <a:p>
            <a:pPr marL="0" indent="0">
              <a:buNone/>
            </a:pPr>
            <a:r>
              <a:rPr lang="en-GB" sz="1400" dirty="0"/>
              <a:t>(</a:t>
            </a:r>
            <a:r>
              <a:rPr lang="en-GB" sz="1400" b="1" dirty="0"/>
              <a:t>5)   The presumption that a business agreement is intended to be binding can be rebutted if:</a:t>
            </a:r>
          </a:p>
          <a:p>
            <a:pPr marL="0" indent="0">
              <a:buNone/>
            </a:pPr>
            <a:r>
              <a:rPr lang="en-GB" sz="1400" dirty="0"/>
              <a:t>(a)   the statement was a mere puff;</a:t>
            </a:r>
          </a:p>
          <a:p>
            <a:pPr marL="0" indent="0">
              <a:buNone/>
            </a:pPr>
            <a:r>
              <a:rPr lang="en-GB" sz="1400" dirty="0"/>
              <a:t>(b)   the agreement contains an honour or honourable pledge clause; or</a:t>
            </a:r>
          </a:p>
          <a:p>
            <a:pPr marL="0" indent="0">
              <a:buNone/>
            </a:pPr>
            <a:r>
              <a:rPr lang="en-GB" sz="1400" dirty="0"/>
              <a:t>(c)   (possibly) the agreement is contained within a letter of comfort.</a:t>
            </a:r>
          </a:p>
          <a:p>
            <a:pPr marL="0" indent="0">
              <a:buNone/>
            </a:pPr>
            <a:endParaRPr lang="en-GB" sz="1400" dirty="0"/>
          </a:p>
          <a:p>
            <a:pPr marL="0" indent="0">
              <a:buNone/>
            </a:pPr>
            <a:r>
              <a:rPr lang="en-GB" sz="1400" b="1" dirty="0"/>
              <a:t>(6)   There are specific rules within contract law that govern the ability of persons within certain categories to enter into contracts, these categories are:</a:t>
            </a:r>
          </a:p>
          <a:p>
            <a:pPr marL="0" indent="0">
              <a:buNone/>
            </a:pPr>
            <a:r>
              <a:rPr lang="en-GB" sz="1400" dirty="0"/>
              <a:t>(a)   Those lacking mental capacity – The Mental Capacity Act 2005, s2(1) defines incapacity unless the contract is for necessaries</a:t>
            </a:r>
          </a:p>
          <a:p>
            <a:pPr marL="0" indent="0">
              <a:buNone/>
            </a:pPr>
            <a:r>
              <a:rPr lang="en-GB" sz="1400" dirty="0"/>
              <a:t>(b)   Minors, and</a:t>
            </a:r>
          </a:p>
          <a:p>
            <a:pPr marL="0" indent="0">
              <a:buNone/>
            </a:pPr>
            <a:r>
              <a:rPr lang="en-GB" sz="1400" dirty="0"/>
              <a:t>(c)   Companies</a:t>
            </a:r>
          </a:p>
          <a:p>
            <a:pPr marL="0" indent="0">
              <a:buNone/>
            </a:pPr>
            <a:r>
              <a:rPr lang="en-GB" sz="1400" dirty="0"/>
              <a:t>Those lacking mental capacity can still be required to pay a reasonable price for necessaries.</a:t>
            </a:r>
          </a:p>
          <a:p>
            <a:pPr marL="0" indent="0">
              <a:buNone/>
            </a:pPr>
            <a:r>
              <a:rPr lang="en-GB" sz="1400" dirty="0"/>
              <a:t>Anyone under 18 is said to lack legal capacity unless the contract is for necessaries.</a:t>
            </a:r>
          </a:p>
          <a:p>
            <a:pPr marL="0" indent="0">
              <a:buNone/>
            </a:pPr>
            <a:r>
              <a:rPr lang="en-GB" sz="1400" dirty="0"/>
              <a:t>s3(2) Sale of Goods Act 1979 defines necessaries.</a:t>
            </a:r>
          </a:p>
          <a:p>
            <a:pPr marL="0" indent="0">
              <a:buNone/>
            </a:pPr>
            <a:r>
              <a:rPr lang="en-GB" sz="1400" dirty="0"/>
              <a:t>Special rules apply for companies.</a:t>
            </a:r>
          </a:p>
        </p:txBody>
      </p:sp>
    </p:spTree>
    <p:extLst>
      <p:ext uri="{BB962C8B-B14F-4D97-AF65-F5344CB8AC3E}">
        <p14:creationId xmlns:p14="http://schemas.microsoft.com/office/powerpoint/2010/main" val="2334001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78F302-CF39-ABC6-04C4-B1A9093C1671}"/>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5. The contents of a contract</a:t>
            </a:r>
          </a:p>
        </p:txBody>
      </p:sp>
      <p:sp>
        <p:nvSpPr>
          <p:cNvPr id="3" name="Content Placeholder 2">
            <a:extLst>
              <a:ext uri="{FF2B5EF4-FFF2-40B4-BE49-F238E27FC236}">
                <a16:creationId xmlns:a16="http://schemas.microsoft.com/office/drawing/2014/main" id="{758A784E-8E9D-5EC3-BABD-48FCC4983C51}"/>
              </a:ext>
            </a:extLst>
          </p:cNvPr>
          <p:cNvSpPr>
            <a:spLocks noGrp="1"/>
          </p:cNvSpPr>
          <p:nvPr>
            <p:ph idx="1"/>
          </p:nvPr>
        </p:nvSpPr>
        <p:spPr>
          <a:xfrm>
            <a:off x="4095405" y="205047"/>
            <a:ext cx="7836130" cy="6500553"/>
          </a:xfrm>
        </p:spPr>
        <p:txBody>
          <a:bodyPr anchor="ctr">
            <a:normAutofit fontScale="92500" lnSpcReduction="10000"/>
          </a:bodyPr>
          <a:lstStyle/>
          <a:p>
            <a:pPr marL="0" indent="0">
              <a:buNone/>
            </a:pPr>
            <a:r>
              <a:rPr lang="en-GB" sz="1800" b="1" dirty="0"/>
              <a:t>(1)   The law distinguishes between mere puffs, which have traditionally had no legal effect, representations (called misrepresentations if they are untrue) and terms of the contract. The distinction is very important because only a breach of term entitles the injured party to sue for breach of contract.</a:t>
            </a:r>
          </a:p>
          <a:p>
            <a:endParaRPr lang="en-GB" sz="1800" b="1" dirty="0"/>
          </a:p>
          <a:p>
            <a:pPr marL="0" indent="0">
              <a:buNone/>
            </a:pPr>
            <a:r>
              <a:rPr lang="en-GB" sz="1800" b="1" dirty="0"/>
              <a:t>(2)   The distinction between a representation and a term is established by considering:</a:t>
            </a:r>
          </a:p>
          <a:p>
            <a:pPr marL="0" indent="0">
              <a:buNone/>
            </a:pPr>
            <a:r>
              <a:rPr lang="en-GB" sz="1800" dirty="0"/>
              <a:t>(a)   the importance that the parties attach to the statement;</a:t>
            </a:r>
          </a:p>
          <a:p>
            <a:pPr marL="0" indent="0">
              <a:buNone/>
            </a:pPr>
            <a:r>
              <a:rPr lang="en-GB" sz="1800" dirty="0"/>
              <a:t>(b)   whether the statement has been reduced into writing;</a:t>
            </a:r>
          </a:p>
          <a:p>
            <a:pPr marL="0" indent="0">
              <a:buNone/>
            </a:pPr>
            <a:r>
              <a:rPr lang="en-GB" sz="1800" dirty="0"/>
              <a:t>(c)   the timing of the statement;</a:t>
            </a:r>
          </a:p>
          <a:p>
            <a:pPr marL="0" indent="0">
              <a:buNone/>
            </a:pPr>
            <a:r>
              <a:rPr lang="en-GB" sz="1800" dirty="0"/>
              <a:t>(d)   and whether either of the parties involved in the negotiations had specialist knowledge or skills.</a:t>
            </a:r>
          </a:p>
          <a:p>
            <a:endParaRPr lang="en-GB" sz="1800" dirty="0"/>
          </a:p>
          <a:p>
            <a:pPr marL="0" indent="0">
              <a:buNone/>
            </a:pPr>
            <a:r>
              <a:rPr lang="en-GB" sz="1800" b="1" dirty="0"/>
              <a:t>(3)   Terms may be express (spelt out by the parties) or implied (read into the contract).</a:t>
            </a:r>
          </a:p>
          <a:p>
            <a:endParaRPr lang="en-GB" sz="1800" dirty="0"/>
          </a:p>
          <a:p>
            <a:pPr marL="0" indent="0">
              <a:buNone/>
            </a:pPr>
            <a:r>
              <a:rPr lang="en-GB" sz="1800" b="1" dirty="0"/>
              <a:t>(4)   Express terms need to be shown to have been incorporated into the contract.</a:t>
            </a:r>
          </a:p>
          <a:p>
            <a:endParaRPr lang="en-GB" sz="1800" dirty="0"/>
          </a:p>
          <a:p>
            <a:pPr marL="0" indent="0">
              <a:buNone/>
            </a:pPr>
            <a:r>
              <a:rPr lang="en-GB" sz="1800" b="1" dirty="0"/>
              <a:t>5)   Implied terms can be incorporated into a contract via:</a:t>
            </a:r>
          </a:p>
          <a:p>
            <a:pPr marL="0" indent="0">
              <a:buNone/>
            </a:pPr>
            <a:r>
              <a:rPr lang="en-GB" sz="1800" dirty="0"/>
              <a:t>(a)   statute and the key examples here are CRA 2015, SGA 1979 and SGSA 1982;</a:t>
            </a:r>
          </a:p>
          <a:p>
            <a:pPr marL="0" indent="0">
              <a:buNone/>
            </a:pPr>
            <a:r>
              <a:rPr lang="en-GB" sz="1800" dirty="0"/>
              <a:t>(b)   custom; or the courts.</a:t>
            </a:r>
          </a:p>
        </p:txBody>
      </p:sp>
    </p:spTree>
    <p:extLst>
      <p:ext uri="{BB962C8B-B14F-4D97-AF65-F5344CB8AC3E}">
        <p14:creationId xmlns:p14="http://schemas.microsoft.com/office/powerpoint/2010/main" val="2317263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2B53BE-BF15-36AB-661C-8ADD458AFAF1}"/>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5. The contents of a contract</a:t>
            </a:r>
          </a:p>
        </p:txBody>
      </p:sp>
      <p:sp>
        <p:nvSpPr>
          <p:cNvPr id="3" name="Content Placeholder 2">
            <a:extLst>
              <a:ext uri="{FF2B5EF4-FFF2-40B4-BE49-F238E27FC236}">
                <a16:creationId xmlns:a16="http://schemas.microsoft.com/office/drawing/2014/main" id="{E1FDB535-BF54-FA3B-FC78-346011A6B273}"/>
              </a:ext>
            </a:extLst>
          </p:cNvPr>
          <p:cNvSpPr>
            <a:spLocks noGrp="1"/>
          </p:cNvSpPr>
          <p:nvPr>
            <p:ph idx="1"/>
          </p:nvPr>
        </p:nvSpPr>
        <p:spPr>
          <a:xfrm>
            <a:off x="4134810" y="149629"/>
            <a:ext cx="8001771" cy="6483927"/>
          </a:xfrm>
        </p:spPr>
        <p:txBody>
          <a:bodyPr anchor="ctr">
            <a:normAutofit lnSpcReduction="10000"/>
          </a:bodyPr>
          <a:lstStyle/>
          <a:p>
            <a:pPr marL="0" indent="0">
              <a:buNone/>
            </a:pPr>
            <a:r>
              <a:rPr lang="en-GB" sz="1800" b="1" dirty="0"/>
              <a:t>(6)   Some terms are more important than others. The law distinguishes between:</a:t>
            </a:r>
          </a:p>
          <a:p>
            <a:pPr marL="0" indent="0">
              <a:buNone/>
            </a:pPr>
            <a:r>
              <a:rPr lang="en-GB" sz="1800" dirty="0"/>
              <a:t>(a)   conditions, breach of which entitles the injured party to treat the contract as ended and/or claim damages;</a:t>
            </a:r>
          </a:p>
          <a:p>
            <a:pPr marL="0" indent="0">
              <a:buNone/>
            </a:pPr>
            <a:r>
              <a:rPr lang="en-GB" sz="1800" dirty="0"/>
              <a:t>(b)   and warranties, breach of which entitles the injured party to damages only.</a:t>
            </a:r>
          </a:p>
          <a:p>
            <a:endParaRPr lang="en-GB" sz="1800" dirty="0"/>
          </a:p>
          <a:p>
            <a:pPr marL="0" indent="0">
              <a:buNone/>
            </a:pPr>
            <a:r>
              <a:rPr lang="en-GB" sz="1800" dirty="0"/>
              <a:t>(7)   Sometimes, it is not possible to know the status of a term (whether a term is a condition or a warranty) until after it has been broken. Such terms are called </a:t>
            </a:r>
            <a:r>
              <a:rPr lang="en-GB" sz="1800" b="1" dirty="0"/>
              <a:t>innominate or intermediate </a:t>
            </a:r>
            <a:r>
              <a:rPr lang="en-GB" sz="1800" dirty="0"/>
              <a:t>and the court will decide whether a breach of such terms goes “to the root of the contract”. The remedy depends on the effect of the breach.</a:t>
            </a:r>
          </a:p>
          <a:p>
            <a:endParaRPr lang="en-GB" sz="1800" dirty="0"/>
          </a:p>
          <a:p>
            <a:pPr marL="0" indent="0">
              <a:buNone/>
            </a:pPr>
            <a:r>
              <a:rPr lang="en-GB" sz="1800" dirty="0"/>
              <a:t>(8)   The court will take an objective approach to the </a:t>
            </a:r>
            <a:r>
              <a:rPr lang="en-GB" sz="1800" b="1" dirty="0"/>
              <a:t>interpretation of contractual terms</a:t>
            </a:r>
          </a:p>
          <a:p>
            <a:endParaRPr lang="en-GB" sz="1800" dirty="0"/>
          </a:p>
          <a:p>
            <a:pPr marL="0" indent="0">
              <a:buNone/>
            </a:pPr>
            <a:r>
              <a:rPr lang="en-GB" sz="1800" dirty="0"/>
              <a:t>(9)   The court will attempt to balance the “strict interpretation” approach and the broader “contextual” approach, using the rules of interpretation set out in Investors Compensation Scheme LTD v West Bromwich Building Society [1998] and later refined in Marley v Rawlings [2015] and Arnold v Britton [2015]</a:t>
            </a:r>
          </a:p>
          <a:p>
            <a:endParaRPr lang="en-GB" sz="1800" dirty="0"/>
          </a:p>
          <a:p>
            <a:pPr marL="0" indent="0">
              <a:buNone/>
            </a:pPr>
            <a:r>
              <a:rPr lang="en-GB" sz="1800" dirty="0"/>
              <a:t>(10) Under the </a:t>
            </a:r>
            <a:r>
              <a:rPr lang="en-GB" sz="1800" dirty="0" err="1"/>
              <a:t>parol</a:t>
            </a:r>
            <a:r>
              <a:rPr lang="en-GB" sz="1800" dirty="0"/>
              <a:t> evidence rule, in cases where the contract is wholly contained in writing, evidence other than that which is embodied in the written document cannot be relied upon to change the written contractual terms</a:t>
            </a:r>
          </a:p>
        </p:txBody>
      </p:sp>
    </p:spTree>
    <p:extLst>
      <p:ext uri="{BB962C8B-B14F-4D97-AF65-F5344CB8AC3E}">
        <p14:creationId xmlns:p14="http://schemas.microsoft.com/office/powerpoint/2010/main" val="1879053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3B58BB-7629-4965-1542-B9D7134670E3}"/>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6. Exemption clauses and unfair terms</a:t>
            </a:r>
          </a:p>
        </p:txBody>
      </p:sp>
      <p:sp>
        <p:nvSpPr>
          <p:cNvPr id="3" name="Content Placeholder 2">
            <a:extLst>
              <a:ext uri="{FF2B5EF4-FFF2-40B4-BE49-F238E27FC236}">
                <a16:creationId xmlns:a16="http://schemas.microsoft.com/office/drawing/2014/main" id="{E257322C-681C-AF63-67B3-4D59FC217A46}"/>
              </a:ext>
            </a:extLst>
          </p:cNvPr>
          <p:cNvSpPr>
            <a:spLocks noGrp="1"/>
          </p:cNvSpPr>
          <p:nvPr>
            <p:ph idx="1"/>
          </p:nvPr>
        </p:nvSpPr>
        <p:spPr>
          <a:xfrm>
            <a:off x="4134810" y="83127"/>
            <a:ext cx="7913103" cy="6655723"/>
          </a:xfrm>
        </p:spPr>
        <p:txBody>
          <a:bodyPr anchor="ctr">
            <a:normAutofit/>
          </a:bodyPr>
          <a:lstStyle/>
          <a:p>
            <a:pPr marL="0" indent="0">
              <a:buNone/>
            </a:pPr>
            <a:r>
              <a:rPr lang="en-GB" sz="1200" b="1" dirty="0"/>
              <a:t>(1)   Exclusion clauses are controlled by common law rules and by statute, with a different statute applicable to purely commercial (UCTA 1977) than for business to consumer contracts (CRA 2015).</a:t>
            </a:r>
          </a:p>
          <a:p>
            <a:pPr marL="0" indent="0">
              <a:buNone/>
            </a:pPr>
            <a:endParaRPr lang="en-GB" sz="1200" dirty="0"/>
          </a:p>
          <a:p>
            <a:pPr marL="0" indent="0">
              <a:buNone/>
            </a:pPr>
            <a:r>
              <a:rPr lang="en-GB" sz="1200" b="1" dirty="0"/>
              <a:t>(2)   To be effective, an exclusion clause must generally be incorporated into the contract. This may be done by:</a:t>
            </a:r>
          </a:p>
          <a:p>
            <a:pPr marL="0" indent="0">
              <a:buNone/>
            </a:pPr>
            <a:r>
              <a:rPr lang="en-GB" sz="1200" dirty="0"/>
              <a:t>(a)   a signature on a document containing the clause by the party against whom it is to be used;</a:t>
            </a:r>
          </a:p>
          <a:p>
            <a:pPr marL="0" indent="0">
              <a:buNone/>
            </a:pPr>
            <a:r>
              <a:rPr lang="en-GB" sz="1200" dirty="0"/>
              <a:t>(b)   the giving of reasonable notice:</a:t>
            </a:r>
          </a:p>
          <a:p>
            <a:pPr marL="0" indent="0">
              <a:buNone/>
            </a:pPr>
            <a:r>
              <a:rPr lang="en-GB" sz="1200" dirty="0"/>
              <a:t>(</a:t>
            </a:r>
            <a:r>
              <a:rPr lang="en-GB" sz="1200" dirty="0" err="1"/>
              <a:t>i</a:t>
            </a:r>
            <a:r>
              <a:rPr lang="en-GB" sz="1200" dirty="0"/>
              <a:t>)   on a notice or in a document which might reasonably be expected to include or refer to contractual terms; and</a:t>
            </a:r>
          </a:p>
          <a:p>
            <a:pPr marL="0" indent="0">
              <a:buNone/>
            </a:pPr>
            <a:r>
              <a:rPr lang="en-GB" sz="1200" dirty="0"/>
              <a:t>(ii)   before, or at the time of, the making of the contract;</a:t>
            </a:r>
          </a:p>
          <a:p>
            <a:pPr marL="0" indent="0">
              <a:buNone/>
            </a:pPr>
            <a:r>
              <a:rPr lang="en-GB" sz="1200" dirty="0"/>
              <a:t>(c)   a previous course of dealing (provided it was consistent).</a:t>
            </a:r>
          </a:p>
          <a:p>
            <a:pPr marL="0" indent="0">
              <a:buNone/>
            </a:pPr>
            <a:endParaRPr lang="en-GB" sz="1200" dirty="0"/>
          </a:p>
          <a:p>
            <a:pPr marL="0" indent="0">
              <a:buNone/>
            </a:pPr>
            <a:r>
              <a:rPr lang="en-GB" sz="1200" b="1" dirty="0"/>
              <a:t>(3)   Where reasonable notice is relied on, the more onerous the clause, the more will be expected in the way of drawing attention to it.</a:t>
            </a:r>
          </a:p>
          <a:p>
            <a:pPr marL="0" indent="0">
              <a:buNone/>
            </a:pPr>
            <a:endParaRPr lang="en-GB" sz="1200" dirty="0"/>
          </a:p>
          <a:p>
            <a:pPr marL="0" indent="0">
              <a:buNone/>
            </a:pPr>
            <a:r>
              <a:rPr lang="en-GB" sz="1200" b="1" dirty="0"/>
              <a:t>(4)   Exclusion clauses have traditionally been interpreted strictly against the person seeking to rely on them (the contra proferentem rule), although the modern approach in respect of commercial contracts is more relaxed, especially if there is equality in bargaining powers. Negligence will generally be taken to be excluded only if either:</a:t>
            </a:r>
          </a:p>
          <a:p>
            <a:pPr marL="0" indent="0">
              <a:buNone/>
            </a:pPr>
            <a:r>
              <a:rPr lang="en-GB" sz="1200" dirty="0"/>
              <a:t>(a)   it is specifically referred to; or</a:t>
            </a:r>
          </a:p>
          <a:p>
            <a:pPr marL="0" indent="0">
              <a:buNone/>
            </a:pPr>
            <a:r>
              <a:rPr lang="en-GB" sz="1200" dirty="0"/>
              <a:t>(b)   there is no other basis for liability to which the clause could be taken to apply.</a:t>
            </a:r>
          </a:p>
          <a:p>
            <a:pPr marL="0" indent="0">
              <a:buNone/>
            </a:pPr>
            <a:endParaRPr lang="en-GB" sz="1200" dirty="0"/>
          </a:p>
          <a:p>
            <a:pPr marL="0" indent="0">
              <a:buNone/>
            </a:pPr>
            <a:r>
              <a:rPr lang="en-GB" sz="1200" b="1" dirty="0"/>
              <a:t>(5)   A clause may also fail to be effective because of:</a:t>
            </a:r>
          </a:p>
          <a:p>
            <a:pPr marL="0" indent="0">
              <a:buNone/>
            </a:pPr>
            <a:r>
              <a:rPr lang="en-GB" sz="1200" dirty="0"/>
              <a:t>(a)   misrepresentation of its effect; or</a:t>
            </a:r>
          </a:p>
          <a:p>
            <a:pPr marL="0" indent="0">
              <a:buNone/>
            </a:pPr>
            <a:r>
              <a:rPr lang="en-GB" sz="1200" dirty="0"/>
              <a:t>(b)   the overriding importance of the term for which the exclusion purports to limit liability for breach.</a:t>
            </a:r>
          </a:p>
        </p:txBody>
      </p:sp>
    </p:spTree>
    <p:extLst>
      <p:ext uri="{BB962C8B-B14F-4D97-AF65-F5344CB8AC3E}">
        <p14:creationId xmlns:p14="http://schemas.microsoft.com/office/powerpoint/2010/main" val="448400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280A39-E6EC-9D07-84B0-3058B728CEA3}"/>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6.Exemption clauses and unfair terms</a:t>
            </a:r>
          </a:p>
        </p:txBody>
      </p:sp>
      <p:sp>
        <p:nvSpPr>
          <p:cNvPr id="3" name="Content Placeholder 2">
            <a:extLst>
              <a:ext uri="{FF2B5EF4-FFF2-40B4-BE49-F238E27FC236}">
                <a16:creationId xmlns:a16="http://schemas.microsoft.com/office/drawing/2014/main" id="{B52ECCF9-CBB1-4182-CA3D-6FABFCAFA1CB}"/>
              </a:ext>
            </a:extLst>
          </p:cNvPr>
          <p:cNvSpPr>
            <a:spLocks noGrp="1"/>
          </p:cNvSpPr>
          <p:nvPr>
            <p:ph idx="1"/>
          </p:nvPr>
        </p:nvSpPr>
        <p:spPr>
          <a:xfrm>
            <a:off x="4095405" y="221674"/>
            <a:ext cx="7719752" cy="6495010"/>
          </a:xfrm>
        </p:spPr>
        <p:txBody>
          <a:bodyPr anchor="ctr">
            <a:normAutofit/>
          </a:bodyPr>
          <a:lstStyle/>
          <a:p>
            <a:pPr marL="0" indent="0">
              <a:buNone/>
            </a:pPr>
            <a:r>
              <a:rPr lang="en-GB" sz="1050" b="1" dirty="0"/>
              <a:t>(6)   Statutory controls of exclusion clauses are contained in UCTA 1977 and CRA 2015 and the applicable statute depends on the nature of the contract. UCTA 1977 applies to commercial transactions and CRA 2015 applies to consumer transactions.</a:t>
            </a:r>
          </a:p>
          <a:p>
            <a:pPr marL="0" indent="0">
              <a:buNone/>
            </a:pPr>
            <a:endParaRPr lang="en-GB" sz="1050" b="1" dirty="0"/>
          </a:p>
          <a:p>
            <a:pPr marL="0" indent="0">
              <a:buNone/>
            </a:pPr>
            <a:r>
              <a:rPr lang="en-GB" sz="1050" b="1" dirty="0"/>
              <a:t>(7)   UCTA 1977 will render some clauses void, or subject to the test of reasonableness. It generally deals with attempts to exclude “business liability”.</a:t>
            </a:r>
          </a:p>
          <a:p>
            <a:pPr marL="0" indent="0">
              <a:buNone/>
            </a:pPr>
            <a:endParaRPr lang="en-GB" sz="1050" b="1" dirty="0"/>
          </a:p>
          <a:p>
            <a:pPr marL="0" indent="0">
              <a:buNone/>
            </a:pPr>
            <a:r>
              <a:rPr lang="en-GB" sz="1050" b="1" dirty="0"/>
              <a:t>(8)   UCTA 1977 renders some clauses which exclude or limit liability ineffective, these are:</a:t>
            </a:r>
          </a:p>
          <a:p>
            <a:pPr marL="0" indent="0">
              <a:buNone/>
            </a:pPr>
            <a:r>
              <a:rPr lang="en-GB" sz="1050" dirty="0"/>
              <a:t>(a)   for negligence giving rise to death or personal injury;</a:t>
            </a:r>
          </a:p>
          <a:p>
            <a:pPr marL="0" indent="0">
              <a:buNone/>
            </a:pPr>
            <a:r>
              <a:rPr lang="en-GB" sz="1050" dirty="0"/>
              <a:t>(b)   in certain circumstances of manufacturers of defective goods, when this is contained in a “guarantee”;</a:t>
            </a:r>
          </a:p>
          <a:p>
            <a:pPr marL="0" indent="0">
              <a:buNone/>
            </a:pPr>
            <a:r>
              <a:rPr lang="en-GB" sz="1050" dirty="0"/>
              <a:t>(c)   for breach of s12 SGA 1979 (“right to sell”), or the equivalent in other statutes.</a:t>
            </a:r>
          </a:p>
          <a:p>
            <a:pPr marL="0" indent="0">
              <a:buNone/>
            </a:pPr>
            <a:endParaRPr lang="en-GB" sz="1050" dirty="0"/>
          </a:p>
          <a:p>
            <a:pPr marL="0" indent="0">
              <a:buNone/>
            </a:pPr>
            <a:r>
              <a:rPr lang="en-GB" sz="1050" b="1" dirty="0"/>
              <a:t>(9)   UCTA 1977 imposes a “requirement of reasonableness” on the following:</a:t>
            </a:r>
          </a:p>
          <a:p>
            <a:pPr marL="0" indent="0">
              <a:buNone/>
            </a:pPr>
            <a:r>
              <a:rPr lang="en-GB" sz="1050" dirty="0"/>
              <a:t>(a)   clauses excluding liability for loss or damage, other than personal injury or death, caused by negligence;</a:t>
            </a:r>
          </a:p>
          <a:p>
            <a:pPr marL="0" indent="0">
              <a:buNone/>
            </a:pPr>
            <a:r>
              <a:rPr lang="en-GB" sz="1050" dirty="0"/>
              <a:t>(b)   clauses excluding contractual liability contained in written standard terms;</a:t>
            </a:r>
          </a:p>
          <a:p>
            <a:pPr marL="0" indent="0">
              <a:buNone/>
            </a:pPr>
            <a:r>
              <a:rPr lang="en-GB" sz="1050" dirty="0"/>
              <a:t>(c)   clauses excluding liability for breach of the implied terms as to description and quality, where the buyer is not “dealing as a consumer”.</a:t>
            </a:r>
          </a:p>
          <a:p>
            <a:pPr marL="0" indent="0">
              <a:buNone/>
            </a:pPr>
            <a:endParaRPr lang="en-GB" sz="1050" dirty="0"/>
          </a:p>
          <a:p>
            <a:pPr marL="0" indent="0">
              <a:buNone/>
            </a:pPr>
            <a:r>
              <a:rPr lang="en-GB" sz="1050" b="1" dirty="0"/>
              <a:t>(10) Guidance on the “requirement of reasonableness” is contained in s11 UCTA 1977 and </a:t>
            </a:r>
            <a:r>
              <a:rPr lang="en-GB" sz="1050" b="1" dirty="0" err="1"/>
              <a:t>Sch</a:t>
            </a:r>
            <a:r>
              <a:rPr lang="en-GB" sz="1050" b="1" dirty="0"/>
              <a:t> 2.</a:t>
            </a:r>
          </a:p>
          <a:p>
            <a:pPr marL="0" indent="0">
              <a:buNone/>
            </a:pPr>
            <a:endParaRPr lang="en-GB" sz="1050" dirty="0"/>
          </a:p>
          <a:p>
            <a:pPr marL="0" indent="0">
              <a:buNone/>
            </a:pPr>
            <a:r>
              <a:rPr lang="en-GB" sz="1050" b="1" dirty="0"/>
              <a:t>(11) CRA 2015 applies only to consumer contracts made by individual consumers.</a:t>
            </a:r>
          </a:p>
          <a:p>
            <a:pPr marL="0" indent="0">
              <a:buNone/>
            </a:pPr>
            <a:endParaRPr lang="en-GB" sz="1050" dirty="0"/>
          </a:p>
          <a:p>
            <a:pPr marL="0" indent="0">
              <a:buNone/>
            </a:pPr>
            <a:r>
              <a:rPr lang="en-GB" sz="1050" b="1" dirty="0"/>
              <a:t>(12) CRA 2015 renders invalid terms which are “unfair” – that is, those which are “contrary to the requirement of good faith … a significant imbalance in the parties’ rights and obligations”. CRA 2015 will render some clauses void, or subject to the test of fairness and the grey list (</a:t>
            </a:r>
            <a:r>
              <a:rPr lang="en-GB" sz="1050" b="1" dirty="0" err="1"/>
              <a:t>Sch</a:t>
            </a:r>
            <a:r>
              <a:rPr lang="en-GB" sz="1050" b="1" dirty="0"/>
              <a:t> 2) provides a list of terms that may be regarded as unfair.</a:t>
            </a:r>
          </a:p>
          <a:p>
            <a:pPr marL="0" indent="0">
              <a:buNone/>
            </a:pPr>
            <a:endParaRPr lang="en-GB" sz="1050" b="1" dirty="0"/>
          </a:p>
          <a:p>
            <a:pPr marL="0" indent="0">
              <a:buNone/>
            </a:pPr>
            <a:r>
              <a:rPr lang="en-GB" sz="1050" b="1" dirty="0"/>
              <a:t>(13) CRA 2015 also requires terms to be written in “plain, intelligible language”.</a:t>
            </a:r>
          </a:p>
        </p:txBody>
      </p:sp>
    </p:spTree>
    <p:extLst>
      <p:ext uri="{BB962C8B-B14F-4D97-AF65-F5344CB8AC3E}">
        <p14:creationId xmlns:p14="http://schemas.microsoft.com/office/powerpoint/2010/main" val="1601709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2D0F4C-9EE0-0A57-9022-72C31D2BC790}"/>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7. Vitiating factors</a:t>
            </a:r>
          </a:p>
        </p:txBody>
      </p:sp>
      <p:sp>
        <p:nvSpPr>
          <p:cNvPr id="3" name="Content Placeholder 2">
            <a:extLst>
              <a:ext uri="{FF2B5EF4-FFF2-40B4-BE49-F238E27FC236}">
                <a16:creationId xmlns:a16="http://schemas.microsoft.com/office/drawing/2014/main" id="{66088FEF-B02F-7DB1-E62D-AF5E29CA8582}"/>
              </a:ext>
            </a:extLst>
          </p:cNvPr>
          <p:cNvSpPr>
            <a:spLocks noGrp="1"/>
          </p:cNvSpPr>
          <p:nvPr>
            <p:ph idx="1"/>
          </p:nvPr>
        </p:nvSpPr>
        <p:spPr>
          <a:xfrm>
            <a:off x="4810259" y="649480"/>
            <a:ext cx="6555347" cy="5546047"/>
          </a:xfrm>
        </p:spPr>
        <p:txBody>
          <a:bodyPr anchor="ctr">
            <a:normAutofit fontScale="70000" lnSpcReduction="20000"/>
          </a:bodyPr>
          <a:lstStyle/>
          <a:p>
            <a:r>
              <a:rPr lang="en-GB" sz="2000" dirty="0"/>
              <a:t>These are factors that may make a contract invalid, despite the presence of the essential elements of offer and acceptance, consideration and intention to create legal relations. This factor is called an invalidating or vitiating factor.</a:t>
            </a:r>
          </a:p>
          <a:p>
            <a:pPr marL="0" indent="0">
              <a:buNone/>
            </a:pPr>
            <a:endParaRPr lang="en-GB" sz="2000" dirty="0"/>
          </a:p>
          <a:p>
            <a:r>
              <a:rPr lang="en-GB" sz="2000" b="1" dirty="0"/>
              <a:t>Part A: Misrepresentation</a:t>
            </a:r>
          </a:p>
          <a:p>
            <a:r>
              <a:rPr lang="en-GB" sz="2000" b="1" dirty="0"/>
              <a:t>Part B: Mistake</a:t>
            </a:r>
          </a:p>
          <a:p>
            <a:r>
              <a:rPr lang="en-GB" sz="2000" b="1" dirty="0"/>
              <a:t>Part C: Duress and Undue Influence, and</a:t>
            </a:r>
          </a:p>
          <a:p>
            <a:r>
              <a:rPr lang="en-GB" sz="2000" b="1" dirty="0"/>
              <a:t>Part D: Illegal and Unenforceable Contracts</a:t>
            </a:r>
          </a:p>
          <a:p>
            <a:endParaRPr lang="en-GB" sz="2000" dirty="0"/>
          </a:p>
          <a:p>
            <a:pPr marL="0" indent="0">
              <a:buNone/>
            </a:pPr>
            <a:r>
              <a:rPr lang="en-GB" sz="2000" b="1" u="sng" dirty="0"/>
              <a:t>Effect of invalidation</a:t>
            </a:r>
          </a:p>
          <a:p>
            <a:r>
              <a:rPr lang="en-GB" sz="2000" dirty="0"/>
              <a:t>An invalidating factor might affect the validity of the contract. There are two alternative ways in which an invalidating factor can affect a contract: the contract can be void or voidable. It is important to be clear on the distinction between these terms.</a:t>
            </a:r>
          </a:p>
          <a:p>
            <a:endParaRPr lang="en-GB" sz="2000" dirty="0"/>
          </a:p>
          <a:p>
            <a:r>
              <a:rPr lang="en-GB" sz="2000" dirty="0"/>
              <a:t>(1)  </a:t>
            </a:r>
            <a:r>
              <a:rPr lang="en-GB" sz="2000" b="1" dirty="0"/>
              <a:t> A void </a:t>
            </a:r>
            <a:r>
              <a:rPr lang="en-GB" sz="2000" dirty="0"/>
              <a:t>contract has never existed. This means that no rights or duties can be passed on under a void contract. On discovery, steps may be taken to undo the contract back to the beginning, not just the point of discovery.</a:t>
            </a:r>
          </a:p>
          <a:p>
            <a:endParaRPr lang="en-GB" sz="2000" dirty="0"/>
          </a:p>
          <a:p>
            <a:r>
              <a:rPr lang="en-GB" sz="2000" dirty="0"/>
              <a:t>(2)  </a:t>
            </a:r>
            <a:r>
              <a:rPr lang="en-GB" sz="2000" b="1" dirty="0"/>
              <a:t> A voidable </a:t>
            </a:r>
            <a:r>
              <a:rPr lang="en-GB" sz="2000" dirty="0"/>
              <a:t>contract does exist and will continue to exist. It will only cease to be valid if and when one of the parties decides to bring it to an end. This differs from a void contract which will be void from the beginning. When a party brings a voidable contract to an end, we say that the contract has been rescinded.</a:t>
            </a:r>
          </a:p>
        </p:txBody>
      </p:sp>
    </p:spTree>
    <p:extLst>
      <p:ext uri="{BB962C8B-B14F-4D97-AF65-F5344CB8AC3E}">
        <p14:creationId xmlns:p14="http://schemas.microsoft.com/office/powerpoint/2010/main" val="2842373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808419-031A-6019-AC3C-D6C1104275AB}"/>
              </a:ext>
            </a:extLst>
          </p:cNvPr>
          <p:cNvSpPr>
            <a:spLocks noGrp="1"/>
          </p:cNvSpPr>
          <p:nvPr>
            <p:ph type="title"/>
          </p:nvPr>
        </p:nvSpPr>
        <p:spPr>
          <a:xfrm>
            <a:off x="-3057" y="586855"/>
            <a:ext cx="3943289" cy="3569509"/>
          </a:xfrm>
        </p:spPr>
        <p:txBody>
          <a:bodyPr anchor="b">
            <a:normAutofit/>
          </a:bodyPr>
          <a:lstStyle/>
          <a:p>
            <a:pPr algn="r"/>
            <a:r>
              <a:rPr lang="en-GB" sz="4000" dirty="0">
                <a:solidFill>
                  <a:srgbClr val="FFFFFF"/>
                </a:solidFill>
              </a:rPr>
              <a:t>7. Vitiating factors- Misrepresentation</a:t>
            </a:r>
          </a:p>
        </p:txBody>
      </p:sp>
      <p:sp>
        <p:nvSpPr>
          <p:cNvPr id="3" name="Content Placeholder 2">
            <a:extLst>
              <a:ext uri="{FF2B5EF4-FFF2-40B4-BE49-F238E27FC236}">
                <a16:creationId xmlns:a16="http://schemas.microsoft.com/office/drawing/2014/main" id="{1014149D-19EF-FE17-5519-40AF4848A072}"/>
              </a:ext>
            </a:extLst>
          </p:cNvPr>
          <p:cNvSpPr>
            <a:spLocks noGrp="1"/>
          </p:cNvSpPr>
          <p:nvPr>
            <p:ph idx="1"/>
          </p:nvPr>
        </p:nvSpPr>
        <p:spPr>
          <a:xfrm>
            <a:off x="4161905" y="72044"/>
            <a:ext cx="7797339" cy="6688974"/>
          </a:xfrm>
        </p:spPr>
        <p:txBody>
          <a:bodyPr anchor="ctr">
            <a:normAutofit fontScale="92500" lnSpcReduction="20000"/>
          </a:bodyPr>
          <a:lstStyle/>
          <a:p>
            <a:pPr marL="0" indent="0">
              <a:buNone/>
            </a:pPr>
            <a:r>
              <a:rPr lang="en-GB" sz="1400" b="1" dirty="0"/>
              <a:t>Summary of misrepresentation</a:t>
            </a:r>
          </a:p>
          <a:p>
            <a:pPr marL="0" indent="0">
              <a:buNone/>
            </a:pPr>
            <a:r>
              <a:rPr lang="en-GB" sz="1400" dirty="0"/>
              <a:t>(1)   Invalidating or vitiating factors may affect the validity of a contract. Misrepresentation is one type of vitiating factor and will make a contract voidable.</a:t>
            </a:r>
          </a:p>
          <a:p>
            <a:pPr marL="0" indent="0">
              <a:buNone/>
            </a:pPr>
            <a:r>
              <a:rPr lang="en-GB" sz="1400" dirty="0"/>
              <a:t>(2)   A misrepresentation is a false statement of fact or law, made by one party, intended to induce and inducing the other party to make a contract. It makes the contract voidable.</a:t>
            </a:r>
          </a:p>
          <a:p>
            <a:endParaRPr lang="en-GB" sz="1400" dirty="0"/>
          </a:p>
          <a:p>
            <a:pPr marL="0" indent="0">
              <a:buNone/>
            </a:pPr>
            <a:r>
              <a:rPr lang="en-GB" sz="1400" dirty="0"/>
              <a:t>(3)   </a:t>
            </a:r>
            <a:r>
              <a:rPr lang="en-GB" sz="1400" b="1" dirty="0"/>
              <a:t>Misrepresentations may be:</a:t>
            </a:r>
          </a:p>
          <a:p>
            <a:pPr marL="0" indent="0">
              <a:buNone/>
            </a:pPr>
            <a:r>
              <a:rPr lang="en-GB" sz="1400" dirty="0"/>
              <a:t>(a) </a:t>
            </a:r>
            <a:r>
              <a:rPr lang="en-GB" sz="1400" b="1" dirty="0"/>
              <a:t>  fraudulent </a:t>
            </a:r>
            <a:r>
              <a:rPr lang="en-GB" sz="1400" dirty="0"/>
              <a:t>– a false statement made knowing it to be false or not believing it to be true (Derry v Peek [1889]);</a:t>
            </a:r>
          </a:p>
          <a:p>
            <a:pPr marL="0" indent="0">
              <a:buNone/>
            </a:pPr>
            <a:r>
              <a:rPr lang="en-GB" sz="1400" dirty="0"/>
              <a:t>(b) </a:t>
            </a:r>
            <a:r>
              <a:rPr lang="en-GB" sz="1400" b="1" dirty="0"/>
              <a:t>  negligent </a:t>
            </a:r>
            <a:r>
              <a:rPr lang="en-GB" sz="1400" dirty="0"/>
              <a:t>– a false statement made by someone with no reasonable grounds for believing it to be true (s2(1) MA 1967);</a:t>
            </a:r>
          </a:p>
          <a:p>
            <a:pPr marL="0" indent="0">
              <a:buNone/>
            </a:pPr>
            <a:r>
              <a:rPr lang="en-GB" sz="1400" dirty="0"/>
              <a:t>(c)   </a:t>
            </a:r>
            <a:r>
              <a:rPr lang="en-GB" sz="1400" b="1" dirty="0"/>
              <a:t>innocent</a:t>
            </a:r>
            <a:r>
              <a:rPr lang="en-GB" sz="1400" dirty="0"/>
              <a:t> – a false statement that is neither fraudulent nor negligent.</a:t>
            </a:r>
          </a:p>
          <a:p>
            <a:pPr marL="0" indent="0">
              <a:buNone/>
            </a:pPr>
            <a:r>
              <a:rPr lang="en-GB" sz="1400" dirty="0"/>
              <a:t>Can be common law or under MA 1967.</a:t>
            </a:r>
          </a:p>
          <a:p>
            <a:endParaRPr lang="en-GB" sz="1400" dirty="0"/>
          </a:p>
          <a:p>
            <a:pPr marL="0" indent="0">
              <a:buNone/>
            </a:pPr>
            <a:r>
              <a:rPr lang="en-GB" sz="1400" b="1" dirty="0"/>
              <a:t>(4)   There are two remedies for misrepresentation:</a:t>
            </a:r>
          </a:p>
          <a:p>
            <a:pPr marL="0" indent="0">
              <a:buNone/>
            </a:pPr>
            <a:r>
              <a:rPr lang="en-GB" sz="1400" dirty="0"/>
              <a:t>(a)   damages (monetary compensation); and/or</a:t>
            </a:r>
          </a:p>
          <a:p>
            <a:pPr marL="0" indent="0">
              <a:buNone/>
            </a:pPr>
            <a:r>
              <a:rPr lang="en-GB" sz="1400" dirty="0"/>
              <a:t>(b)   rescission (setting aside the contract).</a:t>
            </a:r>
          </a:p>
          <a:p>
            <a:endParaRPr lang="en-GB" sz="1400" dirty="0"/>
          </a:p>
          <a:p>
            <a:pPr marL="0" indent="0">
              <a:buNone/>
            </a:pPr>
            <a:r>
              <a:rPr lang="en-GB" sz="1400" dirty="0"/>
              <a:t>For fraudulent and negligent misrepresentation, both are available, with damages awarded on a tortious basis, but for innocent misrepresentation, rescission is the main remedy and damages can be awarded on a contractual basis and only as an alternative, at the discretion of the court.</a:t>
            </a:r>
          </a:p>
          <a:p>
            <a:endParaRPr lang="en-GB" sz="1400" dirty="0"/>
          </a:p>
          <a:p>
            <a:pPr marL="0" indent="0">
              <a:buNone/>
            </a:pPr>
            <a:r>
              <a:rPr lang="en-GB" sz="1400" b="1" dirty="0"/>
              <a:t>(5)   The right to rescind is lost when:</a:t>
            </a:r>
          </a:p>
          <a:p>
            <a:pPr marL="0" indent="0">
              <a:buNone/>
            </a:pPr>
            <a:r>
              <a:rPr lang="en-GB" sz="1400" dirty="0"/>
              <a:t>(a)   the contract is affirmed;</a:t>
            </a:r>
          </a:p>
          <a:p>
            <a:pPr marL="0" indent="0">
              <a:buNone/>
            </a:pPr>
            <a:r>
              <a:rPr lang="en-GB" sz="1400" dirty="0"/>
              <a:t>(b)   a “reasonable time” has elapsed;</a:t>
            </a:r>
          </a:p>
          <a:p>
            <a:pPr marL="0" indent="0">
              <a:buNone/>
            </a:pPr>
            <a:r>
              <a:rPr lang="en-GB" sz="1400" dirty="0"/>
              <a:t>(c)   the parties cannot be restored to their original positions; or</a:t>
            </a:r>
          </a:p>
          <a:p>
            <a:pPr marL="0" indent="0">
              <a:buNone/>
            </a:pPr>
            <a:r>
              <a:rPr lang="en-GB" sz="1400" dirty="0"/>
              <a:t>(d)   an innocent third party has acquired a right to the subject matter of the contract.</a:t>
            </a:r>
          </a:p>
        </p:txBody>
      </p:sp>
    </p:spTree>
    <p:extLst>
      <p:ext uri="{BB962C8B-B14F-4D97-AF65-F5344CB8AC3E}">
        <p14:creationId xmlns:p14="http://schemas.microsoft.com/office/powerpoint/2010/main" val="559936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18014F-028B-31A0-C9B5-F701574FA459}"/>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7. Vitiating factors: Mistake</a:t>
            </a:r>
          </a:p>
        </p:txBody>
      </p:sp>
      <p:pic>
        <p:nvPicPr>
          <p:cNvPr id="5" name="Content Placeholder 4" descr="A screen shot of a phone&#10;&#10;AI-generated content may be incorrect.">
            <a:extLst>
              <a:ext uri="{FF2B5EF4-FFF2-40B4-BE49-F238E27FC236}">
                <a16:creationId xmlns:a16="http://schemas.microsoft.com/office/drawing/2014/main" id="{F1DE9A34-8855-47F8-5558-27FF1ABAE095}"/>
              </a:ext>
            </a:extLst>
          </p:cNvPr>
          <p:cNvPicPr>
            <a:picLocks noGrp="1" noChangeAspect="1"/>
          </p:cNvPicPr>
          <p:nvPr>
            <p:ph idx="1"/>
          </p:nvPr>
        </p:nvPicPr>
        <p:blipFill>
          <a:blip r:embed="rId2"/>
          <a:stretch>
            <a:fillRect/>
          </a:stretch>
        </p:blipFill>
        <p:spPr>
          <a:xfrm>
            <a:off x="432225" y="2153415"/>
            <a:ext cx="11327549" cy="4077916"/>
          </a:xfrm>
          <a:prstGeom prst="rect">
            <a:avLst/>
          </a:prstGeom>
        </p:spPr>
      </p:pic>
    </p:spTree>
    <p:extLst>
      <p:ext uri="{BB962C8B-B14F-4D97-AF65-F5344CB8AC3E}">
        <p14:creationId xmlns:p14="http://schemas.microsoft.com/office/powerpoint/2010/main" val="499092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B1CC5A-F726-7748-D86B-601A914A9EC0}"/>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8. Discharge of contract</a:t>
            </a:r>
          </a:p>
        </p:txBody>
      </p:sp>
      <p:sp>
        <p:nvSpPr>
          <p:cNvPr id="3" name="Content Placeholder 2">
            <a:extLst>
              <a:ext uri="{FF2B5EF4-FFF2-40B4-BE49-F238E27FC236}">
                <a16:creationId xmlns:a16="http://schemas.microsoft.com/office/drawing/2014/main" id="{7F93F77B-6723-A741-BF11-F5F0F094BC86}"/>
              </a:ext>
            </a:extLst>
          </p:cNvPr>
          <p:cNvSpPr>
            <a:spLocks noGrp="1"/>
          </p:cNvSpPr>
          <p:nvPr>
            <p:ph idx="1"/>
          </p:nvPr>
        </p:nvSpPr>
        <p:spPr>
          <a:xfrm>
            <a:off x="4233949" y="649480"/>
            <a:ext cx="7131657" cy="6022869"/>
          </a:xfrm>
        </p:spPr>
        <p:txBody>
          <a:bodyPr anchor="ctr">
            <a:normAutofit fontScale="77500" lnSpcReduction="20000"/>
          </a:bodyPr>
          <a:lstStyle/>
          <a:p>
            <a:pPr marL="0" indent="0">
              <a:buNone/>
            </a:pPr>
            <a:r>
              <a:rPr lang="en-GB" sz="2000" b="1" dirty="0"/>
              <a:t>A contract is discharged when it is at an end and both parties are freed from their obligations. A contract may be discharged in one of four ways.</a:t>
            </a:r>
          </a:p>
          <a:p>
            <a:pPr marL="0" indent="0">
              <a:buNone/>
            </a:pPr>
            <a:endParaRPr lang="en-GB" sz="2000" dirty="0"/>
          </a:p>
          <a:p>
            <a:pPr marL="0" indent="0">
              <a:buNone/>
            </a:pPr>
            <a:r>
              <a:rPr lang="en-GB" sz="2000" b="1" dirty="0"/>
              <a:t>(1)   Performance. </a:t>
            </a:r>
            <a:r>
              <a:rPr lang="en-GB" sz="2000" dirty="0"/>
              <a:t>In an entire contract, both parties should fulfil their obligations completely </a:t>
            </a:r>
            <a:r>
              <a:rPr lang="en-GB" sz="2000" b="1" dirty="0"/>
              <a:t>(entire performance rule), </a:t>
            </a:r>
            <a:r>
              <a:rPr lang="en-GB" sz="2000" dirty="0"/>
              <a:t>although there are certain exceptions, including where:</a:t>
            </a:r>
          </a:p>
          <a:p>
            <a:pPr marL="0" indent="0">
              <a:buNone/>
            </a:pPr>
            <a:r>
              <a:rPr lang="en-GB" sz="2000" dirty="0"/>
              <a:t>(a)   one party has accepted partial performance;</a:t>
            </a:r>
          </a:p>
          <a:p>
            <a:pPr marL="0" indent="0">
              <a:buNone/>
            </a:pPr>
            <a:r>
              <a:rPr lang="en-GB" sz="2000" dirty="0"/>
              <a:t>(b)   the contract has been substantially performed;</a:t>
            </a:r>
          </a:p>
          <a:p>
            <a:pPr marL="0" indent="0">
              <a:buNone/>
            </a:pPr>
            <a:r>
              <a:rPr lang="en-GB" sz="2000" dirty="0"/>
              <a:t>(c)   one party prevents the other from performing;</a:t>
            </a:r>
          </a:p>
          <a:p>
            <a:pPr marL="0" indent="0">
              <a:buNone/>
            </a:pPr>
            <a:r>
              <a:rPr lang="en-GB" sz="2000" dirty="0"/>
              <a:t>(d)   one party has tendered performance, or</a:t>
            </a:r>
          </a:p>
          <a:p>
            <a:pPr marL="0" indent="0">
              <a:buNone/>
            </a:pPr>
            <a:r>
              <a:rPr lang="en-GB" sz="2000" dirty="0"/>
              <a:t>(e)   the obligations of the contract are severable.</a:t>
            </a:r>
          </a:p>
          <a:p>
            <a:pPr marL="0" indent="0">
              <a:buNone/>
            </a:pPr>
            <a:endParaRPr lang="en-GB" sz="2000" dirty="0"/>
          </a:p>
          <a:p>
            <a:pPr marL="0" indent="0">
              <a:buNone/>
            </a:pPr>
            <a:r>
              <a:rPr lang="en-GB" sz="2000" dirty="0"/>
              <a:t>A promise as to the time of a performance may be a vital term, breach of which entitles the other party to treat the contract as repudiated. If this is not the case, it will be viewed as an innominate term, and it will be for the court to assess the impact of the breach on the contract. A promise as to time is, for example, treated as vital if:</a:t>
            </a:r>
          </a:p>
          <a:p>
            <a:pPr marL="0" indent="0">
              <a:buNone/>
            </a:pPr>
            <a:r>
              <a:rPr lang="en-GB" sz="2000" dirty="0"/>
              <a:t>(a)   the parties indicate that it is a vital term; or</a:t>
            </a:r>
          </a:p>
          <a:p>
            <a:pPr marL="0" indent="0">
              <a:buNone/>
            </a:pPr>
            <a:r>
              <a:rPr lang="en-GB" sz="2000" dirty="0"/>
              <a:t>(b)   the circumstances indicate that it is a vital term.</a:t>
            </a:r>
          </a:p>
          <a:p>
            <a:pPr marL="0" indent="0">
              <a:buNone/>
            </a:pPr>
            <a:endParaRPr lang="en-GB" sz="2000" b="1" dirty="0"/>
          </a:p>
          <a:p>
            <a:pPr marL="0" indent="0">
              <a:buNone/>
            </a:pPr>
            <a:r>
              <a:rPr lang="en-GB" sz="2000" b="1" dirty="0"/>
              <a:t>(2)   Breach of contract. </a:t>
            </a:r>
            <a:r>
              <a:rPr lang="en-GB" sz="2000" dirty="0"/>
              <a:t>The innocent party may end the contract and/or claim damages if the term breached is a condition, although only damages can be claimed if the term breached is a warranty.</a:t>
            </a:r>
          </a:p>
          <a:p>
            <a:pPr marL="0" indent="0">
              <a:buNone/>
            </a:pPr>
            <a:endParaRPr lang="en-GB" sz="500" dirty="0"/>
          </a:p>
        </p:txBody>
      </p:sp>
    </p:spTree>
    <p:extLst>
      <p:ext uri="{BB962C8B-B14F-4D97-AF65-F5344CB8AC3E}">
        <p14:creationId xmlns:p14="http://schemas.microsoft.com/office/powerpoint/2010/main" val="1757476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318ACE-B3B0-A5DB-C465-CC1F847ED216}"/>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8. Discharge of contract</a:t>
            </a:r>
          </a:p>
        </p:txBody>
      </p:sp>
      <p:sp>
        <p:nvSpPr>
          <p:cNvPr id="3" name="Content Placeholder 2">
            <a:extLst>
              <a:ext uri="{FF2B5EF4-FFF2-40B4-BE49-F238E27FC236}">
                <a16:creationId xmlns:a16="http://schemas.microsoft.com/office/drawing/2014/main" id="{C4F23A19-3D0B-D3C2-086A-4FDA7D112C87}"/>
              </a:ext>
            </a:extLst>
          </p:cNvPr>
          <p:cNvSpPr>
            <a:spLocks noGrp="1"/>
          </p:cNvSpPr>
          <p:nvPr>
            <p:ph idx="1"/>
          </p:nvPr>
        </p:nvSpPr>
        <p:spPr>
          <a:xfrm>
            <a:off x="4134811" y="121920"/>
            <a:ext cx="7852142" cy="6683433"/>
          </a:xfrm>
        </p:spPr>
        <p:txBody>
          <a:bodyPr anchor="ctr">
            <a:normAutofit/>
          </a:bodyPr>
          <a:lstStyle/>
          <a:p>
            <a:pPr marL="0" indent="0">
              <a:buNone/>
            </a:pPr>
            <a:r>
              <a:rPr lang="en-GB" sz="1300" b="1" dirty="0"/>
              <a:t>(3)   Agreement. A contract may be ended by agreement if neither party has performed their obligations. If one party has performed but the other has not, the one who has not performed may be released by the other from their promise only for some additional consideration and this is known as accord and satisfaction.</a:t>
            </a:r>
          </a:p>
          <a:p>
            <a:pPr marL="0" indent="0">
              <a:buNone/>
            </a:pPr>
            <a:endParaRPr lang="en-GB" sz="1300" dirty="0"/>
          </a:p>
          <a:p>
            <a:pPr marL="0" indent="0">
              <a:buNone/>
            </a:pPr>
            <a:r>
              <a:rPr lang="en-GB" sz="1300" b="1" dirty="0"/>
              <a:t>(4)   Frustration. A contract ends when unforeseen circumstances, which are the fault of neither party, make performance impossible or illegal, or where the commercial purpose of the contract has been undermined. The principal examples are:</a:t>
            </a:r>
          </a:p>
          <a:p>
            <a:pPr marL="0" indent="0">
              <a:buNone/>
            </a:pPr>
            <a:r>
              <a:rPr lang="en-GB" sz="1300" dirty="0"/>
              <a:t>(a)   death or illness of one of the parties;</a:t>
            </a:r>
          </a:p>
          <a:p>
            <a:pPr marL="0" indent="0">
              <a:buNone/>
            </a:pPr>
            <a:r>
              <a:rPr lang="en-GB" sz="1300" dirty="0"/>
              <a:t>(b)   destruction of essential subject matter;</a:t>
            </a:r>
          </a:p>
          <a:p>
            <a:pPr marL="0" indent="0">
              <a:buNone/>
            </a:pPr>
            <a:r>
              <a:rPr lang="en-GB" sz="1300" dirty="0"/>
              <a:t>(c)   an event fundamental to the contract that radically changes the commercial purpose of the contract does not take place;</a:t>
            </a:r>
          </a:p>
          <a:p>
            <a:pPr marL="0" indent="0">
              <a:buNone/>
            </a:pPr>
            <a:r>
              <a:rPr lang="en-GB" sz="1300" dirty="0"/>
              <a:t>(d)   government interference; and</a:t>
            </a:r>
          </a:p>
          <a:p>
            <a:pPr marL="0" indent="0">
              <a:buNone/>
            </a:pPr>
            <a:r>
              <a:rPr lang="en-GB" sz="1300" dirty="0"/>
              <a:t>(e)   illegality.</a:t>
            </a:r>
          </a:p>
          <a:p>
            <a:pPr marL="0" indent="0">
              <a:buNone/>
            </a:pPr>
            <a:endParaRPr lang="en-GB" sz="1300" dirty="0"/>
          </a:p>
          <a:p>
            <a:pPr marL="0" indent="0">
              <a:buNone/>
            </a:pPr>
            <a:r>
              <a:rPr lang="en-GB" sz="1300" dirty="0"/>
              <a:t>A contract is not usually ended by frustration if the parties have anticipated and provided for the event, if performance simply turns out to be more expensive than expected or if the frustrating event was the fault of one of the parties.</a:t>
            </a:r>
          </a:p>
          <a:p>
            <a:pPr marL="0" indent="0">
              <a:buNone/>
            </a:pPr>
            <a:r>
              <a:rPr lang="en-GB" sz="1300" dirty="0"/>
              <a:t>The effects of frustration are described in LR(FC)A 1943, which, to an extent, replaces the previous common law rules. Payments can be recovered and money originally payable ceases to be so, although in both cases the payee may be able to retain or claim, some or all of their expenses from the money paid or payable. Where a valuable benefit has been conferred before frustration, the court may award a “just sum” in compensation</a:t>
            </a:r>
          </a:p>
          <a:p>
            <a:pPr marL="0" indent="0">
              <a:buNone/>
            </a:pPr>
            <a:endParaRPr lang="en-GB" sz="1300" dirty="0"/>
          </a:p>
        </p:txBody>
      </p:sp>
    </p:spTree>
    <p:extLst>
      <p:ext uri="{BB962C8B-B14F-4D97-AF65-F5344CB8AC3E}">
        <p14:creationId xmlns:p14="http://schemas.microsoft.com/office/powerpoint/2010/main" val="4271422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59E791-CCC2-0BF9-AB2D-36EFEB71550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9. Remedies</a:t>
            </a:r>
          </a:p>
        </p:txBody>
      </p:sp>
      <p:sp>
        <p:nvSpPr>
          <p:cNvPr id="3" name="Content Placeholder 2">
            <a:extLst>
              <a:ext uri="{FF2B5EF4-FFF2-40B4-BE49-F238E27FC236}">
                <a16:creationId xmlns:a16="http://schemas.microsoft.com/office/drawing/2014/main" id="{19A747B2-2BD3-FC8A-1294-423A956152FC}"/>
              </a:ext>
            </a:extLst>
          </p:cNvPr>
          <p:cNvSpPr>
            <a:spLocks noGrp="1"/>
          </p:cNvSpPr>
          <p:nvPr>
            <p:ph idx="1"/>
          </p:nvPr>
        </p:nvSpPr>
        <p:spPr>
          <a:xfrm>
            <a:off x="4134811" y="266008"/>
            <a:ext cx="7230796" cy="6483928"/>
          </a:xfrm>
        </p:spPr>
        <p:txBody>
          <a:bodyPr anchor="ctr">
            <a:normAutofit fontScale="70000" lnSpcReduction="20000"/>
          </a:bodyPr>
          <a:lstStyle/>
          <a:p>
            <a:r>
              <a:rPr lang="en-GB" sz="2000" dirty="0"/>
              <a:t>The award of a remedy is, in general terms, the way in which the court responds to a breach of contract. The remedies for breach of contract are as follows.</a:t>
            </a:r>
          </a:p>
          <a:p>
            <a:endParaRPr lang="en-GB" sz="2000" dirty="0"/>
          </a:p>
          <a:p>
            <a:pPr marL="0" indent="0">
              <a:buNone/>
            </a:pPr>
            <a:r>
              <a:rPr lang="en-GB" sz="2000" b="1" dirty="0"/>
              <a:t>(1)   Damages </a:t>
            </a:r>
            <a:r>
              <a:rPr lang="en-GB" sz="2000" dirty="0"/>
              <a:t>– a monetary award usually intended to put the injured party in the position they would have been in had the contract been performed. Damages can be awarded for </a:t>
            </a:r>
            <a:r>
              <a:rPr lang="en-GB" sz="2000" b="1" dirty="0"/>
              <a:t>pecuniary or non-pecuniary losses. </a:t>
            </a:r>
            <a:r>
              <a:rPr lang="en-GB" sz="2000" dirty="0"/>
              <a:t>They are only awarded when:</a:t>
            </a:r>
          </a:p>
          <a:p>
            <a:endParaRPr lang="en-GB" sz="2000" dirty="0"/>
          </a:p>
          <a:p>
            <a:pPr marL="0" indent="0">
              <a:buNone/>
            </a:pPr>
            <a:r>
              <a:rPr lang="en-GB" sz="2000" dirty="0"/>
              <a:t>(a)   the breach of contract caused the loss;</a:t>
            </a:r>
          </a:p>
          <a:p>
            <a:pPr marL="0" indent="0">
              <a:buNone/>
            </a:pPr>
            <a:r>
              <a:rPr lang="en-GB" sz="2000" dirty="0"/>
              <a:t>(b)   the loss is not too remote. </a:t>
            </a:r>
            <a:r>
              <a:rPr lang="en-GB" sz="1800" kern="100" dirty="0">
                <a:effectLst/>
                <a:latin typeface="Arial" panose="020B0604020202020204" pitchFamily="34" charset="0"/>
                <a:ea typeface="DengXian" panose="02010600030101010101" pitchFamily="2" charset="-122"/>
                <a:cs typeface="Arial" panose="020B0604020202020204" pitchFamily="34" charset="0"/>
              </a:rPr>
              <a:t>If the loss suffered is too far removed from the breach, it cannot be recovered, the losses must generally have been within ‘reasonable contemplation of the parties at the time of the contract. </a:t>
            </a:r>
            <a:r>
              <a:rPr lang="en-GB" sz="1800" i="1" kern="100" dirty="0">
                <a:effectLst/>
                <a:latin typeface="Arial" panose="020B0604020202020204" pitchFamily="34" charset="0"/>
                <a:ea typeface="DengXian" panose="02010600030101010101" pitchFamily="2" charset="-122"/>
                <a:cs typeface="Arial" panose="020B0604020202020204" pitchFamily="34" charset="0"/>
              </a:rPr>
              <a:t>Hadley v Baxendale </a:t>
            </a:r>
            <a:r>
              <a:rPr lang="en-GB" sz="1800" i="1" kern="100" dirty="0">
                <a:latin typeface="Arial" panose="020B0604020202020204" pitchFamily="34" charset="0"/>
                <a:ea typeface="DengXian" panose="02010600030101010101" pitchFamily="2" charset="-122"/>
                <a:cs typeface="Arial" panose="020B0604020202020204" pitchFamily="34" charset="0"/>
              </a:rPr>
              <a:t>; </a:t>
            </a:r>
            <a:r>
              <a:rPr lang="en-GB" sz="2000" dirty="0"/>
              <a:t>and</a:t>
            </a:r>
          </a:p>
          <a:p>
            <a:pPr marL="0" indent="0">
              <a:buNone/>
            </a:pPr>
            <a:r>
              <a:rPr lang="en-GB" sz="2000" dirty="0"/>
              <a:t>c)   the loss could not reasonably have been avoided, known as mitigation.</a:t>
            </a:r>
          </a:p>
          <a:p>
            <a:endParaRPr lang="en-GB" sz="2000" dirty="0"/>
          </a:p>
          <a:p>
            <a:pPr marL="0" indent="0">
              <a:buNone/>
            </a:pPr>
            <a:r>
              <a:rPr lang="en-GB" sz="2000" b="1" dirty="0"/>
              <a:t>(2)   Specific performance </a:t>
            </a:r>
            <a:r>
              <a:rPr lang="en-GB" sz="2000" dirty="0"/>
              <a:t>– a court order telling the party in breach to fulfil their obligations. It is a discretionary remedy and will not be given if, for example, damages would be adequate.</a:t>
            </a:r>
          </a:p>
          <a:p>
            <a:endParaRPr lang="en-GB" sz="2000" dirty="0"/>
          </a:p>
          <a:p>
            <a:pPr marL="0" indent="0">
              <a:buNone/>
            </a:pPr>
            <a:r>
              <a:rPr lang="en-GB" sz="2000" b="1" dirty="0"/>
              <a:t>(3)   Injunction </a:t>
            </a:r>
            <a:r>
              <a:rPr lang="en-GB" sz="2000" dirty="0"/>
              <a:t>– a court order telling a party to a contract not to do something. The most common example is a promise not to work for anyone else during or within a specified time after leaving employment. An injunction is another discretionary remedy and will generally not be granted if its effect will be to force someone to perform a contract for personal services.</a:t>
            </a:r>
          </a:p>
          <a:p>
            <a:endParaRPr lang="en-GB" sz="2000" dirty="0"/>
          </a:p>
          <a:p>
            <a:pPr marL="0" indent="0">
              <a:buNone/>
            </a:pPr>
            <a:r>
              <a:rPr lang="en-GB" sz="2000" b="1" dirty="0"/>
              <a:t>(4)   A range of remedies have also been set out within CRA 2015 in relation to terms implied into contracts for goods, services or digital content. These are available instead of or as well as the more traditional remedies.</a:t>
            </a:r>
          </a:p>
          <a:p>
            <a:endParaRPr lang="en-GB" sz="2000" b="1" dirty="0"/>
          </a:p>
          <a:p>
            <a:pPr marL="0" indent="0">
              <a:buNone/>
            </a:pPr>
            <a:r>
              <a:rPr lang="en-GB" sz="2000" b="1" dirty="0"/>
              <a:t>(5)   The remedies available for business-to-business contracts are contained in the Sale of Goods Act 1979.</a:t>
            </a:r>
          </a:p>
        </p:txBody>
      </p:sp>
    </p:spTree>
    <p:extLst>
      <p:ext uri="{BB962C8B-B14F-4D97-AF65-F5344CB8AC3E}">
        <p14:creationId xmlns:p14="http://schemas.microsoft.com/office/powerpoint/2010/main" val="1998356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73DDF9D-E27C-4E23-A1E8-CA352535F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10138"/>
            <a:ext cx="121920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white text on a black background&#10;&#10;AI-generated content may be incorrect.">
            <a:extLst>
              <a:ext uri="{FF2B5EF4-FFF2-40B4-BE49-F238E27FC236}">
                <a16:creationId xmlns:a16="http://schemas.microsoft.com/office/drawing/2014/main" id="{ACF5D42B-AF78-14CF-32E5-BBEF58940AF2}"/>
              </a:ext>
            </a:extLst>
          </p:cNvPr>
          <p:cNvPicPr>
            <a:picLocks noChangeAspect="1"/>
          </p:cNvPicPr>
          <p:nvPr/>
        </p:nvPicPr>
        <p:blipFill>
          <a:blip r:embed="rId2"/>
          <a:srcRect t="3597" r="-1" b="6833"/>
          <a:stretch/>
        </p:blipFill>
        <p:spPr>
          <a:xfrm>
            <a:off x="8331957" y="-10138"/>
            <a:ext cx="3860043" cy="3457378"/>
          </a:xfrm>
          <a:prstGeom prst="rect">
            <a:avLst/>
          </a:prstGeom>
        </p:spPr>
      </p:pic>
      <p:sp>
        <p:nvSpPr>
          <p:cNvPr id="25" name="Rectangle 24">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ACAD1107-9847-50B5-82A3-18CE7C1945D2}"/>
              </a:ext>
            </a:extLst>
          </p:cNvPr>
          <p:cNvSpPr txBox="1"/>
          <p:nvPr/>
        </p:nvSpPr>
        <p:spPr>
          <a:xfrm>
            <a:off x="4649246" y="669363"/>
            <a:ext cx="3142472" cy="6050092"/>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1" u="sng" dirty="0"/>
              <a:t>THINGS TO NOTE:</a:t>
            </a:r>
          </a:p>
          <a:p>
            <a:pPr indent="-228600">
              <a:lnSpc>
                <a:spcPct val="90000"/>
              </a:lnSpc>
              <a:spcAft>
                <a:spcPts val="600"/>
              </a:spcAft>
              <a:buFont typeface="Arial" panose="020B0604020202020204" pitchFamily="34" charset="0"/>
              <a:buChar char="•"/>
            </a:pPr>
            <a:endParaRPr lang="en-US" sz="2000" dirty="0"/>
          </a:p>
          <a:p>
            <a:pPr marL="285750" indent="-228600">
              <a:lnSpc>
                <a:spcPct val="90000"/>
              </a:lnSpc>
              <a:spcAft>
                <a:spcPts val="600"/>
              </a:spcAft>
              <a:buFont typeface="Arial" panose="020B0604020202020204" pitchFamily="34" charset="0"/>
              <a:buChar char="•"/>
            </a:pPr>
            <a:r>
              <a:rPr lang="en-US" sz="2000" dirty="0"/>
              <a:t>Next week I will release another mock exam with suggested answers for you to do once you have completed some revision.</a:t>
            </a:r>
          </a:p>
          <a:p>
            <a:pPr marL="285750" indent="-228600">
              <a:lnSpc>
                <a:spcPct val="90000"/>
              </a:lnSpc>
              <a:spcAft>
                <a:spcPts val="600"/>
              </a:spcAft>
              <a:buFont typeface="Arial" panose="020B0604020202020204" pitchFamily="34" charset="0"/>
              <a:buChar char="•"/>
            </a:pPr>
            <a:r>
              <a:rPr lang="en-US" sz="2000" dirty="0"/>
              <a:t>There will also be a list of key cases to focus on as part of your revision.</a:t>
            </a:r>
          </a:p>
          <a:p>
            <a:pPr marL="285750" indent="-228600">
              <a:lnSpc>
                <a:spcPct val="90000"/>
              </a:lnSpc>
              <a:spcAft>
                <a:spcPts val="600"/>
              </a:spcAft>
              <a:buFont typeface="Arial" panose="020B0604020202020204" pitchFamily="34" charset="0"/>
              <a:buChar char="•"/>
            </a:pPr>
            <a:r>
              <a:rPr lang="en-US" sz="2000" dirty="0"/>
              <a:t>Exam date – Please check your </a:t>
            </a:r>
            <a:r>
              <a:rPr lang="en-US" sz="2000" dirty="0" err="1"/>
              <a:t>Mytsd</a:t>
            </a:r>
            <a:r>
              <a:rPr lang="en-US" sz="2000" dirty="0"/>
              <a:t> account </a:t>
            </a:r>
          </a:p>
          <a:p>
            <a:pPr marL="285750" indent="-228600">
              <a:lnSpc>
                <a:spcPct val="90000"/>
              </a:lnSpc>
              <a:spcAft>
                <a:spcPts val="600"/>
              </a:spcAft>
              <a:buFont typeface="Arial" panose="020B0604020202020204" pitchFamily="34" charset="0"/>
              <a:buChar char="•"/>
            </a:pPr>
            <a:r>
              <a:rPr lang="en-US" sz="2000" dirty="0"/>
              <a:t>If you could complete the module feedback questionnaire by scanning this QR code please </a:t>
            </a:r>
            <a:r>
              <a:rPr lang="en-US" sz="2000" dirty="0">
                <a:sym typeface="Wingdings" panose="05000000000000000000" pitchFamily="2" charset="2"/>
              </a:rPr>
              <a:t></a:t>
            </a:r>
          </a:p>
          <a:p>
            <a:pPr marL="57150">
              <a:lnSpc>
                <a:spcPct val="90000"/>
              </a:lnSpc>
              <a:spcAft>
                <a:spcPts val="600"/>
              </a:spcAft>
            </a:pPr>
            <a:endParaRPr lang="en-US" sz="2000" dirty="0"/>
          </a:p>
        </p:txBody>
      </p:sp>
      <p:pic>
        <p:nvPicPr>
          <p:cNvPr id="3" name="Picture 2" descr="A qr code with a green border&#10;&#10;AI-generated content may be incorrect.">
            <a:extLst>
              <a:ext uri="{FF2B5EF4-FFF2-40B4-BE49-F238E27FC236}">
                <a16:creationId xmlns:a16="http://schemas.microsoft.com/office/drawing/2014/main" id="{C4F86CE2-CC78-38AE-0C21-FB71D4549B9F}"/>
              </a:ext>
            </a:extLst>
          </p:cNvPr>
          <p:cNvPicPr>
            <a:picLocks noChangeAspect="1"/>
          </p:cNvPicPr>
          <p:nvPr/>
        </p:nvPicPr>
        <p:blipFill>
          <a:blip r:embed="rId3"/>
          <a:srcRect r="-1" b="7726"/>
          <a:stretch/>
        </p:blipFill>
        <p:spPr>
          <a:xfrm>
            <a:off x="8667404" y="3684671"/>
            <a:ext cx="3408218" cy="3034784"/>
          </a:xfrm>
          <a:prstGeom prst="rect">
            <a:avLst/>
          </a:prstGeom>
        </p:spPr>
      </p:pic>
      <p:sp>
        <p:nvSpPr>
          <p:cNvPr id="6" name="Arrow: Notched Right 5">
            <a:extLst>
              <a:ext uri="{FF2B5EF4-FFF2-40B4-BE49-F238E27FC236}">
                <a16:creationId xmlns:a16="http://schemas.microsoft.com/office/drawing/2014/main" id="{A069294D-9069-9924-472A-99777252A46F}"/>
              </a:ext>
            </a:extLst>
          </p:cNvPr>
          <p:cNvSpPr/>
          <p:nvPr/>
        </p:nvSpPr>
        <p:spPr>
          <a:xfrm>
            <a:off x="7791718" y="5203767"/>
            <a:ext cx="1004079" cy="537557"/>
          </a:xfrm>
          <a:prstGeom prst="notch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1813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3839</Words>
  <Application>Microsoft Office PowerPoint</Application>
  <PresentationFormat>Widescreen</PresentationFormat>
  <Paragraphs>238</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Aptos Display</vt:lpstr>
      <vt:lpstr>Arial</vt:lpstr>
      <vt:lpstr>Calibri</vt:lpstr>
      <vt:lpstr>Wingdings</vt:lpstr>
      <vt:lpstr>Office Theme</vt:lpstr>
      <vt:lpstr>Contract law - Recap</vt:lpstr>
      <vt:lpstr>1. Introduction to contract</vt:lpstr>
      <vt:lpstr>2. Agreement - Offer</vt:lpstr>
      <vt:lpstr>2. Agreement - Acceptance</vt:lpstr>
      <vt:lpstr>3. Consideration</vt:lpstr>
      <vt:lpstr>4. Intent to create legal relations</vt:lpstr>
      <vt:lpstr>5. The contents of a contract</vt:lpstr>
      <vt:lpstr>5. The contents of a contract</vt:lpstr>
      <vt:lpstr>6. Exemption clauses and unfair terms</vt:lpstr>
      <vt:lpstr>6.Exemption clauses and unfair terms</vt:lpstr>
      <vt:lpstr>7. Vitiating factors</vt:lpstr>
      <vt:lpstr>7. Vitiating factors- Misrepresentation</vt:lpstr>
      <vt:lpstr>7. Vitiating factors: Mistake</vt:lpstr>
      <vt:lpstr>8. Discharge of contract</vt:lpstr>
      <vt:lpstr>8. Discharge of contract</vt:lpstr>
      <vt:lpstr>9. Remedies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Laura Knight</cp:lastModifiedBy>
  <cp:revision>1</cp:revision>
  <dcterms:created xsi:type="dcterms:W3CDTF">2025-04-01T21:00:25Z</dcterms:created>
  <dcterms:modified xsi:type="dcterms:W3CDTF">2025-04-01T22:11:36Z</dcterms:modified>
</cp:coreProperties>
</file>