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2"/>
  </p:notesMasterIdLst>
  <p:sldIdLst>
    <p:sldId id="256" r:id="rId2"/>
    <p:sldId id="257" r:id="rId3"/>
    <p:sldId id="289" r:id="rId4"/>
    <p:sldId id="290" r:id="rId5"/>
    <p:sldId id="259" r:id="rId6"/>
    <p:sldId id="265" r:id="rId7"/>
    <p:sldId id="266" r:id="rId8"/>
    <p:sldId id="267" r:id="rId9"/>
    <p:sldId id="268" r:id="rId10"/>
    <p:sldId id="271" r:id="rId11"/>
    <p:sldId id="261" r:id="rId12"/>
    <p:sldId id="270" r:id="rId13"/>
    <p:sldId id="291" r:id="rId14"/>
    <p:sldId id="292" r:id="rId15"/>
    <p:sldId id="272" r:id="rId16"/>
    <p:sldId id="274" r:id="rId17"/>
    <p:sldId id="278" r:id="rId18"/>
    <p:sldId id="279" r:id="rId19"/>
    <p:sldId id="281" r:id="rId20"/>
    <p:sldId id="283" r:id="rId21"/>
    <p:sldId id="282" r:id="rId22"/>
    <p:sldId id="275" r:id="rId23"/>
    <p:sldId id="280" r:id="rId24"/>
    <p:sldId id="285" r:id="rId25"/>
    <p:sldId id="284" r:id="rId26"/>
    <p:sldId id="277" r:id="rId27"/>
    <p:sldId id="287" r:id="rId28"/>
    <p:sldId id="288" r:id="rId29"/>
    <p:sldId id="286" r:id="rId30"/>
    <p:sldId id="25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7179A6-CC11-4870-A9E5-AD2D2A3AA537}" v="38" dt="2026-01-20T11:14:05.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84262" autoAdjust="0"/>
  </p:normalViewPr>
  <p:slideViewPr>
    <p:cSldViewPr snapToGrid="0">
      <p:cViewPr varScale="1">
        <p:scale>
          <a:sx n="87" d="100"/>
          <a:sy n="87" d="100"/>
        </p:scale>
        <p:origin x="3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modSld sldOrd">
      <pc:chgData name="Jonathan Wyatt" userId="c3e1212f-7374-4739-8e9f-f13855138211" providerId="ADAL" clId="{EBBE8D78-A078-4DBC-8848-CE30C0299687}" dt="2026-01-20T11:18:19.645" v="398" actId="20577"/>
      <pc:docMkLst>
        <pc:docMk/>
      </pc:docMkLst>
      <pc:sldChg chg="modSp mod">
        <pc:chgData name="Jonathan Wyatt" userId="c3e1212f-7374-4739-8e9f-f13855138211" providerId="ADAL" clId="{EBBE8D78-A078-4DBC-8848-CE30C0299687}" dt="2026-01-20T10:37:07.014" v="196" actId="1076"/>
        <pc:sldMkLst>
          <pc:docMk/>
          <pc:sldMk cId="1444447417" sldId="259"/>
        </pc:sldMkLst>
        <pc:spChg chg="mod">
          <ac:chgData name="Jonathan Wyatt" userId="c3e1212f-7374-4739-8e9f-f13855138211" providerId="ADAL" clId="{EBBE8D78-A078-4DBC-8848-CE30C0299687}" dt="2026-01-20T10:37:07.014" v="196" actId="1076"/>
          <ac:spMkLst>
            <pc:docMk/>
            <pc:sldMk cId="1444447417" sldId="259"/>
            <ac:spMk id="3" creationId="{D59AE444-0294-D6CB-AE43-3231B4E79CE8}"/>
          </ac:spMkLst>
        </pc:spChg>
      </pc:sldChg>
      <pc:sldChg chg="ord">
        <pc:chgData name="Jonathan Wyatt" userId="c3e1212f-7374-4739-8e9f-f13855138211" providerId="ADAL" clId="{EBBE8D78-A078-4DBC-8848-CE30C0299687}" dt="2026-01-20T11:06:55.297" v="226"/>
        <pc:sldMkLst>
          <pc:docMk/>
          <pc:sldMk cId="493667349" sldId="261"/>
        </pc:sldMkLst>
      </pc:sldChg>
      <pc:sldChg chg="modNotesTx">
        <pc:chgData name="Jonathan Wyatt" userId="c3e1212f-7374-4739-8e9f-f13855138211" providerId="ADAL" clId="{EBBE8D78-A078-4DBC-8848-CE30C0299687}" dt="2026-01-20T10:59:35.637" v="224" actId="20577"/>
        <pc:sldMkLst>
          <pc:docMk/>
          <pc:sldMk cId="2971274454" sldId="267"/>
        </pc:sldMkLst>
      </pc:sldChg>
      <pc:sldChg chg="modNotesTx">
        <pc:chgData name="Jonathan Wyatt" userId="c3e1212f-7374-4739-8e9f-f13855138211" providerId="ADAL" clId="{EBBE8D78-A078-4DBC-8848-CE30C0299687}" dt="2026-01-20T11:18:19.645" v="398" actId="20577"/>
        <pc:sldMkLst>
          <pc:docMk/>
          <pc:sldMk cId="2413167418" sldId="278"/>
        </pc:sldMkLst>
      </pc:sldChg>
      <pc:sldChg chg="addSp delSp modSp new mod setBg">
        <pc:chgData name="Jonathan Wyatt" userId="c3e1212f-7374-4739-8e9f-f13855138211" providerId="ADAL" clId="{EBBE8D78-A078-4DBC-8848-CE30C0299687}" dt="2026-01-20T11:12:33.729" v="357" actId="20577"/>
        <pc:sldMkLst>
          <pc:docMk/>
          <pc:sldMk cId="1076877298" sldId="291"/>
        </pc:sldMkLst>
        <pc:spChg chg="mod">
          <ac:chgData name="Jonathan Wyatt" userId="c3e1212f-7374-4739-8e9f-f13855138211" providerId="ADAL" clId="{EBBE8D78-A078-4DBC-8848-CE30C0299687}" dt="2026-01-20T11:12:33.729" v="357" actId="20577"/>
          <ac:spMkLst>
            <pc:docMk/>
            <pc:sldMk cId="1076877298" sldId="291"/>
            <ac:spMk id="2" creationId="{20A3B9D3-C1D2-B95F-CB02-DAF2F1702B3D}"/>
          </ac:spMkLst>
        </pc:spChg>
        <pc:spChg chg="del">
          <ac:chgData name="Jonathan Wyatt" userId="c3e1212f-7374-4739-8e9f-f13855138211" providerId="ADAL" clId="{EBBE8D78-A078-4DBC-8848-CE30C0299687}" dt="2026-01-20T11:08:00.992" v="228"/>
          <ac:spMkLst>
            <pc:docMk/>
            <pc:sldMk cId="1076877298" sldId="291"/>
            <ac:spMk id="3" creationId="{6F52F026-7FFB-5640-9A0F-D6905175CA5D}"/>
          </ac:spMkLst>
        </pc:spChg>
        <pc:spChg chg="add del mod">
          <ac:chgData name="Jonathan Wyatt" userId="c3e1212f-7374-4739-8e9f-f13855138211" providerId="ADAL" clId="{EBBE8D78-A078-4DBC-8848-CE30C0299687}" dt="2026-01-20T11:12:22.461" v="354" actId="26606"/>
          <ac:spMkLst>
            <pc:docMk/>
            <pc:sldMk cId="1076877298" sldId="291"/>
            <ac:spMk id="4" creationId="{88A2B4CB-4FDC-375B-7D1C-E5D0D05DD73B}"/>
          </ac:spMkLst>
        </pc:spChg>
        <pc:spChg chg="add">
          <ac:chgData name="Jonathan Wyatt" userId="c3e1212f-7374-4739-8e9f-f13855138211" providerId="ADAL" clId="{EBBE8D78-A078-4DBC-8848-CE30C0299687}" dt="2026-01-20T11:12:22.461" v="354" actId="26606"/>
          <ac:spMkLst>
            <pc:docMk/>
            <pc:sldMk cId="1076877298" sldId="291"/>
            <ac:spMk id="10" creationId="{600DC1B0-7E1A-BD02-3F93-19E6B1B75075}"/>
          </ac:spMkLst>
        </pc:spChg>
        <pc:graphicFrameChg chg="add">
          <ac:chgData name="Jonathan Wyatt" userId="c3e1212f-7374-4739-8e9f-f13855138211" providerId="ADAL" clId="{EBBE8D78-A078-4DBC-8848-CE30C0299687}" dt="2026-01-20T11:12:22.461" v="354" actId="26606"/>
          <ac:graphicFrameMkLst>
            <pc:docMk/>
            <pc:sldMk cId="1076877298" sldId="291"/>
            <ac:graphicFrameMk id="6" creationId="{8A29ACBD-C099-E619-BCE1-41B2766AD21B}"/>
          </ac:graphicFrameMkLst>
        </pc:graphicFrameChg>
      </pc:sldChg>
      <pc:sldChg chg="addSp delSp modSp new mod setBg">
        <pc:chgData name="Jonathan Wyatt" userId="c3e1212f-7374-4739-8e9f-f13855138211" providerId="ADAL" clId="{EBBE8D78-A078-4DBC-8848-CE30C0299687}" dt="2026-01-20T11:14:13.621" v="394" actId="26606"/>
        <pc:sldMkLst>
          <pc:docMk/>
          <pc:sldMk cId="4114740395" sldId="292"/>
        </pc:sldMkLst>
        <pc:spChg chg="mod">
          <ac:chgData name="Jonathan Wyatt" userId="c3e1212f-7374-4739-8e9f-f13855138211" providerId="ADAL" clId="{EBBE8D78-A078-4DBC-8848-CE30C0299687}" dt="2026-01-20T11:14:13.621" v="394" actId="26606"/>
          <ac:spMkLst>
            <pc:docMk/>
            <pc:sldMk cId="4114740395" sldId="292"/>
            <ac:spMk id="2" creationId="{88932CFB-229F-D396-9123-C25F98175096}"/>
          </ac:spMkLst>
        </pc:spChg>
        <pc:spChg chg="del mod">
          <ac:chgData name="Jonathan Wyatt" userId="c3e1212f-7374-4739-8e9f-f13855138211" providerId="ADAL" clId="{EBBE8D78-A078-4DBC-8848-CE30C0299687}" dt="2026-01-20T11:14:13.621" v="394" actId="26606"/>
          <ac:spMkLst>
            <pc:docMk/>
            <pc:sldMk cId="4114740395" sldId="292"/>
            <ac:spMk id="3" creationId="{79C5D2E2-CF91-8F4D-66D5-B92144E771A5}"/>
          </ac:spMkLst>
        </pc:spChg>
        <pc:spChg chg="add">
          <ac:chgData name="Jonathan Wyatt" userId="c3e1212f-7374-4739-8e9f-f13855138211" providerId="ADAL" clId="{EBBE8D78-A078-4DBC-8848-CE30C0299687}" dt="2026-01-20T11:14:13.621" v="394" actId="26606"/>
          <ac:spMkLst>
            <pc:docMk/>
            <pc:sldMk cId="4114740395" sldId="292"/>
            <ac:spMk id="9" creationId="{600DC1B0-7E1A-BD02-3F93-19E6B1B75075}"/>
          </ac:spMkLst>
        </pc:spChg>
        <pc:graphicFrameChg chg="add">
          <ac:chgData name="Jonathan Wyatt" userId="c3e1212f-7374-4739-8e9f-f13855138211" providerId="ADAL" clId="{EBBE8D78-A078-4DBC-8848-CE30C0299687}" dt="2026-01-20T11:14:13.621" v="394" actId="26606"/>
          <ac:graphicFrameMkLst>
            <pc:docMk/>
            <pc:sldMk cId="4114740395" sldId="292"/>
            <ac:graphicFrameMk id="5" creationId="{39507ED0-BBD4-C080-BEB4-BC698EA29B8D}"/>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D789DA-A9A0-4FDB-A4E2-CD5C719325FA}"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895D4F04-397A-4B84-B62F-51DE5AABD4CB}">
      <dgm:prSet/>
      <dgm:spPr/>
      <dgm:t>
        <a:bodyPr/>
        <a:lstStyle/>
        <a:p>
          <a:r>
            <a:rPr lang="en-GB"/>
            <a:t>What is empowerment </a:t>
          </a:r>
          <a:endParaRPr lang="en-US"/>
        </a:p>
      </dgm:t>
    </dgm:pt>
    <dgm:pt modelId="{460A019E-98E6-4CCD-858E-F7D2C4F4E23B}" type="parTrans" cxnId="{FC0169E1-0EC7-49DC-814A-B1ABE4B4C804}">
      <dgm:prSet/>
      <dgm:spPr/>
      <dgm:t>
        <a:bodyPr/>
        <a:lstStyle/>
        <a:p>
          <a:endParaRPr lang="en-US"/>
        </a:p>
      </dgm:t>
    </dgm:pt>
    <dgm:pt modelId="{AC4AD257-E511-4CB3-BAC1-585F318C9941}" type="sibTrans" cxnId="{FC0169E1-0EC7-49DC-814A-B1ABE4B4C804}">
      <dgm:prSet/>
      <dgm:spPr/>
      <dgm:t>
        <a:bodyPr/>
        <a:lstStyle/>
        <a:p>
          <a:endParaRPr lang="en-US"/>
        </a:p>
      </dgm:t>
    </dgm:pt>
    <dgm:pt modelId="{35C6F4EE-89D2-4FF3-80DA-297E6A81003F}">
      <dgm:prSet/>
      <dgm:spPr/>
      <dgm:t>
        <a:bodyPr/>
        <a:lstStyle/>
        <a:p>
          <a:r>
            <a:rPr lang="en-GB"/>
            <a:t>What is enabling and inclusion</a:t>
          </a:r>
          <a:endParaRPr lang="en-US"/>
        </a:p>
      </dgm:t>
    </dgm:pt>
    <dgm:pt modelId="{3D7DBB3B-8191-478B-8017-A4742160D850}" type="parTrans" cxnId="{D71BCB5D-8980-4F5B-8D8B-552E942730E2}">
      <dgm:prSet/>
      <dgm:spPr/>
      <dgm:t>
        <a:bodyPr/>
        <a:lstStyle/>
        <a:p>
          <a:endParaRPr lang="en-US"/>
        </a:p>
      </dgm:t>
    </dgm:pt>
    <dgm:pt modelId="{66BD5562-99C3-4514-BBAF-4691BF193245}" type="sibTrans" cxnId="{D71BCB5D-8980-4F5B-8D8B-552E942730E2}">
      <dgm:prSet/>
      <dgm:spPr/>
      <dgm:t>
        <a:bodyPr/>
        <a:lstStyle/>
        <a:p>
          <a:endParaRPr lang="en-US"/>
        </a:p>
      </dgm:t>
    </dgm:pt>
    <dgm:pt modelId="{728491A5-B96E-4955-BBF6-BD9D61F654DE}">
      <dgm:prSet/>
      <dgm:spPr/>
      <dgm:t>
        <a:bodyPr/>
        <a:lstStyle/>
        <a:p>
          <a:r>
            <a:rPr lang="en-GB"/>
            <a:t>Reality of empowerment </a:t>
          </a:r>
          <a:endParaRPr lang="en-US"/>
        </a:p>
      </dgm:t>
    </dgm:pt>
    <dgm:pt modelId="{B8C63226-740A-45A8-8A5E-51C1B5DD111B}" type="parTrans" cxnId="{DC3B93D8-BCBF-4567-B0F2-BD41AA0852E1}">
      <dgm:prSet/>
      <dgm:spPr/>
      <dgm:t>
        <a:bodyPr/>
        <a:lstStyle/>
        <a:p>
          <a:endParaRPr lang="en-US"/>
        </a:p>
      </dgm:t>
    </dgm:pt>
    <dgm:pt modelId="{62196240-8E4D-4A10-983B-CB919B36630E}" type="sibTrans" cxnId="{DC3B93D8-BCBF-4567-B0F2-BD41AA0852E1}">
      <dgm:prSet/>
      <dgm:spPr/>
      <dgm:t>
        <a:bodyPr/>
        <a:lstStyle/>
        <a:p>
          <a:endParaRPr lang="en-US"/>
        </a:p>
      </dgm:t>
    </dgm:pt>
    <dgm:pt modelId="{72B113BE-8AA4-4A51-A55A-9248224B4265}">
      <dgm:prSet/>
      <dgm:spPr/>
      <dgm:t>
        <a:bodyPr/>
        <a:lstStyle/>
        <a:p>
          <a:r>
            <a:rPr lang="en-GB"/>
            <a:t>Strategies for empowerment </a:t>
          </a:r>
          <a:endParaRPr lang="en-US"/>
        </a:p>
      </dgm:t>
    </dgm:pt>
    <dgm:pt modelId="{1564C943-236A-483A-BCF6-15CC937A1827}" type="parTrans" cxnId="{8B87883B-CA62-4125-9145-07C7C201D385}">
      <dgm:prSet/>
      <dgm:spPr/>
      <dgm:t>
        <a:bodyPr/>
        <a:lstStyle/>
        <a:p>
          <a:endParaRPr lang="en-US"/>
        </a:p>
      </dgm:t>
    </dgm:pt>
    <dgm:pt modelId="{7F83AA0D-D393-4411-BFFD-264C4B635CDD}" type="sibTrans" cxnId="{8B87883B-CA62-4125-9145-07C7C201D385}">
      <dgm:prSet/>
      <dgm:spPr/>
      <dgm:t>
        <a:bodyPr/>
        <a:lstStyle/>
        <a:p>
          <a:endParaRPr lang="en-US"/>
        </a:p>
      </dgm:t>
    </dgm:pt>
    <dgm:pt modelId="{D3DBE139-ACD6-417A-B90C-5D6FB8A752C2}" type="pres">
      <dgm:prSet presAssocID="{C7D789DA-A9A0-4FDB-A4E2-CD5C719325FA}" presName="linear" presStyleCnt="0">
        <dgm:presLayoutVars>
          <dgm:dir/>
          <dgm:animLvl val="lvl"/>
          <dgm:resizeHandles val="exact"/>
        </dgm:presLayoutVars>
      </dgm:prSet>
      <dgm:spPr/>
    </dgm:pt>
    <dgm:pt modelId="{0AF13C92-25CB-4837-9CDF-493950DCFC35}" type="pres">
      <dgm:prSet presAssocID="{895D4F04-397A-4B84-B62F-51DE5AABD4CB}" presName="parentLin" presStyleCnt="0"/>
      <dgm:spPr/>
    </dgm:pt>
    <dgm:pt modelId="{111CE6DE-2570-4FCE-B64F-F0D5EF66244E}" type="pres">
      <dgm:prSet presAssocID="{895D4F04-397A-4B84-B62F-51DE5AABD4CB}" presName="parentLeftMargin" presStyleLbl="node1" presStyleIdx="0" presStyleCnt="4"/>
      <dgm:spPr/>
    </dgm:pt>
    <dgm:pt modelId="{321EF2E4-2FA1-467B-A5F8-0067AB567BF2}" type="pres">
      <dgm:prSet presAssocID="{895D4F04-397A-4B84-B62F-51DE5AABD4CB}" presName="parentText" presStyleLbl="node1" presStyleIdx="0" presStyleCnt="4">
        <dgm:presLayoutVars>
          <dgm:chMax val="0"/>
          <dgm:bulletEnabled val="1"/>
        </dgm:presLayoutVars>
      </dgm:prSet>
      <dgm:spPr/>
    </dgm:pt>
    <dgm:pt modelId="{B4B3C8F3-DF93-42DA-984D-9B8069CD1F7D}" type="pres">
      <dgm:prSet presAssocID="{895D4F04-397A-4B84-B62F-51DE5AABD4CB}" presName="negativeSpace" presStyleCnt="0"/>
      <dgm:spPr/>
    </dgm:pt>
    <dgm:pt modelId="{9737AFA4-88ED-418E-B948-121D7ACA059D}" type="pres">
      <dgm:prSet presAssocID="{895D4F04-397A-4B84-B62F-51DE5AABD4CB}" presName="childText" presStyleLbl="conFgAcc1" presStyleIdx="0" presStyleCnt="4">
        <dgm:presLayoutVars>
          <dgm:bulletEnabled val="1"/>
        </dgm:presLayoutVars>
      </dgm:prSet>
      <dgm:spPr/>
    </dgm:pt>
    <dgm:pt modelId="{43CD42B8-8595-443E-BA90-93B65BEDC749}" type="pres">
      <dgm:prSet presAssocID="{AC4AD257-E511-4CB3-BAC1-585F318C9941}" presName="spaceBetweenRectangles" presStyleCnt="0"/>
      <dgm:spPr/>
    </dgm:pt>
    <dgm:pt modelId="{3544F7F3-EA2B-4CC4-BAF6-8E105D8929D1}" type="pres">
      <dgm:prSet presAssocID="{35C6F4EE-89D2-4FF3-80DA-297E6A81003F}" presName="parentLin" presStyleCnt="0"/>
      <dgm:spPr/>
    </dgm:pt>
    <dgm:pt modelId="{DA85CED2-D1CA-44E3-9C07-177E1CD810E0}" type="pres">
      <dgm:prSet presAssocID="{35C6F4EE-89D2-4FF3-80DA-297E6A81003F}" presName="parentLeftMargin" presStyleLbl="node1" presStyleIdx="0" presStyleCnt="4"/>
      <dgm:spPr/>
    </dgm:pt>
    <dgm:pt modelId="{D1D5C25A-BEF4-4801-BC25-119357880DFC}" type="pres">
      <dgm:prSet presAssocID="{35C6F4EE-89D2-4FF3-80DA-297E6A81003F}" presName="parentText" presStyleLbl="node1" presStyleIdx="1" presStyleCnt="4">
        <dgm:presLayoutVars>
          <dgm:chMax val="0"/>
          <dgm:bulletEnabled val="1"/>
        </dgm:presLayoutVars>
      </dgm:prSet>
      <dgm:spPr/>
    </dgm:pt>
    <dgm:pt modelId="{8EE35CE5-A87E-46EA-8ED8-F6FA425AFF4B}" type="pres">
      <dgm:prSet presAssocID="{35C6F4EE-89D2-4FF3-80DA-297E6A81003F}" presName="negativeSpace" presStyleCnt="0"/>
      <dgm:spPr/>
    </dgm:pt>
    <dgm:pt modelId="{EDD8CA40-2923-4F60-B3FB-D115549ABE46}" type="pres">
      <dgm:prSet presAssocID="{35C6F4EE-89D2-4FF3-80DA-297E6A81003F}" presName="childText" presStyleLbl="conFgAcc1" presStyleIdx="1" presStyleCnt="4">
        <dgm:presLayoutVars>
          <dgm:bulletEnabled val="1"/>
        </dgm:presLayoutVars>
      </dgm:prSet>
      <dgm:spPr/>
    </dgm:pt>
    <dgm:pt modelId="{2A27D7F6-A107-4B94-BB2C-409EEE9E854C}" type="pres">
      <dgm:prSet presAssocID="{66BD5562-99C3-4514-BBAF-4691BF193245}" presName="spaceBetweenRectangles" presStyleCnt="0"/>
      <dgm:spPr/>
    </dgm:pt>
    <dgm:pt modelId="{ACB44059-8588-4340-A13A-06038519FB15}" type="pres">
      <dgm:prSet presAssocID="{728491A5-B96E-4955-BBF6-BD9D61F654DE}" presName="parentLin" presStyleCnt="0"/>
      <dgm:spPr/>
    </dgm:pt>
    <dgm:pt modelId="{21BC5F83-75C6-49DA-A660-EC2590A61078}" type="pres">
      <dgm:prSet presAssocID="{728491A5-B96E-4955-BBF6-BD9D61F654DE}" presName="parentLeftMargin" presStyleLbl="node1" presStyleIdx="1" presStyleCnt="4"/>
      <dgm:spPr/>
    </dgm:pt>
    <dgm:pt modelId="{D36FC24C-554A-40D1-86A8-547F5CAB85DD}" type="pres">
      <dgm:prSet presAssocID="{728491A5-B96E-4955-BBF6-BD9D61F654DE}" presName="parentText" presStyleLbl="node1" presStyleIdx="2" presStyleCnt="4">
        <dgm:presLayoutVars>
          <dgm:chMax val="0"/>
          <dgm:bulletEnabled val="1"/>
        </dgm:presLayoutVars>
      </dgm:prSet>
      <dgm:spPr/>
    </dgm:pt>
    <dgm:pt modelId="{6B137C72-5409-472A-8A30-C485A37DBFA7}" type="pres">
      <dgm:prSet presAssocID="{728491A5-B96E-4955-BBF6-BD9D61F654DE}" presName="negativeSpace" presStyleCnt="0"/>
      <dgm:spPr/>
    </dgm:pt>
    <dgm:pt modelId="{AA5B53AA-A369-4DA1-9A18-E6D3A40EE233}" type="pres">
      <dgm:prSet presAssocID="{728491A5-B96E-4955-BBF6-BD9D61F654DE}" presName="childText" presStyleLbl="conFgAcc1" presStyleIdx="2" presStyleCnt="4">
        <dgm:presLayoutVars>
          <dgm:bulletEnabled val="1"/>
        </dgm:presLayoutVars>
      </dgm:prSet>
      <dgm:spPr/>
    </dgm:pt>
    <dgm:pt modelId="{EA44A7E7-5896-4E75-AA13-96C4102F8831}" type="pres">
      <dgm:prSet presAssocID="{62196240-8E4D-4A10-983B-CB919B36630E}" presName="spaceBetweenRectangles" presStyleCnt="0"/>
      <dgm:spPr/>
    </dgm:pt>
    <dgm:pt modelId="{217DE761-DA57-487D-89C7-5E4A25BBD700}" type="pres">
      <dgm:prSet presAssocID="{72B113BE-8AA4-4A51-A55A-9248224B4265}" presName="parentLin" presStyleCnt="0"/>
      <dgm:spPr/>
    </dgm:pt>
    <dgm:pt modelId="{1D4BE8F5-743E-4EAE-B3F4-48AF23551C7D}" type="pres">
      <dgm:prSet presAssocID="{72B113BE-8AA4-4A51-A55A-9248224B4265}" presName="parentLeftMargin" presStyleLbl="node1" presStyleIdx="2" presStyleCnt="4"/>
      <dgm:spPr/>
    </dgm:pt>
    <dgm:pt modelId="{82EB49D2-3D05-4385-83BF-DD84A6167D5A}" type="pres">
      <dgm:prSet presAssocID="{72B113BE-8AA4-4A51-A55A-9248224B4265}" presName="parentText" presStyleLbl="node1" presStyleIdx="3" presStyleCnt="4">
        <dgm:presLayoutVars>
          <dgm:chMax val="0"/>
          <dgm:bulletEnabled val="1"/>
        </dgm:presLayoutVars>
      </dgm:prSet>
      <dgm:spPr/>
    </dgm:pt>
    <dgm:pt modelId="{D5000588-32BB-4DE4-BFFB-8485553F0157}" type="pres">
      <dgm:prSet presAssocID="{72B113BE-8AA4-4A51-A55A-9248224B4265}" presName="negativeSpace" presStyleCnt="0"/>
      <dgm:spPr/>
    </dgm:pt>
    <dgm:pt modelId="{A5CE9225-6D9F-459C-9E39-FB937E9ACE0B}" type="pres">
      <dgm:prSet presAssocID="{72B113BE-8AA4-4A51-A55A-9248224B4265}" presName="childText" presStyleLbl="conFgAcc1" presStyleIdx="3" presStyleCnt="4">
        <dgm:presLayoutVars>
          <dgm:bulletEnabled val="1"/>
        </dgm:presLayoutVars>
      </dgm:prSet>
      <dgm:spPr/>
    </dgm:pt>
  </dgm:ptLst>
  <dgm:cxnLst>
    <dgm:cxn modelId="{A4517F38-619B-47F5-B831-8DFCB2646E1B}" type="presOf" srcId="{35C6F4EE-89D2-4FF3-80DA-297E6A81003F}" destId="{DA85CED2-D1CA-44E3-9C07-177E1CD810E0}" srcOrd="0" destOrd="0" presId="urn:microsoft.com/office/officeart/2005/8/layout/list1"/>
    <dgm:cxn modelId="{8B87883B-CA62-4125-9145-07C7C201D385}" srcId="{C7D789DA-A9A0-4FDB-A4E2-CD5C719325FA}" destId="{72B113BE-8AA4-4A51-A55A-9248224B4265}" srcOrd="3" destOrd="0" parTransId="{1564C943-236A-483A-BCF6-15CC937A1827}" sibTransId="{7F83AA0D-D393-4411-BFFD-264C4B635CDD}"/>
    <dgm:cxn modelId="{D71BCB5D-8980-4F5B-8D8B-552E942730E2}" srcId="{C7D789DA-A9A0-4FDB-A4E2-CD5C719325FA}" destId="{35C6F4EE-89D2-4FF3-80DA-297E6A81003F}" srcOrd="1" destOrd="0" parTransId="{3D7DBB3B-8191-478B-8017-A4742160D850}" sibTransId="{66BD5562-99C3-4514-BBAF-4691BF193245}"/>
    <dgm:cxn modelId="{8D17775F-B7A4-43D9-A85B-BBEE0162E18C}" type="presOf" srcId="{72B113BE-8AA4-4A51-A55A-9248224B4265}" destId="{1D4BE8F5-743E-4EAE-B3F4-48AF23551C7D}" srcOrd="0" destOrd="0" presId="urn:microsoft.com/office/officeart/2005/8/layout/list1"/>
    <dgm:cxn modelId="{E3BAEB43-CEB4-444A-AD93-93975CE833F8}" type="presOf" srcId="{728491A5-B96E-4955-BBF6-BD9D61F654DE}" destId="{21BC5F83-75C6-49DA-A660-EC2590A61078}" srcOrd="0" destOrd="0" presId="urn:microsoft.com/office/officeart/2005/8/layout/list1"/>
    <dgm:cxn modelId="{0EE6D866-EBFA-454E-850E-B59E45B6993F}" type="presOf" srcId="{895D4F04-397A-4B84-B62F-51DE5AABD4CB}" destId="{321EF2E4-2FA1-467B-A5F8-0067AB567BF2}" srcOrd="1" destOrd="0" presId="urn:microsoft.com/office/officeart/2005/8/layout/list1"/>
    <dgm:cxn modelId="{5801A96D-489F-4D99-9A8C-3A0729C00F37}" type="presOf" srcId="{895D4F04-397A-4B84-B62F-51DE5AABD4CB}" destId="{111CE6DE-2570-4FCE-B64F-F0D5EF66244E}" srcOrd="0" destOrd="0" presId="urn:microsoft.com/office/officeart/2005/8/layout/list1"/>
    <dgm:cxn modelId="{DC3B93D8-BCBF-4567-B0F2-BD41AA0852E1}" srcId="{C7D789DA-A9A0-4FDB-A4E2-CD5C719325FA}" destId="{728491A5-B96E-4955-BBF6-BD9D61F654DE}" srcOrd="2" destOrd="0" parTransId="{B8C63226-740A-45A8-8A5E-51C1B5DD111B}" sibTransId="{62196240-8E4D-4A10-983B-CB919B36630E}"/>
    <dgm:cxn modelId="{FC0169E1-0EC7-49DC-814A-B1ABE4B4C804}" srcId="{C7D789DA-A9A0-4FDB-A4E2-CD5C719325FA}" destId="{895D4F04-397A-4B84-B62F-51DE5AABD4CB}" srcOrd="0" destOrd="0" parTransId="{460A019E-98E6-4CCD-858E-F7D2C4F4E23B}" sibTransId="{AC4AD257-E511-4CB3-BAC1-585F318C9941}"/>
    <dgm:cxn modelId="{1FDCB2EC-B2EC-408C-A16D-3E29316C67C3}" type="presOf" srcId="{728491A5-B96E-4955-BBF6-BD9D61F654DE}" destId="{D36FC24C-554A-40D1-86A8-547F5CAB85DD}" srcOrd="1" destOrd="0" presId="urn:microsoft.com/office/officeart/2005/8/layout/list1"/>
    <dgm:cxn modelId="{CEB26CF0-186C-4BE7-BE60-94B3FD65B817}" type="presOf" srcId="{C7D789DA-A9A0-4FDB-A4E2-CD5C719325FA}" destId="{D3DBE139-ACD6-417A-B90C-5D6FB8A752C2}" srcOrd="0" destOrd="0" presId="urn:microsoft.com/office/officeart/2005/8/layout/list1"/>
    <dgm:cxn modelId="{1CF0CDFD-F6FA-47C5-B1E4-1BABF91CD19F}" type="presOf" srcId="{72B113BE-8AA4-4A51-A55A-9248224B4265}" destId="{82EB49D2-3D05-4385-83BF-DD84A6167D5A}" srcOrd="1" destOrd="0" presId="urn:microsoft.com/office/officeart/2005/8/layout/list1"/>
    <dgm:cxn modelId="{DB9706FE-68AD-46CC-8E65-C75014370EB0}" type="presOf" srcId="{35C6F4EE-89D2-4FF3-80DA-297E6A81003F}" destId="{D1D5C25A-BEF4-4801-BC25-119357880DFC}" srcOrd="1" destOrd="0" presId="urn:microsoft.com/office/officeart/2005/8/layout/list1"/>
    <dgm:cxn modelId="{CE3EEB67-4091-45A1-85F3-42DC705E59EC}" type="presParOf" srcId="{D3DBE139-ACD6-417A-B90C-5D6FB8A752C2}" destId="{0AF13C92-25CB-4837-9CDF-493950DCFC35}" srcOrd="0" destOrd="0" presId="urn:microsoft.com/office/officeart/2005/8/layout/list1"/>
    <dgm:cxn modelId="{0744D40E-20F1-4A85-91AD-E6356601839B}" type="presParOf" srcId="{0AF13C92-25CB-4837-9CDF-493950DCFC35}" destId="{111CE6DE-2570-4FCE-B64F-F0D5EF66244E}" srcOrd="0" destOrd="0" presId="urn:microsoft.com/office/officeart/2005/8/layout/list1"/>
    <dgm:cxn modelId="{E74DDD5C-05B7-46EA-BB8D-91515DF1A172}" type="presParOf" srcId="{0AF13C92-25CB-4837-9CDF-493950DCFC35}" destId="{321EF2E4-2FA1-467B-A5F8-0067AB567BF2}" srcOrd="1" destOrd="0" presId="urn:microsoft.com/office/officeart/2005/8/layout/list1"/>
    <dgm:cxn modelId="{1BA73369-F308-407C-87D0-D5E4A6A27CB3}" type="presParOf" srcId="{D3DBE139-ACD6-417A-B90C-5D6FB8A752C2}" destId="{B4B3C8F3-DF93-42DA-984D-9B8069CD1F7D}" srcOrd="1" destOrd="0" presId="urn:microsoft.com/office/officeart/2005/8/layout/list1"/>
    <dgm:cxn modelId="{A2DDC9C1-4389-4DBF-AA83-568950DE30F8}" type="presParOf" srcId="{D3DBE139-ACD6-417A-B90C-5D6FB8A752C2}" destId="{9737AFA4-88ED-418E-B948-121D7ACA059D}" srcOrd="2" destOrd="0" presId="urn:microsoft.com/office/officeart/2005/8/layout/list1"/>
    <dgm:cxn modelId="{1F3FAC46-6374-44C4-A7CC-B16D2FD5C594}" type="presParOf" srcId="{D3DBE139-ACD6-417A-B90C-5D6FB8A752C2}" destId="{43CD42B8-8595-443E-BA90-93B65BEDC749}" srcOrd="3" destOrd="0" presId="urn:microsoft.com/office/officeart/2005/8/layout/list1"/>
    <dgm:cxn modelId="{3627FD18-E84B-433D-B85B-E754A6588EB9}" type="presParOf" srcId="{D3DBE139-ACD6-417A-B90C-5D6FB8A752C2}" destId="{3544F7F3-EA2B-4CC4-BAF6-8E105D8929D1}" srcOrd="4" destOrd="0" presId="urn:microsoft.com/office/officeart/2005/8/layout/list1"/>
    <dgm:cxn modelId="{41604172-D6B1-43A0-8204-CA0B5C6FA984}" type="presParOf" srcId="{3544F7F3-EA2B-4CC4-BAF6-8E105D8929D1}" destId="{DA85CED2-D1CA-44E3-9C07-177E1CD810E0}" srcOrd="0" destOrd="0" presId="urn:microsoft.com/office/officeart/2005/8/layout/list1"/>
    <dgm:cxn modelId="{992A4325-05AB-412B-A113-CE93EED631E9}" type="presParOf" srcId="{3544F7F3-EA2B-4CC4-BAF6-8E105D8929D1}" destId="{D1D5C25A-BEF4-4801-BC25-119357880DFC}" srcOrd="1" destOrd="0" presId="urn:microsoft.com/office/officeart/2005/8/layout/list1"/>
    <dgm:cxn modelId="{18462DA9-585C-4B5E-AF83-57BEE362540A}" type="presParOf" srcId="{D3DBE139-ACD6-417A-B90C-5D6FB8A752C2}" destId="{8EE35CE5-A87E-46EA-8ED8-F6FA425AFF4B}" srcOrd="5" destOrd="0" presId="urn:microsoft.com/office/officeart/2005/8/layout/list1"/>
    <dgm:cxn modelId="{B7A87CCE-E85C-4959-9A79-0E1E3DFA3364}" type="presParOf" srcId="{D3DBE139-ACD6-417A-B90C-5D6FB8A752C2}" destId="{EDD8CA40-2923-4F60-B3FB-D115549ABE46}" srcOrd="6" destOrd="0" presId="urn:microsoft.com/office/officeart/2005/8/layout/list1"/>
    <dgm:cxn modelId="{DA0DDBE5-71E3-4435-B439-C181A53F92D3}" type="presParOf" srcId="{D3DBE139-ACD6-417A-B90C-5D6FB8A752C2}" destId="{2A27D7F6-A107-4B94-BB2C-409EEE9E854C}" srcOrd="7" destOrd="0" presId="urn:microsoft.com/office/officeart/2005/8/layout/list1"/>
    <dgm:cxn modelId="{55A02A87-4CEB-4D2E-9C31-4BB0489B0FBE}" type="presParOf" srcId="{D3DBE139-ACD6-417A-B90C-5D6FB8A752C2}" destId="{ACB44059-8588-4340-A13A-06038519FB15}" srcOrd="8" destOrd="0" presId="urn:microsoft.com/office/officeart/2005/8/layout/list1"/>
    <dgm:cxn modelId="{23C081F8-56F9-4B92-826C-432BD18509A7}" type="presParOf" srcId="{ACB44059-8588-4340-A13A-06038519FB15}" destId="{21BC5F83-75C6-49DA-A660-EC2590A61078}" srcOrd="0" destOrd="0" presId="urn:microsoft.com/office/officeart/2005/8/layout/list1"/>
    <dgm:cxn modelId="{F1FB9D5D-B458-407F-B33E-F42001054949}" type="presParOf" srcId="{ACB44059-8588-4340-A13A-06038519FB15}" destId="{D36FC24C-554A-40D1-86A8-547F5CAB85DD}" srcOrd="1" destOrd="0" presId="urn:microsoft.com/office/officeart/2005/8/layout/list1"/>
    <dgm:cxn modelId="{5192A3D4-072F-4C95-B69F-E680CBFB3B9A}" type="presParOf" srcId="{D3DBE139-ACD6-417A-B90C-5D6FB8A752C2}" destId="{6B137C72-5409-472A-8A30-C485A37DBFA7}" srcOrd="9" destOrd="0" presId="urn:microsoft.com/office/officeart/2005/8/layout/list1"/>
    <dgm:cxn modelId="{21D54BBA-CCE5-477E-AD53-13AEDEE56F9E}" type="presParOf" srcId="{D3DBE139-ACD6-417A-B90C-5D6FB8A752C2}" destId="{AA5B53AA-A369-4DA1-9A18-E6D3A40EE233}" srcOrd="10" destOrd="0" presId="urn:microsoft.com/office/officeart/2005/8/layout/list1"/>
    <dgm:cxn modelId="{31D77D4E-BCDE-43BB-986A-6171B017FBFC}" type="presParOf" srcId="{D3DBE139-ACD6-417A-B90C-5D6FB8A752C2}" destId="{EA44A7E7-5896-4E75-AA13-96C4102F8831}" srcOrd="11" destOrd="0" presId="urn:microsoft.com/office/officeart/2005/8/layout/list1"/>
    <dgm:cxn modelId="{6746E6EF-27B8-45C6-828D-539C6211E60B}" type="presParOf" srcId="{D3DBE139-ACD6-417A-B90C-5D6FB8A752C2}" destId="{217DE761-DA57-487D-89C7-5E4A25BBD700}" srcOrd="12" destOrd="0" presId="urn:microsoft.com/office/officeart/2005/8/layout/list1"/>
    <dgm:cxn modelId="{E8647575-51A0-465C-8484-49DEFB15CA36}" type="presParOf" srcId="{217DE761-DA57-487D-89C7-5E4A25BBD700}" destId="{1D4BE8F5-743E-4EAE-B3F4-48AF23551C7D}" srcOrd="0" destOrd="0" presId="urn:microsoft.com/office/officeart/2005/8/layout/list1"/>
    <dgm:cxn modelId="{13009701-79CE-4085-A3D8-AA7D0F4AC3F7}" type="presParOf" srcId="{217DE761-DA57-487D-89C7-5E4A25BBD700}" destId="{82EB49D2-3D05-4385-83BF-DD84A6167D5A}" srcOrd="1" destOrd="0" presId="urn:microsoft.com/office/officeart/2005/8/layout/list1"/>
    <dgm:cxn modelId="{3491757F-6A99-4AFC-969C-FC7794EE24F5}" type="presParOf" srcId="{D3DBE139-ACD6-417A-B90C-5D6FB8A752C2}" destId="{D5000588-32BB-4DE4-BFFB-8485553F0157}" srcOrd="13" destOrd="0" presId="urn:microsoft.com/office/officeart/2005/8/layout/list1"/>
    <dgm:cxn modelId="{82E35EEB-B8E8-4779-9828-BA332397A494}" type="presParOf" srcId="{D3DBE139-ACD6-417A-B90C-5D6FB8A752C2}" destId="{A5CE9225-6D9F-459C-9E39-FB937E9ACE0B}"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064E95-CC28-410D-B306-F0C1DD800147}"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F965B7E8-D193-42D0-BCBE-DCDB02F1E8E2}">
      <dgm:prSet/>
      <dgm:spPr/>
      <dgm:t>
        <a:bodyPr/>
        <a:lstStyle/>
        <a:p>
          <a:r>
            <a:rPr lang="en-GB"/>
            <a:t>To remember the key concepts of empowerment, dignity, inclusion and enabling. </a:t>
          </a:r>
          <a:endParaRPr lang="en-US"/>
        </a:p>
      </dgm:t>
    </dgm:pt>
    <dgm:pt modelId="{B03DC0C9-2AAB-4889-8637-61127B662016}" type="parTrans" cxnId="{B5DCE4E5-BC1E-471C-BD7E-A5928B67A6FA}">
      <dgm:prSet/>
      <dgm:spPr/>
      <dgm:t>
        <a:bodyPr/>
        <a:lstStyle/>
        <a:p>
          <a:endParaRPr lang="en-US"/>
        </a:p>
      </dgm:t>
    </dgm:pt>
    <dgm:pt modelId="{58BB48B5-89E4-4641-8E7B-4030EB050462}" type="sibTrans" cxnId="{B5DCE4E5-BC1E-471C-BD7E-A5928B67A6FA}">
      <dgm:prSet/>
      <dgm:spPr/>
      <dgm:t>
        <a:bodyPr/>
        <a:lstStyle/>
        <a:p>
          <a:endParaRPr lang="en-US"/>
        </a:p>
      </dgm:t>
    </dgm:pt>
    <dgm:pt modelId="{87919970-72E6-41BE-BD02-F9AFB0AB06A5}">
      <dgm:prSet/>
      <dgm:spPr/>
      <dgm:t>
        <a:bodyPr/>
        <a:lstStyle/>
        <a:p>
          <a:r>
            <a:rPr lang="en-GB"/>
            <a:t>To describe the effects it may have the older person. </a:t>
          </a:r>
          <a:endParaRPr lang="en-US"/>
        </a:p>
      </dgm:t>
    </dgm:pt>
    <dgm:pt modelId="{82E11085-A656-495E-ADF2-908C1061D723}" type="parTrans" cxnId="{9CC51C28-75F8-4AA6-B04C-26BB710CEE5C}">
      <dgm:prSet/>
      <dgm:spPr/>
      <dgm:t>
        <a:bodyPr/>
        <a:lstStyle/>
        <a:p>
          <a:endParaRPr lang="en-US"/>
        </a:p>
      </dgm:t>
    </dgm:pt>
    <dgm:pt modelId="{E203B1FD-BB8C-408C-98DE-543B6FC1630B}" type="sibTrans" cxnId="{9CC51C28-75F8-4AA6-B04C-26BB710CEE5C}">
      <dgm:prSet/>
      <dgm:spPr/>
      <dgm:t>
        <a:bodyPr/>
        <a:lstStyle/>
        <a:p>
          <a:endParaRPr lang="en-US"/>
        </a:p>
      </dgm:t>
    </dgm:pt>
    <dgm:pt modelId="{2CEC454A-5455-42DC-B937-02010B396881}">
      <dgm:prSet/>
      <dgm:spPr/>
      <dgm:t>
        <a:bodyPr/>
        <a:lstStyle/>
        <a:p>
          <a:r>
            <a:rPr lang="en-GB"/>
            <a:t>To anlayse how it impacts the lives of the older person </a:t>
          </a:r>
          <a:endParaRPr lang="en-US"/>
        </a:p>
      </dgm:t>
    </dgm:pt>
    <dgm:pt modelId="{7EA8885F-08AE-48E5-936A-B9D26B2C4A05}" type="parTrans" cxnId="{4E3AF414-3AE8-4F05-A248-EFACAC4E7511}">
      <dgm:prSet/>
      <dgm:spPr/>
      <dgm:t>
        <a:bodyPr/>
        <a:lstStyle/>
        <a:p>
          <a:endParaRPr lang="en-US"/>
        </a:p>
      </dgm:t>
    </dgm:pt>
    <dgm:pt modelId="{E316B1E6-937D-4653-8C92-127FD832A655}" type="sibTrans" cxnId="{4E3AF414-3AE8-4F05-A248-EFACAC4E7511}">
      <dgm:prSet/>
      <dgm:spPr/>
      <dgm:t>
        <a:bodyPr/>
        <a:lstStyle/>
        <a:p>
          <a:endParaRPr lang="en-US"/>
        </a:p>
      </dgm:t>
    </dgm:pt>
    <dgm:pt modelId="{04D8E58D-4CC6-4A65-99AB-306E1E8F6E92}">
      <dgm:prSet/>
      <dgm:spPr/>
      <dgm:t>
        <a:bodyPr/>
        <a:lstStyle/>
        <a:p>
          <a:r>
            <a:rPr lang="en-GB"/>
            <a:t>To evaluate the strategies that can be used for empowerment </a:t>
          </a:r>
          <a:endParaRPr lang="en-US"/>
        </a:p>
      </dgm:t>
    </dgm:pt>
    <dgm:pt modelId="{136BA09C-76EB-41CA-B01F-293F5E28DF6F}" type="parTrans" cxnId="{9FA8AFA6-8855-4031-B9F3-52E20128409D}">
      <dgm:prSet/>
      <dgm:spPr/>
      <dgm:t>
        <a:bodyPr/>
        <a:lstStyle/>
        <a:p>
          <a:endParaRPr lang="en-US"/>
        </a:p>
      </dgm:t>
    </dgm:pt>
    <dgm:pt modelId="{B71CC05F-79D7-4DB3-992F-028937BBA2E5}" type="sibTrans" cxnId="{9FA8AFA6-8855-4031-B9F3-52E20128409D}">
      <dgm:prSet/>
      <dgm:spPr/>
      <dgm:t>
        <a:bodyPr/>
        <a:lstStyle/>
        <a:p>
          <a:endParaRPr lang="en-US"/>
        </a:p>
      </dgm:t>
    </dgm:pt>
    <dgm:pt modelId="{83B9DBEB-0FC9-488D-9F46-DA9BD21C3559}" type="pres">
      <dgm:prSet presAssocID="{1B064E95-CC28-410D-B306-F0C1DD800147}" presName="Name0" presStyleCnt="0">
        <dgm:presLayoutVars>
          <dgm:dir/>
          <dgm:animLvl val="lvl"/>
          <dgm:resizeHandles val="exact"/>
        </dgm:presLayoutVars>
      </dgm:prSet>
      <dgm:spPr/>
    </dgm:pt>
    <dgm:pt modelId="{CF734936-E187-4FEA-83A1-97F2F0A3F8B8}" type="pres">
      <dgm:prSet presAssocID="{04D8E58D-4CC6-4A65-99AB-306E1E8F6E92}" presName="boxAndChildren" presStyleCnt="0"/>
      <dgm:spPr/>
    </dgm:pt>
    <dgm:pt modelId="{9EE1431B-D7F0-4B0B-8C1F-02C5A9E7E9D7}" type="pres">
      <dgm:prSet presAssocID="{04D8E58D-4CC6-4A65-99AB-306E1E8F6E92}" presName="parentTextBox" presStyleLbl="node1" presStyleIdx="0" presStyleCnt="4"/>
      <dgm:spPr/>
    </dgm:pt>
    <dgm:pt modelId="{54133121-391A-4EDF-A805-7A05C7228C28}" type="pres">
      <dgm:prSet presAssocID="{E316B1E6-937D-4653-8C92-127FD832A655}" presName="sp" presStyleCnt="0"/>
      <dgm:spPr/>
    </dgm:pt>
    <dgm:pt modelId="{B093E1A1-81C5-40AB-9A70-6DDB541A3EE8}" type="pres">
      <dgm:prSet presAssocID="{2CEC454A-5455-42DC-B937-02010B396881}" presName="arrowAndChildren" presStyleCnt="0"/>
      <dgm:spPr/>
    </dgm:pt>
    <dgm:pt modelId="{48A90C06-B2E1-4B3E-BBC1-9AC7EFCF54DB}" type="pres">
      <dgm:prSet presAssocID="{2CEC454A-5455-42DC-B937-02010B396881}" presName="parentTextArrow" presStyleLbl="node1" presStyleIdx="1" presStyleCnt="4"/>
      <dgm:spPr/>
    </dgm:pt>
    <dgm:pt modelId="{418FAE2E-C9C2-418B-8315-E7904BBF0678}" type="pres">
      <dgm:prSet presAssocID="{E203B1FD-BB8C-408C-98DE-543B6FC1630B}" presName="sp" presStyleCnt="0"/>
      <dgm:spPr/>
    </dgm:pt>
    <dgm:pt modelId="{EEE17070-1D1F-4721-9534-6D381866A99C}" type="pres">
      <dgm:prSet presAssocID="{87919970-72E6-41BE-BD02-F9AFB0AB06A5}" presName="arrowAndChildren" presStyleCnt="0"/>
      <dgm:spPr/>
    </dgm:pt>
    <dgm:pt modelId="{88B71DCE-FCBD-452E-B791-8F597F484823}" type="pres">
      <dgm:prSet presAssocID="{87919970-72E6-41BE-BD02-F9AFB0AB06A5}" presName="parentTextArrow" presStyleLbl="node1" presStyleIdx="2" presStyleCnt="4"/>
      <dgm:spPr/>
    </dgm:pt>
    <dgm:pt modelId="{4A9031C0-04ED-46FA-B286-7548D5A40E54}" type="pres">
      <dgm:prSet presAssocID="{58BB48B5-89E4-4641-8E7B-4030EB050462}" presName="sp" presStyleCnt="0"/>
      <dgm:spPr/>
    </dgm:pt>
    <dgm:pt modelId="{058EE3F3-62ED-4ED7-920D-9B15F6BF8240}" type="pres">
      <dgm:prSet presAssocID="{F965B7E8-D193-42D0-BCBE-DCDB02F1E8E2}" presName="arrowAndChildren" presStyleCnt="0"/>
      <dgm:spPr/>
    </dgm:pt>
    <dgm:pt modelId="{88890AC8-813C-4E9A-A497-84C51347CC32}" type="pres">
      <dgm:prSet presAssocID="{F965B7E8-D193-42D0-BCBE-DCDB02F1E8E2}" presName="parentTextArrow" presStyleLbl="node1" presStyleIdx="3" presStyleCnt="4"/>
      <dgm:spPr/>
    </dgm:pt>
  </dgm:ptLst>
  <dgm:cxnLst>
    <dgm:cxn modelId="{4E3AF414-3AE8-4F05-A248-EFACAC4E7511}" srcId="{1B064E95-CC28-410D-B306-F0C1DD800147}" destId="{2CEC454A-5455-42DC-B937-02010B396881}" srcOrd="2" destOrd="0" parTransId="{7EA8885F-08AE-48E5-936A-B9D26B2C4A05}" sibTransId="{E316B1E6-937D-4653-8C92-127FD832A655}"/>
    <dgm:cxn modelId="{9CC51C28-75F8-4AA6-B04C-26BB710CEE5C}" srcId="{1B064E95-CC28-410D-B306-F0C1DD800147}" destId="{87919970-72E6-41BE-BD02-F9AFB0AB06A5}" srcOrd="1" destOrd="0" parTransId="{82E11085-A656-495E-ADF2-908C1061D723}" sibTransId="{E203B1FD-BB8C-408C-98DE-543B6FC1630B}"/>
    <dgm:cxn modelId="{26CB996B-0537-44D3-B3BC-77BA3D9E1583}" type="presOf" srcId="{87919970-72E6-41BE-BD02-F9AFB0AB06A5}" destId="{88B71DCE-FCBD-452E-B791-8F597F484823}" srcOrd="0" destOrd="0" presId="urn:microsoft.com/office/officeart/2005/8/layout/process4"/>
    <dgm:cxn modelId="{E72D647C-6443-4899-BFEA-ADD6F5C12316}" type="presOf" srcId="{F965B7E8-D193-42D0-BCBE-DCDB02F1E8E2}" destId="{88890AC8-813C-4E9A-A497-84C51347CC32}" srcOrd="0" destOrd="0" presId="urn:microsoft.com/office/officeart/2005/8/layout/process4"/>
    <dgm:cxn modelId="{3E113897-7414-46A8-B212-028CAE7276E9}" type="presOf" srcId="{2CEC454A-5455-42DC-B937-02010B396881}" destId="{48A90C06-B2E1-4B3E-BBC1-9AC7EFCF54DB}" srcOrd="0" destOrd="0" presId="urn:microsoft.com/office/officeart/2005/8/layout/process4"/>
    <dgm:cxn modelId="{9FA8AFA6-8855-4031-B9F3-52E20128409D}" srcId="{1B064E95-CC28-410D-B306-F0C1DD800147}" destId="{04D8E58D-4CC6-4A65-99AB-306E1E8F6E92}" srcOrd="3" destOrd="0" parTransId="{136BA09C-76EB-41CA-B01F-293F5E28DF6F}" sibTransId="{B71CC05F-79D7-4DB3-992F-028937BBA2E5}"/>
    <dgm:cxn modelId="{F9C61AA9-3ACB-4385-816B-0051F6C414DB}" type="presOf" srcId="{1B064E95-CC28-410D-B306-F0C1DD800147}" destId="{83B9DBEB-0FC9-488D-9F46-DA9BD21C3559}" srcOrd="0" destOrd="0" presId="urn:microsoft.com/office/officeart/2005/8/layout/process4"/>
    <dgm:cxn modelId="{E4DE4CC2-7BC3-4FE7-8F3E-4DC848FE76C4}" type="presOf" srcId="{04D8E58D-4CC6-4A65-99AB-306E1E8F6E92}" destId="{9EE1431B-D7F0-4B0B-8C1F-02C5A9E7E9D7}" srcOrd="0" destOrd="0" presId="urn:microsoft.com/office/officeart/2005/8/layout/process4"/>
    <dgm:cxn modelId="{B5DCE4E5-BC1E-471C-BD7E-A5928B67A6FA}" srcId="{1B064E95-CC28-410D-B306-F0C1DD800147}" destId="{F965B7E8-D193-42D0-BCBE-DCDB02F1E8E2}" srcOrd="0" destOrd="0" parTransId="{B03DC0C9-2AAB-4889-8637-61127B662016}" sibTransId="{58BB48B5-89E4-4641-8E7B-4030EB050462}"/>
    <dgm:cxn modelId="{3A8042C8-A10C-409F-B4C0-F2D097FD52F5}" type="presParOf" srcId="{83B9DBEB-0FC9-488D-9F46-DA9BD21C3559}" destId="{CF734936-E187-4FEA-83A1-97F2F0A3F8B8}" srcOrd="0" destOrd="0" presId="urn:microsoft.com/office/officeart/2005/8/layout/process4"/>
    <dgm:cxn modelId="{CE782A8F-8845-437C-8127-B9C2F7D9C2F7}" type="presParOf" srcId="{CF734936-E187-4FEA-83A1-97F2F0A3F8B8}" destId="{9EE1431B-D7F0-4B0B-8C1F-02C5A9E7E9D7}" srcOrd="0" destOrd="0" presId="urn:microsoft.com/office/officeart/2005/8/layout/process4"/>
    <dgm:cxn modelId="{8664C6D1-E03F-4642-9905-D4497D824F46}" type="presParOf" srcId="{83B9DBEB-0FC9-488D-9F46-DA9BD21C3559}" destId="{54133121-391A-4EDF-A805-7A05C7228C28}" srcOrd="1" destOrd="0" presId="urn:microsoft.com/office/officeart/2005/8/layout/process4"/>
    <dgm:cxn modelId="{7C93E83D-D06A-4C26-BD09-2C558E2A9EC4}" type="presParOf" srcId="{83B9DBEB-0FC9-488D-9F46-DA9BD21C3559}" destId="{B093E1A1-81C5-40AB-9A70-6DDB541A3EE8}" srcOrd="2" destOrd="0" presId="urn:microsoft.com/office/officeart/2005/8/layout/process4"/>
    <dgm:cxn modelId="{2BE0A64E-1C20-4945-BC00-84A382828022}" type="presParOf" srcId="{B093E1A1-81C5-40AB-9A70-6DDB541A3EE8}" destId="{48A90C06-B2E1-4B3E-BBC1-9AC7EFCF54DB}" srcOrd="0" destOrd="0" presId="urn:microsoft.com/office/officeart/2005/8/layout/process4"/>
    <dgm:cxn modelId="{29567D7F-374F-428C-A443-8054F0DEF505}" type="presParOf" srcId="{83B9DBEB-0FC9-488D-9F46-DA9BD21C3559}" destId="{418FAE2E-C9C2-418B-8315-E7904BBF0678}" srcOrd="3" destOrd="0" presId="urn:microsoft.com/office/officeart/2005/8/layout/process4"/>
    <dgm:cxn modelId="{D91D7F73-0B65-42E5-BAA6-B8FEC1508FF7}" type="presParOf" srcId="{83B9DBEB-0FC9-488D-9F46-DA9BD21C3559}" destId="{EEE17070-1D1F-4721-9534-6D381866A99C}" srcOrd="4" destOrd="0" presId="urn:microsoft.com/office/officeart/2005/8/layout/process4"/>
    <dgm:cxn modelId="{E94D2C4C-E475-48D9-8FC8-D3652949E7F9}" type="presParOf" srcId="{EEE17070-1D1F-4721-9534-6D381866A99C}" destId="{88B71DCE-FCBD-452E-B791-8F597F484823}" srcOrd="0" destOrd="0" presId="urn:microsoft.com/office/officeart/2005/8/layout/process4"/>
    <dgm:cxn modelId="{E2EBB2D5-0987-46E8-A388-D59536A7E16F}" type="presParOf" srcId="{83B9DBEB-0FC9-488D-9F46-DA9BD21C3559}" destId="{4A9031C0-04ED-46FA-B286-7548D5A40E54}" srcOrd="5" destOrd="0" presId="urn:microsoft.com/office/officeart/2005/8/layout/process4"/>
    <dgm:cxn modelId="{445D9E4C-9C50-4B87-9D7F-15190B097BB2}" type="presParOf" srcId="{83B9DBEB-0FC9-488D-9F46-DA9BD21C3559}" destId="{058EE3F3-62ED-4ED7-920D-9B15F6BF8240}" srcOrd="6" destOrd="0" presId="urn:microsoft.com/office/officeart/2005/8/layout/process4"/>
    <dgm:cxn modelId="{3EF8B210-C0E6-4DE7-B616-083CA9DB5636}" type="presParOf" srcId="{058EE3F3-62ED-4ED7-920D-9B15F6BF8240}" destId="{88890AC8-813C-4E9A-A497-84C51347CC3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200499-6F97-48C2-A080-5AC378C88B45}"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23B099DD-E145-4EEF-A6C4-23E08ECF8361}">
      <dgm:prSet/>
      <dgm:spPr/>
      <dgm:t>
        <a:bodyPr/>
        <a:lstStyle/>
        <a:p>
          <a:r>
            <a:rPr lang="en-GB"/>
            <a:t>The facilitation of support that helps with maintaining or regaining: </a:t>
          </a:r>
          <a:endParaRPr lang="en-US"/>
        </a:p>
      </dgm:t>
    </dgm:pt>
    <dgm:pt modelId="{1ED7083B-8B1B-4898-BBF8-D2C5FD820D29}" type="parTrans" cxnId="{8FB7263F-1C66-4C8F-838B-FB6AB17CA487}">
      <dgm:prSet/>
      <dgm:spPr/>
      <dgm:t>
        <a:bodyPr/>
        <a:lstStyle/>
        <a:p>
          <a:endParaRPr lang="en-US"/>
        </a:p>
      </dgm:t>
    </dgm:pt>
    <dgm:pt modelId="{CD14692C-22F4-4253-B040-BDA54DF212BB}" type="sibTrans" cxnId="{8FB7263F-1C66-4C8F-838B-FB6AB17CA487}">
      <dgm:prSet/>
      <dgm:spPr/>
      <dgm:t>
        <a:bodyPr/>
        <a:lstStyle/>
        <a:p>
          <a:endParaRPr lang="en-US"/>
        </a:p>
      </dgm:t>
    </dgm:pt>
    <dgm:pt modelId="{5999D6CD-63DF-4B14-91D4-6253709E05DC}">
      <dgm:prSet/>
      <dgm:spPr/>
      <dgm:t>
        <a:bodyPr/>
        <a:lstStyle/>
        <a:p>
          <a:r>
            <a:rPr lang="en-GB"/>
            <a:t>skills and abilities  </a:t>
          </a:r>
          <a:endParaRPr lang="en-US"/>
        </a:p>
      </dgm:t>
    </dgm:pt>
    <dgm:pt modelId="{E0F3C4CA-26AF-476F-8FB3-9261AEED323C}" type="parTrans" cxnId="{05379C55-09CF-4461-AFFF-9664CD5FDA0B}">
      <dgm:prSet/>
      <dgm:spPr/>
      <dgm:t>
        <a:bodyPr/>
        <a:lstStyle/>
        <a:p>
          <a:endParaRPr lang="en-US"/>
        </a:p>
      </dgm:t>
    </dgm:pt>
    <dgm:pt modelId="{397F4E05-4532-4DC1-AEC2-2C608A2DC045}" type="sibTrans" cxnId="{05379C55-09CF-4461-AFFF-9664CD5FDA0B}">
      <dgm:prSet/>
      <dgm:spPr/>
      <dgm:t>
        <a:bodyPr/>
        <a:lstStyle/>
        <a:p>
          <a:endParaRPr lang="en-US"/>
        </a:p>
      </dgm:t>
    </dgm:pt>
    <dgm:pt modelId="{0CFE2617-5EF5-4DEF-B369-07A0A5D3C1B3}">
      <dgm:prSet/>
      <dgm:spPr/>
      <dgm:t>
        <a:bodyPr/>
        <a:lstStyle/>
        <a:p>
          <a:r>
            <a:rPr lang="en-GB"/>
            <a:t>Independence</a:t>
          </a:r>
          <a:endParaRPr lang="en-US"/>
        </a:p>
      </dgm:t>
    </dgm:pt>
    <dgm:pt modelId="{0AE80AE5-7A9B-4709-BA1B-5BF680B4BC91}" type="parTrans" cxnId="{577028E6-4486-46B2-BCC8-64C1DDBE637D}">
      <dgm:prSet/>
      <dgm:spPr/>
      <dgm:t>
        <a:bodyPr/>
        <a:lstStyle/>
        <a:p>
          <a:endParaRPr lang="en-US"/>
        </a:p>
      </dgm:t>
    </dgm:pt>
    <dgm:pt modelId="{D23CB90C-9B9E-45E2-99F7-CDA0B2444F5F}" type="sibTrans" cxnId="{577028E6-4486-46B2-BCC8-64C1DDBE637D}">
      <dgm:prSet/>
      <dgm:spPr/>
      <dgm:t>
        <a:bodyPr/>
        <a:lstStyle/>
        <a:p>
          <a:endParaRPr lang="en-US"/>
        </a:p>
      </dgm:t>
    </dgm:pt>
    <dgm:pt modelId="{6E59DA75-98BA-4B00-82F0-97080B38600B}">
      <dgm:prSet/>
      <dgm:spPr/>
      <dgm:t>
        <a:bodyPr/>
        <a:lstStyle/>
        <a:p>
          <a:r>
            <a:rPr lang="en-GB"/>
            <a:t>confidence. </a:t>
          </a:r>
          <a:endParaRPr lang="en-US"/>
        </a:p>
      </dgm:t>
    </dgm:pt>
    <dgm:pt modelId="{0874ADD5-70F5-4CE8-8B55-6DD1851F2A0B}" type="parTrans" cxnId="{6C5D2221-CF66-48EA-8BF6-BA2A99AAFA8E}">
      <dgm:prSet/>
      <dgm:spPr/>
      <dgm:t>
        <a:bodyPr/>
        <a:lstStyle/>
        <a:p>
          <a:endParaRPr lang="en-US"/>
        </a:p>
      </dgm:t>
    </dgm:pt>
    <dgm:pt modelId="{CEF0CD26-A4DE-4723-BA27-7FC37C1530D5}" type="sibTrans" cxnId="{6C5D2221-CF66-48EA-8BF6-BA2A99AAFA8E}">
      <dgm:prSet/>
      <dgm:spPr/>
      <dgm:t>
        <a:bodyPr/>
        <a:lstStyle/>
        <a:p>
          <a:endParaRPr lang="en-US"/>
        </a:p>
      </dgm:t>
    </dgm:pt>
    <dgm:pt modelId="{FB94493B-F963-4D78-B7E2-A563AB1A1959}" type="pres">
      <dgm:prSet presAssocID="{EA200499-6F97-48C2-A080-5AC378C88B45}" presName="Name0" presStyleCnt="0">
        <dgm:presLayoutVars>
          <dgm:dir/>
          <dgm:animLvl val="lvl"/>
          <dgm:resizeHandles val="exact"/>
        </dgm:presLayoutVars>
      </dgm:prSet>
      <dgm:spPr/>
    </dgm:pt>
    <dgm:pt modelId="{9AC478C5-E076-43D3-943E-6EA31B8FBB9A}" type="pres">
      <dgm:prSet presAssocID="{6E59DA75-98BA-4B00-82F0-97080B38600B}" presName="boxAndChildren" presStyleCnt="0"/>
      <dgm:spPr/>
    </dgm:pt>
    <dgm:pt modelId="{C226F0AD-2485-410E-8286-F8684AB5C239}" type="pres">
      <dgm:prSet presAssocID="{6E59DA75-98BA-4B00-82F0-97080B38600B}" presName="parentTextBox" presStyleLbl="node1" presStyleIdx="0" presStyleCnt="4"/>
      <dgm:spPr/>
    </dgm:pt>
    <dgm:pt modelId="{2F244018-2C27-44E6-9C15-E8EA5EBA9304}" type="pres">
      <dgm:prSet presAssocID="{D23CB90C-9B9E-45E2-99F7-CDA0B2444F5F}" presName="sp" presStyleCnt="0"/>
      <dgm:spPr/>
    </dgm:pt>
    <dgm:pt modelId="{DFEB408B-AB05-420B-90E6-ED5078BC4BB0}" type="pres">
      <dgm:prSet presAssocID="{0CFE2617-5EF5-4DEF-B369-07A0A5D3C1B3}" presName="arrowAndChildren" presStyleCnt="0"/>
      <dgm:spPr/>
    </dgm:pt>
    <dgm:pt modelId="{B6110718-BEE2-4026-8CC7-1606B1CB682A}" type="pres">
      <dgm:prSet presAssocID="{0CFE2617-5EF5-4DEF-B369-07A0A5D3C1B3}" presName="parentTextArrow" presStyleLbl="node1" presStyleIdx="1" presStyleCnt="4"/>
      <dgm:spPr/>
    </dgm:pt>
    <dgm:pt modelId="{A5299A4C-3E54-41DA-B21D-34A3C4221BBA}" type="pres">
      <dgm:prSet presAssocID="{397F4E05-4532-4DC1-AEC2-2C608A2DC045}" presName="sp" presStyleCnt="0"/>
      <dgm:spPr/>
    </dgm:pt>
    <dgm:pt modelId="{FE23B720-8CEF-4665-8208-F837461285B6}" type="pres">
      <dgm:prSet presAssocID="{5999D6CD-63DF-4B14-91D4-6253709E05DC}" presName="arrowAndChildren" presStyleCnt="0"/>
      <dgm:spPr/>
    </dgm:pt>
    <dgm:pt modelId="{D26124FE-664A-4E91-A35C-C5519BE9365A}" type="pres">
      <dgm:prSet presAssocID="{5999D6CD-63DF-4B14-91D4-6253709E05DC}" presName="parentTextArrow" presStyleLbl="node1" presStyleIdx="2" presStyleCnt="4"/>
      <dgm:spPr/>
    </dgm:pt>
    <dgm:pt modelId="{4F456F12-D2A7-455F-A217-E84AB1E5F0A0}" type="pres">
      <dgm:prSet presAssocID="{CD14692C-22F4-4253-B040-BDA54DF212BB}" presName="sp" presStyleCnt="0"/>
      <dgm:spPr/>
    </dgm:pt>
    <dgm:pt modelId="{31C2E1DC-22EB-4584-9C8E-94AE64A50439}" type="pres">
      <dgm:prSet presAssocID="{23B099DD-E145-4EEF-A6C4-23E08ECF8361}" presName="arrowAndChildren" presStyleCnt="0"/>
      <dgm:spPr/>
    </dgm:pt>
    <dgm:pt modelId="{335E8866-5601-4DE2-AABB-E5D63D63C1E7}" type="pres">
      <dgm:prSet presAssocID="{23B099DD-E145-4EEF-A6C4-23E08ECF8361}" presName="parentTextArrow" presStyleLbl="node1" presStyleIdx="3" presStyleCnt="4"/>
      <dgm:spPr/>
    </dgm:pt>
  </dgm:ptLst>
  <dgm:cxnLst>
    <dgm:cxn modelId="{6C5D2221-CF66-48EA-8BF6-BA2A99AAFA8E}" srcId="{EA200499-6F97-48C2-A080-5AC378C88B45}" destId="{6E59DA75-98BA-4B00-82F0-97080B38600B}" srcOrd="3" destOrd="0" parTransId="{0874ADD5-70F5-4CE8-8B55-6DD1851F2A0B}" sibTransId="{CEF0CD26-A4DE-4723-BA27-7FC37C1530D5}"/>
    <dgm:cxn modelId="{8A861033-F8B0-4F14-B1EC-F5FA6F2EA743}" type="presOf" srcId="{6E59DA75-98BA-4B00-82F0-97080B38600B}" destId="{C226F0AD-2485-410E-8286-F8684AB5C239}" srcOrd="0" destOrd="0" presId="urn:microsoft.com/office/officeart/2005/8/layout/process4"/>
    <dgm:cxn modelId="{8FB7263F-1C66-4C8F-838B-FB6AB17CA487}" srcId="{EA200499-6F97-48C2-A080-5AC378C88B45}" destId="{23B099DD-E145-4EEF-A6C4-23E08ECF8361}" srcOrd="0" destOrd="0" parTransId="{1ED7083B-8B1B-4898-BBF8-D2C5FD820D29}" sibTransId="{CD14692C-22F4-4253-B040-BDA54DF212BB}"/>
    <dgm:cxn modelId="{D6E7AE66-1AC9-4836-9D55-6B8239A1F606}" type="presOf" srcId="{EA200499-6F97-48C2-A080-5AC378C88B45}" destId="{FB94493B-F963-4D78-B7E2-A563AB1A1959}" srcOrd="0" destOrd="0" presId="urn:microsoft.com/office/officeart/2005/8/layout/process4"/>
    <dgm:cxn modelId="{CB148067-D791-41A7-B275-B584B2972367}" type="presOf" srcId="{23B099DD-E145-4EEF-A6C4-23E08ECF8361}" destId="{335E8866-5601-4DE2-AABB-E5D63D63C1E7}" srcOrd="0" destOrd="0" presId="urn:microsoft.com/office/officeart/2005/8/layout/process4"/>
    <dgm:cxn modelId="{DED5864F-6ECA-45CE-B079-90CC769E83C2}" type="presOf" srcId="{0CFE2617-5EF5-4DEF-B369-07A0A5D3C1B3}" destId="{B6110718-BEE2-4026-8CC7-1606B1CB682A}" srcOrd="0" destOrd="0" presId="urn:microsoft.com/office/officeart/2005/8/layout/process4"/>
    <dgm:cxn modelId="{05379C55-09CF-4461-AFFF-9664CD5FDA0B}" srcId="{EA200499-6F97-48C2-A080-5AC378C88B45}" destId="{5999D6CD-63DF-4B14-91D4-6253709E05DC}" srcOrd="1" destOrd="0" parTransId="{E0F3C4CA-26AF-476F-8FB3-9261AEED323C}" sibTransId="{397F4E05-4532-4DC1-AEC2-2C608A2DC045}"/>
    <dgm:cxn modelId="{A30A5999-B9AD-440E-BC5D-F33DEB1FACAB}" type="presOf" srcId="{5999D6CD-63DF-4B14-91D4-6253709E05DC}" destId="{D26124FE-664A-4E91-A35C-C5519BE9365A}" srcOrd="0" destOrd="0" presId="urn:microsoft.com/office/officeart/2005/8/layout/process4"/>
    <dgm:cxn modelId="{577028E6-4486-46B2-BCC8-64C1DDBE637D}" srcId="{EA200499-6F97-48C2-A080-5AC378C88B45}" destId="{0CFE2617-5EF5-4DEF-B369-07A0A5D3C1B3}" srcOrd="2" destOrd="0" parTransId="{0AE80AE5-7A9B-4709-BA1B-5BF680B4BC91}" sibTransId="{D23CB90C-9B9E-45E2-99F7-CDA0B2444F5F}"/>
    <dgm:cxn modelId="{9455CD92-827C-4E83-816A-7F25CA837EA6}" type="presParOf" srcId="{FB94493B-F963-4D78-B7E2-A563AB1A1959}" destId="{9AC478C5-E076-43D3-943E-6EA31B8FBB9A}" srcOrd="0" destOrd="0" presId="urn:microsoft.com/office/officeart/2005/8/layout/process4"/>
    <dgm:cxn modelId="{0D9B14C6-ACE4-4851-95C1-BB9B815E3B50}" type="presParOf" srcId="{9AC478C5-E076-43D3-943E-6EA31B8FBB9A}" destId="{C226F0AD-2485-410E-8286-F8684AB5C239}" srcOrd="0" destOrd="0" presId="urn:microsoft.com/office/officeart/2005/8/layout/process4"/>
    <dgm:cxn modelId="{C54AF49B-C3D2-4CEF-81BA-C7C604F33E99}" type="presParOf" srcId="{FB94493B-F963-4D78-B7E2-A563AB1A1959}" destId="{2F244018-2C27-44E6-9C15-E8EA5EBA9304}" srcOrd="1" destOrd="0" presId="urn:microsoft.com/office/officeart/2005/8/layout/process4"/>
    <dgm:cxn modelId="{77354B67-7246-4F26-8D98-EBC6A1590DC5}" type="presParOf" srcId="{FB94493B-F963-4D78-B7E2-A563AB1A1959}" destId="{DFEB408B-AB05-420B-90E6-ED5078BC4BB0}" srcOrd="2" destOrd="0" presId="urn:microsoft.com/office/officeart/2005/8/layout/process4"/>
    <dgm:cxn modelId="{52A390F2-89BD-4E6B-9DB7-467B33564EEC}" type="presParOf" srcId="{DFEB408B-AB05-420B-90E6-ED5078BC4BB0}" destId="{B6110718-BEE2-4026-8CC7-1606B1CB682A}" srcOrd="0" destOrd="0" presId="urn:microsoft.com/office/officeart/2005/8/layout/process4"/>
    <dgm:cxn modelId="{54FA6E58-E212-478F-A8A6-181C5B7D8E6E}" type="presParOf" srcId="{FB94493B-F963-4D78-B7E2-A563AB1A1959}" destId="{A5299A4C-3E54-41DA-B21D-34A3C4221BBA}" srcOrd="3" destOrd="0" presId="urn:microsoft.com/office/officeart/2005/8/layout/process4"/>
    <dgm:cxn modelId="{9FBE64AD-2854-413B-B525-B0D13EBA64B8}" type="presParOf" srcId="{FB94493B-F963-4D78-B7E2-A563AB1A1959}" destId="{FE23B720-8CEF-4665-8208-F837461285B6}" srcOrd="4" destOrd="0" presId="urn:microsoft.com/office/officeart/2005/8/layout/process4"/>
    <dgm:cxn modelId="{B037D39A-6710-4ED3-BDFB-822F04806B8E}" type="presParOf" srcId="{FE23B720-8CEF-4665-8208-F837461285B6}" destId="{D26124FE-664A-4E91-A35C-C5519BE9365A}" srcOrd="0" destOrd="0" presId="urn:microsoft.com/office/officeart/2005/8/layout/process4"/>
    <dgm:cxn modelId="{C3B04CAA-5A47-480A-A478-3A04FB4B6955}" type="presParOf" srcId="{FB94493B-F963-4D78-B7E2-A563AB1A1959}" destId="{4F456F12-D2A7-455F-A217-E84AB1E5F0A0}" srcOrd="5" destOrd="0" presId="urn:microsoft.com/office/officeart/2005/8/layout/process4"/>
    <dgm:cxn modelId="{A933352C-9BAF-41A1-96C8-ECF2492B5BFD}" type="presParOf" srcId="{FB94493B-F963-4D78-B7E2-A563AB1A1959}" destId="{31C2E1DC-22EB-4584-9C8E-94AE64A50439}" srcOrd="6" destOrd="0" presId="urn:microsoft.com/office/officeart/2005/8/layout/process4"/>
    <dgm:cxn modelId="{82BC6301-D4D2-482D-98F3-F918B0D7C2D8}" type="presParOf" srcId="{31C2E1DC-22EB-4584-9C8E-94AE64A50439}" destId="{335E8866-5601-4DE2-AABB-E5D63D63C1E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87C5F6-E7D8-4F26-BBCC-CD5350FD715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E7B6A90-EEA1-42EF-8F76-04AD7AF35E26}">
      <dgm:prSet/>
      <dgm:spPr/>
      <dgm:t>
        <a:bodyPr/>
        <a:lstStyle/>
        <a:p>
          <a:r>
            <a:rPr lang="en-US" b="0" i="0" baseline="0"/>
            <a:t>Staff dress an older adult because it’s quicker (Negative Enabling)</a:t>
          </a:r>
          <a:endParaRPr lang="en-US"/>
        </a:p>
      </dgm:t>
    </dgm:pt>
    <dgm:pt modelId="{D616A79D-0C55-4618-BA77-E93D6BF8BA97}" type="parTrans" cxnId="{AEED93A7-07D7-4D30-BFB5-6276B3CC9037}">
      <dgm:prSet/>
      <dgm:spPr/>
      <dgm:t>
        <a:bodyPr/>
        <a:lstStyle/>
        <a:p>
          <a:endParaRPr lang="en-US"/>
        </a:p>
      </dgm:t>
    </dgm:pt>
    <dgm:pt modelId="{F6A8D877-2AE4-476E-B3BD-F72F751EA8A4}" type="sibTrans" cxnId="{AEED93A7-07D7-4D30-BFB5-6276B3CC9037}">
      <dgm:prSet/>
      <dgm:spPr/>
      <dgm:t>
        <a:bodyPr/>
        <a:lstStyle/>
        <a:p>
          <a:endParaRPr lang="en-US"/>
        </a:p>
      </dgm:t>
    </dgm:pt>
    <dgm:pt modelId="{1EDBE48A-4B15-4808-ADE0-846ECBE6C14B}">
      <dgm:prSet/>
      <dgm:spPr/>
      <dgm:t>
        <a:bodyPr/>
        <a:lstStyle/>
        <a:p>
          <a:r>
            <a:rPr lang="en-US" b="0" i="0" baseline="0"/>
            <a:t>A carer teaches an older adult how to use a grab rail (Positive Enabling)</a:t>
          </a:r>
          <a:endParaRPr lang="en-US"/>
        </a:p>
      </dgm:t>
    </dgm:pt>
    <dgm:pt modelId="{B1DE8D7E-6654-49A3-B17A-2D6AF660B0A7}" type="parTrans" cxnId="{44029ED0-C819-4B1B-A581-8087184C3FAB}">
      <dgm:prSet/>
      <dgm:spPr/>
      <dgm:t>
        <a:bodyPr/>
        <a:lstStyle/>
        <a:p>
          <a:endParaRPr lang="en-US"/>
        </a:p>
      </dgm:t>
    </dgm:pt>
    <dgm:pt modelId="{5FC208A4-30D3-4151-AB43-E582C5E87B4A}" type="sibTrans" cxnId="{44029ED0-C819-4B1B-A581-8087184C3FAB}">
      <dgm:prSet/>
      <dgm:spPr/>
      <dgm:t>
        <a:bodyPr/>
        <a:lstStyle/>
        <a:p>
          <a:endParaRPr lang="en-US"/>
        </a:p>
      </dgm:t>
    </dgm:pt>
    <dgm:pt modelId="{D55A3C10-259F-4F2C-B492-0E7C5EC44E7A}">
      <dgm:prSet/>
      <dgm:spPr/>
      <dgm:t>
        <a:bodyPr/>
        <a:lstStyle/>
        <a:p>
          <a:r>
            <a:rPr lang="en-US" b="0" i="0" baseline="0"/>
            <a:t>A nurse explains medication options and asks for preferences (</a:t>
          </a:r>
          <a:r>
            <a:rPr lang="en-US" b="1"/>
            <a:t>H</a:t>
          </a:r>
          <a:r>
            <a:rPr lang="en-US" b="1" i="0" baseline="0"/>
            <a:t>elping</a:t>
          </a:r>
          <a:r>
            <a:rPr lang="en-US" b="0" i="0" baseline="0"/>
            <a:t>)</a:t>
          </a:r>
          <a:endParaRPr lang="en-US"/>
        </a:p>
      </dgm:t>
    </dgm:pt>
    <dgm:pt modelId="{85D1033C-32FA-4CB5-B34A-7018AE2510F0}" type="parTrans" cxnId="{B7763CD2-A19D-47C2-BB9C-A9BF56965B8E}">
      <dgm:prSet/>
      <dgm:spPr/>
      <dgm:t>
        <a:bodyPr/>
        <a:lstStyle/>
        <a:p>
          <a:endParaRPr lang="en-US"/>
        </a:p>
      </dgm:t>
    </dgm:pt>
    <dgm:pt modelId="{FA711230-9D8D-4B0C-8B22-0B364DE2401C}" type="sibTrans" cxnId="{B7763CD2-A19D-47C2-BB9C-A9BF56965B8E}">
      <dgm:prSet/>
      <dgm:spPr/>
      <dgm:t>
        <a:bodyPr/>
        <a:lstStyle/>
        <a:p>
          <a:endParaRPr lang="en-US"/>
        </a:p>
      </dgm:t>
    </dgm:pt>
    <dgm:pt modelId="{144B0F26-9040-422F-AF43-15B114FDB359}" type="pres">
      <dgm:prSet presAssocID="{7A87C5F6-E7D8-4F26-BBCC-CD5350FD7151}" presName="linear" presStyleCnt="0">
        <dgm:presLayoutVars>
          <dgm:animLvl val="lvl"/>
          <dgm:resizeHandles val="exact"/>
        </dgm:presLayoutVars>
      </dgm:prSet>
      <dgm:spPr/>
    </dgm:pt>
    <dgm:pt modelId="{91D03E8E-A605-45AF-936E-B2BCDF197697}" type="pres">
      <dgm:prSet presAssocID="{0E7B6A90-EEA1-42EF-8F76-04AD7AF35E26}" presName="parentText" presStyleLbl="node1" presStyleIdx="0" presStyleCnt="3">
        <dgm:presLayoutVars>
          <dgm:chMax val="0"/>
          <dgm:bulletEnabled val="1"/>
        </dgm:presLayoutVars>
      </dgm:prSet>
      <dgm:spPr/>
    </dgm:pt>
    <dgm:pt modelId="{9BDD6D3F-3BF2-4B17-83F8-04553DC4FDC4}" type="pres">
      <dgm:prSet presAssocID="{F6A8D877-2AE4-476E-B3BD-F72F751EA8A4}" presName="spacer" presStyleCnt="0"/>
      <dgm:spPr/>
    </dgm:pt>
    <dgm:pt modelId="{76B84DE8-E2E6-422D-AB34-6F9654EA0232}" type="pres">
      <dgm:prSet presAssocID="{1EDBE48A-4B15-4808-ADE0-846ECBE6C14B}" presName="parentText" presStyleLbl="node1" presStyleIdx="1" presStyleCnt="3">
        <dgm:presLayoutVars>
          <dgm:chMax val="0"/>
          <dgm:bulletEnabled val="1"/>
        </dgm:presLayoutVars>
      </dgm:prSet>
      <dgm:spPr/>
    </dgm:pt>
    <dgm:pt modelId="{2851C4EB-EF1A-4D59-943B-EB29C6CB06FB}" type="pres">
      <dgm:prSet presAssocID="{5FC208A4-30D3-4151-AB43-E582C5E87B4A}" presName="spacer" presStyleCnt="0"/>
      <dgm:spPr/>
    </dgm:pt>
    <dgm:pt modelId="{1A17D79D-AEC2-40DB-B2CE-853BF36F0534}" type="pres">
      <dgm:prSet presAssocID="{D55A3C10-259F-4F2C-B492-0E7C5EC44E7A}" presName="parentText" presStyleLbl="node1" presStyleIdx="2" presStyleCnt="3">
        <dgm:presLayoutVars>
          <dgm:chMax val="0"/>
          <dgm:bulletEnabled val="1"/>
        </dgm:presLayoutVars>
      </dgm:prSet>
      <dgm:spPr/>
    </dgm:pt>
  </dgm:ptLst>
  <dgm:cxnLst>
    <dgm:cxn modelId="{E3D2C66D-48D0-4278-AE4E-7462A697E94B}" type="presOf" srcId="{1EDBE48A-4B15-4808-ADE0-846ECBE6C14B}" destId="{76B84DE8-E2E6-422D-AB34-6F9654EA0232}" srcOrd="0" destOrd="0" presId="urn:microsoft.com/office/officeart/2005/8/layout/vList2"/>
    <dgm:cxn modelId="{8D83E54F-A852-480A-BB4B-E2F90DE08C93}" type="presOf" srcId="{7A87C5F6-E7D8-4F26-BBCC-CD5350FD7151}" destId="{144B0F26-9040-422F-AF43-15B114FDB359}" srcOrd="0" destOrd="0" presId="urn:microsoft.com/office/officeart/2005/8/layout/vList2"/>
    <dgm:cxn modelId="{96DB7158-D6C4-4691-8595-81AF7FDB6A7B}" type="presOf" srcId="{0E7B6A90-EEA1-42EF-8F76-04AD7AF35E26}" destId="{91D03E8E-A605-45AF-936E-B2BCDF197697}" srcOrd="0" destOrd="0" presId="urn:microsoft.com/office/officeart/2005/8/layout/vList2"/>
    <dgm:cxn modelId="{AEED93A7-07D7-4D30-BFB5-6276B3CC9037}" srcId="{7A87C5F6-E7D8-4F26-BBCC-CD5350FD7151}" destId="{0E7B6A90-EEA1-42EF-8F76-04AD7AF35E26}" srcOrd="0" destOrd="0" parTransId="{D616A79D-0C55-4618-BA77-E93D6BF8BA97}" sibTransId="{F6A8D877-2AE4-476E-B3BD-F72F751EA8A4}"/>
    <dgm:cxn modelId="{1374A8C2-751B-419C-99AA-44FB21A85F92}" type="presOf" srcId="{D55A3C10-259F-4F2C-B492-0E7C5EC44E7A}" destId="{1A17D79D-AEC2-40DB-B2CE-853BF36F0534}" srcOrd="0" destOrd="0" presId="urn:microsoft.com/office/officeart/2005/8/layout/vList2"/>
    <dgm:cxn modelId="{44029ED0-C819-4B1B-A581-8087184C3FAB}" srcId="{7A87C5F6-E7D8-4F26-BBCC-CD5350FD7151}" destId="{1EDBE48A-4B15-4808-ADE0-846ECBE6C14B}" srcOrd="1" destOrd="0" parTransId="{B1DE8D7E-6654-49A3-B17A-2D6AF660B0A7}" sibTransId="{5FC208A4-30D3-4151-AB43-E582C5E87B4A}"/>
    <dgm:cxn modelId="{B7763CD2-A19D-47C2-BB9C-A9BF56965B8E}" srcId="{7A87C5F6-E7D8-4F26-BBCC-CD5350FD7151}" destId="{D55A3C10-259F-4F2C-B492-0E7C5EC44E7A}" srcOrd="2" destOrd="0" parTransId="{85D1033C-32FA-4CB5-B34A-7018AE2510F0}" sibTransId="{FA711230-9D8D-4B0C-8B22-0B364DE2401C}"/>
    <dgm:cxn modelId="{89A34798-9B7C-44A9-A23C-EDC1359E371C}" type="presParOf" srcId="{144B0F26-9040-422F-AF43-15B114FDB359}" destId="{91D03E8E-A605-45AF-936E-B2BCDF197697}" srcOrd="0" destOrd="0" presId="urn:microsoft.com/office/officeart/2005/8/layout/vList2"/>
    <dgm:cxn modelId="{475158DD-C5D3-4F95-AF18-E6CFF5C9C1CB}" type="presParOf" srcId="{144B0F26-9040-422F-AF43-15B114FDB359}" destId="{9BDD6D3F-3BF2-4B17-83F8-04553DC4FDC4}" srcOrd="1" destOrd="0" presId="urn:microsoft.com/office/officeart/2005/8/layout/vList2"/>
    <dgm:cxn modelId="{6231B7ED-8789-4B29-B517-D69E30141CE9}" type="presParOf" srcId="{144B0F26-9040-422F-AF43-15B114FDB359}" destId="{76B84DE8-E2E6-422D-AB34-6F9654EA0232}" srcOrd="2" destOrd="0" presId="urn:microsoft.com/office/officeart/2005/8/layout/vList2"/>
    <dgm:cxn modelId="{14A6C5EE-7EC7-472B-B1C9-1F3DAFBB7FCC}" type="presParOf" srcId="{144B0F26-9040-422F-AF43-15B114FDB359}" destId="{2851C4EB-EF1A-4D59-943B-EB29C6CB06FB}" srcOrd="3" destOrd="0" presId="urn:microsoft.com/office/officeart/2005/8/layout/vList2"/>
    <dgm:cxn modelId="{88EF9699-3B55-496F-AA85-8BF81D4CD54A}" type="presParOf" srcId="{144B0F26-9040-422F-AF43-15B114FDB359}" destId="{1A17D79D-AEC2-40DB-B2CE-853BF36F053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90E628E-1C69-43F6-BF38-5E002598472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80E952E-DFCD-4889-A42B-C72F94B9F8DE}">
      <dgm:prSet/>
      <dgm:spPr/>
      <dgm:t>
        <a:bodyPr/>
        <a:lstStyle/>
        <a:p>
          <a:r>
            <a:rPr lang="en-GB"/>
            <a:t>A nurse asks Mrs. Byrne which mobility aid she prefers and adapts the care plan based on her choice</a:t>
          </a:r>
          <a:endParaRPr lang="en-US"/>
        </a:p>
      </dgm:t>
    </dgm:pt>
    <dgm:pt modelId="{86C0C721-0DE6-4309-B6A6-9A1972D8C8DE}" type="parTrans" cxnId="{48FE7F7E-9DC2-4117-8CB2-B75FB28B9BD6}">
      <dgm:prSet/>
      <dgm:spPr/>
      <dgm:t>
        <a:bodyPr/>
        <a:lstStyle/>
        <a:p>
          <a:endParaRPr lang="en-US"/>
        </a:p>
      </dgm:t>
    </dgm:pt>
    <dgm:pt modelId="{4A1502B4-5AD4-4579-8ED2-B8246B7F8EE8}" type="sibTrans" cxnId="{48FE7F7E-9DC2-4117-8CB2-B75FB28B9BD6}">
      <dgm:prSet/>
      <dgm:spPr/>
      <dgm:t>
        <a:bodyPr/>
        <a:lstStyle/>
        <a:p>
          <a:endParaRPr lang="en-US"/>
        </a:p>
      </dgm:t>
    </dgm:pt>
    <dgm:pt modelId="{33AD472E-8018-4CE2-AF4F-9597905E9F1C}">
      <dgm:prSet/>
      <dgm:spPr/>
      <dgm:t>
        <a:bodyPr/>
        <a:lstStyle/>
        <a:p>
          <a:r>
            <a:rPr lang="en-GB"/>
            <a:t>A rehabilitation assistant practises meal preparation with Mr. O’Shea until he regains confidence using the kitchen safely</a:t>
          </a:r>
          <a:endParaRPr lang="en-US"/>
        </a:p>
      </dgm:t>
    </dgm:pt>
    <dgm:pt modelId="{B142DBDE-BC4D-449B-A0EA-4AC3AE32CEDE}" type="parTrans" cxnId="{782D76BF-D6E1-402E-B402-61AD7EF74916}">
      <dgm:prSet/>
      <dgm:spPr/>
      <dgm:t>
        <a:bodyPr/>
        <a:lstStyle/>
        <a:p>
          <a:endParaRPr lang="en-US"/>
        </a:p>
      </dgm:t>
    </dgm:pt>
    <dgm:pt modelId="{B84DCCC5-0605-448C-B588-4607AF8B4E55}" type="sibTrans" cxnId="{782D76BF-D6E1-402E-B402-61AD7EF74916}">
      <dgm:prSet/>
      <dgm:spPr/>
      <dgm:t>
        <a:bodyPr/>
        <a:lstStyle/>
        <a:p>
          <a:endParaRPr lang="en-US"/>
        </a:p>
      </dgm:t>
    </dgm:pt>
    <dgm:pt modelId="{8AD0D6C3-1DB3-46FD-9D6E-5B74D0B65D30}">
      <dgm:prSet/>
      <dgm:spPr/>
      <dgm:t>
        <a:bodyPr/>
        <a:lstStyle/>
        <a:p>
          <a:r>
            <a:rPr lang="en-GB"/>
            <a:t>Staff routinely dress Mrs. Evans because it is quicker, even though she can manage with time and encouragement</a:t>
          </a:r>
          <a:endParaRPr lang="en-US"/>
        </a:p>
      </dgm:t>
    </dgm:pt>
    <dgm:pt modelId="{064A5A13-F867-4D35-9D21-1D3D10BD370E}" type="parTrans" cxnId="{63968B59-19BA-4A24-B88C-AD41F4BB08EF}">
      <dgm:prSet/>
      <dgm:spPr/>
      <dgm:t>
        <a:bodyPr/>
        <a:lstStyle/>
        <a:p>
          <a:endParaRPr lang="en-US"/>
        </a:p>
      </dgm:t>
    </dgm:pt>
    <dgm:pt modelId="{C3F5B269-8D19-46C6-A79D-E49B4AD1909F}" type="sibTrans" cxnId="{63968B59-19BA-4A24-B88C-AD41F4BB08EF}">
      <dgm:prSet/>
      <dgm:spPr/>
      <dgm:t>
        <a:bodyPr/>
        <a:lstStyle/>
        <a:p>
          <a:endParaRPr lang="en-US"/>
        </a:p>
      </dgm:t>
    </dgm:pt>
    <dgm:pt modelId="{07B673D1-3314-47D9-887A-1AE9416FCA79}">
      <dgm:prSet/>
      <dgm:spPr/>
      <dgm:t>
        <a:bodyPr/>
        <a:lstStyle/>
        <a:p>
          <a:r>
            <a:rPr lang="en-GB"/>
            <a:t>A care home enforces a strict bedtime routine for all residents, regardless of individual preferences</a:t>
          </a:r>
          <a:endParaRPr lang="en-US"/>
        </a:p>
      </dgm:t>
    </dgm:pt>
    <dgm:pt modelId="{EAA330A6-89A6-409D-B733-DC905A647DF5}" type="parTrans" cxnId="{538E4279-9E23-4942-B5E9-FA79107FB307}">
      <dgm:prSet/>
      <dgm:spPr/>
      <dgm:t>
        <a:bodyPr/>
        <a:lstStyle/>
        <a:p>
          <a:endParaRPr lang="en-US"/>
        </a:p>
      </dgm:t>
    </dgm:pt>
    <dgm:pt modelId="{C532C202-335E-471A-8186-7C7489F305F4}" type="sibTrans" cxnId="{538E4279-9E23-4942-B5E9-FA79107FB307}">
      <dgm:prSet/>
      <dgm:spPr/>
      <dgm:t>
        <a:bodyPr/>
        <a:lstStyle/>
        <a:p>
          <a:endParaRPr lang="en-US"/>
        </a:p>
      </dgm:t>
    </dgm:pt>
    <dgm:pt modelId="{5A353E28-C714-4A52-9B0E-214A959793AD}">
      <dgm:prSet/>
      <dgm:spPr/>
      <dgm:t>
        <a:bodyPr/>
        <a:lstStyle/>
        <a:p>
          <a:r>
            <a:rPr lang="en-GB"/>
            <a:t>A volunteer accompanies an older adult to their first digital literacy class to reduce anxiety</a:t>
          </a:r>
          <a:endParaRPr lang="en-US"/>
        </a:p>
      </dgm:t>
    </dgm:pt>
    <dgm:pt modelId="{3179E8FF-4737-4DCE-8AA0-311738E2E8BF}" type="parTrans" cxnId="{1F6FBBBA-C6AC-4AF4-9F60-153F9B3A7428}">
      <dgm:prSet/>
      <dgm:spPr/>
      <dgm:t>
        <a:bodyPr/>
        <a:lstStyle/>
        <a:p>
          <a:endParaRPr lang="en-US"/>
        </a:p>
      </dgm:t>
    </dgm:pt>
    <dgm:pt modelId="{3AD33498-51FA-4C41-858B-69CD2613CE93}" type="sibTrans" cxnId="{1F6FBBBA-C6AC-4AF4-9F60-153F9B3A7428}">
      <dgm:prSet/>
      <dgm:spPr/>
      <dgm:t>
        <a:bodyPr/>
        <a:lstStyle/>
        <a:p>
          <a:endParaRPr lang="en-US"/>
        </a:p>
      </dgm:t>
    </dgm:pt>
    <dgm:pt modelId="{B24C3199-B847-45A3-B53C-0EB94F5A5D07}">
      <dgm:prSet/>
      <dgm:spPr/>
      <dgm:t>
        <a:bodyPr/>
        <a:lstStyle/>
        <a:p>
          <a:r>
            <a:rPr lang="en-GB"/>
            <a:t>A social worker helps an older adult contact a community group they expressed interest in joining</a:t>
          </a:r>
          <a:endParaRPr lang="en-US"/>
        </a:p>
      </dgm:t>
    </dgm:pt>
    <dgm:pt modelId="{647673C0-5163-4267-BC50-A5F40932E417}" type="parTrans" cxnId="{39D0C777-D1FB-4A8B-80B7-A21BE22AE31B}">
      <dgm:prSet/>
      <dgm:spPr/>
      <dgm:t>
        <a:bodyPr/>
        <a:lstStyle/>
        <a:p>
          <a:endParaRPr lang="en-US"/>
        </a:p>
      </dgm:t>
    </dgm:pt>
    <dgm:pt modelId="{45CA432A-071B-402D-B9D0-BE506281F23F}" type="sibTrans" cxnId="{39D0C777-D1FB-4A8B-80B7-A21BE22AE31B}">
      <dgm:prSet/>
      <dgm:spPr/>
      <dgm:t>
        <a:bodyPr/>
        <a:lstStyle/>
        <a:p>
          <a:endParaRPr lang="en-US"/>
        </a:p>
      </dgm:t>
    </dgm:pt>
    <dgm:pt modelId="{183A7D69-5D39-406C-A86D-56FC456D9676}" type="pres">
      <dgm:prSet presAssocID="{190E628E-1C69-43F6-BF38-5E0025984729}" presName="vert0" presStyleCnt="0">
        <dgm:presLayoutVars>
          <dgm:dir/>
          <dgm:animOne val="branch"/>
          <dgm:animLvl val="lvl"/>
        </dgm:presLayoutVars>
      </dgm:prSet>
      <dgm:spPr/>
    </dgm:pt>
    <dgm:pt modelId="{6EE6FB2C-F4BB-481E-B134-BE1878E512A8}" type="pres">
      <dgm:prSet presAssocID="{580E952E-DFCD-4889-A42B-C72F94B9F8DE}" presName="thickLine" presStyleLbl="alignNode1" presStyleIdx="0" presStyleCnt="6"/>
      <dgm:spPr/>
    </dgm:pt>
    <dgm:pt modelId="{851803B2-8BEF-4110-ADE7-4C3CBB24DE56}" type="pres">
      <dgm:prSet presAssocID="{580E952E-DFCD-4889-A42B-C72F94B9F8DE}" presName="horz1" presStyleCnt="0"/>
      <dgm:spPr/>
    </dgm:pt>
    <dgm:pt modelId="{DC136D18-8487-4747-A8AB-E18A1D275602}" type="pres">
      <dgm:prSet presAssocID="{580E952E-DFCD-4889-A42B-C72F94B9F8DE}" presName="tx1" presStyleLbl="revTx" presStyleIdx="0" presStyleCnt="6"/>
      <dgm:spPr/>
    </dgm:pt>
    <dgm:pt modelId="{E6268024-855C-4213-BA5A-CAE3F4EB9C46}" type="pres">
      <dgm:prSet presAssocID="{580E952E-DFCD-4889-A42B-C72F94B9F8DE}" presName="vert1" presStyleCnt="0"/>
      <dgm:spPr/>
    </dgm:pt>
    <dgm:pt modelId="{D01362F9-2B57-4B45-9885-3BEC703870F8}" type="pres">
      <dgm:prSet presAssocID="{33AD472E-8018-4CE2-AF4F-9597905E9F1C}" presName="thickLine" presStyleLbl="alignNode1" presStyleIdx="1" presStyleCnt="6"/>
      <dgm:spPr/>
    </dgm:pt>
    <dgm:pt modelId="{DDEDD356-7C47-4BC8-90F5-4C9CE5F54A1A}" type="pres">
      <dgm:prSet presAssocID="{33AD472E-8018-4CE2-AF4F-9597905E9F1C}" presName="horz1" presStyleCnt="0"/>
      <dgm:spPr/>
    </dgm:pt>
    <dgm:pt modelId="{797B4F92-035C-43E4-8CF2-1715C199E36C}" type="pres">
      <dgm:prSet presAssocID="{33AD472E-8018-4CE2-AF4F-9597905E9F1C}" presName="tx1" presStyleLbl="revTx" presStyleIdx="1" presStyleCnt="6"/>
      <dgm:spPr/>
    </dgm:pt>
    <dgm:pt modelId="{284BB3E4-D909-4E96-8BB7-395DC22B38CE}" type="pres">
      <dgm:prSet presAssocID="{33AD472E-8018-4CE2-AF4F-9597905E9F1C}" presName="vert1" presStyleCnt="0"/>
      <dgm:spPr/>
    </dgm:pt>
    <dgm:pt modelId="{4D589F48-64EC-4F26-99C6-38B9547B7E33}" type="pres">
      <dgm:prSet presAssocID="{8AD0D6C3-1DB3-46FD-9D6E-5B74D0B65D30}" presName="thickLine" presStyleLbl="alignNode1" presStyleIdx="2" presStyleCnt="6"/>
      <dgm:spPr/>
    </dgm:pt>
    <dgm:pt modelId="{D2ACFCEA-0E6E-4AFE-AF04-F22477C36E6E}" type="pres">
      <dgm:prSet presAssocID="{8AD0D6C3-1DB3-46FD-9D6E-5B74D0B65D30}" presName="horz1" presStyleCnt="0"/>
      <dgm:spPr/>
    </dgm:pt>
    <dgm:pt modelId="{4A927F6C-CDA2-4A4B-978B-5790D3E59CC5}" type="pres">
      <dgm:prSet presAssocID="{8AD0D6C3-1DB3-46FD-9D6E-5B74D0B65D30}" presName="tx1" presStyleLbl="revTx" presStyleIdx="2" presStyleCnt="6"/>
      <dgm:spPr/>
    </dgm:pt>
    <dgm:pt modelId="{A5AD98C3-2E8E-40CA-9F3E-1B9A892E3067}" type="pres">
      <dgm:prSet presAssocID="{8AD0D6C3-1DB3-46FD-9D6E-5B74D0B65D30}" presName="vert1" presStyleCnt="0"/>
      <dgm:spPr/>
    </dgm:pt>
    <dgm:pt modelId="{80E5E183-076A-4FA5-8109-F7FB2718779C}" type="pres">
      <dgm:prSet presAssocID="{07B673D1-3314-47D9-887A-1AE9416FCA79}" presName="thickLine" presStyleLbl="alignNode1" presStyleIdx="3" presStyleCnt="6"/>
      <dgm:spPr/>
    </dgm:pt>
    <dgm:pt modelId="{D25E971F-2727-4C7E-96F3-F672755A80EE}" type="pres">
      <dgm:prSet presAssocID="{07B673D1-3314-47D9-887A-1AE9416FCA79}" presName="horz1" presStyleCnt="0"/>
      <dgm:spPr/>
    </dgm:pt>
    <dgm:pt modelId="{C3301D58-4144-4D49-9B64-96EA60050DBF}" type="pres">
      <dgm:prSet presAssocID="{07B673D1-3314-47D9-887A-1AE9416FCA79}" presName="tx1" presStyleLbl="revTx" presStyleIdx="3" presStyleCnt="6"/>
      <dgm:spPr/>
    </dgm:pt>
    <dgm:pt modelId="{F2F9AA41-6787-4042-8694-7D65CD9EA2B0}" type="pres">
      <dgm:prSet presAssocID="{07B673D1-3314-47D9-887A-1AE9416FCA79}" presName="vert1" presStyleCnt="0"/>
      <dgm:spPr/>
    </dgm:pt>
    <dgm:pt modelId="{C11ED429-C960-495B-AF9F-AACF9F7FE8A4}" type="pres">
      <dgm:prSet presAssocID="{5A353E28-C714-4A52-9B0E-214A959793AD}" presName="thickLine" presStyleLbl="alignNode1" presStyleIdx="4" presStyleCnt="6"/>
      <dgm:spPr/>
    </dgm:pt>
    <dgm:pt modelId="{FCE9DC70-30C0-4A95-85AC-8113B3E1B77A}" type="pres">
      <dgm:prSet presAssocID="{5A353E28-C714-4A52-9B0E-214A959793AD}" presName="horz1" presStyleCnt="0"/>
      <dgm:spPr/>
    </dgm:pt>
    <dgm:pt modelId="{D70B76D8-9556-4251-A30B-0102842388C7}" type="pres">
      <dgm:prSet presAssocID="{5A353E28-C714-4A52-9B0E-214A959793AD}" presName="tx1" presStyleLbl="revTx" presStyleIdx="4" presStyleCnt="6"/>
      <dgm:spPr/>
    </dgm:pt>
    <dgm:pt modelId="{B83AD058-6960-44D6-A9A4-9639D08142F1}" type="pres">
      <dgm:prSet presAssocID="{5A353E28-C714-4A52-9B0E-214A959793AD}" presName="vert1" presStyleCnt="0"/>
      <dgm:spPr/>
    </dgm:pt>
    <dgm:pt modelId="{36E1F1FC-1739-46B3-B001-0A865B26332E}" type="pres">
      <dgm:prSet presAssocID="{B24C3199-B847-45A3-B53C-0EB94F5A5D07}" presName="thickLine" presStyleLbl="alignNode1" presStyleIdx="5" presStyleCnt="6"/>
      <dgm:spPr/>
    </dgm:pt>
    <dgm:pt modelId="{3F28CE3F-C6C4-4D34-B6F0-A8AF012F80D6}" type="pres">
      <dgm:prSet presAssocID="{B24C3199-B847-45A3-B53C-0EB94F5A5D07}" presName="horz1" presStyleCnt="0"/>
      <dgm:spPr/>
    </dgm:pt>
    <dgm:pt modelId="{234B628B-7239-4096-9765-B1E127CE0B9D}" type="pres">
      <dgm:prSet presAssocID="{B24C3199-B847-45A3-B53C-0EB94F5A5D07}" presName="tx1" presStyleLbl="revTx" presStyleIdx="5" presStyleCnt="6"/>
      <dgm:spPr/>
    </dgm:pt>
    <dgm:pt modelId="{BBC530A3-25EF-4652-BF8F-CE2285691D5F}" type="pres">
      <dgm:prSet presAssocID="{B24C3199-B847-45A3-B53C-0EB94F5A5D07}" presName="vert1" presStyleCnt="0"/>
      <dgm:spPr/>
    </dgm:pt>
  </dgm:ptLst>
  <dgm:cxnLst>
    <dgm:cxn modelId="{1B39130C-DC97-41A5-B962-91B43791B1CF}" type="presOf" srcId="{580E952E-DFCD-4889-A42B-C72F94B9F8DE}" destId="{DC136D18-8487-4747-A8AB-E18A1D275602}" srcOrd="0" destOrd="0" presId="urn:microsoft.com/office/officeart/2008/layout/LinedList"/>
    <dgm:cxn modelId="{81E2196B-0713-4002-BF9F-413C15B3D439}" type="presOf" srcId="{190E628E-1C69-43F6-BF38-5E0025984729}" destId="{183A7D69-5D39-406C-A86D-56FC456D9676}" srcOrd="0" destOrd="0" presId="urn:microsoft.com/office/officeart/2008/layout/LinedList"/>
    <dgm:cxn modelId="{53948575-B81E-47B3-91ED-D3C34F1028EA}" type="presOf" srcId="{07B673D1-3314-47D9-887A-1AE9416FCA79}" destId="{C3301D58-4144-4D49-9B64-96EA60050DBF}" srcOrd="0" destOrd="0" presId="urn:microsoft.com/office/officeart/2008/layout/LinedList"/>
    <dgm:cxn modelId="{39D0C777-D1FB-4A8B-80B7-A21BE22AE31B}" srcId="{190E628E-1C69-43F6-BF38-5E0025984729}" destId="{B24C3199-B847-45A3-B53C-0EB94F5A5D07}" srcOrd="5" destOrd="0" parTransId="{647673C0-5163-4267-BC50-A5F40932E417}" sibTransId="{45CA432A-071B-402D-B9D0-BE506281F23F}"/>
    <dgm:cxn modelId="{538E4279-9E23-4942-B5E9-FA79107FB307}" srcId="{190E628E-1C69-43F6-BF38-5E0025984729}" destId="{07B673D1-3314-47D9-887A-1AE9416FCA79}" srcOrd="3" destOrd="0" parTransId="{EAA330A6-89A6-409D-B733-DC905A647DF5}" sibTransId="{C532C202-335E-471A-8186-7C7489F305F4}"/>
    <dgm:cxn modelId="{63968B59-19BA-4A24-B88C-AD41F4BB08EF}" srcId="{190E628E-1C69-43F6-BF38-5E0025984729}" destId="{8AD0D6C3-1DB3-46FD-9D6E-5B74D0B65D30}" srcOrd="2" destOrd="0" parTransId="{064A5A13-F867-4D35-9D21-1D3D10BD370E}" sibTransId="{C3F5B269-8D19-46C6-A79D-E49B4AD1909F}"/>
    <dgm:cxn modelId="{48FE7F7E-9DC2-4117-8CB2-B75FB28B9BD6}" srcId="{190E628E-1C69-43F6-BF38-5E0025984729}" destId="{580E952E-DFCD-4889-A42B-C72F94B9F8DE}" srcOrd="0" destOrd="0" parTransId="{86C0C721-0DE6-4309-B6A6-9A1972D8C8DE}" sibTransId="{4A1502B4-5AD4-4579-8ED2-B8246B7F8EE8}"/>
    <dgm:cxn modelId="{17F19291-ACBE-4A79-8D81-8F8BBCD68316}" type="presOf" srcId="{33AD472E-8018-4CE2-AF4F-9597905E9F1C}" destId="{797B4F92-035C-43E4-8CF2-1715C199E36C}" srcOrd="0" destOrd="0" presId="urn:microsoft.com/office/officeart/2008/layout/LinedList"/>
    <dgm:cxn modelId="{FCC34D9A-4769-4BAC-8B46-1D40074FE942}" type="presOf" srcId="{8AD0D6C3-1DB3-46FD-9D6E-5B74D0B65D30}" destId="{4A927F6C-CDA2-4A4B-978B-5790D3E59CC5}" srcOrd="0" destOrd="0" presId="urn:microsoft.com/office/officeart/2008/layout/LinedList"/>
    <dgm:cxn modelId="{1F6FBBBA-C6AC-4AF4-9F60-153F9B3A7428}" srcId="{190E628E-1C69-43F6-BF38-5E0025984729}" destId="{5A353E28-C714-4A52-9B0E-214A959793AD}" srcOrd="4" destOrd="0" parTransId="{3179E8FF-4737-4DCE-8AA0-311738E2E8BF}" sibTransId="{3AD33498-51FA-4C41-858B-69CD2613CE93}"/>
    <dgm:cxn modelId="{A2A1C6BB-9D33-4372-BCD6-7B3D37FE9EF3}" type="presOf" srcId="{5A353E28-C714-4A52-9B0E-214A959793AD}" destId="{D70B76D8-9556-4251-A30B-0102842388C7}" srcOrd="0" destOrd="0" presId="urn:microsoft.com/office/officeart/2008/layout/LinedList"/>
    <dgm:cxn modelId="{782D76BF-D6E1-402E-B402-61AD7EF74916}" srcId="{190E628E-1C69-43F6-BF38-5E0025984729}" destId="{33AD472E-8018-4CE2-AF4F-9597905E9F1C}" srcOrd="1" destOrd="0" parTransId="{B142DBDE-BC4D-449B-A0EA-4AC3AE32CEDE}" sibTransId="{B84DCCC5-0605-448C-B588-4607AF8B4E55}"/>
    <dgm:cxn modelId="{881596D5-518F-450B-86D2-46A6C7F8D79A}" type="presOf" srcId="{B24C3199-B847-45A3-B53C-0EB94F5A5D07}" destId="{234B628B-7239-4096-9765-B1E127CE0B9D}" srcOrd="0" destOrd="0" presId="urn:microsoft.com/office/officeart/2008/layout/LinedList"/>
    <dgm:cxn modelId="{8891BEFB-0459-448E-9766-93D7C6A56142}" type="presParOf" srcId="{183A7D69-5D39-406C-A86D-56FC456D9676}" destId="{6EE6FB2C-F4BB-481E-B134-BE1878E512A8}" srcOrd="0" destOrd="0" presId="urn:microsoft.com/office/officeart/2008/layout/LinedList"/>
    <dgm:cxn modelId="{C50ABA6F-05D8-480D-8ACC-76E58250F0E0}" type="presParOf" srcId="{183A7D69-5D39-406C-A86D-56FC456D9676}" destId="{851803B2-8BEF-4110-ADE7-4C3CBB24DE56}" srcOrd="1" destOrd="0" presId="urn:microsoft.com/office/officeart/2008/layout/LinedList"/>
    <dgm:cxn modelId="{F7652FEE-5D6D-4FE7-AF8B-AF3F62576A26}" type="presParOf" srcId="{851803B2-8BEF-4110-ADE7-4C3CBB24DE56}" destId="{DC136D18-8487-4747-A8AB-E18A1D275602}" srcOrd="0" destOrd="0" presId="urn:microsoft.com/office/officeart/2008/layout/LinedList"/>
    <dgm:cxn modelId="{6C7CC675-2048-434D-8BF6-97217758ED16}" type="presParOf" srcId="{851803B2-8BEF-4110-ADE7-4C3CBB24DE56}" destId="{E6268024-855C-4213-BA5A-CAE3F4EB9C46}" srcOrd="1" destOrd="0" presId="urn:microsoft.com/office/officeart/2008/layout/LinedList"/>
    <dgm:cxn modelId="{AA9EDC3A-CFC9-47FC-84E5-38A08AE8C91B}" type="presParOf" srcId="{183A7D69-5D39-406C-A86D-56FC456D9676}" destId="{D01362F9-2B57-4B45-9885-3BEC703870F8}" srcOrd="2" destOrd="0" presId="urn:microsoft.com/office/officeart/2008/layout/LinedList"/>
    <dgm:cxn modelId="{3CCDC37E-EE4B-4007-9995-07697A0B6AEA}" type="presParOf" srcId="{183A7D69-5D39-406C-A86D-56FC456D9676}" destId="{DDEDD356-7C47-4BC8-90F5-4C9CE5F54A1A}" srcOrd="3" destOrd="0" presId="urn:microsoft.com/office/officeart/2008/layout/LinedList"/>
    <dgm:cxn modelId="{D61C626F-9970-44D2-BBAC-7FD4C88F06A2}" type="presParOf" srcId="{DDEDD356-7C47-4BC8-90F5-4C9CE5F54A1A}" destId="{797B4F92-035C-43E4-8CF2-1715C199E36C}" srcOrd="0" destOrd="0" presId="urn:microsoft.com/office/officeart/2008/layout/LinedList"/>
    <dgm:cxn modelId="{2D22E85B-489C-496D-85E2-7EDAB736DB41}" type="presParOf" srcId="{DDEDD356-7C47-4BC8-90F5-4C9CE5F54A1A}" destId="{284BB3E4-D909-4E96-8BB7-395DC22B38CE}" srcOrd="1" destOrd="0" presId="urn:microsoft.com/office/officeart/2008/layout/LinedList"/>
    <dgm:cxn modelId="{C72646E7-7E66-4346-BCFC-B37466019A47}" type="presParOf" srcId="{183A7D69-5D39-406C-A86D-56FC456D9676}" destId="{4D589F48-64EC-4F26-99C6-38B9547B7E33}" srcOrd="4" destOrd="0" presId="urn:microsoft.com/office/officeart/2008/layout/LinedList"/>
    <dgm:cxn modelId="{6ACA171B-EEBC-46FF-903E-79A751E56743}" type="presParOf" srcId="{183A7D69-5D39-406C-A86D-56FC456D9676}" destId="{D2ACFCEA-0E6E-4AFE-AF04-F22477C36E6E}" srcOrd="5" destOrd="0" presId="urn:microsoft.com/office/officeart/2008/layout/LinedList"/>
    <dgm:cxn modelId="{EFFBAA15-407C-4A2A-9D9A-2796B29BCDE3}" type="presParOf" srcId="{D2ACFCEA-0E6E-4AFE-AF04-F22477C36E6E}" destId="{4A927F6C-CDA2-4A4B-978B-5790D3E59CC5}" srcOrd="0" destOrd="0" presId="urn:microsoft.com/office/officeart/2008/layout/LinedList"/>
    <dgm:cxn modelId="{EFB6F217-EC55-416B-B90F-49D7666A8CD1}" type="presParOf" srcId="{D2ACFCEA-0E6E-4AFE-AF04-F22477C36E6E}" destId="{A5AD98C3-2E8E-40CA-9F3E-1B9A892E3067}" srcOrd="1" destOrd="0" presId="urn:microsoft.com/office/officeart/2008/layout/LinedList"/>
    <dgm:cxn modelId="{2AB8392F-59F4-4508-B2D4-7FAAF1D8B3C2}" type="presParOf" srcId="{183A7D69-5D39-406C-A86D-56FC456D9676}" destId="{80E5E183-076A-4FA5-8109-F7FB2718779C}" srcOrd="6" destOrd="0" presId="urn:microsoft.com/office/officeart/2008/layout/LinedList"/>
    <dgm:cxn modelId="{74EA4233-56B3-4F45-BD12-FED5EB34B63A}" type="presParOf" srcId="{183A7D69-5D39-406C-A86D-56FC456D9676}" destId="{D25E971F-2727-4C7E-96F3-F672755A80EE}" srcOrd="7" destOrd="0" presId="urn:microsoft.com/office/officeart/2008/layout/LinedList"/>
    <dgm:cxn modelId="{D2FA6604-EB50-4C02-BA0E-DF5E6A66E4C2}" type="presParOf" srcId="{D25E971F-2727-4C7E-96F3-F672755A80EE}" destId="{C3301D58-4144-4D49-9B64-96EA60050DBF}" srcOrd="0" destOrd="0" presId="urn:microsoft.com/office/officeart/2008/layout/LinedList"/>
    <dgm:cxn modelId="{AD4085C5-6508-4624-B4F3-D5A6F28DC763}" type="presParOf" srcId="{D25E971F-2727-4C7E-96F3-F672755A80EE}" destId="{F2F9AA41-6787-4042-8694-7D65CD9EA2B0}" srcOrd="1" destOrd="0" presId="urn:microsoft.com/office/officeart/2008/layout/LinedList"/>
    <dgm:cxn modelId="{EE1F7F68-20E5-4953-89C7-835E4A5B970F}" type="presParOf" srcId="{183A7D69-5D39-406C-A86D-56FC456D9676}" destId="{C11ED429-C960-495B-AF9F-AACF9F7FE8A4}" srcOrd="8" destOrd="0" presId="urn:microsoft.com/office/officeart/2008/layout/LinedList"/>
    <dgm:cxn modelId="{BD4A21F6-1B86-422E-9EBD-B623F13E37E8}" type="presParOf" srcId="{183A7D69-5D39-406C-A86D-56FC456D9676}" destId="{FCE9DC70-30C0-4A95-85AC-8113B3E1B77A}" srcOrd="9" destOrd="0" presId="urn:microsoft.com/office/officeart/2008/layout/LinedList"/>
    <dgm:cxn modelId="{037B8E92-D05B-4CAC-84FE-A28FCE02DA2E}" type="presParOf" srcId="{FCE9DC70-30C0-4A95-85AC-8113B3E1B77A}" destId="{D70B76D8-9556-4251-A30B-0102842388C7}" srcOrd="0" destOrd="0" presId="urn:microsoft.com/office/officeart/2008/layout/LinedList"/>
    <dgm:cxn modelId="{48808DFD-841C-4045-BEC3-E9E6D1C683F6}" type="presParOf" srcId="{FCE9DC70-30C0-4A95-85AC-8113B3E1B77A}" destId="{B83AD058-6960-44D6-A9A4-9639D08142F1}" srcOrd="1" destOrd="0" presId="urn:microsoft.com/office/officeart/2008/layout/LinedList"/>
    <dgm:cxn modelId="{4C51D3BE-A178-4AC4-B8DB-F9BD1E509A98}" type="presParOf" srcId="{183A7D69-5D39-406C-A86D-56FC456D9676}" destId="{36E1F1FC-1739-46B3-B001-0A865B26332E}" srcOrd="10" destOrd="0" presId="urn:microsoft.com/office/officeart/2008/layout/LinedList"/>
    <dgm:cxn modelId="{63236D61-6F7D-4CA4-BCBA-63732EAEBC1C}" type="presParOf" srcId="{183A7D69-5D39-406C-A86D-56FC456D9676}" destId="{3F28CE3F-C6C4-4D34-B6F0-A8AF012F80D6}" srcOrd="11" destOrd="0" presId="urn:microsoft.com/office/officeart/2008/layout/LinedList"/>
    <dgm:cxn modelId="{51E25AE5-C6DC-4929-B7FC-1E7A7FC0C333}" type="presParOf" srcId="{3F28CE3F-C6C4-4D34-B6F0-A8AF012F80D6}" destId="{234B628B-7239-4096-9765-B1E127CE0B9D}" srcOrd="0" destOrd="0" presId="urn:microsoft.com/office/officeart/2008/layout/LinedList"/>
    <dgm:cxn modelId="{EAD703F0-E714-42B8-BAA4-DA0602FE39B5}" type="presParOf" srcId="{3F28CE3F-C6C4-4D34-B6F0-A8AF012F80D6}" destId="{BBC530A3-25EF-4652-BF8F-CE2285691D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E76022A-7D27-4CC3-A376-41E54F9D365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EFD204F-4604-4C0D-ACA3-1829391B4F20}">
      <dgm:prSet/>
      <dgm:spPr/>
      <dgm:t>
        <a:bodyPr/>
        <a:lstStyle/>
        <a:p>
          <a:r>
            <a:rPr lang="en-GB"/>
            <a:t>Article 2 - Right to life</a:t>
          </a:r>
          <a:endParaRPr lang="en-US"/>
        </a:p>
      </dgm:t>
    </dgm:pt>
    <dgm:pt modelId="{6AAC8645-6740-47DF-8AA6-6DD8DBF9AD33}" type="parTrans" cxnId="{22E8BC14-B9C8-4100-AD27-BA55465660FE}">
      <dgm:prSet/>
      <dgm:spPr/>
      <dgm:t>
        <a:bodyPr/>
        <a:lstStyle/>
        <a:p>
          <a:endParaRPr lang="en-US"/>
        </a:p>
      </dgm:t>
    </dgm:pt>
    <dgm:pt modelId="{2660CA13-974E-43CE-AF1D-29B902F8FDF3}" type="sibTrans" cxnId="{22E8BC14-B9C8-4100-AD27-BA55465660FE}">
      <dgm:prSet/>
      <dgm:spPr/>
      <dgm:t>
        <a:bodyPr/>
        <a:lstStyle/>
        <a:p>
          <a:endParaRPr lang="en-US"/>
        </a:p>
      </dgm:t>
    </dgm:pt>
    <dgm:pt modelId="{0150007F-B1FF-42FE-8DB3-673B835093AA}">
      <dgm:prSet/>
      <dgm:spPr/>
      <dgm:t>
        <a:bodyPr/>
        <a:lstStyle/>
        <a:p>
          <a:r>
            <a:rPr lang="en-GB"/>
            <a:t>· Article 3 - Prohibition of torture, inhuman and degrading treatment</a:t>
          </a:r>
          <a:endParaRPr lang="en-US"/>
        </a:p>
      </dgm:t>
    </dgm:pt>
    <dgm:pt modelId="{A1EE5F29-4100-4685-B92D-588F81EDA0DC}" type="parTrans" cxnId="{2E540D88-EABE-4E3F-9392-2006A34EE0EF}">
      <dgm:prSet/>
      <dgm:spPr/>
      <dgm:t>
        <a:bodyPr/>
        <a:lstStyle/>
        <a:p>
          <a:endParaRPr lang="en-US"/>
        </a:p>
      </dgm:t>
    </dgm:pt>
    <dgm:pt modelId="{503020EE-399C-4B13-A4DE-45962C7BF763}" type="sibTrans" cxnId="{2E540D88-EABE-4E3F-9392-2006A34EE0EF}">
      <dgm:prSet/>
      <dgm:spPr/>
      <dgm:t>
        <a:bodyPr/>
        <a:lstStyle/>
        <a:p>
          <a:endParaRPr lang="en-US"/>
        </a:p>
      </dgm:t>
    </dgm:pt>
    <dgm:pt modelId="{BB631403-1AA0-4B8E-812F-A240DCE98E49}">
      <dgm:prSet/>
      <dgm:spPr/>
      <dgm:t>
        <a:bodyPr/>
        <a:lstStyle/>
        <a:p>
          <a:r>
            <a:rPr lang="en-GB"/>
            <a:t>· Article 5 - Right to liberty</a:t>
          </a:r>
          <a:endParaRPr lang="en-US"/>
        </a:p>
      </dgm:t>
    </dgm:pt>
    <dgm:pt modelId="{B9B5E5D6-CDA0-40CB-AC5C-160DB7661B60}" type="parTrans" cxnId="{39DE7ECE-67A8-4111-9334-302A8F67FAE5}">
      <dgm:prSet/>
      <dgm:spPr/>
      <dgm:t>
        <a:bodyPr/>
        <a:lstStyle/>
        <a:p>
          <a:endParaRPr lang="en-US"/>
        </a:p>
      </dgm:t>
    </dgm:pt>
    <dgm:pt modelId="{65766A26-D697-4B75-8D65-8EFCE4C7945B}" type="sibTrans" cxnId="{39DE7ECE-67A8-4111-9334-302A8F67FAE5}">
      <dgm:prSet/>
      <dgm:spPr/>
      <dgm:t>
        <a:bodyPr/>
        <a:lstStyle/>
        <a:p>
          <a:endParaRPr lang="en-US"/>
        </a:p>
      </dgm:t>
    </dgm:pt>
    <dgm:pt modelId="{9879EEBB-61F8-4BEB-B104-C01D8562C7B4}">
      <dgm:prSet/>
      <dgm:spPr/>
      <dgm:t>
        <a:bodyPr/>
        <a:lstStyle/>
        <a:p>
          <a:r>
            <a:rPr lang="en-GB"/>
            <a:t>· Article 8 - Right to respect for private and family life</a:t>
          </a:r>
          <a:endParaRPr lang="en-US"/>
        </a:p>
      </dgm:t>
    </dgm:pt>
    <dgm:pt modelId="{448FECFC-D5CF-4AC9-8C0B-19A2911B08B0}" type="parTrans" cxnId="{AA7E85EF-49C0-47FA-BEF0-30A7BFF05BD8}">
      <dgm:prSet/>
      <dgm:spPr/>
      <dgm:t>
        <a:bodyPr/>
        <a:lstStyle/>
        <a:p>
          <a:endParaRPr lang="en-US"/>
        </a:p>
      </dgm:t>
    </dgm:pt>
    <dgm:pt modelId="{B9FF4F35-9818-4A2F-810F-2375FE1EE423}" type="sibTrans" cxnId="{AA7E85EF-49C0-47FA-BEF0-30A7BFF05BD8}">
      <dgm:prSet/>
      <dgm:spPr/>
      <dgm:t>
        <a:bodyPr/>
        <a:lstStyle/>
        <a:p>
          <a:endParaRPr lang="en-US"/>
        </a:p>
      </dgm:t>
    </dgm:pt>
    <dgm:pt modelId="{16AF8921-162A-43FA-A32D-D9642B996C55}">
      <dgm:prSet/>
      <dgm:spPr/>
      <dgm:t>
        <a:bodyPr/>
        <a:lstStyle/>
        <a:p>
          <a:r>
            <a:rPr lang="en-GB"/>
            <a:t>· Article 14 - Prohibition of discrimination</a:t>
          </a:r>
          <a:endParaRPr lang="en-US"/>
        </a:p>
      </dgm:t>
    </dgm:pt>
    <dgm:pt modelId="{E1CA7E34-F6B0-4A1E-B2FF-3C0079E54D61}" type="parTrans" cxnId="{558115FE-355D-4E4F-AA95-432B9F60C42F}">
      <dgm:prSet/>
      <dgm:spPr/>
      <dgm:t>
        <a:bodyPr/>
        <a:lstStyle/>
        <a:p>
          <a:endParaRPr lang="en-US"/>
        </a:p>
      </dgm:t>
    </dgm:pt>
    <dgm:pt modelId="{D929E5B6-59CD-42B5-8E44-38DDF7455B1B}" type="sibTrans" cxnId="{558115FE-355D-4E4F-AA95-432B9F60C42F}">
      <dgm:prSet/>
      <dgm:spPr/>
      <dgm:t>
        <a:bodyPr/>
        <a:lstStyle/>
        <a:p>
          <a:endParaRPr lang="en-US"/>
        </a:p>
      </dgm:t>
    </dgm:pt>
    <dgm:pt modelId="{6CA4511C-D315-4FC6-897F-23A4804AB681}" type="pres">
      <dgm:prSet presAssocID="{DE76022A-7D27-4CC3-A376-41E54F9D3659}" presName="linear" presStyleCnt="0">
        <dgm:presLayoutVars>
          <dgm:animLvl val="lvl"/>
          <dgm:resizeHandles val="exact"/>
        </dgm:presLayoutVars>
      </dgm:prSet>
      <dgm:spPr/>
    </dgm:pt>
    <dgm:pt modelId="{79AB4529-2970-4B46-A15C-5ED74DB682CC}" type="pres">
      <dgm:prSet presAssocID="{3EFD204F-4604-4C0D-ACA3-1829391B4F20}" presName="parentText" presStyleLbl="node1" presStyleIdx="0" presStyleCnt="5">
        <dgm:presLayoutVars>
          <dgm:chMax val="0"/>
          <dgm:bulletEnabled val="1"/>
        </dgm:presLayoutVars>
      </dgm:prSet>
      <dgm:spPr/>
    </dgm:pt>
    <dgm:pt modelId="{11157855-A16F-41E1-8ABC-063319432F0F}" type="pres">
      <dgm:prSet presAssocID="{2660CA13-974E-43CE-AF1D-29B902F8FDF3}" presName="spacer" presStyleCnt="0"/>
      <dgm:spPr/>
    </dgm:pt>
    <dgm:pt modelId="{B1066EDA-30C7-4157-A68A-C49BAED15BEB}" type="pres">
      <dgm:prSet presAssocID="{0150007F-B1FF-42FE-8DB3-673B835093AA}" presName="parentText" presStyleLbl="node1" presStyleIdx="1" presStyleCnt="5">
        <dgm:presLayoutVars>
          <dgm:chMax val="0"/>
          <dgm:bulletEnabled val="1"/>
        </dgm:presLayoutVars>
      </dgm:prSet>
      <dgm:spPr/>
    </dgm:pt>
    <dgm:pt modelId="{92A2FB86-9BDB-4717-A073-F159B67C7751}" type="pres">
      <dgm:prSet presAssocID="{503020EE-399C-4B13-A4DE-45962C7BF763}" presName="spacer" presStyleCnt="0"/>
      <dgm:spPr/>
    </dgm:pt>
    <dgm:pt modelId="{807D4503-637F-44E6-BD6D-E9437C5801CA}" type="pres">
      <dgm:prSet presAssocID="{BB631403-1AA0-4B8E-812F-A240DCE98E49}" presName="parentText" presStyleLbl="node1" presStyleIdx="2" presStyleCnt="5">
        <dgm:presLayoutVars>
          <dgm:chMax val="0"/>
          <dgm:bulletEnabled val="1"/>
        </dgm:presLayoutVars>
      </dgm:prSet>
      <dgm:spPr/>
    </dgm:pt>
    <dgm:pt modelId="{888CD836-A58F-4DE9-B826-075A6F4699B4}" type="pres">
      <dgm:prSet presAssocID="{65766A26-D697-4B75-8D65-8EFCE4C7945B}" presName="spacer" presStyleCnt="0"/>
      <dgm:spPr/>
    </dgm:pt>
    <dgm:pt modelId="{3EA3607F-8BE7-4D0B-BC24-2D0CD19CF5E5}" type="pres">
      <dgm:prSet presAssocID="{9879EEBB-61F8-4BEB-B104-C01D8562C7B4}" presName="parentText" presStyleLbl="node1" presStyleIdx="3" presStyleCnt="5">
        <dgm:presLayoutVars>
          <dgm:chMax val="0"/>
          <dgm:bulletEnabled val="1"/>
        </dgm:presLayoutVars>
      </dgm:prSet>
      <dgm:spPr/>
    </dgm:pt>
    <dgm:pt modelId="{E06BC96F-99B2-4154-9EFF-344FB9EC893C}" type="pres">
      <dgm:prSet presAssocID="{B9FF4F35-9818-4A2F-810F-2375FE1EE423}" presName="spacer" presStyleCnt="0"/>
      <dgm:spPr/>
    </dgm:pt>
    <dgm:pt modelId="{68F0CF55-DFA2-4872-89E8-DCEFF880E70A}" type="pres">
      <dgm:prSet presAssocID="{16AF8921-162A-43FA-A32D-D9642B996C55}" presName="parentText" presStyleLbl="node1" presStyleIdx="4" presStyleCnt="5">
        <dgm:presLayoutVars>
          <dgm:chMax val="0"/>
          <dgm:bulletEnabled val="1"/>
        </dgm:presLayoutVars>
      </dgm:prSet>
      <dgm:spPr/>
    </dgm:pt>
  </dgm:ptLst>
  <dgm:cxnLst>
    <dgm:cxn modelId="{22E8BC14-B9C8-4100-AD27-BA55465660FE}" srcId="{DE76022A-7D27-4CC3-A376-41E54F9D3659}" destId="{3EFD204F-4604-4C0D-ACA3-1829391B4F20}" srcOrd="0" destOrd="0" parTransId="{6AAC8645-6740-47DF-8AA6-6DD8DBF9AD33}" sibTransId="{2660CA13-974E-43CE-AF1D-29B902F8FDF3}"/>
    <dgm:cxn modelId="{BF2A002F-0FAD-4EEF-8BD7-DC0EAA34EA4D}" type="presOf" srcId="{DE76022A-7D27-4CC3-A376-41E54F9D3659}" destId="{6CA4511C-D315-4FC6-897F-23A4804AB681}" srcOrd="0" destOrd="0" presId="urn:microsoft.com/office/officeart/2005/8/layout/vList2"/>
    <dgm:cxn modelId="{ED3CAB42-5C67-4C77-817E-99DA963CA412}" type="presOf" srcId="{3EFD204F-4604-4C0D-ACA3-1829391B4F20}" destId="{79AB4529-2970-4B46-A15C-5ED74DB682CC}" srcOrd="0" destOrd="0" presId="urn:microsoft.com/office/officeart/2005/8/layout/vList2"/>
    <dgm:cxn modelId="{5D51E14B-6C10-4BAC-A1B0-65EABD07983A}" type="presOf" srcId="{0150007F-B1FF-42FE-8DB3-673B835093AA}" destId="{B1066EDA-30C7-4157-A68A-C49BAED15BEB}" srcOrd="0" destOrd="0" presId="urn:microsoft.com/office/officeart/2005/8/layout/vList2"/>
    <dgm:cxn modelId="{37226058-45BE-4619-B06A-8A3BDC766AF7}" type="presOf" srcId="{16AF8921-162A-43FA-A32D-D9642B996C55}" destId="{68F0CF55-DFA2-4872-89E8-DCEFF880E70A}" srcOrd="0" destOrd="0" presId="urn:microsoft.com/office/officeart/2005/8/layout/vList2"/>
    <dgm:cxn modelId="{2E540D88-EABE-4E3F-9392-2006A34EE0EF}" srcId="{DE76022A-7D27-4CC3-A376-41E54F9D3659}" destId="{0150007F-B1FF-42FE-8DB3-673B835093AA}" srcOrd="1" destOrd="0" parTransId="{A1EE5F29-4100-4685-B92D-588F81EDA0DC}" sibTransId="{503020EE-399C-4B13-A4DE-45962C7BF763}"/>
    <dgm:cxn modelId="{2A1E6C99-A4E9-49C3-BD49-2FE5EC34786B}" type="presOf" srcId="{BB631403-1AA0-4B8E-812F-A240DCE98E49}" destId="{807D4503-637F-44E6-BD6D-E9437C5801CA}" srcOrd="0" destOrd="0" presId="urn:microsoft.com/office/officeart/2005/8/layout/vList2"/>
    <dgm:cxn modelId="{526B35AC-2537-44ED-B03B-991412EB5D39}" type="presOf" srcId="{9879EEBB-61F8-4BEB-B104-C01D8562C7B4}" destId="{3EA3607F-8BE7-4D0B-BC24-2D0CD19CF5E5}" srcOrd="0" destOrd="0" presId="urn:microsoft.com/office/officeart/2005/8/layout/vList2"/>
    <dgm:cxn modelId="{39DE7ECE-67A8-4111-9334-302A8F67FAE5}" srcId="{DE76022A-7D27-4CC3-A376-41E54F9D3659}" destId="{BB631403-1AA0-4B8E-812F-A240DCE98E49}" srcOrd="2" destOrd="0" parTransId="{B9B5E5D6-CDA0-40CB-AC5C-160DB7661B60}" sibTransId="{65766A26-D697-4B75-8D65-8EFCE4C7945B}"/>
    <dgm:cxn modelId="{AA7E85EF-49C0-47FA-BEF0-30A7BFF05BD8}" srcId="{DE76022A-7D27-4CC3-A376-41E54F9D3659}" destId="{9879EEBB-61F8-4BEB-B104-C01D8562C7B4}" srcOrd="3" destOrd="0" parTransId="{448FECFC-D5CF-4AC9-8C0B-19A2911B08B0}" sibTransId="{B9FF4F35-9818-4A2F-810F-2375FE1EE423}"/>
    <dgm:cxn modelId="{558115FE-355D-4E4F-AA95-432B9F60C42F}" srcId="{DE76022A-7D27-4CC3-A376-41E54F9D3659}" destId="{16AF8921-162A-43FA-A32D-D9642B996C55}" srcOrd="4" destOrd="0" parTransId="{E1CA7E34-F6B0-4A1E-B2FF-3C0079E54D61}" sibTransId="{D929E5B6-59CD-42B5-8E44-38DDF7455B1B}"/>
    <dgm:cxn modelId="{7B863F09-EB0B-470A-8E3C-5597686A514A}" type="presParOf" srcId="{6CA4511C-D315-4FC6-897F-23A4804AB681}" destId="{79AB4529-2970-4B46-A15C-5ED74DB682CC}" srcOrd="0" destOrd="0" presId="urn:microsoft.com/office/officeart/2005/8/layout/vList2"/>
    <dgm:cxn modelId="{B88BD0F6-77BA-4914-BB72-125AF69B4724}" type="presParOf" srcId="{6CA4511C-D315-4FC6-897F-23A4804AB681}" destId="{11157855-A16F-41E1-8ABC-063319432F0F}" srcOrd="1" destOrd="0" presId="urn:microsoft.com/office/officeart/2005/8/layout/vList2"/>
    <dgm:cxn modelId="{65223DA7-4341-4D4E-8D67-6CE6CFCAA594}" type="presParOf" srcId="{6CA4511C-D315-4FC6-897F-23A4804AB681}" destId="{B1066EDA-30C7-4157-A68A-C49BAED15BEB}" srcOrd="2" destOrd="0" presId="urn:microsoft.com/office/officeart/2005/8/layout/vList2"/>
    <dgm:cxn modelId="{7125E640-A776-4DE6-AD50-774F8ECB3B8D}" type="presParOf" srcId="{6CA4511C-D315-4FC6-897F-23A4804AB681}" destId="{92A2FB86-9BDB-4717-A073-F159B67C7751}" srcOrd="3" destOrd="0" presId="urn:microsoft.com/office/officeart/2005/8/layout/vList2"/>
    <dgm:cxn modelId="{C3BC99BD-360F-451E-BC4B-B57971E416BB}" type="presParOf" srcId="{6CA4511C-D315-4FC6-897F-23A4804AB681}" destId="{807D4503-637F-44E6-BD6D-E9437C5801CA}" srcOrd="4" destOrd="0" presId="urn:microsoft.com/office/officeart/2005/8/layout/vList2"/>
    <dgm:cxn modelId="{55CE1944-1AB3-44D9-BB74-7B22084AD26F}" type="presParOf" srcId="{6CA4511C-D315-4FC6-897F-23A4804AB681}" destId="{888CD836-A58F-4DE9-B826-075A6F4699B4}" srcOrd="5" destOrd="0" presId="urn:microsoft.com/office/officeart/2005/8/layout/vList2"/>
    <dgm:cxn modelId="{C8B8EE53-5F80-4991-9C18-26F4172B73D1}" type="presParOf" srcId="{6CA4511C-D315-4FC6-897F-23A4804AB681}" destId="{3EA3607F-8BE7-4D0B-BC24-2D0CD19CF5E5}" srcOrd="6" destOrd="0" presId="urn:microsoft.com/office/officeart/2005/8/layout/vList2"/>
    <dgm:cxn modelId="{1B243884-EE8E-4600-9CB1-ADBE5D63F81D}" type="presParOf" srcId="{6CA4511C-D315-4FC6-897F-23A4804AB681}" destId="{E06BC96F-99B2-4154-9EFF-344FB9EC893C}" srcOrd="7" destOrd="0" presId="urn:microsoft.com/office/officeart/2005/8/layout/vList2"/>
    <dgm:cxn modelId="{4AA16F92-F261-4C78-9E8C-E292A8C65C97}" type="presParOf" srcId="{6CA4511C-D315-4FC6-897F-23A4804AB681}" destId="{68F0CF55-DFA2-4872-89E8-DCEFF880E70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4DD959C-AF9D-498E-8211-186DB12D0F7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9B5961F-9239-4437-86A0-49C479DCD240}">
      <dgm:prSet/>
      <dgm:spPr/>
      <dgm:t>
        <a:bodyPr/>
        <a:lstStyle/>
        <a:p>
          <a:r>
            <a:rPr lang="en-GB"/>
            <a:t>Can you give examples ?</a:t>
          </a:r>
          <a:endParaRPr lang="en-US"/>
        </a:p>
      </dgm:t>
    </dgm:pt>
    <dgm:pt modelId="{C3C5E858-C77D-47C7-9CF9-A7A781FD5B5C}" type="parTrans" cxnId="{8D67BEE0-5051-4179-8635-98DC3A7D1CBB}">
      <dgm:prSet/>
      <dgm:spPr/>
      <dgm:t>
        <a:bodyPr/>
        <a:lstStyle/>
        <a:p>
          <a:endParaRPr lang="en-US"/>
        </a:p>
      </dgm:t>
    </dgm:pt>
    <dgm:pt modelId="{243B35EA-54CC-42F3-B457-E8F5900E9E7C}" type="sibTrans" cxnId="{8D67BEE0-5051-4179-8635-98DC3A7D1CBB}">
      <dgm:prSet/>
      <dgm:spPr/>
      <dgm:t>
        <a:bodyPr/>
        <a:lstStyle/>
        <a:p>
          <a:endParaRPr lang="en-US"/>
        </a:p>
      </dgm:t>
    </dgm:pt>
    <dgm:pt modelId="{BE02572F-3F4F-40C9-89A9-CADCA624FCAC}">
      <dgm:prSet/>
      <dgm:spPr/>
      <dgm:t>
        <a:bodyPr/>
        <a:lstStyle/>
        <a:p>
          <a:r>
            <a:rPr lang="en-GB" dirty="0"/>
            <a:t>How can we ensure the old person feels empowered ? </a:t>
          </a:r>
          <a:endParaRPr lang="en-US" dirty="0"/>
        </a:p>
      </dgm:t>
    </dgm:pt>
    <dgm:pt modelId="{ED044C10-1504-4231-8B5D-BA9BB85BC489}" type="parTrans" cxnId="{E83B4D4B-C127-48AB-8E3B-70D81D55C49F}">
      <dgm:prSet/>
      <dgm:spPr/>
      <dgm:t>
        <a:bodyPr/>
        <a:lstStyle/>
        <a:p>
          <a:endParaRPr lang="en-US"/>
        </a:p>
      </dgm:t>
    </dgm:pt>
    <dgm:pt modelId="{26D16DA4-034C-453D-A929-8D2256AAEA8D}" type="sibTrans" cxnId="{E83B4D4B-C127-48AB-8E3B-70D81D55C49F}">
      <dgm:prSet/>
      <dgm:spPr/>
      <dgm:t>
        <a:bodyPr/>
        <a:lstStyle/>
        <a:p>
          <a:endParaRPr lang="en-US"/>
        </a:p>
      </dgm:t>
    </dgm:pt>
    <dgm:pt modelId="{705D3C49-1D07-4B10-9D52-30BCFD351F5D}" type="pres">
      <dgm:prSet presAssocID="{34DD959C-AF9D-498E-8211-186DB12D0F71}" presName="hierChild1" presStyleCnt="0">
        <dgm:presLayoutVars>
          <dgm:chPref val="1"/>
          <dgm:dir/>
          <dgm:animOne val="branch"/>
          <dgm:animLvl val="lvl"/>
          <dgm:resizeHandles/>
        </dgm:presLayoutVars>
      </dgm:prSet>
      <dgm:spPr/>
    </dgm:pt>
    <dgm:pt modelId="{B2E4F089-2894-4BB3-9838-9138F656DD89}" type="pres">
      <dgm:prSet presAssocID="{39B5961F-9239-4437-86A0-49C479DCD240}" presName="hierRoot1" presStyleCnt="0"/>
      <dgm:spPr/>
    </dgm:pt>
    <dgm:pt modelId="{F2C90A81-0EBC-430B-9DCE-4BC53CF595E6}" type="pres">
      <dgm:prSet presAssocID="{39B5961F-9239-4437-86A0-49C479DCD240}" presName="composite" presStyleCnt="0"/>
      <dgm:spPr/>
    </dgm:pt>
    <dgm:pt modelId="{B0AA8DBA-D96B-43C6-BC95-CF52A28CC4EF}" type="pres">
      <dgm:prSet presAssocID="{39B5961F-9239-4437-86A0-49C479DCD240}" presName="background" presStyleLbl="node0" presStyleIdx="0" presStyleCnt="2"/>
      <dgm:spPr/>
    </dgm:pt>
    <dgm:pt modelId="{154E2ADA-EAFB-4DED-8B7B-3DD53BB1FA4D}" type="pres">
      <dgm:prSet presAssocID="{39B5961F-9239-4437-86A0-49C479DCD240}" presName="text" presStyleLbl="fgAcc0" presStyleIdx="0" presStyleCnt="2">
        <dgm:presLayoutVars>
          <dgm:chPref val="3"/>
        </dgm:presLayoutVars>
      </dgm:prSet>
      <dgm:spPr/>
    </dgm:pt>
    <dgm:pt modelId="{B6E984D0-3C9D-4FBD-91E4-F429D45D9B8B}" type="pres">
      <dgm:prSet presAssocID="{39B5961F-9239-4437-86A0-49C479DCD240}" presName="hierChild2" presStyleCnt="0"/>
      <dgm:spPr/>
    </dgm:pt>
    <dgm:pt modelId="{3CB784F9-7C86-46EC-99C8-C1832C12AFB9}" type="pres">
      <dgm:prSet presAssocID="{BE02572F-3F4F-40C9-89A9-CADCA624FCAC}" presName="hierRoot1" presStyleCnt="0"/>
      <dgm:spPr/>
    </dgm:pt>
    <dgm:pt modelId="{7B38C16E-E296-4E4D-A1B2-E73503E06023}" type="pres">
      <dgm:prSet presAssocID="{BE02572F-3F4F-40C9-89A9-CADCA624FCAC}" presName="composite" presStyleCnt="0"/>
      <dgm:spPr/>
    </dgm:pt>
    <dgm:pt modelId="{5032E93E-BCF8-411C-AA30-F1B0152366A2}" type="pres">
      <dgm:prSet presAssocID="{BE02572F-3F4F-40C9-89A9-CADCA624FCAC}" presName="background" presStyleLbl="node0" presStyleIdx="1" presStyleCnt="2"/>
      <dgm:spPr/>
    </dgm:pt>
    <dgm:pt modelId="{0A02733B-D4D6-4528-A1F8-D4C6B66E6BDE}" type="pres">
      <dgm:prSet presAssocID="{BE02572F-3F4F-40C9-89A9-CADCA624FCAC}" presName="text" presStyleLbl="fgAcc0" presStyleIdx="1" presStyleCnt="2">
        <dgm:presLayoutVars>
          <dgm:chPref val="3"/>
        </dgm:presLayoutVars>
      </dgm:prSet>
      <dgm:spPr/>
    </dgm:pt>
    <dgm:pt modelId="{58C39B2D-709B-4468-8045-C7A9447900CA}" type="pres">
      <dgm:prSet presAssocID="{BE02572F-3F4F-40C9-89A9-CADCA624FCAC}" presName="hierChild2" presStyleCnt="0"/>
      <dgm:spPr/>
    </dgm:pt>
  </dgm:ptLst>
  <dgm:cxnLst>
    <dgm:cxn modelId="{FAB7245F-9620-44FE-801E-289818782205}" type="presOf" srcId="{BE02572F-3F4F-40C9-89A9-CADCA624FCAC}" destId="{0A02733B-D4D6-4528-A1F8-D4C6B66E6BDE}" srcOrd="0" destOrd="0" presId="urn:microsoft.com/office/officeart/2005/8/layout/hierarchy1"/>
    <dgm:cxn modelId="{E83B4D4B-C127-48AB-8E3B-70D81D55C49F}" srcId="{34DD959C-AF9D-498E-8211-186DB12D0F71}" destId="{BE02572F-3F4F-40C9-89A9-CADCA624FCAC}" srcOrd="1" destOrd="0" parTransId="{ED044C10-1504-4231-8B5D-BA9BB85BC489}" sibTransId="{26D16DA4-034C-453D-A929-8D2256AAEA8D}"/>
    <dgm:cxn modelId="{D6E6397E-28FC-4128-9245-DC417BED812F}" type="presOf" srcId="{34DD959C-AF9D-498E-8211-186DB12D0F71}" destId="{705D3C49-1D07-4B10-9D52-30BCFD351F5D}" srcOrd="0" destOrd="0" presId="urn:microsoft.com/office/officeart/2005/8/layout/hierarchy1"/>
    <dgm:cxn modelId="{0D00A7D5-4882-40F2-923A-4A93A49D666F}" type="presOf" srcId="{39B5961F-9239-4437-86A0-49C479DCD240}" destId="{154E2ADA-EAFB-4DED-8B7B-3DD53BB1FA4D}" srcOrd="0" destOrd="0" presId="urn:microsoft.com/office/officeart/2005/8/layout/hierarchy1"/>
    <dgm:cxn modelId="{8D67BEE0-5051-4179-8635-98DC3A7D1CBB}" srcId="{34DD959C-AF9D-498E-8211-186DB12D0F71}" destId="{39B5961F-9239-4437-86A0-49C479DCD240}" srcOrd="0" destOrd="0" parTransId="{C3C5E858-C77D-47C7-9CF9-A7A781FD5B5C}" sibTransId="{243B35EA-54CC-42F3-B457-E8F5900E9E7C}"/>
    <dgm:cxn modelId="{B0616862-8D41-46B0-9F49-F9C20CAD78C3}" type="presParOf" srcId="{705D3C49-1D07-4B10-9D52-30BCFD351F5D}" destId="{B2E4F089-2894-4BB3-9838-9138F656DD89}" srcOrd="0" destOrd="0" presId="urn:microsoft.com/office/officeart/2005/8/layout/hierarchy1"/>
    <dgm:cxn modelId="{DA6FFCC3-90C3-46DD-8B57-5387F03CAF4C}" type="presParOf" srcId="{B2E4F089-2894-4BB3-9838-9138F656DD89}" destId="{F2C90A81-0EBC-430B-9DCE-4BC53CF595E6}" srcOrd="0" destOrd="0" presId="urn:microsoft.com/office/officeart/2005/8/layout/hierarchy1"/>
    <dgm:cxn modelId="{47767C7D-1559-4D44-B5F8-55FA0B17E3CE}" type="presParOf" srcId="{F2C90A81-0EBC-430B-9DCE-4BC53CF595E6}" destId="{B0AA8DBA-D96B-43C6-BC95-CF52A28CC4EF}" srcOrd="0" destOrd="0" presId="urn:microsoft.com/office/officeart/2005/8/layout/hierarchy1"/>
    <dgm:cxn modelId="{B2C42F91-33CC-4D21-88BF-0AAE8F8957DE}" type="presParOf" srcId="{F2C90A81-0EBC-430B-9DCE-4BC53CF595E6}" destId="{154E2ADA-EAFB-4DED-8B7B-3DD53BB1FA4D}" srcOrd="1" destOrd="0" presId="urn:microsoft.com/office/officeart/2005/8/layout/hierarchy1"/>
    <dgm:cxn modelId="{BA2E7FD9-EBF1-4A0A-94FA-9987F01CF1EC}" type="presParOf" srcId="{B2E4F089-2894-4BB3-9838-9138F656DD89}" destId="{B6E984D0-3C9D-4FBD-91E4-F429D45D9B8B}" srcOrd="1" destOrd="0" presId="urn:microsoft.com/office/officeart/2005/8/layout/hierarchy1"/>
    <dgm:cxn modelId="{86F110D5-B975-49CF-B07A-806A41D6E676}" type="presParOf" srcId="{705D3C49-1D07-4B10-9D52-30BCFD351F5D}" destId="{3CB784F9-7C86-46EC-99C8-C1832C12AFB9}" srcOrd="1" destOrd="0" presId="urn:microsoft.com/office/officeart/2005/8/layout/hierarchy1"/>
    <dgm:cxn modelId="{0F574FDB-E46E-42E7-9DAC-09F9A9F21C1E}" type="presParOf" srcId="{3CB784F9-7C86-46EC-99C8-C1832C12AFB9}" destId="{7B38C16E-E296-4E4D-A1B2-E73503E06023}" srcOrd="0" destOrd="0" presId="urn:microsoft.com/office/officeart/2005/8/layout/hierarchy1"/>
    <dgm:cxn modelId="{C85BF343-F018-4D7D-AAE5-FF6B9E234300}" type="presParOf" srcId="{7B38C16E-E296-4E4D-A1B2-E73503E06023}" destId="{5032E93E-BCF8-411C-AA30-F1B0152366A2}" srcOrd="0" destOrd="0" presId="urn:microsoft.com/office/officeart/2005/8/layout/hierarchy1"/>
    <dgm:cxn modelId="{387E23C5-CA2E-43F1-BFBB-3FD725F09B14}" type="presParOf" srcId="{7B38C16E-E296-4E4D-A1B2-E73503E06023}" destId="{0A02733B-D4D6-4528-A1F8-D4C6B66E6BDE}" srcOrd="1" destOrd="0" presId="urn:microsoft.com/office/officeart/2005/8/layout/hierarchy1"/>
    <dgm:cxn modelId="{4E4C1728-3208-4377-873D-62BEB6AF21EE}" type="presParOf" srcId="{3CB784F9-7C86-46EC-99C8-C1832C12AFB9}" destId="{58C39B2D-709B-4468-8045-C7A9447900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D439A8B-F677-4C19-BE0E-E1B86B58963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412DD91-2166-4FD0-8A5B-9D872A7B6D57}">
      <dgm:prSet/>
      <dgm:spPr/>
      <dgm:t>
        <a:bodyPr/>
        <a:lstStyle/>
        <a:p>
          <a:r>
            <a:rPr lang="en-GB"/>
            <a:t>Reframing Ageing </a:t>
          </a:r>
          <a:endParaRPr lang="en-US"/>
        </a:p>
      </dgm:t>
    </dgm:pt>
    <dgm:pt modelId="{7F563338-224D-4AC2-A180-1D685625C690}" type="parTrans" cxnId="{0B1B09F6-FE29-40F1-B677-AF34582291A4}">
      <dgm:prSet/>
      <dgm:spPr/>
      <dgm:t>
        <a:bodyPr/>
        <a:lstStyle/>
        <a:p>
          <a:endParaRPr lang="en-US"/>
        </a:p>
      </dgm:t>
    </dgm:pt>
    <dgm:pt modelId="{DEF88571-599E-4899-9920-56BBE2B292C9}" type="sibTrans" cxnId="{0B1B09F6-FE29-40F1-B677-AF34582291A4}">
      <dgm:prSet/>
      <dgm:spPr/>
      <dgm:t>
        <a:bodyPr/>
        <a:lstStyle/>
        <a:p>
          <a:endParaRPr lang="en-US"/>
        </a:p>
      </dgm:t>
    </dgm:pt>
    <dgm:pt modelId="{AF894E9A-A15D-454E-847B-7ECDCE7E0C68}">
      <dgm:prSet/>
      <dgm:spPr/>
      <dgm:t>
        <a:bodyPr/>
        <a:lstStyle/>
        <a:p>
          <a:r>
            <a:rPr lang="en-GB"/>
            <a:t>Involvement in Decision Making</a:t>
          </a:r>
          <a:endParaRPr lang="en-US"/>
        </a:p>
      </dgm:t>
    </dgm:pt>
    <dgm:pt modelId="{CB0E5951-DC23-4316-8ABA-C5C8831ED61B}" type="parTrans" cxnId="{483B3F18-E922-4C4D-A1F2-A92F75D42648}">
      <dgm:prSet/>
      <dgm:spPr/>
      <dgm:t>
        <a:bodyPr/>
        <a:lstStyle/>
        <a:p>
          <a:endParaRPr lang="en-US"/>
        </a:p>
      </dgm:t>
    </dgm:pt>
    <dgm:pt modelId="{9D680690-9CF6-45D8-8225-75605FFEB154}" type="sibTrans" cxnId="{483B3F18-E922-4C4D-A1F2-A92F75D42648}">
      <dgm:prSet/>
      <dgm:spPr/>
      <dgm:t>
        <a:bodyPr/>
        <a:lstStyle/>
        <a:p>
          <a:endParaRPr lang="en-US"/>
        </a:p>
      </dgm:t>
    </dgm:pt>
    <dgm:pt modelId="{2A24E8D8-4AC0-451E-B8A6-E080443A5CB6}">
      <dgm:prSet/>
      <dgm:spPr/>
      <dgm:t>
        <a:bodyPr/>
        <a:lstStyle/>
        <a:p>
          <a:r>
            <a:rPr lang="en-GB"/>
            <a:t>Promote Physical Activity</a:t>
          </a:r>
          <a:endParaRPr lang="en-US"/>
        </a:p>
      </dgm:t>
    </dgm:pt>
    <dgm:pt modelId="{70AC247E-6268-458C-8DDB-43D9F5CFD672}" type="parTrans" cxnId="{D7344487-F226-4C26-9794-91B5F8D50304}">
      <dgm:prSet/>
      <dgm:spPr/>
      <dgm:t>
        <a:bodyPr/>
        <a:lstStyle/>
        <a:p>
          <a:endParaRPr lang="en-US"/>
        </a:p>
      </dgm:t>
    </dgm:pt>
    <dgm:pt modelId="{E990E87F-AB2C-44D0-8DC0-2EBF0E138BF0}" type="sibTrans" cxnId="{D7344487-F226-4C26-9794-91B5F8D50304}">
      <dgm:prSet/>
      <dgm:spPr/>
      <dgm:t>
        <a:bodyPr/>
        <a:lstStyle/>
        <a:p>
          <a:endParaRPr lang="en-US"/>
        </a:p>
      </dgm:t>
    </dgm:pt>
    <dgm:pt modelId="{C5218166-E4FF-4528-900B-8EAA7A68E6AD}">
      <dgm:prSet/>
      <dgm:spPr/>
      <dgm:t>
        <a:bodyPr/>
        <a:lstStyle/>
        <a:p>
          <a:r>
            <a:rPr lang="en-GB"/>
            <a:t>Facilitate Social Engagement </a:t>
          </a:r>
          <a:endParaRPr lang="en-US"/>
        </a:p>
      </dgm:t>
    </dgm:pt>
    <dgm:pt modelId="{A216D355-F2EC-4766-8872-05605EA2CD54}" type="parTrans" cxnId="{2DADD49A-8291-4213-8894-B2EB01786036}">
      <dgm:prSet/>
      <dgm:spPr/>
      <dgm:t>
        <a:bodyPr/>
        <a:lstStyle/>
        <a:p>
          <a:endParaRPr lang="en-US"/>
        </a:p>
      </dgm:t>
    </dgm:pt>
    <dgm:pt modelId="{7956673B-225B-4A4B-BD9E-668614CE1D00}" type="sibTrans" cxnId="{2DADD49A-8291-4213-8894-B2EB01786036}">
      <dgm:prSet/>
      <dgm:spPr/>
      <dgm:t>
        <a:bodyPr/>
        <a:lstStyle/>
        <a:p>
          <a:endParaRPr lang="en-US"/>
        </a:p>
      </dgm:t>
    </dgm:pt>
    <dgm:pt modelId="{0040C39C-F560-4D30-9CE3-ACFAA9C4BF24}">
      <dgm:prSet/>
      <dgm:spPr/>
      <dgm:t>
        <a:bodyPr/>
        <a:lstStyle/>
        <a:p>
          <a:r>
            <a:rPr lang="en-GB"/>
            <a:t>Promote independence </a:t>
          </a:r>
          <a:endParaRPr lang="en-US"/>
        </a:p>
      </dgm:t>
    </dgm:pt>
    <dgm:pt modelId="{B1A3E657-E2F0-40BB-9BB8-0CB0C6393CD6}" type="parTrans" cxnId="{6FEFBDC3-911B-417A-8824-80F37B7B0475}">
      <dgm:prSet/>
      <dgm:spPr/>
      <dgm:t>
        <a:bodyPr/>
        <a:lstStyle/>
        <a:p>
          <a:endParaRPr lang="en-US"/>
        </a:p>
      </dgm:t>
    </dgm:pt>
    <dgm:pt modelId="{35C1123A-23CD-4ECF-977E-CADC3F7DA5A0}" type="sibTrans" cxnId="{6FEFBDC3-911B-417A-8824-80F37B7B0475}">
      <dgm:prSet/>
      <dgm:spPr/>
      <dgm:t>
        <a:bodyPr/>
        <a:lstStyle/>
        <a:p>
          <a:endParaRPr lang="en-US"/>
        </a:p>
      </dgm:t>
    </dgm:pt>
    <dgm:pt modelId="{4C04DA19-D23B-459D-9D01-7B1757116046}">
      <dgm:prSet/>
      <dgm:spPr/>
      <dgm:t>
        <a:bodyPr/>
        <a:lstStyle/>
        <a:p>
          <a:r>
            <a:rPr lang="en-GB"/>
            <a:t>Active Listening </a:t>
          </a:r>
          <a:endParaRPr lang="en-US"/>
        </a:p>
      </dgm:t>
    </dgm:pt>
    <dgm:pt modelId="{2F6776E3-8390-4201-84B7-4B8DE37FFEA1}" type="parTrans" cxnId="{B05F6D0E-88B3-4BB5-96DC-FA6412AABB94}">
      <dgm:prSet/>
      <dgm:spPr/>
      <dgm:t>
        <a:bodyPr/>
        <a:lstStyle/>
        <a:p>
          <a:endParaRPr lang="en-US"/>
        </a:p>
      </dgm:t>
    </dgm:pt>
    <dgm:pt modelId="{2AE0221F-232D-4821-BE19-CF2C8308EAF7}" type="sibTrans" cxnId="{B05F6D0E-88B3-4BB5-96DC-FA6412AABB94}">
      <dgm:prSet/>
      <dgm:spPr/>
      <dgm:t>
        <a:bodyPr/>
        <a:lstStyle/>
        <a:p>
          <a:endParaRPr lang="en-US"/>
        </a:p>
      </dgm:t>
    </dgm:pt>
    <dgm:pt modelId="{3A9CA89A-7814-4C10-929C-17327BA83C8D}">
      <dgm:prSet/>
      <dgm:spPr/>
      <dgm:t>
        <a:bodyPr/>
        <a:lstStyle/>
        <a:p>
          <a:r>
            <a:rPr lang="en-GB"/>
            <a:t>Empathy and Compassion </a:t>
          </a:r>
          <a:endParaRPr lang="en-US"/>
        </a:p>
      </dgm:t>
    </dgm:pt>
    <dgm:pt modelId="{C9F2514D-8959-4F2E-85D5-8D68AC2B42D0}" type="parTrans" cxnId="{F2A4D22D-33C9-4843-BAD7-4A3161D9FD5A}">
      <dgm:prSet/>
      <dgm:spPr/>
      <dgm:t>
        <a:bodyPr/>
        <a:lstStyle/>
        <a:p>
          <a:endParaRPr lang="en-US"/>
        </a:p>
      </dgm:t>
    </dgm:pt>
    <dgm:pt modelId="{3BDA97A1-EEAD-491B-B993-7748D3F5AE17}" type="sibTrans" cxnId="{F2A4D22D-33C9-4843-BAD7-4A3161D9FD5A}">
      <dgm:prSet/>
      <dgm:spPr/>
      <dgm:t>
        <a:bodyPr/>
        <a:lstStyle/>
        <a:p>
          <a:endParaRPr lang="en-US"/>
        </a:p>
      </dgm:t>
    </dgm:pt>
    <dgm:pt modelId="{20B7BE10-9A81-4269-8F0D-B837B2CBCB63}" type="pres">
      <dgm:prSet presAssocID="{ED439A8B-F677-4C19-BE0E-E1B86B589633}" presName="linear" presStyleCnt="0">
        <dgm:presLayoutVars>
          <dgm:animLvl val="lvl"/>
          <dgm:resizeHandles val="exact"/>
        </dgm:presLayoutVars>
      </dgm:prSet>
      <dgm:spPr/>
    </dgm:pt>
    <dgm:pt modelId="{61B5C6DC-2753-495D-83D7-56C7CC705DB5}" type="pres">
      <dgm:prSet presAssocID="{3412DD91-2166-4FD0-8A5B-9D872A7B6D57}" presName="parentText" presStyleLbl="node1" presStyleIdx="0" presStyleCnt="7">
        <dgm:presLayoutVars>
          <dgm:chMax val="0"/>
          <dgm:bulletEnabled val="1"/>
        </dgm:presLayoutVars>
      </dgm:prSet>
      <dgm:spPr/>
    </dgm:pt>
    <dgm:pt modelId="{57190851-6FB2-4D7A-B337-B82366030896}" type="pres">
      <dgm:prSet presAssocID="{DEF88571-599E-4899-9920-56BBE2B292C9}" presName="spacer" presStyleCnt="0"/>
      <dgm:spPr/>
    </dgm:pt>
    <dgm:pt modelId="{5325C54A-E6BB-4796-9EB3-6DCE1190EF3A}" type="pres">
      <dgm:prSet presAssocID="{AF894E9A-A15D-454E-847B-7ECDCE7E0C68}" presName="parentText" presStyleLbl="node1" presStyleIdx="1" presStyleCnt="7">
        <dgm:presLayoutVars>
          <dgm:chMax val="0"/>
          <dgm:bulletEnabled val="1"/>
        </dgm:presLayoutVars>
      </dgm:prSet>
      <dgm:spPr/>
    </dgm:pt>
    <dgm:pt modelId="{F2A0100E-50B5-40E5-B006-34C358DF2969}" type="pres">
      <dgm:prSet presAssocID="{9D680690-9CF6-45D8-8225-75605FFEB154}" presName="spacer" presStyleCnt="0"/>
      <dgm:spPr/>
    </dgm:pt>
    <dgm:pt modelId="{47A207BE-797D-4159-BE7B-37436F1B3E06}" type="pres">
      <dgm:prSet presAssocID="{2A24E8D8-4AC0-451E-B8A6-E080443A5CB6}" presName="parentText" presStyleLbl="node1" presStyleIdx="2" presStyleCnt="7">
        <dgm:presLayoutVars>
          <dgm:chMax val="0"/>
          <dgm:bulletEnabled val="1"/>
        </dgm:presLayoutVars>
      </dgm:prSet>
      <dgm:spPr/>
    </dgm:pt>
    <dgm:pt modelId="{76AE123F-FEC5-4866-AC93-FD4A2DBAF292}" type="pres">
      <dgm:prSet presAssocID="{E990E87F-AB2C-44D0-8DC0-2EBF0E138BF0}" presName="spacer" presStyleCnt="0"/>
      <dgm:spPr/>
    </dgm:pt>
    <dgm:pt modelId="{47BE2D2D-1B8B-434E-8F4B-051E3B10395A}" type="pres">
      <dgm:prSet presAssocID="{C5218166-E4FF-4528-900B-8EAA7A68E6AD}" presName="parentText" presStyleLbl="node1" presStyleIdx="3" presStyleCnt="7">
        <dgm:presLayoutVars>
          <dgm:chMax val="0"/>
          <dgm:bulletEnabled val="1"/>
        </dgm:presLayoutVars>
      </dgm:prSet>
      <dgm:spPr/>
    </dgm:pt>
    <dgm:pt modelId="{53D52A64-8492-4332-A3F3-663634EBCDDB}" type="pres">
      <dgm:prSet presAssocID="{7956673B-225B-4A4B-BD9E-668614CE1D00}" presName="spacer" presStyleCnt="0"/>
      <dgm:spPr/>
    </dgm:pt>
    <dgm:pt modelId="{33E03681-9EE7-4EF5-BAE4-08432170DA12}" type="pres">
      <dgm:prSet presAssocID="{0040C39C-F560-4D30-9CE3-ACFAA9C4BF24}" presName="parentText" presStyleLbl="node1" presStyleIdx="4" presStyleCnt="7">
        <dgm:presLayoutVars>
          <dgm:chMax val="0"/>
          <dgm:bulletEnabled val="1"/>
        </dgm:presLayoutVars>
      </dgm:prSet>
      <dgm:spPr/>
    </dgm:pt>
    <dgm:pt modelId="{1D3DD32A-DCA1-42F8-B318-594B6FB56400}" type="pres">
      <dgm:prSet presAssocID="{35C1123A-23CD-4ECF-977E-CADC3F7DA5A0}" presName="spacer" presStyleCnt="0"/>
      <dgm:spPr/>
    </dgm:pt>
    <dgm:pt modelId="{025D26C2-8003-44C4-8782-24D0BA820778}" type="pres">
      <dgm:prSet presAssocID="{4C04DA19-D23B-459D-9D01-7B1757116046}" presName="parentText" presStyleLbl="node1" presStyleIdx="5" presStyleCnt="7">
        <dgm:presLayoutVars>
          <dgm:chMax val="0"/>
          <dgm:bulletEnabled val="1"/>
        </dgm:presLayoutVars>
      </dgm:prSet>
      <dgm:spPr/>
    </dgm:pt>
    <dgm:pt modelId="{D7DA0698-7AC0-469B-9FAD-B09A8BF155EB}" type="pres">
      <dgm:prSet presAssocID="{2AE0221F-232D-4821-BE19-CF2C8308EAF7}" presName="spacer" presStyleCnt="0"/>
      <dgm:spPr/>
    </dgm:pt>
    <dgm:pt modelId="{60D6814B-472D-4EAD-84F5-320D3C487EAB}" type="pres">
      <dgm:prSet presAssocID="{3A9CA89A-7814-4C10-929C-17327BA83C8D}" presName="parentText" presStyleLbl="node1" presStyleIdx="6" presStyleCnt="7">
        <dgm:presLayoutVars>
          <dgm:chMax val="0"/>
          <dgm:bulletEnabled val="1"/>
        </dgm:presLayoutVars>
      </dgm:prSet>
      <dgm:spPr/>
    </dgm:pt>
  </dgm:ptLst>
  <dgm:cxnLst>
    <dgm:cxn modelId="{B05F6D0E-88B3-4BB5-96DC-FA6412AABB94}" srcId="{ED439A8B-F677-4C19-BE0E-E1B86B589633}" destId="{4C04DA19-D23B-459D-9D01-7B1757116046}" srcOrd="5" destOrd="0" parTransId="{2F6776E3-8390-4201-84B7-4B8DE37FFEA1}" sibTransId="{2AE0221F-232D-4821-BE19-CF2C8308EAF7}"/>
    <dgm:cxn modelId="{FE525A0E-8E7E-40C8-A7EB-D112EAD60457}" type="presOf" srcId="{2A24E8D8-4AC0-451E-B8A6-E080443A5CB6}" destId="{47A207BE-797D-4159-BE7B-37436F1B3E06}" srcOrd="0" destOrd="0" presId="urn:microsoft.com/office/officeart/2005/8/layout/vList2"/>
    <dgm:cxn modelId="{483B3F18-E922-4C4D-A1F2-A92F75D42648}" srcId="{ED439A8B-F677-4C19-BE0E-E1B86B589633}" destId="{AF894E9A-A15D-454E-847B-7ECDCE7E0C68}" srcOrd="1" destOrd="0" parTransId="{CB0E5951-DC23-4316-8ABA-C5C8831ED61B}" sibTransId="{9D680690-9CF6-45D8-8225-75605FFEB154}"/>
    <dgm:cxn modelId="{AF927F1A-E71E-4A51-B367-F9CB8237CAEC}" type="presOf" srcId="{3A9CA89A-7814-4C10-929C-17327BA83C8D}" destId="{60D6814B-472D-4EAD-84F5-320D3C487EAB}" srcOrd="0" destOrd="0" presId="urn:microsoft.com/office/officeart/2005/8/layout/vList2"/>
    <dgm:cxn modelId="{B2862124-B5DA-4BDF-90CB-5F0604D2F8D2}" type="presOf" srcId="{3412DD91-2166-4FD0-8A5B-9D872A7B6D57}" destId="{61B5C6DC-2753-495D-83D7-56C7CC705DB5}" srcOrd="0" destOrd="0" presId="urn:microsoft.com/office/officeart/2005/8/layout/vList2"/>
    <dgm:cxn modelId="{F2A4D22D-33C9-4843-BAD7-4A3161D9FD5A}" srcId="{ED439A8B-F677-4C19-BE0E-E1B86B589633}" destId="{3A9CA89A-7814-4C10-929C-17327BA83C8D}" srcOrd="6" destOrd="0" parTransId="{C9F2514D-8959-4F2E-85D5-8D68AC2B42D0}" sibTransId="{3BDA97A1-EEAD-491B-B993-7748D3F5AE17}"/>
    <dgm:cxn modelId="{D7344487-F226-4C26-9794-91B5F8D50304}" srcId="{ED439A8B-F677-4C19-BE0E-E1B86B589633}" destId="{2A24E8D8-4AC0-451E-B8A6-E080443A5CB6}" srcOrd="2" destOrd="0" parTransId="{70AC247E-6268-458C-8DDB-43D9F5CFD672}" sibTransId="{E990E87F-AB2C-44D0-8DC0-2EBF0E138BF0}"/>
    <dgm:cxn modelId="{19959299-D3BF-4FC6-9A0E-A700C6A2E16B}" type="presOf" srcId="{C5218166-E4FF-4528-900B-8EAA7A68E6AD}" destId="{47BE2D2D-1B8B-434E-8F4B-051E3B10395A}" srcOrd="0" destOrd="0" presId="urn:microsoft.com/office/officeart/2005/8/layout/vList2"/>
    <dgm:cxn modelId="{2DADD49A-8291-4213-8894-B2EB01786036}" srcId="{ED439A8B-F677-4C19-BE0E-E1B86B589633}" destId="{C5218166-E4FF-4528-900B-8EAA7A68E6AD}" srcOrd="3" destOrd="0" parTransId="{A216D355-F2EC-4766-8872-05605EA2CD54}" sibTransId="{7956673B-225B-4A4B-BD9E-668614CE1D00}"/>
    <dgm:cxn modelId="{5BDDF4B5-AD93-4084-94C8-40ED5433F92F}" type="presOf" srcId="{ED439A8B-F677-4C19-BE0E-E1B86B589633}" destId="{20B7BE10-9A81-4269-8F0D-B837B2CBCB63}" srcOrd="0" destOrd="0" presId="urn:microsoft.com/office/officeart/2005/8/layout/vList2"/>
    <dgm:cxn modelId="{ED33FFB7-403E-4740-B3C7-5FF1341D14BF}" type="presOf" srcId="{0040C39C-F560-4D30-9CE3-ACFAA9C4BF24}" destId="{33E03681-9EE7-4EF5-BAE4-08432170DA12}" srcOrd="0" destOrd="0" presId="urn:microsoft.com/office/officeart/2005/8/layout/vList2"/>
    <dgm:cxn modelId="{6FEFBDC3-911B-417A-8824-80F37B7B0475}" srcId="{ED439A8B-F677-4C19-BE0E-E1B86B589633}" destId="{0040C39C-F560-4D30-9CE3-ACFAA9C4BF24}" srcOrd="4" destOrd="0" parTransId="{B1A3E657-E2F0-40BB-9BB8-0CB0C6393CD6}" sibTransId="{35C1123A-23CD-4ECF-977E-CADC3F7DA5A0}"/>
    <dgm:cxn modelId="{AB2D01E1-0E7C-4579-83B6-303CF21A6BE9}" type="presOf" srcId="{AF894E9A-A15D-454E-847B-7ECDCE7E0C68}" destId="{5325C54A-E6BB-4796-9EB3-6DCE1190EF3A}" srcOrd="0" destOrd="0" presId="urn:microsoft.com/office/officeart/2005/8/layout/vList2"/>
    <dgm:cxn modelId="{72E742ED-DA24-450D-971B-2F30EF369DA7}" type="presOf" srcId="{4C04DA19-D23B-459D-9D01-7B1757116046}" destId="{025D26C2-8003-44C4-8782-24D0BA820778}" srcOrd="0" destOrd="0" presId="urn:microsoft.com/office/officeart/2005/8/layout/vList2"/>
    <dgm:cxn modelId="{0B1B09F6-FE29-40F1-B677-AF34582291A4}" srcId="{ED439A8B-F677-4C19-BE0E-E1B86B589633}" destId="{3412DD91-2166-4FD0-8A5B-9D872A7B6D57}" srcOrd="0" destOrd="0" parTransId="{7F563338-224D-4AC2-A180-1D685625C690}" sibTransId="{DEF88571-599E-4899-9920-56BBE2B292C9}"/>
    <dgm:cxn modelId="{4D57FBD0-7B0A-4DC3-A6E2-785F9EE00716}" type="presParOf" srcId="{20B7BE10-9A81-4269-8F0D-B837B2CBCB63}" destId="{61B5C6DC-2753-495D-83D7-56C7CC705DB5}" srcOrd="0" destOrd="0" presId="urn:microsoft.com/office/officeart/2005/8/layout/vList2"/>
    <dgm:cxn modelId="{F70399D0-9AA5-4F0E-A8EF-69E1B65A475F}" type="presParOf" srcId="{20B7BE10-9A81-4269-8F0D-B837B2CBCB63}" destId="{57190851-6FB2-4D7A-B337-B82366030896}" srcOrd="1" destOrd="0" presId="urn:microsoft.com/office/officeart/2005/8/layout/vList2"/>
    <dgm:cxn modelId="{51E1D728-EE87-4F7A-B096-3E2DD7C78A10}" type="presParOf" srcId="{20B7BE10-9A81-4269-8F0D-B837B2CBCB63}" destId="{5325C54A-E6BB-4796-9EB3-6DCE1190EF3A}" srcOrd="2" destOrd="0" presId="urn:microsoft.com/office/officeart/2005/8/layout/vList2"/>
    <dgm:cxn modelId="{53FEA3A5-C344-498A-A545-F6B9555E1A62}" type="presParOf" srcId="{20B7BE10-9A81-4269-8F0D-B837B2CBCB63}" destId="{F2A0100E-50B5-40E5-B006-34C358DF2969}" srcOrd="3" destOrd="0" presId="urn:microsoft.com/office/officeart/2005/8/layout/vList2"/>
    <dgm:cxn modelId="{617E8EEB-98CA-4379-ACAC-AB66D573EE81}" type="presParOf" srcId="{20B7BE10-9A81-4269-8F0D-B837B2CBCB63}" destId="{47A207BE-797D-4159-BE7B-37436F1B3E06}" srcOrd="4" destOrd="0" presId="urn:microsoft.com/office/officeart/2005/8/layout/vList2"/>
    <dgm:cxn modelId="{6CB5F72A-7389-4979-9B0B-2154237AF65D}" type="presParOf" srcId="{20B7BE10-9A81-4269-8F0D-B837B2CBCB63}" destId="{76AE123F-FEC5-4866-AC93-FD4A2DBAF292}" srcOrd="5" destOrd="0" presId="urn:microsoft.com/office/officeart/2005/8/layout/vList2"/>
    <dgm:cxn modelId="{E7A01605-6D96-48AF-8998-53232106B566}" type="presParOf" srcId="{20B7BE10-9A81-4269-8F0D-B837B2CBCB63}" destId="{47BE2D2D-1B8B-434E-8F4B-051E3B10395A}" srcOrd="6" destOrd="0" presId="urn:microsoft.com/office/officeart/2005/8/layout/vList2"/>
    <dgm:cxn modelId="{1B02D261-845E-4374-AFC4-13C05C0D958B}" type="presParOf" srcId="{20B7BE10-9A81-4269-8F0D-B837B2CBCB63}" destId="{53D52A64-8492-4332-A3F3-663634EBCDDB}" srcOrd="7" destOrd="0" presId="urn:microsoft.com/office/officeart/2005/8/layout/vList2"/>
    <dgm:cxn modelId="{B540C52D-56F9-487C-8B0B-4F6D20F5991D}" type="presParOf" srcId="{20B7BE10-9A81-4269-8F0D-B837B2CBCB63}" destId="{33E03681-9EE7-4EF5-BAE4-08432170DA12}" srcOrd="8" destOrd="0" presId="urn:microsoft.com/office/officeart/2005/8/layout/vList2"/>
    <dgm:cxn modelId="{F9A45B54-3259-41FD-B8D3-3A630BAAE16C}" type="presParOf" srcId="{20B7BE10-9A81-4269-8F0D-B837B2CBCB63}" destId="{1D3DD32A-DCA1-42F8-B318-594B6FB56400}" srcOrd="9" destOrd="0" presId="urn:microsoft.com/office/officeart/2005/8/layout/vList2"/>
    <dgm:cxn modelId="{FEFE79EA-6759-47CE-99A3-85128883FFF8}" type="presParOf" srcId="{20B7BE10-9A81-4269-8F0D-B837B2CBCB63}" destId="{025D26C2-8003-44C4-8782-24D0BA820778}" srcOrd="10" destOrd="0" presId="urn:microsoft.com/office/officeart/2005/8/layout/vList2"/>
    <dgm:cxn modelId="{C045D5A6-86CC-4453-BAF3-C836A6C8B684}" type="presParOf" srcId="{20B7BE10-9A81-4269-8F0D-B837B2CBCB63}" destId="{D7DA0698-7AC0-469B-9FAD-B09A8BF155EB}" srcOrd="11" destOrd="0" presId="urn:microsoft.com/office/officeart/2005/8/layout/vList2"/>
    <dgm:cxn modelId="{7262EC11-8C43-4510-9590-C796FB3D3E4F}" type="presParOf" srcId="{20B7BE10-9A81-4269-8F0D-B837B2CBCB63}" destId="{60D6814B-472D-4EAD-84F5-320D3C487EA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7AFA4-88ED-418E-B948-121D7ACA059D}">
      <dsp:nvSpPr>
        <dsp:cNvPr id="0" name=""/>
        <dsp:cNvSpPr/>
      </dsp:nvSpPr>
      <dsp:spPr>
        <a:xfrm>
          <a:off x="0" y="1135078"/>
          <a:ext cx="6949440"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21EF2E4-2FA1-467B-A5F8-0067AB567BF2}">
      <dsp:nvSpPr>
        <dsp:cNvPr id="0" name=""/>
        <dsp:cNvSpPr/>
      </dsp:nvSpPr>
      <dsp:spPr>
        <a:xfrm>
          <a:off x="347472" y="780838"/>
          <a:ext cx="4864608"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871" tIns="0" rIns="183871" bIns="0" numCol="1" spcCol="1270" anchor="ctr" anchorCtr="0">
          <a:noAutofit/>
        </a:bodyPr>
        <a:lstStyle/>
        <a:p>
          <a:pPr marL="0" lvl="0" indent="0" algn="l" defTabSz="1066800">
            <a:lnSpc>
              <a:spcPct val="90000"/>
            </a:lnSpc>
            <a:spcBef>
              <a:spcPct val="0"/>
            </a:spcBef>
            <a:spcAft>
              <a:spcPct val="35000"/>
            </a:spcAft>
            <a:buNone/>
          </a:pPr>
          <a:r>
            <a:rPr lang="en-GB" sz="2400" kern="1200"/>
            <a:t>What is empowerment </a:t>
          </a:r>
          <a:endParaRPr lang="en-US" sz="2400" kern="1200"/>
        </a:p>
      </dsp:txBody>
      <dsp:txXfrm>
        <a:off x="382057" y="815423"/>
        <a:ext cx="4795438" cy="639310"/>
      </dsp:txXfrm>
    </dsp:sp>
    <dsp:sp modelId="{EDD8CA40-2923-4F60-B3FB-D115549ABE46}">
      <dsp:nvSpPr>
        <dsp:cNvPr id="0" name=""/>
        <dsp:cNvSpPr/>
      </dsp:nvSpPr>
      <dsp:spPr>
        <a:xfrm>
          <a:off x="0" y="2223718"/>
          <a:ext cx="6949440"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D5C25A-BEF4-4801-BC25-119357880DFC}">
      <dsp:nvSpPr>
        <dsp:cNvPr id="0" name=""/>
        <dsp:cNvSpPr/>
      </dsp:nvSpPr>
      <dsp:spPr>
        <a:xfrm>
          <a:off x="347472" y="1869478"/>
          <a:ext cx="4864608"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871" tIns="0" rIns="183871" bIns="0" numCol="1" spcCol="1270" anchor="ctr" anchorCtr="0">
          <a:noAutofit/>
        </a:bodyPr>
        <a:lstStyle/>
        <a:p>
          <a:pPr marL="0" lvl="0" indent="0" algn="l" defTabSz="1066800">
            <a:lnSpc>
              <a:spcPct val="90000"/>
            </a:lnSpc>
            <a:spcBef>
              <a:spcPct val="0"/>
            </a:spcBef>
            <a:spcAft>
              <a:spcPct val="35000"/>
            </a:spcAft>
            <a:buNone/>
          </a:pPr>
          <a:r>
            <a:rPr lang="en-GB" sz="2400" kern="1200"/>
            <a:t>What is enabling and inclusion</a:t>
          </a:r>
          <a:endParaRPr lang="en-US" sz="2400" kern="1200"/>
        </a:p>
      </dsp:txBody>
      <dsp:txXfrm>
        <a:off x="382057" y="1904063"/>
        <a:ext cx="4795438" cy="639310"/>
      </dsp:txXfrm>
    </dsp:sp>
    <dsp:sp modelId="{AA5B53AA-A369-4DA1-9A18-E6D3A40EE233}">
      <dsp:nvSpPr>
        <dsp:cNvPr id="0" name=""/>
        <dsp:cNvSpPr/>
      </dsp:nvSpPr>
      <dsp:spPr>
        <a:xfrm>
          <a:off x="0" y="3312358"/>
          <a:ext cx="6949440"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36FC24C-554A-40D1-86A8-547F5CAB85DD}">
      <dsp:nvSpPr>
        <dsp:cNvPr id="0" name=""/>
        <dsp:cNvSpPr/>
      </dsp:nvSpPr>
      <dsp:spPr>
        <a:xfrm>
          <a:off x="347472" y="2958118"/>
          <a:ext cx="4864608"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871" tIns="0" rIns="183871" bIns="0" numCol="1" spcCol="1270" anchor="ctr" anchorCtr="0">
          <a:noAutofit/>
        </a:bodyPr>
        <a:lstStyle/>
        <a:p>
          <a:pPr marL="0" lvl="0" indent="0" algn="l" defTabSz="1066800">
            <a:lnSpc>
              <a:spcPct val="90000"/>
            </a:lnSpc>
            <a:spcBef>
              <a:spcPct val="0"/>
            </a:spcBef>
            <a:spcAft>
              <a:spcPct val="35000"/>
            </a:spcAft>
            <a:buNone/>
          </a:pPr>
          <a:r>
            <a:rPr lang="en-GB" sz="2400" kern="1200"/>
            <a:t>Reality of empowerment </a:t>
          </a:r>
          <a:endParaRPr lang="en-US" sz="2400" kern="1200"/>
        </a:p>
      </dsp:txBody>
      <dsp:txXfrm>
        <a:off x="382057" y="2992703"/>
        <a:ext cx="4795438" cy="639310"/>
      </dsp:txXfrm>
    </dsp:sp>
    <dsp:sp modelId="{A5CE9225-6D9F-459C-9E39-FB937E9ACE0B}">
      <dsp:nvSpPr>
        <dsp:cNvPr id="0" name=""/>
        <dsp:cNvSpPr/>
      </dsp:nvSpPr>
      <dsp:spPr>
        <a:xfrm>
          <a:off x="0" y="4400998"/>
          <a:ext cx="6949440"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EB49D2-3D05-4385-83BF-DD84A6167D5A}">
      <dsp:nvSpPr>
        <dsp:cNvPr id="0" name=""/>
        <dsp:cNvSpPr/>
      </dsp:nvSpPr>
      <dsp:spPr>
        <a:xfrm>
          <a:off x="347472" y="4046758"/>
          <a:ext cx="4864608"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871" tIns="0" rIns="183871" bIns="0" numCol="1" spcCol="1270" anchor="ctr" anchorCtr="0">
          <a:noAutofit/>
        </a:bodyPr>
        <a:lstStyle/>
        <a:p>
          <a:pPr marL="0" lvl="0" indent="0" algn="l" defTabSz="1066800">
            <a:lnSpc>
              <a:spcPct val="90000"/>
            </a:lnSpc>
            <a:spcBef>
              <a:spcPct val="0"/>
            </a:spcBef>
            <a:spcAft>
              <a:spcPct val="35000"/>
            </a:spcAft>
            <a:buNone/>
          </a:pPr>
          <a:r>
            <a:rPr lang="en-GB" sz="2400" kern="1200"/>
            <a:t>Strategies for empowerment </a:t>
          </a:r>
          <a:endParaRPr lang="en-US" sz="2400" kern="1200"/>
        </a:p>
      </dsp:txBody>
      <dsp:txXfrm>
        <a:off x="382057" y="4081343"/>
        <a:ext cx="4795438"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1431B-D7F0-4B0B-8C1F-02C5A9E7E9D7}">
      <dsp:nvSpPr>
        <dsp:cNvPr id="0" name=""/>
        <dsp:cNvSpPr/>
      </dsp:nvSpPr>
      <dsp:spPr>
        <a:xfrm>
          <a:off x="0" y="3911460"/>
          <a:ext cx="7536203" cy="8557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To evaluate the strategies that can be used for empowerment </a:t>
          </a:r>
          <a:endParaRPr lang="en-US" sz="2000" kern="1200"/>
        </a:p>
      </dsp:txBody>
      <dsp:txXfrm>
        <a:off x="0" y="3911460"/>
        <a:ext cx="7536203" cy="855732"/>
      </dsp:txXfrm>
    </dsp:sp>
    <dsp:sp modelId="{48A90C06-B2E1-4B3E-BBC1-9AC7EFCF54DB}">
      <dsp:nvSpPr>
        <dsp:cNvPr id="0" name=""/>
        <dsp:cNvSpPr/>
      </dsp:nvSpPr>
      <dsp:spPr>
        <a:xfrm rot="10800000">
          <a:off x="0" y="2608180"/>
          <a:ext cx="7536203" cy="1316115"/>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To anlayse how it impacts the lives of the older person </a:t>
          </a:r>
          <a:endParaRPr lang="en-US" sz="2000" kern="1200"/>
        </a:p>
      </dsp:txBody>
      <dsp:txXfrm rot="10800000">
        <a:off x="0" y="2608180"/>
        <a:ext cx="7536203" cy="855172"/>
      </dsp:txXfrm>
    </dsp:sp>
    <dsp:sp modelId="{88B71DCE-FCBD-452E-B791-8F597F484823}">
      <dsp:nvSpPr>
        <dsp:cNvPr id="0" name=""/>
        <dsp:cNvSpPr/>
      </dsp:nvSpPr>
      <dsp:spPr>
        <a:xfrm rot="10800000">
          <a:off x="0" y="1304901"/>
          <a:ext cx="7536203" cy="1316115"/>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To describe the effects it may have the older person. </a:t>
          </a:r>
          <a:endParaRPr lang="en-US" sz="2000" kern="1200"/>
        </a:p>
      </dsp:txBody>
      <dsp:txXfrm rot="10800000">
        <a:off x="0" y="1304901"/>
        <a:ext cx="7536203" cy="855172"/>
      </dsp:txXfrm>
    </dsp:sp>
    <dsp:sp modelId="{88890AC8-813C-4E9A-A497-84C51347CC32}">
      <dsp:nvSpPr>
        <dsp:cNvPr id="0" name=""/>
        <dsp:cNvSpPr/>
      </dsp:nvSpPr>
      <dsp:spPr>
        <a:xfrm rot="10800000">
          <a:off x="0" y="1621"/>
          <a:ext cx="7536203" cy="1316115"/>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To remember the key concepts of empowerment, dignity, inclusion and enabling. </a:t>
          </a:r>
          <a:endParaRPr lang="en-US" sz="2000" kern="1200"/>
        </a:p>
      </dsp:txBody>
      <dsp:txXfrm rot="10800000">
        <a:off x="0" y="1621"/>
        <a:ext cx="7536203" cy="8551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6F0AD-2485-410E-8286-F8684AB5C239}">
      <dsp:nvSpPr>
        <dsp:cNvPr id="0" name=""/>
        <dsp:cNvSpPr/>
      </dsp:nvSpPr>
      <dsp:spPr>
        <a:xfrm>
          <a:off x="0" y="3911460"/>
          <a:ext cx="7536203" cy="8557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confidence. </a:t>
          </a:r>
          <a:endParaRPr lang="en-US" sz="2000" kern="1200"/>
        </a:p>
      </dsp:txBody>
      <dsp:txXfrm>
        <a:off x="0" y="3911460"/>
        <a:ext cx="7536203" cy="855732"/>
      </dsp:txXfrm>
    </dsp:sp>
    <dsp:sp modelId="{B6110718-BEE2-4026-8CC7-1606B1CB682A}">
      <dsp:nvSpPr>
        <dsp:cNvPr id="0" name=""/>
        <dsp:cNvSpPr/>
      </dsp:nvSpPr>
      <dsp:spPr>
        <a:xfrm rot="10800000">
          <a:off x="0" y="2608180"/>
          <a:ext cx="7536203" cy="1316115"/>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Independence</a:t>
          </a:r>
          <a:endParaRPr lang="en-US" sz="2000" kern="1200"/>
        </a:p>
      </dsp:txBody>
      <dsp:txXfrm rot="10800000">
        <a:off x="0" y="2608180"/>
        <a:ext cx="7536203" cy="855172"/>
      </dsp:txXfrm>
    </dsp:sp>
    <dsp:sp modelId="{D26124FE-664A-4E91-A35C-C5519BE9365A}">
      <dsp:nvSpPr>
        <dsp:cNvPr id="0" name=""/>
        <dsp:cNvSpPr/>
      </dsp:nvSpPr>
      <dsp:spPr>
        <a:xfrm rot="10800000">
          <a:off x="0" y="1304901"/>
          <a:ext cx="7536203" cy="1316115"/>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skills and abilities  </a:t>
          </a:r>
          <a:endParaRPr lang="en-US" sz="2000" kern="1200"/>
        </a:p>
      </dsp:txBody>
      <dsp:txXfrm rot="10800000">
        <a:off x="0" y="1304901"/>
        <a:ext cx="7536203" cy="855172"/>
      </dsp:txXfrm>
    </dsp:sp>
    <dsp:sp modelId="{335E8866-5601-4DE2-AABB-E5D63D63C1E7}">
      <dsp:nvSpPr>
        <dsp:cNvPr id="0" name=""/>
        <dsp:cNvSpPr/>
      </dsp:nvSpPr>
      <dsp:spPr>
        <a:xfrm rot="10800000">
          <a:off x="0" y="1621"/>
          <a:ext cx="7536203" cy="1316115"/>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The facilitation of support that helps with maintaining or regaining: </a:t>
          </a:r>
          <a:endParaRPr lang="en-US" sz="2000" kern="1200"/>
        </a:p>
      </dsp:txBody>
      <dsp:txXfrm rot="10800000">
        <a:off x="0" y="1621"/>
        <a:ext cx="7536203" cy="8551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03E8E-A605-45AF-936E-B2BCDF197697}">
      <dsp:nvSpPr>
        <dsp:cNvPr id="0" name=""/>
        <dsp:cNvSpPr/>
      </dsp:nvSpPr>
      <dsp:spPr>
        <a:xfrm>
          <a:off x="0" y="116008"/>
          <a:ext cx="6949440" cy="1790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0" i="0" kern="1200" baseline="0"/>
            <a:t>Staff dress an older adult because it’s quicker (Negative Enabling)</a:t>
          </a:r>
          <a:endParaRPr lang="en-US" sz="3200" kern="1200"/>
        </a:p>
      </dsp:txBody>
      <dsp:txXfrm>
        <a:off x="87385" y="203393"/>
        <a:ext cx="6774670" cy="1615330"/>
      </dsp:txXfrm>
    </dsp:sp>
    <dsp:sp modelId="{76B84DE8-E2E6-422D-AB34-6F9654EA0232}">
      <dsp:nvSpPr>
        <dsp:cNvPr id="0" name=""/>
        <dsp:cNvSpPr/>
      </dsp:nvSpPr>
      <dsp:spPr>
        <a:xfrm>
          <a:off x="0" y="1998269"/>
          <a:ext cx="6949440" cy="1790100"/>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0" i="0" kern="1200" baseline="0"/>
            <a:t>A carer teaches an older adult how to use a grab rail (Positive Enabling)</a:t>
          </a:r>
          <a:endParaRPr lang="en-US" sz="3200" kern="1200"/>
        </a:p>
      </dsp:txBody>
      <dsp:txXfrm>
        <a:off x="87385" y="2085654"/>
        <a:ext cx="6774670" cy="1615330"/>
      </dsp:txXfrm>
    </dsp:sp>
    <dsp:sp modelId="{1A17D79D-AEC2-40DB-B2CE-853BF36F0534}">
      <dsp:nvSpPr>
        <dsp:cNvPr id="0" name=""/>
        <dsp:cNvSpPr/>
      </dsp:nvSpPr>
      <dsp:spPr>
        <a:xfrm>
          <a:off x="0" y="3880529"/>
          <a:ext cx="6949440" cy="1790100"/>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0" i="0" kern="1200" baseline="0"/>
            <a:t>A nurse explains medication options and asks for preferences (</a:t>
          </a:r>
          <a:r>
            <a:rPr lang="en-US" sz="3200" b="1" kern="1200"/>
            <a:t>H</a:t>
          </a:r>
          <a:r>
            <a:rPr lang="en-US" sz="3200" b="1" i="0" kern="1200" baseline="0"/>
            <a:t>elping</a:t>
          </a:r>
          <a:r>
            <a:rPr lang="en-US" sz="3200" b="0" i="0" kern="1200" baseline="0"/>
            <a:t>)</a:t>
          </a:r>
          <a:endParaRPr lang="en-US" sz="3200" kern="1200"/>
        </a:p>
      </dsp:txBody>
      <dsp:txXfrm>
        <a:off x="87385" y="3967914"/>
        <a:ext cx="6774670" cy="16153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6FB2C-F4BB-481E-B134-BE1878E512A8}">
      <dsp:nvSpPr>
        <dsp:cNvPr id="0" name=""/>
        <dsp:cNvSpPr/>
      </dsp:nvSpPr>
      <dsp:spPr>
        <a:xfrm>
          <a:off x="0" y="2825"/>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136D18-8487-4747-A8AB-E18A1D275602}">
      <dsp:nvSpPr>
        <dsp:cNvPr id="0" name=""/>
        <dsp:cNvSpPr/>
      </dsp:nvSpPr>
      <dsp:spPr>
        <a:xfrm>
          <a:off x="0" y="2825"/>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nurse asks Mrs. Byrne which mobility aid she prefers and adapts the care plan based on her choice</a:t>
          </a:r>
          <a:endParaRPr lang="en-US" sz="1900" kern="1200"/>
        </a:p>
      </dsp:txBody>
      <dsp:txXfrm>
        <a:off x="0" y="2825"/>
        <a:ext cx="6949440" cy="963497"/>
      </dsp:txXfrm>
    </dsp:sp>
    <dsp:sp modelId="{D01362F9-2B57-4B45-9885-3BEC703870F8}">
      <dsp:nvSpPr>
        <dsp:cNvPr id="0" name=""/>
        <dsp:cNvSpPr/>
      </dsp:nvSpPr>
      <dsp:spPr>
        <a:xfrm>
          <a:off x="0" y="966323"/>
          <a:ext cx="6949440" cy="0"/>
        </a:xfrm>
        <a:prstGeom prst="line">
          <a:avLst/>
        </a:prstGeom>
        <a:solidFill>
          <a:schemeClr val="accent2">
            <a:hueOff val="-208266"/>
            <a:satOff val="-4326"/>
            <a:lumOff val="-1176"/>
            <a:alphaOff val="0"/>
          </a:schemeClr>
        </a:solidFill>
        <a:ln w="12700" cap="flat" cmpd="sng" algn="ctr">
          <a:solidFill>
            <a:schemeClr val="accent2">
              <a:hueOff val="-208266"/>
              <a:satOff val="-432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7B4F92-035C-43E4-8CF2-1715C199E36C}">
      <dsp:nvSpPr>
        <dsp:cNvPr id="0" name=""/>
        <dsp:cNvSpPr/>
      </dsp:nvSpPr>
      <dsp:spPr>
        <a:xfrm>
          <a:off x="0" y="966323"/>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rehabilitation assistant practises meal preparation with Mr. O’Shea until he regains confidence using the kitchen safely</a:t>
          </a:r>
          <a:endParaRPr lang="en-US" sz="1900" kern="1200"/>
        </a:p>
      </dsp:txBody>
      <dsp:txXfrm>
        <a:off x="0" y="966323"/>
        <a:ext cx="6949440" cy="963497"/>
      </dsp:txXfrm>
    </dsp:sp>
    <dsp:sp modelId="{4D589F48-64EC-4F26-99C6-38B9547B7E33}">
      <dsp:nvSpPr>
        <dsp:cNvPr id="0" name=""/>
        <dsp:cNvSpPr/>
      </dsp:nvSpPr>
      <dsp:spPr>
        <a:xfrm>
          <a:off x="0" y="1929821"/>
          <a:ext cx="6949440" cy="0"/>
        </a:xfrm>
        <a:prstGeom prst="line">
          <a:avLst/>
        </a:prstGeom>
        <a:solidFill>
          <a:schemeClr val="accent2">
            <a:hueOff val="-416532"/>
            <a:satOff val="-8652"/>
            <a:lumOff val="-2353"/>
            <a:alphaOff val="0"/>
          </a:schemeClr>
        </a:solidFill>
        <a:ln w="12700" cap="flat" cmpd="sng" algn="ctr">
          <a:solidFill>
            <a:schemeClr val="accent2">
              <a:hueOff val="-416532"/>
              <a:satOff val="-8652"/>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927F6C-CDA2-4A4B-978B-5790D3E59CC5}">
      <dsp:nvSpPr>
        <dsp:cNvPr id="0" name=""/>
        <dsp:cNvSpPr/>
      </dsp:nvSpPr>
      <dsp:spPr>
        <a:xfrm>
          <a:off x="0" y="1929821"/>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Staff routinely dress Mrs. Evans because it is quicker, even though she can manage with time and encouragement</a:t>
          </a:r>
          <a:endParaRPr lang="en-US" sz="1900" kern="1200"/>
        </a:p>
      </dsp:txBody>
      <dsp:txXfrm>
        <a:off x="0" y="1929821"/>
        <a:ext cx="6949440" cy="963497"/>
      </dsp:txXfrm>
    </dsp:sp>
    <dsp:sp modelId="{80E5E183-076A-4FA5-8109-F7FB2718779C}">
      <dsp:nvSpPr>
        <dsp:cNvPr id="0" name=""/>
        <dsp:cNvSpPr/>
      </dsp:nvSpPr>
      <dsp:spPr>
        <a:xfrm>
          <a:off x="0" y="2893319"/>
          <a:ext cx="6949440" cy="0"/>
        </a:xfrm>
        <a:prstGeom prst="line">
          <a:avLst/>
        </a:prstGeom>
        <a:solidFill>
          <a:schemeClr val="accent2">
            <a:hueOff val="-624797"/>
            <a:satOff val="-12979"/>
            <a:lumOff val="-3529"/>
            <a:alphaOff val="0"/>
          </a:schemeClr>
        </a:solidFill>
        <a:ln w="12700" cap="flat" cmpd="sng" algn="ctr">
          <a:solidFill>
            <a:schemeClr val="accent2">
              <a:hueOff val="-624797"/>
              <a:satOff val="-1297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301D58-4144-4D49-9B64-96EA60050DBF}">
      <dsp:nvSpPr>
        <dsp:cNvPr id="0" name=""/>
        <dsp:cNvSpPr/>
      </dsp:nvSpPr>
      <dsp:spPr>
        <a:xfrm>
          <a:off x="0" y="2893318"/>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care home enforces a strict bedtime routine for all residents, regardless of individual preferences</a:t>
          </a:r>
          <a:endParaRPr lang="en-US" sz="1900" kern="1200"/>
        </a:p>
      </dsp:txBody>
      <dsp:txXfrm>
        <a:off x="0" y="2893318"/>
        <a:ext cx="6949440" cy="963497"/>
      </dsp:txXfrm>
    </dsp:sp>
    <dsp:sp modelId="{C11ED429-C960-495B-AF9F-AACF9F7FE8A4}">
      <dsp:nvSpPr>
        <dsp:cNvPr id="0" name=""/>
        <dsp:cNvSpPr/>
      </dsp:nvSpPr>
      <dsp:spPr>
        <a:xfrm>
          <a:off x="0" y="3856816"/>
          <a:ext cx="6949440" cy="0"/>
        </a:xfrm>
        <a:prstGeom prst="line">
          <a:avLst/>
        </a:prstGeom>
        <a:solidFill>
          <a:schemeClr val="accent2">
            <a:hueOff val="-833063"/>
            <a:satOff val="-17305"/>
            <a:lumOff val="-4706"/>
            <a:alphaOff val="0"/>
          </a:schemeClr>
        </a:solidFill>
        <a:ln w="12700" cap="flat" cmpd="sng" algn="ctr">
          <a:solidFill>
            <a:schemeClr val="accent2">
              <a:hueOff val="-833063"/>
              <a:satOff val="-17305"/>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B76D8-9556-4251-A30B-0102842388C7}">
      <dsp:nvSpPr>
        <dsp:cNvPr id="0" name=""/>
        <dsp:cNvSpPr/>
      </dsp:nvSpPr>
      <dsp:spPr>
        <a:xfrm>
          <a:off x="0" y="3856816"/>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volunteer accompanies an older adult to their first digital literacy class to reduce anxiety</a:t>
          </a:r>
          <a:endParaRPr lang="en-US" sz="1900" kern="1200"/>
        </a:p>
      </dsp:txBody>
      <dsp:txXfrm>
        <a:off x="0" y="3856816"/>
        <a:ext cx="6949440" cy="963497"/>
      </dsp:txXfrm>
    </dsp:sp>
    <dsp:sp modelId="{36E1F1FC-1739-46B3-B001-0A865B26332E}">
      <dsp:nvSpPr>
        <dsp:cNvPr id="0" name=""/>
        <dsp:cNvSpPr/>
      </dsp:nvSpPr>
      <dsp:spPr>
        <a:xfrm>
          <a:off x="0" y="4820314"/>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4B628B-7239-4096-9765-B1E127CE0B9D}">
      <dsp:nvSpPr>
        <dsp:cNvPr id="0" name=""/>
        <dsp:cNvSpPr/>
      </dsp:nvSpPr>
      <dsp:spPr>
        <a:xfrm>
          <a:off x="0" y="4820314"/>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social worker helps an older adult contact a community group they expressed interest in joining</a:t>
          </a:r>
          <a:endParaRPr lang="en-US" sz="1900" kern="1200"/>
        </a:p>
      </dsp:txBody>
      <dsp:txXfrm>
        <a:off x="0" y="4820314"/>
        <a:ext cx="6949440" cy="9634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B4529-2970-4B46-A15C-5ED74DB682CC}">
      <dsp:nvSpPr>
        <dsp:cNvPr id="0" name=""/>
        <dsp:cNvSpPr/>
      </dsp:nvSpPr>
      <dsp:spPr>
        <a:xfrm>
          <a:off x="0" y="588128"/>
          <a:ext cx="10653579"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Article 2 - Right to life</a:t>
          </a:r>
          <a:endParaRPr lang="en-US" sz="2600" kern="1200"/>
        </a:p>
      </dsp:txBody>
      <dsp:txXfrm>
        <a:off x="30442" y="618570"/>
        <a:ext cx="10592695" cy="562726"/>
      </dsp:txXfrm>
    </dsp:sp>
    <dsp:sp modelId="{B1066EDA-30C7-4157-A68A-C49BAED15BEB}">
      <dsp:nvSpPr>
        <dsp:cNvPr id="0" name=""/>
        <dsp:cNvSpPr/>
      </dsp:nvSpPr>
      <dsp:spPr>
        <a:xfrm>
          <a:off x="0" y="1286619"/>
          <a:ext cx="10653579"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Article 3 - Prohibition of torture, inhuman and degrading treatment</a:t>
          </a:r>
          <a:endParaRPr lang="en-US" sz="2600" kern="1200"/>
        </a:p>
      </dsp:txBody>
      <dsp:txXfrm>
        <a:off x="30442" y="1317061"/>
        <a:ext cx="10592695" cy="562726"/>
      </dsp:txXfrm>
    </dsp:sp>
    <dsp:sp modelId="{807D4503-637F-44E6-BD6D-E9437C5801CA}">
      <dsp:nvSpPr>
        <dsp:cNvPr id="0" name=""/>
        <dsp:cNvSpPr/>
      </dsp:nvSpPr>
      <dsp:spPr>
        <a:xfrm>
          <a:off x="0" y="1985109"/>
          <a:ext cx="10653579"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Article 5 - Right to liberty</a:t>
          </a:r>
          <a:endParaRPr lang="en-US" sz="2600" kern="1200"/>
        </a:p>
      </dsp:txBody>
      <dsp:txXfrm>
        <a:off x="30442" y="2015551"/>
        <a:ext cx="10592695" cy="562726"/>
      </dsp:txXfrm>
    </dsp:sp>
    <dsp:sp modelId="{3EA3607F-8BE7-4D0B-BC24-2D0CD19CF5E5}">
      <dsp:nvSpPr>
        <dsp:cNvPr id="0" name=""/>
        <dsp:cNvSpPr/>
      </dsp:nvSpPr>
      <dsp:spPr>
        <a:xfrm>
          <a:off x="0" y="2683599"/>
          <a:ext cx="10653579"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Article 8 - Right to respect for private and family life</a:t>
          </a:r>
          <a:endParaRPr lang="en-US" sz="2600" kern="1200"/>
        </a:p>
      </dsp:txBody>
      <dsp:txXfrm>
        <a:off x="30442" y="2714041"/>
        <a:ext cx="10592695" cy="562726"/>
      </dsp:txXfrm>
    </dsp:sp>
    <dsp:sp modelId="{68F0CF55-DFA2-4872-89E8-DCEFF880E70A}">
      <dsp:nvSpPr>
        <dsp:cNvPr id="0" name=""/>
        <dsp:cNvSpPr/>
      </dsp:nvSpPr>
      <dsp:spPr>
        <a:xfrm>
          <a:off x="0" y="3382089"/>
          <a:ext cx="10653579"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Article 14 - Prohibition of discrimination</a:t>
          </a:r>
          <a:endParaRPr lang="en-US" sz="2600" kern="1200"/>
        </a:p>
      </dsp:txBody>
      <dsp:txXfrm>
        <a:off x="30442" y="3412531"/>
        <a:ext cx="10592695" cy="5627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A8DBA-D96B-43C6-BC95-CF52A28CC4EF}">
      <dsp:nvSpPr>
        <dsp:cNvPr id="0" name=""/>
        <dsp:cNvSpPr/>
      </dsp:nvSpPr>
      <dsp:spPr>
        <a:xfrm>
          <a:off x="1261"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4E2ADA-EAFB-4DED-8B7B-3DD53BB1FA4D}">
      <dsp:nvSpPr>
        <dsp:cNvPr id="0" name=""/>
        <dsp:cNvSpPr/>
      </dsp:nvSpPr>
      <dsp:spPr>
        <a:xfrm>
          <a:off x="493301"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Can you give examples ?</a:t>
          </a:r>
          <a:endParaRPr lang="en-US" sz="4100" kern="1200"/>
        </a:p>
      </dsp:txBody>
      <dsp:txXfrm>
        <a:off x="575662" y="943292"/>
        <a:ext cx="4263632" cy="2647282"/>
      </dsp:txXfrm>
    </dsp:sp>
    <dsp:sp modelId="{5032E93E-BCF8-411C-AA30-F1B0152366A2}">
      <dsp:nvSpPr>
        <dsp:cNvPr id="0" name=""/>
        <dsp:cNvSpPr/>
      </dsp:nvSpPr>
      <dsp:spPr>
        <a:xfrm>
          <a:off x="5413694"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02733B-D4D6-4528-A1F8-D4C6B66E6BDE}">
      <dsp:nvSpPr>
        <dsp:cNvPr id="0" name=""/>
        <dsp:cNvSpPr/>
      </dsp:nvSpPr>
      <dsp:spPr>
        <a:xfrm>
          <a:off x="5905734"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How can we ensure the old person feels empowered ? </a:t>
          </a:r>
          <a:endParaRPr lang="en-US" sz="4100" kern="1200" dirty="0"/>
        </a:p>
      </dsp:txBody>
      <dsp:txXfrm>
        <a:off x="5988095" y="943292"/>
        <a:ext cx="4263632" cy="26472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5C6DC-2753-495D-83D7-56C7CC705DB5}">
      <dsp:nvSpPr>
        <dsp:cNvPr id="0" name=""/>
        <dsp:cNvSpPr/>
      </dsp:nvSpPr>
      <dsp:spPr>
        <a:xfrm>
          <a:off x="0" y="23106"/>
          <a:ext cx="6949440" cy="7435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Reframing Ageing </a:t>
          </a:r>
          <a:endParaRPr lang="en-US" sz="3100" kern="1200"/>
        </a:p>
      </dsp:txBody>
      <dsp:txXfrm>
        <a:off x="36296" y="59402"/>
        <a:ext cx="6876848" cy="670943"/>
      </dsp:txXfrm>
    </dsp:sp>
    <dsp:sp modelId="{5325C54A-E6BB-4796-9EB3-6DCE1190EF3A}">
      <dsp:nvSpPr>
        <dsp:cNvPr id="0" name=""/>
        <dsp:cNvSpPr/>
      </dsp:nvSpPr>
      <dsp:spPr>
        <a:xfrm>
          <a:off x="0" y="855921"/>
          <a:ext cx="6949440" cy="743535"/>
        </a:xfrm>
        <a:prstGeom prst="roundRect">
          <a:avLst/>
        </a:prstGeom>
        <a:solidFill>
          <a:schemeClr val="accent5">
            <a:hueOff val="1519055"/>
            <a:satOff val="-684"/>
            <a:lumOff val="-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Involvement in Decision Making</a:t>
          </a:r>
          <a:endParaRPr lang="en-US" sz="3100" kern="1200"/>
        </a:p>
      </dsp:txBody>
      <dsp:txXfrm>
        <a:off x="36296" y="892217"/>
        <a:ext cx="6876848" cy="670943"/>
      </dsp:txXfrm>
    </dsp:sp>
    <dsp:sp modelId="{47A207BE-797D-4159-BE7B-37436F1B3E06}">
      <dsp:nvSpPr>
        <dsp:cNvPr id="0" name=""/>
        <dsp:cNvSpPr/>
      </dsp:nvSpPr>
      <dsp:spPr>
        <a:xfrm>
          <a:off x="0" y="1688736"/>
          <a:ext cx="6949440" cy="743535"/>
        </a:xfrm>
        <a:prstGeom prst="round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Promote Physical Activity</a:t>
          </a:r>
          <a:endParaRPr lang="en-US" sz="3100" kern="1200"/>
        </a:p>
      </dsp:txBody>
      <dsp:txXfrm>
        <a:off x="36296" y="1725032"/>
        <a:ext cx="6876848" cy="670943"/>
      </dsp:txXfrm>
    </dsp:sp>
    <dsp:sp modelId="{47BE2D2D-1B8B-434E-8F4B-051E3B10395A}">
      <dsp:nvSpPr>
        <dsp:cNvPr id="0" name=""/>
        <dsp:cNvSpPr/>
      </dsp:nvSpPr>
      <dsp:spPr>
        <a:xfrm>
          <a:off x="0" y="2521551"/>
          <a:ext cx="6949440" cy="743535"/>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Facilitate Social Engagement </a:t>
          </a:r>
          <a:endParaRPr lang="en-US" sz="3100" kern="1200"/>
        </a:p>
      </dsp:txBody>
      <dsp:txXfrm>
        <a:off x="36296" y="2557847"/>
        <a:ext cx="6876848" cy="670943"/>
      </dsp:txXfrm>
    </dsp:sp>
    <dsp:sp modelId="{33E03681-9EE7-4EF5-BAE4-08432170DA12}">
      <dsp:nvSpPr>
        <dsp:cNvPr id="0" name=""/>
        <dsp:cNvSpPr/>
      </dsp:nvSpPr>
      <dsp:spPr>
        <a:xfrm>
          <a:off x="0" y="3354366"/>
          <a:ext cx="6949440" cy="743535"/>
        </a:xfrm>
        <a:prstGeom prst="round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Promote independence </a:t>
          </a:r>
          <a:endParaRPr lang="en-US" sz="3100" kern="1200"/>
        </a:p>
      </dsp:txBody>
      <dsp:txXfrm>
        <a:off x="36296" y="3390662"/>
        <a:ext cx="6876848" cy="670943"/>
      </dsp:txXfrm>
    </dsp:sp>
    <dsp:sp modelId="{025D26C2-8003-44C4-8782-24D0BA820778}">
      <dsp:nvSpPr>
        <dsp:cNvPr id="0" name=""/>
        <dsp:cNvSpPr/>
      </dsp:nvSpPr>
      <dsp:spPr>
        <a:xfrm>
          <a:off x="0" y="4187181"/>
          <a:ext cx="6949440" cy="743535"/>
        </a:xfrm>
        <a:prstGeom prst="roundRect">
          <a:avLst/>
        </a:prstGeom>
        <a:solidFill>
          <a:schemeClr val="accent5">
            <a:hueOff val="7595273"/>
            <a:satOff val="-3420"/>
            <a:lumOff val="-42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Active Listening </a:t>
          </a:r>
          <a:endParaRPr lang="en-US" sz="3100" kern="1200"/>
        </a:p>
      </dsp:txBody>
      <dsp:txXfrm>
        <a:off x="36296" y="4223477"/>
        <a:ext cx="6876848" cy="670943"/>
      </dsp:txXfrm>
    </dsp:sp>
    <dsp:sp modelId="{60D6814B-472D-4EAD-84F5-320D3C487EAB}">
      <dsp:nvSpPr>
        <dsp:cNvPr id="0" name=""/>
        <dsp:cNvSpPr/>
      </dsp:nvSpPr>
      <dsp:spPr>
        <a:xfrm>
          <a:off x="0" y="5019996"/>
          <a:ext cx="6949440" cy="743535"/>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Empathy and Compassion </a:t>
          </a:r>
          <a:endParaRPr lang="en-US" sz="3100" kern="1200"/>
        </a:p>
      </dsp:txBody>
      <dsp:txXfrm>
        <a:off x="36296" y="5056292"/>
        <a:ext cx="6876848" cy="67094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5CE079-D403-49C9-AB72-C3B6E274405B}"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079C6-D539-4F17-9067-3EC74E1081F8}" type="slidenum">
              <a:rPr lang="en-GB" smtClean="0"/>
              <a:t>‹#›</a:t>
            </a:fld>
            <a:endParaRPr lang="en-GB"/>
          </a:p>
        </p:txBody>
      </p:sp>
    </p:spTree>
    <p:extLst>
      <p:ext uri="{BB962C8B-B14F-4D97-AF65-F5344CB8AC3E}">
        <p14:creationId xmlns:p14="http://schemas.microsoft.com/office/powerpoint/2010/main" val="2281446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Intrapersonal (How people think about themselves, self-efficacy, motivation, control): An older adult believes they can manage their medication independently if shown how.</a:t>
            </a:r>
          </a:p>
          <a:p>
            <a:r>
              <a:rPr lang="en-GB" dirty="0"/>
              <a:t>The interpersonal (critical awareness of societal norms and possibilities as well as the mobilisation of resources and the skills to use them): An older adult knows they have the right to request a care review and understands who to speak to.</a:t>
            </a:r>
          </a:p>
          <a:p>
            <a:r>
              <a:rPr lang="en-GB" dirty="0"/>
              <a:t>The Behavioural (Refers to involvement in the community, participation in society and organisations, and constructive behaviour): An older adult attends a falls‑prevention class to improve mobility and reduce dependence.</a:t>
            </a:r>
          </a:p>
          <a:p>
            <a:endParaRPr lang="en-GB" dirty="0"/>
          </a:p>
        </p:txBody>
      </p:sp>
      <p:sp>
        <p:nvSpPr>
          <p:cNvPr id="4" name="Slide Number Placeholder 3"/>
          <p:cNvSpPr>
            <a:spLocks noGrp="1"/>
          </p:cNvSpPr>
          <p:nvPr>
            <p:ph type="sldNum" sz="quarter" idx="5"/>
          </p:nvPr>
        </p:nvSpPr>
        <p:spPr/>
        <p:txBody>
          <a:bodyPr/>
          <a:lstStyle/>
          <a:p>
            <a:fld id="{2E0079C6-D539-4F17-9067-3EC74E1081F8}" type="slidenum">
              <a:rPr lang="en-GB" smtClean="0"/>
              <a:t>8</a:t>
            </a:fld>
            <a:endParaRPr lang="en-GB"/>
          </a:p>
        </p:txBody>
      </p:sp>
    </p:spTree>
    <p:extLst>
      <p:ext uri="{BB962C8B-B14F-4D97-AF65-F5344CB8AC3E}">
        <p14:creationId xmlns:p14="http://schemas.microsoft.com/office/powerpoint/2010/main" val="3687511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Brainstorm what empowerment might look like in practice for an older person.</a:t>
            </a:r>
          </a:p>
          <a:p>
            <a:r>
              <a:rPr lang="en-GB" dirty="0"/>
              <a:t>Create a mind map or quick visual on flipchart paper or a whiteboard slide.</a:t>
            </a:r>
          </a:p>
          <a:p>
            <a:r>
              <a:rPr lang="en-GB" dirty="0"/>
              <a:t>Encourage them to consider: Physical independence Decision-making Technology use Health and care planning Community and relationships</a:t>
            </a:r>
          </a:p>
        </p:txBody>
      </p:sp>
      <p:sp>
        <p:nvSpPr>
          <p:cNvPr id="4" name="Slide Number Placeholder 3"/>
          <p:cNvSpPr>
            <a:spLocks noGrp="1"/>
          </p:cNvSpPr>
          <p:nvPr>
            <p:ph type="sldNum" sz="quarter" idx="5"/>
          </p:nvPr>
        </p:nvSpPr>
        <p:spPr/>
        <p:txBody>
          <a:bodyPr/>
          <a:lstStyle/>
          <a:p>
            <a:fld id="{2E0079C6-D539-4F17-9067-3EC74E1081F8}" type="slidenum">
              <a:rPr lang="en-GB" smtClean="0"/>
              <a:t>9</a:t>
            </a:fld>
            <a:endParaRPr lang="en-GB"/>
          </a:p>
        </p:txBody>
      </p:sp>
    </p:spTree>
    <p:extLst>
      <p:ext uri="{BB962C8B-B14F-4D97-AF65-F5344CB8AC3E}">
        <p14:creationId xmlns:p14="http://schemas.microsoft.com/office/powerpoint/2010/main" val="679978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this video applies to concept of help and enabling within the context of finance, this video does draw a line between helping and enabling. From watching this video, I would like you to think about what the difference is between helping and enabling within the context of supporting the older person. </a:t>
            </a:r>
          </a:p>
        </p:txBody>
      </p:sp>
      <p:sp>
        <p:nvSpPr>
          <p:cNvPr id="4" name="Slide Number Placeholder 3"/>
          <p:cNvSpPr>
            <a:spLocks noGrp="1"/>
          </p:cNvSpPr>
          <p:nvPr>
            <p:ph type="sldNum" sz="quarter" idx="5"/>
          </p:nvPr>
        </p:nvSpPr>
        <p:spPr/>
        <p:txBody>
          <a:bodyPr/>
          <a:lstStyle/>
          <a:p>
            <a:fld id="{2E0079C6-D539-4F17-9067-3EC74E1081F8}" type="slidenum">
              <a:rPr lang="en-GB" smtClean="0"/>
              <a:t>10</a:t>
            </a:fld>
            <a:endParaRPr lang="en-GB"/>
          </a:p>
        </p:txBody>
      </p:sp>
    </p:spTree>
    <p:extLst>
      <p:ext uri="{BB962C8B-B14F-4D97-AF65-F5344CB8AC3E}">
        <p14:creationId xmlns:p14="http://schemas.microsoft.com/office/powerpoint/2010/main" val="1404541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0079C6-D539-4F17-9067-3EC74E1081F8}" type="slidenum">
              <a:rPr lang="en-GB" smtClean="0"/>
              <a:t>12</a:t>
            </a:fld>
            <a:endParaRPr lang="en-GB"/>
          </a:p>
        </p:txBody>
      </p:sp>
    </p:spTree>
    <p:extLst>
      <p:ext uri="{BB962C8B-B14F-4D97-AF65-F5344CB8AC3E}">
        <p14:creationId xmlns:p14="http://schemas.microsoft.com/office/powerpoint/2010/main" val="2007713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0079C6-D539-4F17-9067-3EC74E1081F8}" type="slidenum">
              <a:rPr lang="en-GB" smtClean="0"/>
              <a:t>15</a:t>
            </a:fld>
            <a:endParaRPr lang="en-GB"/>
          </a:p>
        </p:txBody>
      </p:sp>
    </p:spTree>
    <p:extLst>
      <p:ext uri="{BB962C8B-B14F-4D97-AF65-F5344CB8AC3E}">
        <p14:creationId xmlns:p14="http://schemas.microsoft.com/office/powerpoint/2010/main" val="11444438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also five main articles of the European Convention on Human Rights.</a:t>
            </a:r>
          </a:p>
        </p:txBody>
      </p:sp>
      <p:sp>
        <p:nvSpPr>
          <p:cNvPr id="4" name="Slide Number Placeholder 3"/>
          <p:cNvSpPr>
            <a:spLocks noGrp="1"/>
          </p:cNvSpPr>
          <p:nvPr>
            <p:ph type="sldNum" sz="quarter" idx="5"/>
          </p:nvPr>
        </p:nvSpPr>
        <p:spPr/>
        <p:txBody>
          <a:bodyPr/>
          <a:lstStyle/>
          <a:p>
            <a:fld id="{2E0079C6-D539-4F17-9067-3EC74E1081F8}" type="slidenum">
              <a:rPr lang="en-GB" smtClean="0"/>
              <a:t>16</a:t>
            </a:fld>
            <a:endParaRPr lang="en-GB"/>
          </a:p>
        </p:txBody>
      </p:sp>
    </p:spTree>
    <p:extLst>
      <p:ext uri="{BB962C8B-B14F-4D97-AF65-F5344CB8AC3E}">
        <p14:creationId xmlns:p14="http://schemas.microsoft.com/office/powerpoint/2010/main" val="3509708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Dignity refers to the inherent worth and value of every individual. It's the recognition that everyone deserves to be treated with fairness and equality, simply because they are human. Dignity is something that cannot be earned or taken away; it's a fundamental right.</a:t>
            </a:r>
          </a:p>
          <a:p>
            <a:r>
              <a:rPr lang="en-GB"/>
              <a:t>The </a:t>
            </a:r>
            <a:r>
              <a:rPr lang="en-GB" dirty="0"/>
              <a:t>concept of dignity can be defined as a core value grounded in respect and associated with human rights, and can also b viewed as a subjective experience relating to identity and autonomy. </a:t>
            </a:r>
          </a:p>
          <a:p>
            <a:r>
              <a:rPr lang="en-GB" dirty="0"/>
              <a:t>Respect is the act of showing consideration, admiration, and esteem towards others. It involves treating individuals with courtesy, listening to their opinions, and valuing their perspectives</a:t>
            </a:r>
          </a:p>
          <a:p>
            <a:endParaRPr lang="en-GB" dirty="0"/>
          </a:p>
        </p:txBody>
      </p:sp>
      <p:sp>
        <p:nvSpPr>
          <p:cNvPr id="4" name="Slide Number Placeholder 3"/>
          <p:cNvSpPr>
            <a:spLocks noGrp="1"/>
          </p:cNvSpPr>
          <p:nvPr>
            <p:ph type="sldNum" sz="quarter" idx="5"/>
          </p:nvPr>
        </p:nvSpPr>
        <p:spPr/>
        <p:txBody>
          <a:bodyPr/>
          <a:lstStyle/>
          <a:p>
            <a:fld id="{2E0079C6-D539-4F17-9067-3EC74E1081F8}" type="slidenum">
              <a:rPr lang="en-GB" smtClean="0"/>
              <a:t>17</a:t>
            </a:fld>
            <a:endParaRPr lang="en-GB"/>
          </a:p>
        </p:txBody>
      </p:sp>
    </p:spTree>
    <p:extLst>
      <p:ext uri="{BB962C8B-B14F-4D97-AF65-F5344CB8AC3E}">
        <p14:creationId xmlns:p14="http://schemas.microsoft.com/office/powerpoint/2010/main" val="1071803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Norway: </a:t>
            </a:r>
          </a:p>
          <a:p>
            <a:r>
              <a:rPr lang="en-GB" b="1" dirty="0"/>
              <a:t>Individualized Care: </a:t>
            </a:r>
            <a:r>
              <a:rPr lang="en-GB" dirty="0"/>
              <a:t>Tailoring services to meet the unique needs and preferences of each person, ensuring they feel valued and respected</a:t>
            </a:r>
          </a:p>
          <a:p>
            <a:r>
              <a:rPr lang="en-GB" b="1" dirty="0"/>
              <a:t>Empowerment: </a:t>
            </a:r>
            <a:r>
              <a:rPr lang="en-GB" dirty="0"/>
              <a:t>Encouraging individuals to participate in decisions about their care and to maintain as much independence as possible 1.</a:t>
            </a:r>
          </a:p>
          <a:p>
            <a:r>
              <a:rPr lang="en-GB" b="1" dirty="0"/>
              <a:t>Holistic Approach: </a:t>
            </a:r>
            <a:r>
              <a:rPr lang="en-GB" dirty="0"/>
              <a:t>Addressing not just physical needs, but also emotional, social, and psychological well-being </a:t>
            </a:r>
          </a:p>
        </p:txBody>
      </p:sp>
      <p:sp>
        <p:nvSpPr>
          <p:cNvPr id="4" name="Slide Number Placeholder 3"/>
          <p:cNvSpPr>
            <a:spLocks noGrp="1"/>
          </p:cNvSpPr>
          <p:nvPr>
            <p:ph type="sldNum" sz="quarter" idx="5"/>
          </p:nvPr>
        </p:nvSpPr>
        <p:spPr/>
        <p:txBody>
          <a:bodyPr/>
          <a:lstStyle/>
          <a:p>
            <a:fld id="{2E0079C6-D539-4F17-9067-3EC74E1081F8}" type="slidenum">
              <a:rPr lang="en-GB" smtClean="0"/>
              <a:t>18</a:t>
            </a:fld>
            <a:endParaRPr lang="en-GB"/>
          </a:p>
        </p:txBody>
      </p:sp>
    </p:spTree>
    <p:extLst>
      <p:ext uri="{BB962C8B-B14F-4D97-AF65-F5344CB8AC3E}">
        <p14:creationId xmlns:p14="http://schemas.microsoft.com/office/powerpoint/2010/main" val="358467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have explored all three concepts, here is the </a:t>
            </a:r>
            <a:r>
              <a:rPr lang="en-GB" dirty="0" err="1"/>
              <a:t>raility</a:t>
            </a:r>
            <a:r>
              <a:rPr lang="en-GB" dirty="0"/>
              <a:t> for the older person </a:t>
            </a:r>
          </a:p>
        </p:txBody>
      </p:sp>
      <p:sp>
        <p:nvSpPr>
          <p:cNvPr id="4" name="Slide Number Placeholder 3"/>
          <p:cNvSpPr>
            <a:spLocks noGrp="1"/>
          </p:cNvSpPr>
          <p:nvPr>
            <p:ph type="sldNum" sz="quarter" idx="5"/>
          </p:nvPr>
        </p:nvSpPr>
        <p:spPr/>
        <p:txBody>
          <a:bodyPr/>
          <a:lstStyle/>
          <a:p>
            <a:fld id="{2E0079C6-D539-4F17-9067-3EC74E1081F8}" type="slidenum">
              <a:rPr lang="en-GB" smtClean="0"/>
              <a:t>22</a:t>
            </a:fld>
            <a:endParaRPr lang="en-GB"/>
          </a:p>
        </p:txBody>
      </p:sp>
    </p:spTree>
    <p:extLst>
      <p:ext uri="{BB962C8B-B14F-4D97-AF65-F5344CB8AC3E}">
        <p14:creationId xmlns:p14="http://schemas.microsoft.com/office/powerpoint/2010/main" val="20803745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0079C6-D539-4F17-9067-3EC74E1081F8}" type="slidenum">
              <a:rPr lang="en-GB" smtClean="0"/>
              <a:t>29</a:t>
            </a:fld>
            <a:endParaRPr lang="en-GB"/>
          </a:p>
        </p:txBody>
      </p:sp>
    </p:spTree>
    <p:extLst>
      <p:ext uri="{BB962C8B-B14F-4D97-AF65-F5344CB8AC3E}">
        <p14:creationId xmlns:p14="http://schemas.microsoft.com/office/powerpoint/2010/main" val="4092933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1/20/2026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164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0750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1/20/2026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2916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1/20/2026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066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1/20/2026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2033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1/20/2026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21844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1/20/2026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91774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1/20/2026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320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1/20/2026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88706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1/20/2026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2529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1/20/2026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6171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1/20/2026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40193668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4ibt_QBdemM?feature=oembed" TargetMode="Externa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M39YqCmYn9w?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un.org/esa/socdev/egms/docs/2012/SylviaBeales.pdf" TargetMode="External"/><Relationship Id="rId2" Type="http://schemas.openxmlformats.org/officeDocument/2006/relationships/hyperlink" Target="https://www.ageuk.org.uk/latest-press/articles/2-million-older-people-now-have-some-unmet-need-for-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4" name="Picture 13" descr="Old wrinkled hands with some coins">
            <a:extLst>
              <a:ext uri="{FF2B5EF4-FFF2-40B4-BE49-F238E27FC236}">
                <a16:creationId xmlns:a16="http://schemas.microsoft.com/office/drawing/2014/main" id="{56B0E437-969A-957A-C4B3-058DF0B194BA}"/>
              </a:ext>
            </a:extLst>
          </p:cNvPr>
          <p:cNvPicPr>
            <a:picLocks noChangeAspect="1"/>
          </p:cNvPicPr>
          <p:nvPr/>
        </p:nvPicPr>
        <p:blipFill>
          <a:blip r:embed="rId2"/>
          <a:srcRect r="9091" b="23391"/>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7045078-505B-FE1B-C81B-388CC6E32464}"/>
              </a:ext>
            </a:extLst>
          </p:cNvPr>
          <p:cNvSpPr>
            <a:spLocks noGrp="1"/>
          </p:cNvSpPr>
          <p:nvPr>
            <p:ph type="ctrTitle"/>
          </p:nvPr>
        </p:nvSpPr>
        <p:spPr>
          <a:xfrm>
            <a:off x="286506" y="603315"/>
            <a:ext cx="5649211" cy="3685731"/>
          </a:xfrm>
        </p:spPr>
        <p:txBody>
          <a:bodyPr anchor="t">
            <a:normAutofit/>
          </a:bodyPr>
          <a:lstStyle/>
          <a:p>
            <a:pPr algn="l"/>
            <a:r>
              <a:rPr lang="en-GB" sz="6600"/>
              <a:t>Empowering the Older Person: </a:t>
            </a:r>
          </a:p>
        </p:txBody>
      </p:sp>
      <p:sp>
        <p:nvSpPr>
          <p:cNvPr id="3" name="Subtitle 2">
            <a:extLst>
              <a:ext uri="{FF2B5EF4-FFF2-40B4-BE49-F238E27FC236}">
                <a16:creationId xmlns:a16="http://schemas.microsoft.com/office/drawing/2014/main" id="{4FDAA9C7-D20F-C413-7802-29C3ACF76137}"/>
              </a:ext>
            </a:extLst>
          </p:cNvPr>
          <p:cNvSpPr>
            <a:spLocks noGrp="1"/>
          </p:cNvSpPr>
          <p:nvPr>
            <p:ph type="subTitle" idx="1"/>
          </p:nvPr>
        </p:nvSpPr>
        <p:spPr>
          <a:xfrm>
            <a:off x="286507" y="4437176"/>
            <a:ext cx="4007587" cy="1290807"/>
          </a:xfrm>
        </p:spPr>
        <p:txBody>
          <a:bodyPr anchor="ctr">
            <a:normAutofit/>
          </a:bodyPr>
          <a:lstStyle/>
          <a:p>
            <a:r>
              <a:rPr lang="en-GB" sz="2200" dirty="0"/>
              <a:t>Empowerment, Enabling and Inclusion </a:t>
            </a:r>
          </a:p>
        </p:txBody>
      </p:sp>
    </p:spTree>
    <p:extLst>
      <p:ext uri="{BB962C8B-B14F-4D97-AF65-F5344CB8AC3E}">
        <p14:creationId xmlns:p14="http://schemas.microsoft.com/office/powerpoint/2010/main" val="3235181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D123A0-8244-E58A-9528-014B0403BA1B}"/>
              </a:ext>
            </a:extLst>
          </p:cNvPr>
          <p:cNvSpPr>
            <a:spLocks noGrp="1"/>
          </p:cNvSpPr>
          <p:nvPr>
            <p:ph type="title"/>
          </p:nvPr>
        </p:nvSpPr>
        <p:spPr>
          <a:xfrm>
            <a:off x="612649" y="548639"/>
            <a:ext cx="3494314" cy="5786638"/>
          </a:xfrm>
        </p:spPr>
        <p:txBody>
          <a:bodyPr anchor="t">
            <a:normAutofit/>
          </a:bodyPr>
          <a:lstStyle/>
          <a:p>
            <a:r>
              <a:rPr lang="en-GB" dirty="0"/>
              <a:t>Contents Page </a:t>
            </a:r>
          </a:p>
        </p:txBody>
      </p:sp>
      <p:graphicFrame>
        <p:nvGraphicFramePr>
          <p:cNvPr id="12" name="Content Placeholder 2">
            <a:extLst>
              <a:ext uri="{FF2B5EF4-FFF2-40B4-BE49-F238E27FC236}">
                <a16:creationId xmlns:a16="http://schemas.microsoft.com/office/drawing/2014/main" id="{0B3744FF-2875-1D1A-EB78-C8E3F137CFA5}"/>
              </a:ext>
            </a:extLst>
          </p:cNvPr>
          <p:cNvGraphicFramePr>
            <a:graphicFrameLocks noGrp="1"/>
          </p:cNvGraphicFramePr>
          <p:nvPr>
            <p:ph idx="1"/>
            <p:extLst>
              <p:ext uri="{D42A27DB-BD31-4B8C-83A1-F6EECF244321}">
                <p14:modId xmlns:p14="http://schemas.microsoft.com/office/powerpoint/2010/main" val="1306458607"/>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1274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5C761-4E1B-D072-CA43-6CE43CEAE32F}"/>
              </a:ext>
            </a:extLst>
          </p:cNvPr>
          <p:cNvSpPr>
            <a:spLocks noGrp="1"/>
          </p:cNvSpPr>
          <p:nvPr>
            <p:ph type="title"/>
          </p:nvPr>
        </p:nvSpPr>
        <p:spPr>
          <a:xfrm>
            <a:off x="612648" y="603504"/>
            <a:ext cx="3553412" cy="1527048"/>
          </a:xfrm>
        </p:spPr>
        <p:txBody>
          <a:bodyPr anchor="b">
            <a:normAutofit/>
          </a:bodyPr>
          <a:lstStyle/>
          <a:p>
            <a:r>
              <a:rPr lang="en-GB" dirty="0"/>
              <a:t>Lecture Aim</a:t>
            </a:r>
          </a:p>
        </p:txBody>
      </p:sp>
      <p:sp>
        <p:nvSpPr>
          <p:cNvPr id="3" name="Content Placeholder 2">
            <a:extLst>
              <a:ext uri="{FF2B5EF4-FFF2-40B4-BE49-F238E27FC236}">
                <a16:creationId xmlns:a16="http://schemas.microsoft.com/office/drawing/2014/main" id="{585F19EF-6E9E-3F1C-3DFB-8C9F9AFEEA5A}"/>
              </a:ext>
            </a:extLst>
          </p:cNvPr>
          <p:cNvSpPr>
            <a:spLocks noGrp="1"/>
          </p:cNvSpPr>
          <p:nvPr>
            <p:ph idx="1"/>
          </p:nvPr>
        </p:nvSpPr>
        <p:spPr>
          <a:xfrm>
            <a:off x="612648" y="2212848"/>
            <a:ext cx="3553412" cy="4122420"/>
          </a:xfrm>
        </p:spPr>
        <p:txBody>
          <a:bodyPr>
            <a:normAutofit/>
          </a:bodyPr>
          <a:lstStyle/>
          <a:p>
            <a:r>
              <a:rPr lang="en-GB" sz="1800"/>
              <a:t>To explore the key concepts of empowerment, inclusion and enabling and the impacts they have upon the older person. </a:t>
            </a:r>
          </a:p>
        </p:txBody>
      </p:sp>
      <p:pic>
        <p:nvPicPr>
          <p:cNvPr id="5" name="Picture 4">
            <a:extLst>
              <a:ext uri="{FF2B5EF4-FFF2-40B4-BE49-F238E27FC236}">
                <a16:creationId xmlns:a16="http://schemas.microsoft.com/office/drawing/2014/main" id="{2F7BAA61-E2CC-63BB-05BC-110D9E88C5B8}"/>
              </a:ext>
            </a:extLst>
          </p:cNvPr>
          <p:cNvPicPr>
            <a:picLocks noChangeAspect="1"/>
          </p:cNvPicPr>
          <p:nvPr/>
        </p:nvPicPr>
        <p:blipFill>
          <a:blip r:embed="rId2"/>
          <a:srcRect l="17213" r="21768"/>
          <a:stretch>
            <a:fillRect/>
          </a:stretch>
        </p:blipFill>
        <p:spPr>
          <a:xfrm>
            <a:off x="4752550" y="10"/>
            <a:ext cx="7439450" cy="6857990"/>
          </a:xfrm>
          <a:prstGeom prst="rect">
            <a:avLst/>
          </a:prstGeom>
        </p:spPr>
      </p:pic>
    </p:spTree>
    <p:extLst>
      <p:ext uri="{BB962C8B-B14F-4D97-AF65-F5344CB8AC3E}">
        <p14:creationId xmlns:p14="http://schemas.microsoft.com/office/powerpoint/2010/main" val="757764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F2C87-6DDF-2829-81F1-52C8B74609A2}"/>
              </a:ext>
            </a:extLst>
          </p:cNvPr>
          <p:cNvSpPr>
            <a:spLocks noGrp="1"/>
          </p:cNvSpPr>
          <p:nvPr>
            <p:ph type="title"/>
          </p:nvPr>
        </p:nvSpPr>
        <p:spPr>
          <a:xfrm>
            <a:off x="612650" y="1252728"/>
            <a:ext cx="2905613" cy="4768815"/>
          </a:xfrm>
        </p:spPr>
        <p:txBody>
          <a:bodyPr>
            <a:normAutofit/>
          </a:bodyPr>
          <a:lstStyle/>
          <a:p>
            <a:r>
              <a:rPr lang="en-GB" sz="3200"/>
              <a:t>Lecture Objectives: </a:t>
            </a:r>
          </a:p>
        </p:txBody>
      </p:sp>
      <p:graphicFrame>
        <p:nvGraphicFramePr>
          <p:cNvPr id="5" name="Content Placeholder 2">
            <a:extLst>
              <a:ext uri="{FF2B5EF4-FFF2-40B4-BE49-F238E27FC236}">
                <a16:creationId xmlns:a16="http://schemas.microsoft.com/office/drawing/2014/main" id="{A1E513B9-0F0E-657D-E991-BDF977A4B2DA}"/>
              </a:ext>
            </a:extLst>
          </p:cNvPr>
          <p:cNvGraphicFramePr>
            <a:graphicFrameLocks noGrp="1"/>
          </p:cNvGraphicFramePr>
          <p:nvPr>
            <p:ph idx="1"/>
            <p:extLst>
              <p:ext uri="{D42A27DB-BD31-4B8C-83A1-F6EECF244321}">
                <p14:modId xmlns:p14="http://schemas.microsoft.com/office/powerpoint/2010/main" val="1084831844"/>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9213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09913-BAB1-2177-EC07-1337AACCC86C}"/>
              </a:ext>
            </a:extLst>
          </p:cNvPr>
          <p:cNvSpPr>
            <a:spLocks noGrp="1"/>
          </p:cNvSpPr>
          <p:nvPr>
            <p:ph type="title"/>
          </p:nvPr>
        </p:nvSpPr>
        <p:spPr>
          <a:xfrm>
            <a:off x="612648" y="603504"/>
            <a:ext cx="3553412" cy="1527048"/>
          </a:xfrm>
        </p:spPr>
        <p:txBody>
          <a:bodyPr anchor="b">
            <a:normAutofit/>
          </a:bodyPr>
          <a:lstStyle/>
          <a:p>
            <a:pPr algn="ctr"/>
            <a:r>
              <a:rPr lang="en-GB" sz="3300" dirty="0"/>
              <a:t>What is Empowerment? </a:t>
            </a:r>
          </a:p>
        </p:txBody>
      </p:sp>
      <p:sp>
        <p:nvSpPr>
          <p:cNvPr id="3" name="Content Placeholder 2">
            <a:extLst>
              <a:ext uri="{FF2B5EF4-FFF2-40B4-BE49-F238E27FC236}">
                <a16:creationId xmlns:a16="http://schemas.microsoft.com/office/drawing/2014/main" id="{D59AE444-0294-D6CB-AE43-3231B4E79CE8}"/>
              </a:ext>
            </a:extLst>
          </p:cNvPr>
          <p:cNvSpPr>
            <a:spLocks noGrp="1"/>
          </p:cNvSpPr>
          <p:nvPr>
            <p:ph idx="1"/>
          </p:nvPr>
        </p:nvSpPr>
        <p:spPr>
          <a:xfrm>
            <a:off x="235556" y="2374354"/>
            <a:ext cx="4307595" cy="3629837"/>
          </a:xfrm>
        </p:spPr>
        <p:txBody>
          <a:bodyPr>
            <a:normAutofit/>
          </a:bodyPr>
          <a:lstStyle/>
          <a:p>
            <a:pPr marL="0" indent="0" algn="ctr">
              <a:buNone/>
            </a:pPr>
            <a:r>
              <a:rPr lang="en-GB" sz="1800" dirty="0"/>
              <a:t>"When you hear the word empowerment, what does it mean to you – either in your own life or in the context of supporting others?“</a:t>
            </a:r>
          </a:p>
          <a:p>
            <a:pPr marL="0" indent="0">
              <a:buNone/>
            </a:pPr>
            <a:r>
              <a:rPr lang="en-GB" sz="1800" dirty="0"/>
              <a:t>Step 1: write 3 words associated with empowerment </a:t>
            </a:r>
          </a:p>
          <a:p>
            <a:pPr marL="0" indent="0">
              <a:buNone/>
            </a:pPr>
            <a:r>
              <a:rPr lang="en-GB" sz="1800" dirty="0"/>
              <a:t>Step 2: Compare words with others </a:t>
            </a:r>
          </a:p>
          <a:p>
            <a:pPr marL="0" indent="0">
              <a:buNone/>
            </a:pPr>
            <a:r>
              <a:rPr lang="en-GB" sz="1800" dirty="0"/>
              <a:t>Step 3: Place these into themes</a:t>
            </a:r>
          </a:p>
        </p:txBody>
      </p:sp>
      <p:pic>
        <p:nvPicPr>
          <p:cNvPr id="2050" name="Picture 2" descr="Five Steps To Becoming An Empowered Woman (Or Man) Business Owner">
            <a:extLst>
              <a:ext uri="{FF2B5EF4-FFF2-40B4-BE49-F238E27FC236}">
                <a16:creationId xmlns:a16="http://schemas.microsoft.com/office/drawing/2014/main" id="{9096CB18-2368-0171-9E37-A09C703C72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556" r="14306"/>
          <a:stretch>
            <a:fillRect/>
          </a:stretch>
        </p:blipFill>
        <p:spPr bwMode="auto">
          <a:xfrm>
            <a:off x="4752550" y="10"/>
            <a:ext cx="743945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447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BDAE5-2FEA-A4C3-9782-148B937946C3}"/>
              </a:ext>
            </a:extLst>
          </p:cNvPr>
          <p:cNvSpPr>
            <a:spLocks noGrp="1"/>
          </p:cNvSpPr>
          <p:nvPr>
            <p:ph type="title"/>
          </p:nvPr>
        </p:nvSpPr>
        <p:spPr>
          <a:xfrm>
            <a:off x="1034797" y="0"/>
            <a:ext cx="4361686" cy="1527048"/>
          </a:xfrm>
        </p:spPr>
        <p:txBody>
          <a:bodyPr anchor="b">
            <a:normAutofit/>
          </a:bodyPr>
          <a:lstStyle/>
          <a:p>
            <a:pPr algn="ctr"/>
            <a:r>
              <a:rPr lang="en-GB" dirty="0"/>
              <a:t>Empowerment </a:t>
            </a:r>
          </a:p>
        </p:txBody>
      </p:sp>
      <p:sp>
        <p:nvSpPr>
          <p:cNvPr id="13" name="Content Placeholder 2">
            <a:extLst>
              <a:ext uri="{FF2B5EF4-FFF2-40B4-BE49-F238E27FC236}">
                <a16:creationId xmlns:a16="http://schemas.microsoft.com/office/drawing/2014/main" id="{3EBAC976-11A5-2411-BC67-72F64C618D76}"/>
              </a:ext>
            </a:extLst>
          </p:cNvPr>
          <p:cNvSpPr>
            <a:spLocks noGrp="1"/>
          </p:cNvSpPr>
          <p:nvPr>
            <p:ph idx="1"/>
          </p:nvPr>
        </p:nvSpPr>
        <p:spPr>
          <a:xfrm>
            <a:off x="82296" y="1655064"/>
            <a:ext cx="5736335" cy="4654296"/>
          </a:xfrm>
        </p:spPr>
        <p:txBody>
          <a:bodyPr>
            <a:normAutofit/>
          </a:bodyPr>
          <a:lstStyle/>
          <a:p>
            <a:r>
              <a:rPr lang="en-GB" sz="1800" dirty="0"/>
              <a:t>The World Health Organization (1998) defines empowerment as “a process through which people gain greater control over decisions and actions affecting their health”</a:t>
            </a:r>
          </a:p>
          <a:p>
            <a:r>
              <a:rPr lang="en-GB" sz="1800" dirty="0"/>
              <a:t>“Empowerment is value driven and assumes values of social justice, solidarity and inclusion, and it strives for full citizenship and a high quality of life for everyone, especially for society’s most vulnerable groups” (De Witte and </a:t>
            </a:r>
            <a:r>
              <a:rPr lang="en-GB" sz="1800" dirty="0" err="1"/>
              <a:t>Regenmortel</a:t>
            </a:r>
            <a:r>
              <a:rPr lang="en-GB" sz="1800" dirty="0"/>
              <a:t>, 2023. p. 21) </a:t>
            </a:r>
          </a:p>
        </p:txBody>
      </p:sp>
      <p:pic>
        <p:nvPicPr>
          <p:cNvPr id="4" name="Picture 3" descr="A person and women sitting in a wheelchairs&#10;&#10;AI-generated content may be incorrect.">
            <a:extLst>
              <a:ext uri="{FF2B5EF4-FFF2-40B4-BE49-F238E27FC236}">
                <a16:creationId xmlns:a16="http://schemas.microsoft.com/office/drawing/2014/main" id="{AB5F1674-D94C-A676-252F-9315417EF191}"/>
              </a:ext>
            </a:extLst>
          </p:cNvPr>
          <p:cNvPicPr>
            <a:picLocks noChangeAspect="1"/>
          </p:cNvPicPr>
          <p:nvPr/>
        </p:nvPicPr>
        <p:blipFill>
          <a:blip r:embed="rId2"/>
          <a:srcRect l="26796" r="11170" b="-2"/>
          <a:stretch>
            <a:fillRect/>
          </a:stretch>
        </p:blipFill>
        <p:spPr>
          <a:xfrm>
            <a:off x="5818632" y="-1"/>
            <a:ext cx="6373368" cy="6858001"/>
          </a:xfrm>
          <a:prstGeom prst="rect">
            <a:avLst/>
          </a:prstGeom>
        </p:spPr>
      </p:pic>
    </p:spTree>
    <p:extLst>
      <p:ext uri="{BB962C8B-B14F-4D97-AF65-F5344CB8AC3E}">
        <p14:creationId xmlns:p14="http://schemas.microsoft.com/office/powerpoint/2010/main" val="1127074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6EEEB-7FC3-672B-46A6-8FE378F7E32B}"/>
              </a:ext>
            </a:extLst>
          </p:cNvPr>
          <p:cNvSpPr>
            <a:spLocks noGrp="1"/>
          </p:cNvSpPr>
          <p:nvPr>
            <p:ph type="title"/>
          </p:nvPr>
        </p:nvSpPr>
        <p:spPr>
          <a:xfrm>
            <a:off x="7123007" y="0"/>
            <a:ext cx="4361693" cy="1527049"/>
          </a:xfrm>
        </p:spPr>
        <p:txBody>
          <a:bodyPr anchor="b">
            <a:normAutofit/>
          </a:bodyPr>
          <a:lstStyle/>
          <a:p>
            <a:r>
              <a:rPr lang="en-GB" sz="3300" dirty="0"/>
              <a:t>Theoretical features of Empowerment </a:t>
            </a:r>
          </a:p>
        </p:txBody>
      </p:sp>
      <p:pic>
        <p:nvPicPr>
          <p:cNvPr id="5" name="Picture 4" descr="Hands holding each other's wrists and interlinked to form a circle">
            <a:extLst>
              <a:ext uri="{FF2B5EF4-FFF2-40B4-BE49-F238E27FC236}">
                <a16:creationId xmlns:a16="http://schemas.microsoft.com/office/drawing/2014/main" id="{4772048F-06A3-7CD8-E6C9-4589A2A1B890}"/>
              </a:ext>
            </a:extLst>
          </p:cNvPr>
          <p:cNvPicPr>
            <a:picLocks noChangeAspect="1"/>
          </p:cNvPicPr>
          <p:nvPr/>
        </p:nvPicPr>
        <p:blipFill>
          <a:blip r:embed="rId2"/>
          <a:srcRect l="20801" r="17165" b="-1"/>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36274B8B-A5FA-6C73-74C9-C37703F7DAA8}"/>
              </a:ext>
            </a:extLst>
          </p:cNvPr>
          <p:cNvSpPr>
            <a:spLocks noGrp="1"/>
          </p:cNvSpPr>
          <p:nvPr>
            <p:ph idx="1"/>
          </p:nvPr>
        </p:nvSpPr>
        <p:spPr>
          <a:xfrm>
            <a:off x="6373369" y="1527049"/>
            <a:ext cx="5897289" cy="4782311"/>
          </a:xfrm>
        </p:spPr>
        <p:txBody>
          <a:bodyPr>
            <a:normAutofit lnSpcReduction="10000"/>
          </a:bodyPr>
          <a:lstStyle/>
          <a:p>
            <a:pPr>
              <a:lnSpc>
                <a:spcPct val="150000"/>
              </a:lnSpc>
            </a:pPr>
            <a:r>
              <a:rPr lang="en-GB" sz="1800" dirty="0"/>
              <a:t>Focuses on psychological aspects of the individual</a:t>
            </a:r>
          </a:p>
          <a:p>
            <a:pPr>
              <a:lnSpc>
                <a:spcPct val="150000"/>
              </a:lnSpc>
            </a:pPr>
            <a:r>
              <a:rPr lang="en-GB" sz="1800" dirty="0"/>
              <a:t>Rooted in the strengths-based perspective</a:t>
            </a:r>
          </a:p>
          <a:p>
            <a:pPr>
              <a:lnSpc>
                <a:spcPct val="150000"/>
              </a:lnSpc>
            </a:pPr>
            <a:r>
              <a:rPr lang="en-GB" sz="1800" dirty="0"/>
              <a:t>Recognises both capabilities and vulnerabilities</a:t>
            </a:r>
          </a:p>
          <a:p>
            <a:pPr>
              <a:lnSpc>
                <a:spcPct val="150000"/>
              </a:lnSpc>
            </a:pPr>
            <a:r>
              <a:rPr lang="en-GB" sz="1800" dirty="0"/>
              <a:t>Integrates strength with social connection</a:t>
            </a:r>
          </a:p>
          <a:p>
            <a:pPr>
              <a:lnSpc>
                <a:spcPct val="150000"/>
              </a:lnSpc>
            </a:pPr>
            <a:r>
              <a:rPr lang="en-GB" sz="1800" dirty="0"/>
              <a:t>Male-associated traits: control, power, influence</a:t>
            </a:r>
          </a:p>
          <a:p>
            <a:pPr>
              <a:lnSpc>
                <a:spcPct val="150000"/>
              </a:lnSpc>
            </a:pPr>
            <a:r>
              <a:rPr lang="en-GB" sz="1800" dirty="0"/>
              <a:t>Female-associated traits: cooperation, unity, collaboration</a:t>
            </a:r>
          </a:p>
          <a:p>
            <a:pPr marL="0" indent="0">
              <a:buNone/>
            </a:pPr>
            <a:endParaRPr lang="en-GB" sz="1800" dirty="0"/>
          </a:p>
          <a:p>
            <a:pPr marL="0" indent="0">
              <a:buNone/>
            </a:pPr>
            <a:endParaRPr lang="en-GB" sz="1800" dirty="0"/>
          </a:p>
          <a:p>
            <a:pPr marL="0" indent="0" algn="ctr">
              <a:buNone/>
            </a:pPr>
            <a:r>
              <a:rPr lang="en-GB" sz="1800" dirty="0"/>
              <a:t>(De Witte and </a:t>
            </a:r>
            <a:r>
              <a:rPr lang="en-GB" sz="1800" dirty="0" err="1"/>
              <a:t>Regenmortel</a:t>
            </a:r>
            <a:r>
              <a:rPr lang="en-GB" sz="1800" dirty="0"/>
              <a:t>, 2023, p. 21)</a:t>
            </a:r>
          </a:p>
        </p:txBody>
      </p:sp>
    </p:spTree>
    <p:extLst>
      <p:ext uri="{BB962C8B-B14F-4D97-AF65-F5344CB8AC3E}">
        <p14:creationId xmlns:p14="http://schemas.microsoft.com/office/powerpoint/2010/main" val="381015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18A11F-0053-294A-9696-8BA754630721}"/>
              </a:ext>
            </a:extLst>
          </p:cNvPr>
          <p:cNvSpPr>
            <a:spLocks noGrp="1"/>
          </p:cNvSpPr>
          <p:nvPr>
            <p:ph type="title"/>
          </p:nvPr>
        </p:nvSpPr>
        <p:spPr>
          <a:xfrm>
            <a:off x="612648" y="603504"/>
            <a:ext cx="3553412" cy="1527048"/>
          </a:xfrm>
        </p:spPr>
        <p:txBody>
          <a:bodyPr anchor="b">
            <a:normAutofit/>
          </a:bodyPr>
          <a:lstStyle/>
          <a:p>
            <a:r>
              <a:rPr lang="en-GB" sz="3300"/>
              <a:t>Dimensions of psychological empowerment </a:t>
            </a:r>
          </a:p>
        </p:txBody>
      </p:sp>
      <p:sp>
        <p:nvSpPr>
          <p:cNvPr id="3" name="Content Placeholder 2">
            <a:extLst>
              <a:ext uri="{FF2B5EF4-FFF2-40B4-BE49-F238E27FC236}">
                <a16:creationId xmlns:a16="http://schemas.microsoft.com/office/drawing/2014/main" id="{45EF256A-8ECB-FBC7-5F2E-FA63B4287D6F}"/>
              </a:ext>
            </a:extLst>
          </p:cNvPr>
          <p:cNvSpPr>
            <a:spLocks noGrp="1"/>
          </p:cNvSpPr>
          <p:nvPr>
            <p:ph idx="1"/>
          </p:nvPr>
        </p:nvSpPr>
        <p:spPr>
          <a:xfrm>
            <a:off x="612648" y="2212848"/>
            <a:ext cx="3553412" cy="4122420"/>
          </a:xfrm>
        </p:spPr>
        <p:txBody>
          <a:bodyPr>
            <a:normAutofit/>
          </a:bodyPr>
          <a:lstStyle/>
          <a:p>
            <a:pPr marL="0" indent="0">
              <a:lnSpc>
                <a:spcPct val="110000"/>
              </a:lnSpc>
              <a:buNone/>
            </a:pPr>
            <a:r>
              <a:rPr lang="en-GB" sz="1800" dirty="0"/>
              <a:t>Zimmerman, one of the founders of psychological empowerment distinguishes three components of empowerment on the individual level: </a:t>
            </a:r>
          </a:p>
          <a:p>
            <a:pPr>
              <a:lnSpc>
                <a:spcPct val="110000"/>
              </a:lnSpc>
            </a:pPr>
            <a:r>
              <a:rPr lang="en-GB" sz="1800" dirty="0"/>
              <a:t>The Intrapersonal </a:t>
            </a:r>
          </a:p>
          <a:p>
            <a:pPr>
              <a:lnSpc>
                <a:spcPct val="110000"/>
              </a:lnSpc>
            </a:pPr>
            <a:r>
              <a:rPr lang="en-GB" sz="1800" dirty="0"/>
              <a:t>The Interpersonal </a:t>
            </a:r>
          </a:p>
          <a:p>
            <a:pPr>
              <a:lnSpc>
                <a:spcPct val="110000"/>
              </a:lnSpc>
            </a:pPr>
            <a:r>
              <a:rPr lang="en-GB" sz="1800" dirty="0"/>
              <a:t>The Behavioural </a:t>
            </a:r>
          </a:p>
          <a:p>
            <a:pPr marL="0" indent="0" algn="ctr">
              <a:lnSpc>
                <a:spcPct val="110000"/>
              </a:lnSpc>
              <a:buNone/>
            </a:pPr>
            <a:r>
              <a:rPr lang="en-GB" sz="1800" dirty="0"/>
              <a:t>(De Witte and </a:t>
            </a:r>
            <a:r>
              <a:rPr lang="en-GB" sz="1800" dirty="0" err="1"/>
              <a:t>Regenmortel</a:t>
            </a:r>
            <a:r>
              <a:rPr lang="en-GB" sz="1800" dirty="0"/>
              <a:t>, 2023)</a:t>
            </a:r>
          </a:p>
          <a:p>
            <a:pPr>
              <a:lnSpc>
                <a:spcPct val="110000"/>
              </a:lnSpc>
            </a:pPr>
            <a:endParaRPr lang="en-GB" sz="1800" dirty="0"/>
          </a:p>
        </p:txBody>
      </p:sp>
      <p:pic>
        <p:nvPicPr>
          <p:cNvPr id="1026" name="Picture 2" descr="Elderly Empowerment – RICE">
            <a:extLst>
              <a:ext uri="{FF2B5EF4-FFF2-40B4-BE49-F238E27FC236}">
                <a16:creationId xmlns:a16="http://schemas.microsoft.com/office/drawing/2014/main" id="{0F6BE46E-4BA8-6174-DE7F-88BA775450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082"/>
          <a:stretch>
            <a:fillRect/>
          </a:stretch>
        </p:blipFill>
        <p:spPr bwMode="auto">
          <a:xfrm>
            <a:off x="4752550" y="10"/>
            <a:ext cx="743945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274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9D68-4F49-5659-2CF9-6E40A058350F}"/>
              </a:ext>
            </a:extLst>
          </p:cNvPr>
          <p:cNvSpPr>
            <a:spLocks noGrp="1"/>
          </p:cNvSpPr>
          <p:nvPr>
            <p:ph type="title"/>
          </p:nvPr>
        </p:nvSpPr>
        <p:spPr/>
        <p:txBody>
          <a:bodyPr/>
          <a:lstStyle/>
          <a:p>
            <a:pPr algn="ctr"/>
            <a:r>
              <a:rPr lang="en-GB" dirty="0"/>
              <a:t>What do you think empowerment looks like for older adults?"</a:t>
            </a:r>
          </a:p>
        </p:txBody>
      </p:sp>
      <p:pic>
        <p:nvPicPr>
          <p:cNvPr id="4" name="Content Placeholder 3">
            <a:extLst>
              <a:ext uri="{FF2B5EF4-FFF2-40B4-BE49-F238E27FC236}">
                <a16:creationId xmlns:a16="http://schemas.microsoft.com/office/drawing/2014/main" id="{65F8C35C-E3C9-7913-4E25-86670106F118}"/>
              </a:ext>
            </a:extLst>
          </p:cNvPr>
          <p:cNvPicPr>
            <a:picLocks noGrp="1" noChangeAspect="1"/>
          </p:cNvPicPr>
          <p:nvPr>
            <p:ph idx="1"/>
          </p:nvPr>
        </p:nvPicPr>
        <p:blipFill>
          <a:blip r:embed="rId3"/>
          <a:stretch>
            <a:fillRect/>
          </a:stretch>
        </p:blipFill>
        <p:spPr>
          <a:xfrm>
            <a:off x="1551762" y="1716088"/>
            <a:ext cx="8775739" cy="4592637"/>
          </a:xfrm>
          <a:prstGeom prst="rect">
            <a:avLst/>
          </a:prstGeom>
        </p:spPr>
      </p:pic>
    </p:spTree>
    <p:extLst>
      <p:ext uri="{BB962C8B-B14F-4D97-AF65-F5344CB8AC3E}">
        <p14:creationId xmlns:p14="http://schemas.microsoft.com/office/powerpoint/2010/main" val="2019208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F16F8-DDF3-ABE6-54D5-D8F2E1927CB0}"/>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sz="2500" dirty="0"/>
              <a:t>What’s the difference between helping and enabling? </a:t>
            </a:r>
          </a:p>
        </p:txBody>
      </p:sp>
      <p:pic>
        <p:nvPicPr>
          <p:cNvPr id="4" name="Online Media 3" title="Where is the Line Between Enabling and Helping?">
            <a:hlinkClick r:id="" action="ppaction://media"/>
            <a:extLst>
              <a:ext uri="{FF2B5EF4-FFF2-40B4-BE49-F238E27FC236}">
                <a16:creationId xmlns:a16="http://schemas.microsoft.com/office/drawing/2014/main" id="{024EFB0E-31BA-E7CD-6E73-9DF343D1563A}"/>
              </a:ext>
            </a:extLst>
          </p:cNvPr>
          <p:cNvPicPr>
            <a:picLocks noGrp="1" noRot="1" noChangeAspect="1"/>
          </p:cNvPicPr>
          <p:nvPr>
            <p:ph idx="1"/>
            <a:videoFile r:link="rId1"/>
          </p:nvPr>
        </p:nvPicPr>
        <p:blipFill>
          <a:blip r:embed="rId4"/>
          <a:stretch>
            <a:fillRect/>
          </a:stretch>
        </p:blipFill>
        <p:spPr>
          <a:xfrm>
            <a:off x="2049982" y="1782115"/>
            <a:ext cx="8092035" cy="4572000"/>
          </a:xfrm>
          <a:prstGeom prst="rect">
            <a:avLst/>
          </a:prstGeom>
        </p:spPr>
      </p:pic>
    </p:spTree>
    <p:extLst>
      <p:ext uri="{BB962C8B-B14F-4D97-AF65-F5344CB8AC3E}">
        <p14:creationId xmlns:p14="http://schemas.microsoft.com/office/powerpoint/2010/main" val="4815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815EB-9E42-164F-D160-7DEB2E895616}"/>
              </a:ext>
            </a:extLst>
          </p:cNvPr>
          <p:cNvSpPr>
            <a:spLocks noGrp="1"/>
          </p:cNvSpPr>
          <p:nvPr>
            <p:ph type="title"/>
          </p:nvPr>
        </p:nvSpPr>
        <p:spPr>
          <a:xfrm>
            <a:off x="612650" y="1252728"/>
            <a:ext cx="2905613" cy="4768815"/>
          </a:xfrm>
        </p:spPr>
        <p:txBody>
          <a:bodyPr>
            <a:normAutofit/>
          </a:bodyPr>
          <a:lstStyle/>
          <a:p>
            <a:pPr algn="ctr"/>
            <a:r>
              <a:rPr lang="en-GB" sz="3200" dirty="0"/>
              <a:t>What is enabling? </a:t>
            </a:r>
          </a:p>
        </p:txBody>
      </p:sp>
      <p:graphicFrame>
        <p:nvGraphicFramePr>
          <p:cNvPr id="12" name="Content Placeholder 2">
            <a:extLst>
              <a:ext uri="{FF2B5EF4-FFF2-40B4-BE49-F238E27FC236}">
                <a16:creationId xmlns:a16="http://schemas.microsoft.com/office/drawing/2014/main" id="{A33E22BA-A4A8-5098-0374-11AA528D6981}"/>
              </a:ext>
            </a:extLst>
          </p:cNvPr>
          <p:cNvGraphicFramePr>
            <a:graphicFrameLocks noGrp="1"/>
          </p:cNvGraphicFramePr>
          <p:nvPr>
            <p:ph idx="1"/>
            <p:extLst>
              <p:ext uri="{D42A27DB-BD31-4B8C-83A1-F6EECF244321}">
                <p14:modId xmlns:p14="http://schemas.microsoft.com/office/powerpoint/2010/main" val="3832503904"/>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3667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345C1-4DB6-5630-82D1-0B5188AD0E5B}"/>
              </a:ext>
            </a:extLst>
          </p:cNvPr>
          <p:cNvSpPr>
            <a:spLocks noGrp="1"/>
          </p:cNvSpPr>
          <p:nvPr>
            <p:ph type="title"/>
          </p:nvPr>
        </p:nvSpPr>
        <p:spPr/>
        <p:txBody>
          <a:bodyPr/>
          <a:lstStyle/>
          <a:p>
            <a:pPr algn="ctr"/>
            <a:r>
              <a:rPr lang="en-GB" dirty="0"/>
              <a:t>Enabling: positive or negative? </a:t>
            </a:r>
          </a:p>
        </p:txBody>
      </p:sp>
      <p:sp>
        <p:nvSpPr>
          <p:cNvPr id="4" name="Arrow: Left-Right 3">
            <a:extLst>
              <a:ext uri="{FF2B5EF4-FFF2-40B4-BE49-F238E27FC236}">
                <a16:creationId xmlns:a16="http://schemas.microsoft.com/office/drawing/2014/main" id="{83F34775-120D-9223-F7A8-AE5FFA409218}"/>
              </a:ext>
            </a:extLst>
          </p:cNvPr>
          <p:cNvSpPr/>
          <p:nvPr/>
        </p:nvSpPr>
        <p:spPr>
          <a:xfrm>
            <a:off x="3691128" y="2689995"/>
            <a:ext cx="4809744" cy="1389888"/>
          </a:xfrm>
          <a:prstGeom prst="leftRightArrow">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Which is it? </a:t>
            </a:r>
          </a:p>
        </p:txBody>
      </p:sp>
      <p:sp>
        <p:nvSpPr>
          <p:cNvPr id="5" name="Oval 4">
            <a:extLst>
              <a:ext uri="{FF2B5EF4-FFF2-40B4-BE49-F238E27FC236}">
                <a16:creationId xmlns:a16="http://schemas.microsoft.com/office/drawing/2014/main" id="{238097BE-CF3F-B9B5-15BC-F5D5CF604D4F}"/>
              </a:ext>
            </a:extLst>
          </p:cNvPr>
          <p:cNvSpPr/>
          <p:nvPr/>
        </p:nvSpPr>
        <p:spPr>
          <a:xfrm>
            <a:off x="1107242" y="2529004"/>
            <a:ext cx="2212848" cy="1711870"/>
          </a:xfrm>
          <a:prstGeom prst="ellipse">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Negative</a:t>
            </a:r>
          </a:p>
        </p:txBody>
      </p:sp>
      <p:sp>
        <p:nvSpPr>
          <p:cNvPr id="6" name="Oval 5">
            <a:extLst>
              <a:ext uri="{FF2B5EF4-FFF2-40B4-BE49-F238E27FC236}">
                <a16:creationId xmlns:a16="http://schemas.microsoft.com/office/drawing/2014/main" id="{9BFF3965-9446-D07F-910F-9B7E7C860CF8}"/>
              </a:ext>
            </a:extLst>
          </p:cNvPr>
          <p:cNvSpPr/>
          <p:nvPr/>
        </p:nvSpPr>
        <p:spPr>
          <a:xfrm>
            <a:off x="8871910" y="2689995"/>
            <a:ext cx="2286818" cy="1711870"/>
          </a:xfrm>
          <a:prstGeom prst="ellipse">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Positive </a:t>
            </a:r>
          </a:p>
        </p:txBody>
      </p:sp>
    </p:spTree>
    <p:extLst>
      <p:ext uri="{BB962C8B-B14F-4D97-AF65-F5344CB8AC3E}">
        <p14:creationId xmlns:p14="http://schemas.microsoft.com/office/powerpoint/2010/main" val="3485357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3B9D3-C1D2-B95F-CB02-DAF2F1702B3D}"/>
              </a:ext>
            </a:extLst>
          </p:cNvPr>
          <p:cNvSpPr>
            <a:spLocks noGrp="1"/>
          </p:cNvSpPr>
          <p:nvPr>
            <p:ph type="title"/>
          </p:nvPr>
        </p:nvSpPr>
        <p:spPr>
          <a:xfrm>
            <a:off x="612649" y="548638"/>
            <a:ext cx="3493008" cy="5788152"/>
          </a:xfrm>
        </p:spPr>
        <p:txBody>
          <a:bodyPr anchor="ctr">
            <a:normAutofit/>
          </a:bodyPr>
          <a:lstStyle/>
          <a:p>
            <a:r>
              <a:rPr lang="en-GB" sz="4000" dirty="0"/>
              <a:t>Helping vs Enabling Sorting Task: Example</a:t>
            </a:r>
          </a:p>
        </p:txBody>
      </p:sp>
      <p:graphicFrame>
        <p:nvGraphicFramePr>
          <p:cNvPr id="6" name="Rectangle 1">
            <a:extLst>
              <a:ext uri="{FF2B5EF4-FFF2-40B4-BE49-F238E27FC236}">
                <a16:creationId xmlns:a16="http://schemas.microsoft.com/office/drawing/2014/main" id="{8A29ACBD-C099-E619-BCE1-41B2766AD21B}"/>
              </a:ext>
            </a:extLst>
          </p:cNvPr>
          <p:cNvGraphicFramePr>
            <a:graphicFrameLocks noGrp="1"/>
          </p:cNvGraphicFramePr>
          <p:nvPr>
            <p:ph idx="1"/>
            <p:extLst>
              <p:ext uri="{D42A27DB-BD31-4B8C-83A1-F6EECF244321}">
                <p14:modId xmlns:p14="http://schemas.microsoft.com/office/powerpoint/2010/main" val="9638927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6877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32CFB-229F-D396-9123-C25F98175096}"/>
              </a:ext>
            </a:extLst>
          </p:cNvPr>
          <p:cNvSpPr>
            <a:spLocks noGrp="1"/>
          </p:cNvSpPr>
          <p:nvPr>
            <p:ph type="title"/>
          </p:nvPr>
        </p:nvSpPr>
        <p:spPr>
          <a:xfrm>
            <a:off x="612649" y="548638"/>
            <a:ext cx="3493008" cy="5788152"/>
          </a:xfrm>
        </p:spPr>
        <p:txBody>
          <a:bodyPr anchor="ctr">
            <a:normAutofit/>
          </a:bodyPr>
          <a:lstStyle/>
          <a:p>
            <a:r>
              <a:rPr lang="en-GB" sz="4000"/>
              <a:t>Helping vs Enabling Sorting Task: Your turn </a:t>
            </a:r>
          </a:p>
        </p:txBody>
      </p:sp>
      <p:graphicFrame>
        <p:nvGraphicFramePr>
          <p:cNvPr id="5" name="Content Placeholder 2">
            <a:extLst>
              <a:ext uri="{FF2B5EF4-FFF2-40B4-BE49-F238E27FC236}">
                <a16:creationId xmlns:a16="http://schemas.microsoft.com/office/drawing/2014/main" id="{39507ED0-BBD4-C080-BEB4-BC698EA29B8D}"/>
              </a:ext>
            </a:extLst>
          </p:cNvPr>
          <p:cNvGraphicFramePr>
            <a:graphicFrameLocks noGrp="1"/>
          </p:cNvGraphicFramePr>
          <p:nvPr>
            <p:ph idx="1"/>
            <p:extLst>
              <p:ext uri="{D42A27DB-BD31-4B8C-83A1-F6EECF244321}">
                <p14:modId xmlns:p14="http://schemas.microsoft.com/office/powerpoint/2010/main" val="686562199"/>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4740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Content Placeholder 3" descr="A group of people posing for a photo&#10;&#10;AI-generated content may be incorrect.">
            <a:extLst>
              <a:ext uri="{FF2B5EF4-FFF2-40B4-BE49-F238E27FC236}">
                <a16:creationId xmlns:a16="http://schemas.microsoft.com/office/drawing/2014/main" id="{206D4A2B-3383-7672-650F-ABE56CAB3888}"/>
              </a:ext>
            </a:extLst>
          </p:cNvPr>
          <p:cNvPicPr>
            <a:picLocks noGrp="1" noChangeAspect="1"/>
          </p:cNvPicPr>
          <p:nvPr>
            <p:ph idx="1"/>
          </p:nvPr>
        </p:nvPicPr>
        <p:blipFill>
          <a:blip r:embed="rId3"/>
          <a:srcRect l="9091" t="1628" b="21764"/>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1906"/>
            <a:ext cx="12191999" cy="1246094"/>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C859BC4A-0E9A-6905-8275-068388E24350}"/>
              </a:ext>
            </a:extLst>
          </p:cNvPr>
          <p:cNvSpPr>
            <a:spLocks noGrp="1"/>
          </p:cNvSpPr>
          <p:nvPr>
            <p:ph type="title"/>
          </p:nvPr>
        </p:nvSpPr>
        <p:spPr>
          <a:xfrm>
            <a:off x="320040" y="5795685"/>
            <a:ext cx="8183880" cy="960120"/>
          </a:xfrm>
        </p:spPr>
        <p:txBody>
          <a:bodyPr vert="horz" lIns="91440" tIns="45720" rIns="91440" bIns="45720" rtlCol="0" anchor="ctr">
            <a:normAutofit/>
          </a:bodyPr>
          <a:lstStyle/>
          <a:p>
            <a:pPr algn="ctr"/>
            <a:r>
              <a:rPr lang="en-US" sz="4000" dirty="0"/>
              <a:t>What is inclusion? </a:t>
            </a:r>
          </a:p>
        </p:txBody>
      </p:sp>
    </p:spTree>
    <p:extLst>
      <p:ext uri="{BB962C8B-B14F-4D97-AF65-F5344CB8AC3E}">
        <p14:creationId xmlns:p14="http://schemas.microsoft.com/office/powerpoint/2010/main" val="26653076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6717-98DF-5B44-6145-FFFD3293901F}"/>
              </a:ext>
            </a:extLst>
          </p:cNvPr>
          <p:cNvSpPr>
            <a:spLocks noGrp="1"/>
          </p:cNvSpPr>
          <p:nvPr>
            <p:ph type="title"/>
          </p:nvPr>
        </p:nvSpPr>
        <p:spPr/>
        <p:txBody>
          <a:bodyPr/>
          <a:lstStyle/>
          <a:p>
            <a:pPr algn="ctr"/>
            <a:r>
              <a:rPr lang="en-GB" dirty="0"/>
              <a:t>Older Person’s rights  </a:t>
            </a:r>
          </a:p>
        </p:txBody>
      </p:sp>
      <p:graphicFrame>
        <p:nvGraphicFramePr>
          <p:cNvPr id="5" name="Content Placeholder 2">
            <a:extLst>
              <a:ext uri="{FF2B5EF4-FFF2-40B4-BE49-F238E27FC236}">
                <a16:creationId xmlns:a16="http://schemas.microsoft.com/office/drawing/2014/main" id="{95FDB7B3-B552-2378-06A8-54D89B1C2008}"/>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312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image of hands applauding">
            <a:extLst>
              <a:ext uri="{FF2B5EF4-FFF2-40B4-BE49-F238E27FC236}">
                <a16:creationId xmlns:a16="http://schemas.microsoft.com/office/drawing/2014/main" id="{22C96BC9-7DF0-647C-1622-09599EB17007}"/>
              </a:ext>
            </a:extLst>
          </p:cNvPr>
          <p:cNvPicPr>
            <a:picLocks noChangeAspect="1"/>
          </p:cNvPicPr>
          <p:nvPr/>
        </p:nvPicPr>
        <p:blipFill>
          <a:blip r:embed="rId3"/>
          <a:srcRect t="16114" r="5245" b="403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08385"/>
            <a:ext cx="12191999" cy="1949616"/>
          </a:xfrm>
          <a:prstGeom prst="rect">
            <a:avLst/>
          </a:pr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515782-4CA6-9964-D257-E0B23A5BBD5F}"/>
              </a:ext>
            </a:extLst>
          </p:cNvPr>
          <p:cNvSpPr>
            <a:spLocks noGrp="1"/>
          </p:cNvSpPr>
          <p:nvPr>
            <p:ph type="title"/>
          </p:nvPr>
        </p:nvSpPr>
        <p:spPr>
          <a:xfrm>
            <a:off x="2326896" y="5268811"/>
            <a:ext cx="7260542" cy="1228763"/>
          </a:xfrm>
        </p:spPr>
        <p:txBody>
          <a:bodyPr vert="horz" lIns="91440" tIns="45720" rIns="91440" bIns="45720" rtlCol="0" anchor="ctr">
            <a:normAutofit/>
          </a:bodyPr>
          <a:lstStyle/>
          <a:p>
            <a:pPr algn="ctr"/>
            <a:r>
              <a:rPr lang="en-US" sz="4000">
                <a:solidFill>
                  <a:srgbClr val="FFFFFF"/>
                </a:solidFill>
              </a:rPr>
              <a:t>Dignity and Respect: What’s the difference? </a:t>
            </a:r>
          </a:p>
        </p:txBody>
      </p:sp>
    </p:spTree>
    <p:extLst>
      <p:ext uri="{BB962C8B-B14F-4D97-AF65-F5344CB8AC3E}">
        <p14:creationId xmlns:p14="http://schemas.microsoft.com/office/powerpoint/2010/main" val="24131674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5C1E2-EEAE-EB47-5982-6FAB13F5A313}"/>
              </a:ext>
            </a:extLst>
          </p:cNvPr>
          <p:cNvSpPr>
            <a:spLocks noGrp="1"/>
          </p:cNvSpPr>
          <p:nvPr>
            <p:ph type="title"/>
          </p:nvPr>
        </p:nvSpPr>
        <p:spPr>
          <a:xfrm>
            <a:off x="612648" y="603504"/>
            <a:ext cx="3553412" cy="1527048"/>
          </a:xfrm>
        </p:spPr>
        <p:txBody>
          <a:bodyPr anchor="b">
            <a:normAutofit/>
          </a:bodyPr>
          <a:lstStyle/>
          <a:p>
            <a:pPr algn="ctr"/>
            <a:r>
              <a:rPr lang="en-GB" dirty="0"/>
              <a:t>Scandinavia’s  Approach </a:t>
            </a:r>
          </a:p>
        </p:txBody>
      </p:sp>
      <p:sp>
        <p:nvSpPr>
          <p:cNvPr id="3" name="Content Placeholder 2">
            <a:extLst>
              <a:ext uri="{FF2B5EF4-FFF2-40B4-BE49-F238E27FC236}">
                <a16:creationId xmlns:a16="http://schemas.microsoft.com/office/drawing/2014/main" id="{9D49A2C8-0C18-7CB3-18B2-34231759B470}"/>
              </a:ext>
            </a:extLst>
          </p:cNvPr>
          <p:cNvSpPr>
            <a:spLocks noGrp="1"/>
          </p:cNvSpPr>
          <p:nvPr>
            <p:ph idx="1"/>
          </p:nvPr>
        </p:nvSpPr>
        <p:spPr>
          <a:xfrm>
            <a:off x="612648" y="2212848"/>
            <a:ext cx="3553412" cy="4122420"/>
          </a:xfrm>
        </p:spPr>
        <p:txBody>
          <a:bodyPr>
            <a:normAutofit/>
          </a:bodyPr>
          <a:lstStyle/>
          <a:p>
            <a:pPr marL="0" indent="0">
              <a:lnSpc>
                <a:spcPct val="110000"/>
              </a:lnSpc>
              <a:buNone/>
            </a:pPr>
            <a:r>
              <a:rPr lang="en-GB" sz="1800"/>
              <a:t>Norway: The Dignity Guarantee (2011)</a:t>
            </a:r>
          </a:p>
          <a:p>
            <a:pPr marL="0" indent="0">
              <a:lnSpc>
                <a:spcPct val="110000"/>
              </a:lnSpc>
              <a:buNone/>
            </a:pPr>
            <a:r>
              <a:rPr lang="en-GB" sz="1800"/>
              <a:t>Finland: The Act for Elderly Care and Services (2013) </a:t>
            </a:r>
          </a:p>
          <a:p>
            <a:pPr marL="0" indent="0">
              <a:lnSpc>
                <a:spcPct val="110000"/>
              </a:lnSpc>
              <a:buNone/>
            </a:pPr>
            <a:r>
              <a:rPr lang="en-GB" sz="1800"/>
              <a:t>Denmark: Dignity policies concentrate on quality of life, autonomy, interdisciplinary care</a:t>
            </a:r>
          </a:p>
          <a:p>
            <a:pPr marL="0" indent="0">
              <a:lnSpc>
                <a:spcPct val="110000"/>
              </a:lnSpc>
              <a:buNone/>
            </a:pPr>
            <a:r>
              <a:rPr lang="en-GB" sz="1800"/>
              <a:t>Sweden: Social Service Act establishing fundamental values for caring for older adults</a:t>
            </a:r>
          </a:p>
        </p:txBody>
      </p:sp>
      <p:pic>
        <p:nvPicPr>
          <p:cNvPr id="3074" name="Picture 2" descr="Is Scandinavia a Country? The Scandinavian Connection Explained">
            <a:extLst>
              <a:ext uri="{FF2B5EF4-FFF2-40B4-BE49-F238E27FC236}">
                <a16:creationId xmlns:a16="http://schemas.microsoft.com/office/drawing/2014/main" id="{EE7E899F-FF42-9D26-EEF3-136DEAB8D5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489" r="15966" b="1"/>
          <a:stretch>
            <a:fillRect/>
          </a:stretch>
        </p:blipFill>
        <p:spPr bwMode="auto">
          <a:xfrm>
            <a:off x="4752550" y="10"/>
            <a:ext cx="743945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555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88F2C-D99D-7545-2116-1D8A79D24B47}"/>
              </a:ext>
            </a:extLst>
          </p:cNvPr>
          <p:cNvSpPr>
            <a:spLocks noGrp="1"/>
          </p:cNvSpPr>
          <p:nvPr>
            <p:ph type="title"/>
          </p:nvPr>
        </p:nvSpPr>
        <p:spPr>
          <a:xfrm>
            <a:off x="612648" y="603504"/>
            <a:ext cx="5862396" cy="1527048"/>
          </a:xfrm>
        </p:spPr>
        <p:txBody>
          <a:bodyPr anchor="b">
            <a:normAutofit/>
          </a:bodyPr>
          <a:lstStyle/>
          <a:p>
            <a:r>
              <a:rPr lang="en-GB" dirty="0"/>
              <a:t>Older Person Views on Dignity: </a:t>
            </a:r>
          </a:p>
        </p:txBody>
      </p:sp>
      <p:sp>
        <p:nvSpPr>
          <p:cNvPr id="3" name="Content Placeholder 2">
            <a:extLst>
              <a:ext uri="{FF2B5EF4-FFF2-40B4-BE49-F238E27FC236}">
                <a16:creationId xmlns:a16="http://schemas.microsoft.com/office/drawing/2014/main" id="{75F57A89-A3DB-A466-DB13-A3109CD8B2CC}"/>
              </a:ext>
            </a:extLst>
          </p:cNvPr>
          <p:cNvSpPr>
            <a:spLocks noGrp="1"/>
          </p:cNvSpPr>
          <p:nvPr>
            <p:ph idx="1"/>
          </p:nvPr>
        </p:nvSpPr>
        <p:spPr>
          <a:xfrm>
            <a:off x="612648" y="2212848"/>
            <a:ext cx="5862396" cy="4096512"/>
          </a:xfrm>
        </p:spPr>
        <p:txBody>
          <a:bodyPr>
            <a:normAutofit/>
          </a:bodyPr>
          <a:lstStyle/>
          <a:p>
            <a:pPr marL="0" indent="0">
              <a:lnSpc>
                <a:spcPct val="110000"/>
              </a:lnSpc>
              <a:buNone/>
            </a:pPr>
            <a:r>
              <a:rPr lang="en-GB" sz="1800" dirty="0"/>
              <a:t>“I think of myself, wanting care, preferably in my own home. To be listened to and not to be persuaded to do things I do not want to do. I prefer to be in my own home with people available to support me to maintain my independence” (Female aged 65-74 at Age Concern Cheshire) </a:t>
            </a:r>
          </a:p>
          <a:p>
            <a:pPr marL="0" indent="0">
              <a:lnSpc>
                <a:spcPct val="110000"/>
              </a:lnSpc>
              <a:buNone/>
            </a:pPr>
            <a:r>
              <a:rPr lang="en-GB" sz="1800" dirty="0"/>
              <a:t>“Care, gentleness, kindness  and respect. Real effort to communicate - time listening and talking” (Female patient aged 65 Mid Cheshire) </a:t>
            </a:r>
          </a:p>
          <a:p>
            <a:pPr marL="0" indent="0">
              <a:lnSpc>
                <a:spcPct val="110000"/>
              </a:lnSpc>
              <a:buNone/>
            </a:pPr>
            <a:r>
              <a:rPr lang="en-GB" sz="1800" dirty="0"/>
              <a:t>“Not pigeon-holing people, not treating them as all the same; asking them what is important for them and how they would like to be cared for.” </a:t>
            </a:r>
          </a:p>
          <a:p>
            <a:pPr marL="0" indent="0">
              <a:lnSpc>
                <a:spcPct val="110000"/>
              </a:lnSpc>
              <a:buNone/>
            </a:pPr>
            <a:endParaRPr lang="en-GB" sz="1800" dirty="0"/>
          </a:p>
          <a:p>
            <a:pPr marL="0" indent="0">
              <a:lnSpc>
                <a:spcPct val="110000"/>
              </a:lnSpc>
              <a:buNone/>
            </a:pPr>
            <a:endParaRPr lang="en-GB" sz="1800" dirty="0"/>
          </a:p>
        </p:txBody>
      </p:sp>
      <p:pic>
        <p:nvPicPr>
          <p:cNvPr id="7" name="Graphic 6" descr="Suburban scene">
            <a:extLst>
              <a:ext uri="{FF2B5EF4-FFF2-40B4-BE49-F238E27FC236}">
                <a16:creationId xmlns:a16="http://schemas.microsoft.com/office/drawing/2014/main" id="{B33DED5C-0D7A-30D1-FF0E-85098456CD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633178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769A2-7F51-4B67-1140-9AE46C618DFA}"/>
              </a:ext>
            </a:extLst>
          </p:cNvPr>
          <p:cNvSpPr>
            <a:spLocks noGrp="1"/>
          </p:cNvSpPr>
          <p:nvPr>
            <p:ph type="title"/>
          </p:nvPr>
        </p:nvSpPr>
        <p:spPr/>
        <p:txBody>
          <a:bodyPr/>
          <a:lstStyle/>
          <a:p>
            <a:pPr algn="ctr"/>
            <a:r>
              <a:rPr lang="en-GB" dirty="0"/>
              <a:t>Older Person’s views </a:t>
            </a:r>
          </a:p>
        </p:txBody>
      </p:sp>
      <p:sp>
        <p:nvSpPr>
          <p:cNvPr id="3" name="Content Placeholder 2">
            <a:extLst>
              <a:ext uri="{FF2B5EF4-FFF2-40B4-BE49-F238E27FC236}">
                <a16:creationId xmlns:a16="http://schemas.microsoft.com/office/drawing/2014/main" id="{B7B8A5EC-B8B3-11D4-FB23-6BBF7C4485AB}"/>
              </a:ext>
            </a:extLst>
          </p:cNvPr>
          <p:cNvSpPr>
            <a:spLocks noGrp="1"/>
          </p:cNvSpPr>
          <p:nvPr>
            <p:ph idx="1"/>
          </p:nvPr>
        </p:nvSpPr>
        <p:spPr/>
        <p:txBody>
          <a:bodyPr>
            <a:normAutofit fontScale="85000" lnSpcReduction="10000"/>
          </a:bodyPr>
          <a:lstStyle/>
          <a:p>
            <a:pPr marL="0" indent="0">
              <a:buNone/>
            </a:pPr>
            <a:r>
              <a:rPr lang="en-GB" dirty="0"/>
              <a:t>A meta-synthesis study by Clancy et al (2021) found emerging themes:</a:t>
            </a:r>
          </a:p>
          <a:p>
            <a:pPr marL="0" indent="0">
              <a:buNone/>
            </a:pPr>
            <a:r>
              <a:rPr lang="en-GB" b="1" dirty="0"/>
              <a:t>An ailing body and mind – a threat to dignity: </a:t>
            </a:r>
          </a:p>
          <a:p>
            <a:r>
              <a:rPr lang="en-GB" dirty="0"/>
              <a:t>I” don’t complain to my sons, telling them that I’m in pain, no, that doesn’t help anyone ...But I am in pain”</a:t>
            </a:r>
          </a:p>
          <a:p>
            <a:pPr marL="0" indent="0">
              <a:buNone/>
            </a:pPr>
            <a:r>
              <a:rPr lang="en-GB" b="1" dirty="0"/>
              <a:t>The fear of becoming a nobody – the need to be acknowledged: </a:t>
            </a:r>
          </a:p>
          <a:p>
            <a:r>
              <a:rPr lang="en-GB" dirty="0"/>
              <a:t>“Some say you have to go to bed before the nightshift arrives. I didn’t like that. Then, I would toss and turn. That is not respect. They have to respect my daily rhythm because I only sleep [for] 5 hours.”</a:t>
            </a:r>
          </a:p>
          <a:p>
            <a:pPr marL="0" indent="0">
              <a:buNone/>
            </a:pPr>
            <a:r>
              <a:rPr lang="en-GB" b="1" dirty="0"/>
              <a:t>The importance of participation and recognition of capabilities: </a:t>
            </a:r>
          </a:p>
          <a:p>
            <a:r>
              <a:rPr lang="en-GB" dirty="0"/>
              <a:t>“As long as you can manage on your own and not be a bother to someone else ... then I think you live a dignified life”</a:t>
            </a:r>
          </a:p>
          <a:p>
            <a:pPr marL="0" indent="0">
              <a:buNone/>
            </a:pPr>
            <a:r>
              <a:rPr lang="en-GB" b="1" dirty="0"/>
              <a:t>Being a victim, feeling trapped: </a:t>
            </a:r>
          </a:p>
          <a:p>
            <a:r>
              <a:rPr lang="en-GB" dirty="0"/>
              <a:t>“You know it is like a prison without bars ( ...) I feel like a prisoner. I have no freedom.”</a:t>
            </a:r>
          </a:p>
        </p:txBody>
      </p:sp>
    </p:spTree>
    <p:extLst>
      <p:ext uri="{BB962C8B-B14F-4D97-AF65-F5344CB8AC3E}">
        <p14:creationId xmlns:p14="http://schemas.microsoft.com/office/powerpoint/2010/main" val="26735250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0160A-6624-C044-EBD8-45AA23F09DA9}"/>
              </a:ext>
            </a:extLst>
          </p:cNvPr>
          <p:cNvSpPr>
            <a:spLocks noGrp="1"/>
          </p:cNvSpPr>
          <p:nvPr>
            <p:ph type="title"/>
          </p:nvPr>
        </p:nvSpPr>
        <p:spPr>
          <a:xfrm>
            <a:off x="1524000" y="548640"/>
            <a:ext cx="9160475" cy="1132258"/>
          </a:xfrm>
        </p:spPr>
        <p:txBody>
          <a:bodyPr anchor="ctr">
            <a:normAutofit/>
          </a:bodyPr>
          <a:lstStyle/>
          <a:p>
            <a:pPr algn="ctr"/>
            <a:r>
              <a:rPr lang="en-GB" dirty="0"/>
              <a:t>What are the barriers to providing and maintaining dignity ?</a:t>
            </a:r>
          </a:p>
        </p:txBody>
      </p:sp>
      <p:graphicFrame>
        <p:nvGraphicFramePr>
          <p:cNvPr id="5" name="Content Placeholder 2">
            <a:extLst>
              <a:ext uri="{FF2B5EF4-FFF2-40B4-BE49-F238E27FC236}">
                <a16:creationId xmlns:a16="http://schemas.microsoft.com/office/drawing/2014/main" id="{19BF9766-CE74-0DF5-A478-BD75447C931F}"/>
              </a:ext>
            </a:extLst>
          </p:cNvPr>
          <p:cNvGraphicFramePr>
            <a:graphicFrameLocks noGrp="1"/>
          </p:cNvGraphicFramePr>
          <p:nvPr>
            <p:ph idx="1"/>
            <p:extLst>
              <p:ext uri="{D42A27DB-BD31-4B8C-83A1-F6EECF244321}">
                <p14:modId xmlns:p14="http://schemas.microsoft.com/office/powerpoint/2010/main" val="2175627831"/>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3175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236DF-A848-5780-2966-EBE587AB5CAC}"/>
              </a:ext>
            </a:extLst>
          </p:cNvPr>
          <p:cNvSpPr>
            <a:spLocks noGrp="1"/>
          </p:cNvSpPr>
          <p:nvPr>
            <p:ph type="title"/>
          </p:nvPr>
        </p:nvSpPr>
        <p:spPr>
          <a:xfrm>
            <a:off x="7168098" y="-21203"/>
            <a:ext cx="4361693" cy="978409"/>
          </a:xfrm>
        </p:spPr>
        <p:txBody>
          <a:bodyPr anchor="b">
            <a:normAutofit/>
          </a:bodyPr>
          <a:lstStyle/>
          <a:p>
            <a:pPr algn="ctr"/>
            <a:r>
              <a:rPr lang="en-GB" dirty="0"/>
              <a:t>Reality </a:t>
            </a:r>
          </a:p>
        </p:txBody>
      </p:sp>
      <p:pic>
        <p:nvPicPr>
          <p:cNvPr id="5" name="Picture 4" descr="Old wrinkled hands with some coins">
            <a:extLst>
              <a:ext uri="{FF2B5EF4-FFF2-40B4-BE49-F238E27FC236}">
                <a16:creationId xmlns:a16="http://schemas.microsoft.com/office/drawing/2014/main" id="{FE77BC92-FA66-1F6B-8ECC-504E88951F16}"/>
              </a:ext>
            </a:extLst>
          </p:cNvPr>
          <p:cNvPicPr>
            <a:picLocks noChangeAspect="1"/>
          </p:cNvPicPr>
          <p:nvPr/>
        </p:nvPicPr>
        <p:blipFill>
          <a:blip r:embed="rId3"/>
          <a:srcRect l="8525" r="29441" b="-1"/>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A2F90A20-6E4F-A864-F877-D004072B63AC}"/>
              </a:ext>
            </a:extLst>
          </p:cNvPr>
          <p:cNvSpPr>
            <a:spLocks noGrp="1"/>
          </p:cNvSpPr>
          <p:nvPr>
            <p:ph idx="1"/>
          </p:nvPr>
        </p:nvSpPr>
        <p:spPr>
          <a:xfrm>
            <a:off x="6373369" y="1457739"/>
            <a:ext cx="5818631" cy="4851621"/>
          </a:xfrm>
        </p:spPr>
        <p:txBody>
          <a:bodyPr>
            <a:normAutofit/>
          </a:bodyPr>
          <a:lstStyle/>
          <a:p>
            <a:pPr marL="0" indent="0">
              <a:lnSpc>
                <a:spcPct val="150000"/>
              </a:lnSpc>
              <a:buNone/>
            </a:pPr>
            <a:r>
              <a:rPr lang="en-GB" sz="1300" dirty="0"/>
              <a:t>Ageism: 36% people aged 50 and over have felt disadvantaged at work</a:t>
            </a:r>
          </a:p>
          <a:p>
            <a:pPr marL="0" indent="0">
              <a:lnSpc>
                <a:spcPct val="150000"/>
              </a:lnSpc>
              <a:buNone/>
            </a:pPr>
            <a:r>
              <a:rPr lang="en-GB" sz="1300" dirty="0"/>
              <a:t>Socio-economic position: Around 1 in 5 older people in Wales lives in poverty, and many more have been particularly badly affected by the cost-of-living crisis</a:t>
            </a:r>
          </a:p>
          <a:p>
            <a:pPr marL="0" indent="0">
              <a:lnSpc>
                <a:spcPct val="150000"/>
              </a:lnSpc>
              <a:buNone/>
            </a:pPr>
            <a:r>
              <a:rPr lang="en-GB" sz="1300" dirty="0"/>
              <a:t>Around one in five (22%) of people aged 65 plus – equivalent to 2.7 million of this age group - do not use the internet</a:t>
            </a:r>
          </a:p>
          <a:p>
            <a:pPr marL="0" indent="0">
              <a:lnSpc>
                <a:spcPct val="150000"/>
              </a:lnSpc>
              <a:buNone/>
            </a:pPr>
            <a:r>
              <a:rPr lang="en-GB" sz="1300" dirty="0"/>
              <a:t>2 million older people now have some unmet need for social care</a:t>
            </a:r>
          </a:p>
          <a:p>
            <a:pPr marL="0" indent="0">
              <a:lnSpc>
                <a:spcPct val="150000"/>
              </a:lnSpc>
              <a:buNone/>
            </a:pPr>
            <a:r>
              <a:rPr lang="en-GB" sz="1300" dirty="0"/>
              <a:t>10% (1.1 million) of older people have difficult dressing</a:t>
            </a:r>
          </a:p>
          <a:p>
            <a:pPr marL="0" indent="0">
              <a:lnSpc>
                <a:spcPct val="150000"/>
              </a:lnSpc>
              <a:buNone/>
            </a:pPr>
            <a:r>
              <a:rPr lang="en-GB" sz="1300" dirty="0"/>
              <a:t>Yet fewer older people are receiving local authority long term care (542,420 2022/23 compared to 565,240 in 2017/18).</a:t>
            </a:r>
          </a:p>
          <a:p>
            <a:pPr marL="0" indent="0">
              <a:lnSpc>
                <a:spcPct val="110000"/>
              </a:lnSpc>
              <a:buNone/>
            </a:pPr>
            <a:endParaRPr lang="en-GB" sz="1300" dirty="0"/>
          </a:p>
        </p:txBody>
      </p:sp>
    </p:spTree>
    <p:extLst>
      <p:ext uri="{BB962C8B-B14F-4D97-AF65-F5344CB8AC3E}">
        <p14:creationId xmlns:p14="http://schemas.microsoft.com/office/powerpoint/2010/main" val="1789006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5B5E2C-35E1-2D8C-8F6E-69DE983586CD}"/>
              </a:ext>
            </a:extLst>
          </p:cNvPr>
          <p:cNvSpPr>
            <a:spLocks noGrp="1"/>
          </p:cNvSpPr>
          <p:nvPr>
            <p:ph type="title"/>
          </p:nvPr>
        </p:nvSpPr>
        <p:spPr>
          <a:xfrm>
            <a:off x="612648" y="603504"/>
            <a:ext cx="5862396" cy="1527048"/>
          </a:xfrm>
        </p:spPr>
        <p:txBody>
          <a:bodyPr anchor="b">
            <a:normAutofit/>
          </a:bodyPr>
          <a:lstStyle/>
          <a:p>
            <a:r>
              <a:rPr lang="en-GB" dirty="0"/>
              <a:t>What Dignity should look like </a:t>
            </a:r>
          </a:p>
        </p:txBody>
      </p:sp>
      <p:sp>
        <p:nvSpPr>
          <p:cNvPr id="11" name="Content Placeholder 2">
            <a:extLst>
              <a:ext uri="{FF2B5EF4-FFF2-40B4-BE49-F238E27FC236}">
                <a16:creationId xmlns:a16="http://schemas.microsoft.com/office/drawing/2014/main" id="{EBF0A5BA-19AB-28A5-1927-ED08FF1831A5}"/>
              </a:ext>
            </a:extLst>
          </p:cNvPr>
          <p:cNvSpPr>
            <a:spLocks noGrp="1"/>
          </p:cNvSpPr>
          <p:nvPr>
            <p:ph idx="1"/>
          </p:nvPr>
        </p:nvSpPr>
        <p:spPr>
          <a:xfrm>
            <a:off x="612648" y="2212848"/>
            <a:ext cx="5862396" cy="4096512"/>
          </a:xfrm>
        </p:spPr>
        <p:txBody>
          <a:bodyPr>
            <a:normAutofit/>
          </a:bodyPr>
          <a:lstStyle/>
          <a:p>
            <a:r>
              <a:rPr lang="en-GB" sz="1800" dirty="0"/>
              <a:t>Listen and support people to express their needs and wants. </a:t>
            </a:r>
          </a:p>
          <a:p>
            <a:r>
              <a:rPr lang="en-GB" sz="1800" dirty="0"/>
              <a:t>Respect people’s right to privacy. </a:t>
            </a:r>
          </a:p>
          <a:p>
            <a:r>
              <a:rPr lang="en-GB" sz="1800" dirty="0"/>
              <a:t>Ensure people feel able to complain without retribution. </a:t>
            </a:r>
          </a:p>
          <a:p>
            <a:r>
              <a:rPr lang="en-GB" sz="1800" dirty="0"/>
              <a:t>Engage with family members and  carers as partners. </a:t>
            </a:r>
          </a:p>
          <a:p>
            <a:r>
              <a:rPr lang="en-GB" sz="1800" dirty="0"/>
              <a:t>Assist people to maintain confidence &amp; self esteem. </a:t>
            </a:r>
          </a:p>
          <a:p>
            <a:r>
              <a:rPr lang="en-GB" sz="1800" dirty="0"/>
              <a:t>Act to alleviate people’s loneliness and  isolation. </a:t>
            </a:r>
          </a:p>
          <a:p>
            <a:endParaRPr lang="en-GB" sz="1800" dirty="0"/>
          </a:p>
        </p:txBody>
      </p:sp>
      <p:pic>
        <p:nvPicPr>
          <p:cNvPr id="7" name="Graphic 6" descr="Family">
            <a:extLst>
              <a:ext uri="{FF2B5EF4-FFF2-40B4-BE49-F238E27FC236}">
                <a16:creationId xmlns:a16="http://schemas.microsoft.com/office/drawing/2014/main" id="{EBFCCCE9-5AB1-810F-A8E1-7635496225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717615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B541011-99BD-2F4A-96DB-770218037E30}"/>
              </a:ext>
            </a:extLst>
          </p:cNvPr>
          <p:cNvPicPr>
            <a:picLocks noGrp="1" noChangeAspect="1"/>
          </p:cNvPicPr>
          <p:nvPr>
            <p:ph idx="1"/>
          </p:nvPr>
        </p:nvPicPr>
        <p:blipFill>
          <a:blip r:embed="rId2"/>
          <a:stretch>
            <a:fillRect/>
          </a:stretch>
        </p:blipFill>
        <p:spPr>
          <a:xfrm>
            <a:off x="2771980" y="132523"/>
            <a:ext cx="6648040" cy="5169038"/>
          </a:xfrm>
        </p:spPr>
      </p:pic>
      <p:sp>
        <p:nvSpPr>
          <p:cNvPr id="6" name="TextBox 5">
            <a:extLst>
              <a:ext uri="{FF2B5EF4-FFF2-40B4-BE49-F238E27FC236}">
                <a16:creationId xmlns:a16="http://schemas.microsoft.com/office/drawing/2014/main" id="{2F3E5B10-ED93-7ECB-98FD-4FBAF8BBDB00}"/>
              </a:ext>
            </a:extLst>
          </p:cNvPr>
          <p:cNvSpPr txBox="1"/>
          <p:nvPr/>
        </p:nvSpPr>
        <p:spPr>
          <a:xfrm>
            <a:off x="3723861" y="5870713"/>
            <a:ext cx="4293704" cy="369332"/>
          </a:xfrm>
          <a:prstGeom prst="rect">
            <a:avLst/>
          </a:prstGeom>
          <a:noFill/>
        </p:spPr>
        <p:txBody>
          <a:bodyPr wrap="square" rtlCol="0">
            <a:spAutoFit/>
          </a:bodyPr>
          <a:lstStyle/>
          <a:p>
            <a:pPr algn="ctr"/>
            <a:r>
              <a:rPr lang="en-GB" dirty="0"/>
              <a:t>(Beals, 2012) </a:t>
            </a:r>
          </a:p>
        </p:txBody>
      </p:sp>
    </p:spTree>
    <p:extLst>
      <p:ext uri="{BB962C8B-B14F-4D97-AF65-F5344CB8AC3E}">
        <p14:creationId xmlns:p14="http://schemas.microsoft.com/office/powerpoint/2010/main" val="25070138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0135D4-D3A1-4556-B91B-4A12069D4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63F35B19-91E6-4B8D-3E87-4E4DFA13E599}"/>
              </a:ext>
            </a:extLst>
          </p:cNvPr>
          <p:cNvPicPr>
            <a:picLocks noChangeAspect="1"/>
          </p:cNvPicPr>
          <p:nvPr/>
        </p:nvPicPr>
        <p:blipFill>
          <a:blip r:embed="rId2"/>
          <a:srcRect t="11489" b="4242"/>
          <a:stretch>
            <a:fillRect/>
          </a:stretch>
        </p:blipFill>
        <p:spPr>
          <a:xfrm>
            <a:off x="20" y="-1"/>
            <a:ext cx="12191980" cy="6858001"/>
          </a:xfrm>
          <a:prstGeom prst="rect">
            <a:avLst/>
          </a:prstGeom>
        </p:spPr>
      </p:pic>
      <p:sp>
        <p:nvSpPr>
          <p:cNvPr id="11" name="Rectangle 1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2015" y="-752015"/>
            <a:ext cx="6858000" cy="8362030"/>
          </a:xfrm>
          <a:prstGeom prst="rect">
            <a:avLst/>
          </a:prstGeom>
          <a:gradFill>
            <a:gsLst>
              <a:gs pos="0">
                <a:srgbClr val="000000">
                  <a:alpha val="0"/>
                </a:srgbClr>
              </a:gs>
              <a:gs pos="55000">
                <a:srgbClr val="000000">
                  <a:alpha val="50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17D86D-1695-074D-4B96-5A1235060D20}"/>
              </a:ext>
            </a:extLst>
          </p:cNvPr>
          <p:cNvSpPr>
            <a:spLocks noGrp="1"/>
          </p:cNvSpPr>
          <p:nvPr>
            <p:ph type="title"/>
          </p:nvPr>
        </p:nvSpPr>
        <p:spPr>
          <a:xfrm>
            <a:off x="626918" y="3429000"/>
            <a:ext cx="4506064" cy="1888742"/>
          </a:xfrm>
        </p:spPr>
        <p:txBody>
          <a:bodyPr vert="horz" lIns="91440" tIns="45720" rIns="91440" bIns="45720" rtlCol="0" anchor="b">
            <a:normAutofit/>
          </a:bodyPr>
          <a:lstStyle/>
          <a:p>
            <a:r>
              <a:rPr lang="en-US" sz="4000" dirty="0">
                <a:solidFill>
                  <a:srgbClr val="FFFFFF"/>
                </a:solidFill>
              </a:rPr>
              <a:t>Break</a:t>
            </a:r>
          </a:p>
        </p:txBody>
      </p:sp>
    </p:spTree>
    <p:extLst>
      <p:ext uri="{BB962C8B-B14F-4D97-AF65-F5344CB8AC3E}">
        <p14:creationId xmlns:p14="http://schemas.microsoft.com/office/powerpoint/2010/main" val="2531199918"/>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797DE5A-DA89-0A80-C73D-8DCE1A3E2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3815FD-A716-C602-C7B3-998B7242B9C4}"/>
              </a:ext>
            </a:extLst>
          </p:cNvPr>
          <p:cNvSpPr>
            <a:spLocks noGrp="1"/>
          </p:cNvSpPr>
          <p:nvPr>
            <p:ph type="title"/>
          </p:nvPr>
        </p:nvSpPr>
        <p:spPr>
          <a:xfrm>
            <a:off x="670045" y="1174376"/>
            <a:ext cx="3509383" cy="2781752"/>
          </a:xfrm>
        </p:spPr>
        <p:txBody>
          <a:bodyPr vert="horz" lIns="91440" tIns="45720" rIns="91440" bIns="45720" rtlCol="0" anchor="b">
            <a:normAutofit/>
          </a:bodyPr>
          <a:lstStyle/>
          <a:p>
            <a:pPr algn="ctr"/>
            <a:r>
              <a:rPr lang="en-US" sz="3100" dirty="0"/>
              <a:t>What strategies could be used for promoting  empowerment, inclusion, and dignity?  </a:t>
            </a:r>
          </a:p>
        </p:txBody>
      </p:sp>
      <p:pic>
        <p:nvPicPr>
          <p:cNvPr id="4" name="Content Placeholder 3" descr="A person and person in a wheelchair&#10;&#10;AI-generated content may be incorrect.">
            <a:extLst>
              <a:ext uri="{FF2B5EF4-FFF2-40B4-BE49-F238E27FC236}">
                <a16:creationId xmlns:a16="http://schemas.microsoft.com/office/drawing/2014/main" id="{2D3D2515-0F59-9269-C363-969256B1BF40}"/>
              </a:ext>
            </a:extLst>
          </p:cNvPr>
          <p:cNvPicPr>
            <a:picLocks noGrp="1" noChangeAspect="1"/>
          </p:cNvPicPr>
          <p:nvPr>
            <p:ph idx="1"/>
          </p:nvPr>
        </p:nvPicPr>
        <p:blipFill>
          <a:blip r:embed="rId2"/>
          <a:srcRect r="1" b="13435"/>
          <a:stretch>
            <a:fillRect/>
          </a:stretch>
        </p:blipFill>
        <p:spPr>
          <a:xfrm>
            <a:off x="4824248" y="1"/>
            <a:ext cx="7367752" cy="6858000"/>
          </a:xfrm>
          <a:prstGeom prst="rect">
            <a:avLst/>
          </a:prstGeom>
        </p:spPr>
      </p:pic>
    </p:spTree>
    <p:extLst>
      <p:ext uri="{BB962C8B-B14F-4D97-AF65-F5344CB8AC3E}">
        <p14:creationId xmlns:p14="http://schemas.microsoft.com/office/powerpoint/2010/main" val="15631716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6C35D0-EFAC-F84A-C3D0-12AA8A732F9A}"/>
              </a:ext>
            </a:extLst>
          </p:cNvPr>
          <p:cNvSpPr>
            <a:spLocks noGrp="1"/>
          </p:cNvSpPr>
          <p:nvPr>
            <p:ph type="title"/>
          </p:nvPr>
        </p:nvSpPr>
        <p:spPr>
          <a:xfrm>
            <a:off x="612649" y="548638"/>
            <a:ext cx="3493008" cy="5788152"/>
          </a:xfrm>
        </p:spPr>
        <p:txBody>
          <a:bodyPr anchor="ctr">
            <a:normAutofit/>
          </a:bodyPr>
          <a:lstStyle/>
          <a:p>
            <a:r>
              <a:rPr lang="en-GB" sz="4000"/>
              <a:t>Strategies </a:t>
            </a:r>
          </a:p>
        </p:txBody>
      </p:sp>
      <p:graphicFrame>
        <p:nvGraphicFramePr>
          <p:cNvPr id="5" name="Content Placeholder 2">
            <a:extLst>
              <a:ext uri="{FF2B5EF4-FFF2-40B4-BE49-F238E27FC236}">
                <a16:creationId xmlns:a16="http://schemas.microsoft.com/office/drawing/2014/main" id="{4B773662-749D-0A43-4CAE-AF0C7CBDAC00}"/>
              </a:ext>
            </a:extLst>
          </p:cNvPr>
          <p:cNvGraphicFramePr>
            <a:graphicFrameLocks noGrp="1"/>
          </p:cNvGraphicFramePr>
          <p:nvPr>
            <p:ph idx="1"/>
            <p:extLst>
              <p:ext uri="{D42A27DB-BD31-4B8C-83A1-F6EECF244321}">
                <p14:modId xmlns:p14="http://schemas.microsoft.com/office/powerpoint/2010/main" val="4125578689"/>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3385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E94BA-7E22-842E-37EA-1A5AC551C693}"/>
              </a:ext>
            </a:extLst>
          </p:cNvPr>
          <p:cNvSpPr>
            <a:spLocks noGrp="1"/>
          </p:cNvSpPr>
          <p:nvPr>
            <p:ph type="title"/>
          </p:nvPr>
        </p:nvSpPr>
        <p:spPr/>
        <p:txBody>
          <a:bodyPr/>
          <a:lstStyle/>
          <a:p>
            <a:pPr algn="ctr"/>
            <a:r>
              <a:rPr lang="en-GB" dirty="0"/>
              <a:t>Strategies</a:t>
            </a:r>
          </a:p>
        </p:txBody>
      </p:sp>
      <p:pic>
        <p:nvPicPr>
          <p:cNvPr id="4" name="Online Media 3" title="Promoting Independence: Empowering Seniors to Lead a Fulfilling Life">
            <a:hlinkClick r:id="" action="ppaction://media"/>
            <a:extLst>
              <a:ext uri="{FF2B5EF4-FFF2-40B4-BE49-F238E27FC236}">
                <a16:creationId xmlns:a16="http://schemas.microsoft.com/office/drawing/2014/main" id="{5515C783-C7AD-6AF0-57AE-8E88B0CDEBB5}"/>
              </a:ext>
            </a:extLst>
          </p:cNvPr>
          <p:cNvPicPr>
            <a:picLocks noGrp="1" noRot="1" noChangeAspect="1"/>
          </p:cNvPicPr>
          <p:nvPr>
            <p:ph idx="1"/>
            <a:videoFile r:link="rId1"/>
          </p:nvPr>
        </p:nvPicPr>
        <p:blipFill>
          <a:blip r:embed="rId3"/>
          <a:stretch>
            <a:fillRect/>
          </a:stretch>
        </p:blipFill>
        <p:spPr>
          <a:xfrm>
            <a:off x="1874838" y="1716088"/>
            <a:ext cx="8128000" cy="4592637"/>
          </a:xfrm>
          <a:prstGeom prst="rect">
            <a:avLst/>
          </a:prstGeom>
        </p:spPr>
      </p:pic>
    </p:spTree>
    <p:extLst>
      <p:ext uri="{BB962C8B-B14F-4D97-AF65-F5344CB8AC3E}">
        <p14:creationId xmlns:p14="http://schemas.microsoft.com/office/powerpoint/2010/main" val="5449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15E75-97D5-89FF-FCE9-839918BD0A4C}"/>
              </a:ext>
            </a:extLst>
          </p:cNvPr>
          <p:cNvSpPr>
            <a:spLocks noGrp="1"/>
          </p:cNvSpPr>
          <p:nvPr>
            <p:ph type="title"/>
          </p:nvPr>
        </p:nvSpPr>
        <p:spPr>
          <a:xfrm>
            <a:off x="612648" y="600074"/>
            <a:ext cx="6035040" cy="1529932"/>
          </a:xfrm>
        </p:spPr>
        <p:txBody>
          <a:bodyPr anchor="b">
            <a:normAutofit/>
          </a:bodyPr>
          <a:lstStyle/>
          <a:p>
            <a:r>
              <a:rPr lang="en-GB" dirty="0"/>
              <a:t>Activity</a:t>
            </a:r>
            <a:endParaRPr lang="en-GB"/>
          </a:p>
        </p:txBody>
      </p:sp>
      <p:sp>
        <p:nvSpPr>
          <p:cNvPr id="3" name="Content Placeholder 2">
            <a:extLst>
              <a:ext uri="{FF2B5EF4-FFF2-40B4-BE49-F238E27FC236}">
                <a16:creationId xmlns:a16="http://schemas.microsoft.com/office/drawing/2014/main" id="{0BA13E3C-5F8C-48E7-2FFF-646F0E1A3AA2}"/>
              </a:ext>
            </a:extLst>
          </p:cNvPr>
          <p:cNvSpPr>
            <a:spLocks noGrp="1"/>
          </p:cNvSpPr>
          <p:nvPr>
            <p:ph idx="1"/>
          </p:nvPr>
        </p:nvSpPr>
        <p:spPr>
          <a:xfrm>
            <a:off x="612647" y="2212848"/>
            <a:ext cx="6035041" cy="4096512"/>
          </a:xfrm>
        </p:spPr>
        <p:txBody>
          <a:bodyPr>
            <a:normAutofit/>
          </a:bodyPr>
          <a:lstStyle/>
          <a:p>
            <a:pPr>
              <a:lnSpc>
                <a:spcPct val="110000"/>
              </a:lnSpc>
            </a:pPr>
            <a:r>
              <a:rPr lang="en-GB" sz="1700"/>
              <a:t>82-year-old woman recovering from a hip fracture</a:t>
            </a:r>
          </a:p>
          <a:p>
            <a:pPr>
              <a:lnSpc>
                <a:spcPct val="110000"/>
              </a:lnSpc>
            </a:pPr>
            <a:r>
              <a:rPr lang="en-GB" sz="1700"/>
              <a:t>Previously independent, now in a rehabilitation unit</a:t>
            </a:r>
          </a:p>
          <a:p>
            <a:pPr>
              <a:lnSpc>
                <a:spcPct val="110000"/>
              </a:lnSpc>
            </a:pPr>
            <a:r>
              <a:rPr lang="en-GB" sz="1700"/>
              <a:t>Care decisions made without her input</a:t>
            </a:r>
          </a:p>
          <a:p>
            <a:pPr>
              <a:lnSpc>
                <a:spcPct val="110000"/>
              </a:lnSpc>
            </a:pPr>
            <a:r>
              <a:rPr lang="en-GB" sz="1700"/>
              <a:t>Wishes to return home, but staff consider residential care</a:t>
            </a:r>
          </a:p>
          <a:p>
            <a:pPr marL="0" indent="0">
              <a:lnSpc>
                <a:spcPct val="110000"/>
              </a:lnSpc>
              <a:buNone/>
            </a:pPr>
            <a:r>
              <a:rPr lang="en-GB" sz="1700"/>
              <a:t>Your task is to: </a:t>
            </a:r>
          </a:p>
          <a:p>
            <a:pPr>
              <a:lnSpc>
                <a:spcPct val="110000"/>
              </a:lnSpc>
            </a:pPr>
            <a:r>
              <a:rPr lang="en-GB" sz="1700"/>
              <a:t>Analyse the importance of empowerment in Mrs. Evans’ case</a:t>
            </a:r>
          </a:p>
          <a:p>
            <a:pPr>
              <a:lnSpc>
                <a:spcPct val="110000"/>
              </a:lnSpc>
            </a:pPr>
            <a:r>
              <a:rPr lang="en-GB" sz="1700"/>
              <a:t>Evaluate at least 3 strategies to empower her</a:t>
            </a:r>
          </a:p>
          <a:p>
            <a:pPr>
              <a:lnSpc>
                <a:spcPct val="110000"/>
              </a:lnSpc>
            </a:pPr>
            <a:r>
              <a:rPr lang="en-GB" sz="1700"/>
              <a:t>Reflect on professional responsibilities and personal biases</a:t>
            </a:r>
          </a:p>
        </p:txBody>
      </p:sp>
      <p:pic>
        <p:nvPicPr>
          <p:cNvPr id="1026" name="Picture 2" descr="Beautiful 50+ Year Old Woman Stock Image - Image of woman, american: 617685">
            <a:extLst>
              <a:ext uri="{FF2B5EF4-FFF2-40B4-BE49-F238E27FC236}">
                <a16:creationId xmlns:a16="http://schemas.microsoft.com/office/drawing/2014/main" id="{E76EBD58-7F07-5387-6D34-2C51B4F4E2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5543"/>
          <a:stretch>
            <a:fillRect/>
          </a:stretch>
        </p:blipFill>
        <p:spPr bwMode="auto">
          <a:xfrm>
            <a:off x="7345680" y="10"/>
            <a:ext cx="484632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12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D9EA8-5622-74CF-7962-8F98B4A63162}"/>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AC8D660E-218B-67D3-0531-BA63CD6E237A}"/>
              </a:ext>
            </a:extLst>
          </p:cNvPr>
          <p:cNvSpPr>
            <a:spLocks noGrp="1"/>
          </p:cNvSpPr>
          <p:nvPr>
            <p:ph idx="1"/>
          </p:nvPr>
        </p:nvSpPr>
        <p:spPr/>
        <p:txBody>
          <a:bodyPr>
            <a:normAutofit fontScale="92500" lnSpcReduction="20000"/>
          </a:bodyPr>
          <a:lstStyle/>
          <a:p>
            <a:r>
              <a:rPr lang="en-GB" dirty="0"/>
              <a:t>Age UK (2024) 2 Million older people now have some unmet need for social care. [ONLINE] Available at: </a:t>
            </a:r>
            <a:r>
              <a:rPr lang="en-GB" dirty="0">
                <a:hlinkClick r:id="rId2"/>
              </a:rPr>
              <a:t>https://www.ageuk.org.uk/latest-press/articles/2-million-older-people-now-have-some-unmet-need-for-social-care/</a:t>
            </a:r>
            <a:r>
              <a:rPr lang="en-GB" dirty="0"/>
              <a:t> Accessed 18</a:t>
            </a:r>
            <a:r>
              <a:rPr lang="en-GB" baseline="30000" dirty="0"/>
              <a:t>th</a:t>
            </a:r>
            <a:r>
              <a:rPr lang="en-GB" dirty="0"/>
              <a:t> June 2025</a:t>
            </a:r>
          </a:p>
          <a:p>
            <a:r>
              <a:rPr lang="en-GB" dirty="0"/>
              <a:t>Beals, S. (2012) Empowerment and older people: enhancing capabilities in an ageing world. [Online] Available at: </a:t>
            </a:r>
            <a:r>
              <a:rPr lang="en-GB" dirty="0">
                <a:hlinkClick r:id="rId3"/>
              </a:rPr>
              <a:t>https://www.un.org/esa/socdev/egms/docs/2012/SylviaBeales.pdf</a:t>
            </a:r>
            <a:r>
              <a:rPr lang="en-GB" dirty="0"/>
              <a:t>. Accessed 19</a:t>
            </a:r>
            <a:r>
              <a:rPr lang="en-GB" baseline="30000" dirty="0"/>
              <a:t>th</a:t>
            </a:r>
            <a:r>
              <a:rPr lang="en-GB" dirty="0"/>
              <a:t> June 2025</a:t>
            </a:r>
          </a:p>
          <a:p>
            <a:r>
              <a:rPr lang="en-GB" dirty="0"/>
              <a:t>World Health Organization (1998) Health promotion glossary. Geneva: World Health Organization</a:t>
            </a:r>
          </a:p>
          <a:p>
            <a:r>
              <a:rPr lang="en-GB" dirty="0"/>
              <a:t>De Witte, J. and </a:t>
            </a:r>
            <a:r>
              <a:rPr lang="en-GB" dirty="0" err="1"/>
              <a:t>Regenmortel</a:t>
            </a:r>
            <a:r>
              <a:rPr lang="en-GB" dirty="0"/>
              <a:t>, T. van (eds) (2023) empowerment : fostering strengths and connections for an age-friendly society. Leuven, Belgium: Leuven University Press.</a:t>
            </a:r>
          </a:p>
          <a:p>
            <a:r>
              <a:rPr lang="en-GB" dirty="0"/>
              <a:t>Clancy A, Simonsen N, Lind J, Liveng A, Johannessen A. (2021) The meaning of dignity for older adults: A meta-synthesis. </a:t>
            </a:r>
            <a:r>
              <a:rPr lang="en-GB" dirty="0" err="1"/>
              <a:t>Nurs</a:t>
            </a:r>
            <a:r>
              <a:rPr lang="en-GB" dirty="0"/>
              <a:t> Ethics. :878-894. </a:t>
            </a:r>
            <a:r>
              <a:rPr lang="en-GB" dirty="0" err="1"/>
              <a:t>doi</a:t>
            </a:r>
            <a:r>
              <a:rPr lang="en-GB" dirty="0"/>
              <a:t>: 10.1177/0969733020928134. </a:t>
            </a:r>
            <a:r>
              <a:rPr lang="en-GB" dirty="0" err="1"/>
              <a:t>Epub</a:t>
            </a:r>
            <a:r>
              <a:rPr lang="en-GB" dirty="0"/>
              <a:t> 2020 Jul 2. PMID: 32613895; PMCID: PMC8408827 </a:t>
            </a:r>
          </a:p>
          <a:p>
            <a:endParaRPr lang="en-GB" dirty="0"/>
          </a:p>
        </p:txBody>
      </p:sp>
    </p:spTree>
    <p:extLst>
      <p:ext uri="{BB962C8B-B14F-4D97-AF65-F5344CB8AC3E}">
        <p14:creationId xmlns:p14="http://schemas.microsoft.com/office/powerpoint/2010/main" val="3342590474"/>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1876</Words>
  <Application>Microsoft Office PowerPoint</Application>
  <PresentationFormat>Widescreen</PresentationFormat>
  <Paragraphs>157</Paragraphs>
  <Slides>30</Slides>
  <Notes>10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Aptos</vt:lpstr>
      <vt:lpstr>Arial</vt:lpstr>
      <vt:lpstr>Neue Haas Grotesk Text Pro</vt:lpstr>
      <vt:lpstr>VanillaVTI</vt:lpstr>
      <vt:lpstr>Empowering the Older Person: </vt:lpstr>
      <vt:lpstr>Contents Page </vt:lpstr>
      <vt:lpstr>Lecture Aim</vt:lpstr>
      <vt:lpstr>Lecture Objectives: </vt:lpstr>
      <vt:lpstr>What is Empowerment? </vt:lpstr>
      <vt:lpstr>Empowerment </vt:lpstr>
      <vt:lpstr>Theoretical features of Empowerment </vt:lpstr>
      <vt:lpstr>Dimensions of psychological empowerment </vt:lpstr>
      <vt:lpstr>What do you think empowerment looks like for older adults?"</vt:lpstr>
      <vt:lpstr>What’s the difference between helping and enabling? </vt:lpstr>
      <vt:lpstr>What is enabling? </vt:lpstr>
      <vt:lpstr>Enabling: positive or negative? </vt:lpstr>
      <vt:lpstr>Helping vs Enabling Sorting Task: Example</vt:lpstr>
      <vt:lpstr>Helping vs Enabling Sorting Task: Your turn </vt:lpstr>
      <vt:lpstr>What is inclusion? </vt:lpstr>
      <vt:lpstr>Older Person’s rights  </vt:lpstr>
      <vt:lpstr>Dignity and Respect: What’s the difference? </vt:lpstr>
      <vt:lpstr>Scandinavia’s  Approach </vt:lpstr>
      <vt:lpstr>Older Person Views on Dignity: </vt:lpstr>
      <vt:lpstr>Older Person’s views </vt:lpstr>
      <vt:lpstr>What are the barriers to providing and maintaining dignity ?</vt:lpstr>
      <vt:lpstr>Reality </vt:lpstr>
      <vt:lpstr>What Dignity should look like </vt:lpstr>
      <vt:lpstr>PowerPoint Presentation</vt:lpstr>
      <vt:lpstr>Break</vt:lpstr>
      <vt:lpstr>What strategies could be used for promoting  empowerment, inclusion, and dignity?  </vt:lpstr>
      <vt:lpstr>Strategies </vt:lpstr>
      <vt:lpstr>Strategies</vt:lpstr>
      <vt:lpstr>Activity</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2025-06-16T15:24:13Z</dcterms:created>
  <dcterms:modified xsi:type="dcterms:W3CDTF">2026-01-20T11:18:21Z</dcterms:modified>
</cp:coreProperties>
</file>