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7"/>
  </p:notesMasterIdLst>
  <p:sldIdLst>
    <p:sldId id="258" r:id="rId2"/>
    <p:sldId id="333" r:id="rId3"/>
    <p:sldId id="259" r:id="rId4"/>
    <p:sldId id="328" r:id="rId5"/>
    <p:sldId id="325" r:id="rId6"/>
    <p:sldId id="326" r:id="rId7"/>
    <p:sldId id="329" r:id="rId8"/>
    <p:sldId id="330" r:id="rId9"/>
    <p:sldId id="331" r:id="rId10"/>
    <p:sldId id="332" r:id="rId11"/>
    <p:sldId id="334" r:id="rId12"/>
    <p:sldId id="335" r:id="rId13"/>
    <p:sldId id="336" r:id="rId14"/>
    <p:sldId id="337" r:id="rId15"/>
    <p:sldId id="33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2208" autoAdjust="0"/>
  </p:normalViewPr>
  <p:slideViewPr>
    <p:cSldViewPr snapToGrid="0">
      <p:cViewPr varScale="1">
        <p:scale>
          <a:sx n="63" d="100"/>
          <a:sy n="63" d="100"/>
        </p:scale>
        <p:origin x="93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6F426C-B46C-48FF-8F0D-BA165FE0A88D}"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BC6D9E42-CEA5-46EF-9C74-9594D40109A4}">
      <dgm:prSet phldrT="[Text]"/>
      <dgm:spPr/>
      <dgm:t>
        <a:bodyPr/>
        <a:lstStyle/>
        <a:p>
          <a:r>
            <a:rPr lang="en-GB" dirty="0"/>
            <a:t>SORT</a:t>
          </a:r>
          <a:endParaRPr lang="en-US" dirty="0"/>
        </a:p>
      </dgm:t>
    </dgm:pt>
    <dgm:pt modelId="{208BB9D1-C0BB-4B89-A882-569CF174EF88}" type="parTrans" cxnId="{5724C3CA-A799-41A8-9DC1-D3D25FF9A8A2}">
      <dgm:prSet/>
      <dgm:spPr/>
      <dgm:t>
        <a:bodyPr/>
        <a:lstStyle/>
        <a:p>
          <a:endParaRPr lang="en-US"/>
        </a:p>
      </dgm:t>
    </dgm:pt>
    <dgm:pt modelId="{85DAC007-1511-4BC1-8C1E-DAE9973E8031}" type="sibTrans" cxnId="{5724C3CA-A799-41A8-9DC1-D3D25FF9A8A2}">
      <dgm:prSet/>
      <dgm:spPr/>
      <dgm:t>
        <a:bodyPr/>
        <a:lstStyle/>
        <a:p>
          <a:endParaRPr lang="en-US"/>
        </a:p>
      </dgm:t>
    </dgm:pt>
    <dgm:pt modelId="{794C6BD6-4847-458C-A288-C91C3F1E17D5}">
      <dgm:prSet phldrT="[Text]"/>
      <dgm:spPr/>
      <dgm:t>
        <a:bodyPr/>
        <a:lstStyle/>
        <a:p>
          <a:r>
            <a:rPr lang="en-GB" dirty="0"/>
            <a:t>SET in ORDER</a:t>
          </a:r>
          <a:endParaRPr lang="en-US" dirty="0"/>
        </a:p>
      </dgm:t>
    </dgm:pt>
    <dgm:pt modelId="{A14E2909-895A-444F-BF01-E10B6F8712BF}" type="parTrans" cxnId="{55435B42-2118-404C-87A1-D15767B37873}">
      <dgm:prSet/>
      <dgm:spPr/>
      <dgm:t>
        <a:bodyPr/>
        <a:lstStyle/>
        <a:p>
          <a:endParaRPr lang="en-US"/>
        </a:p>
      </dgm:t>
    </dgm:pt>
    <dgm:pt modelId="{CCCEC977-136A-4A2D-82CE-B8D8EDD0440A}" type="sibTrans" cxnId="{55435B42-2118-404C-87A1-D15767B37873}">
      <dgm:prSet/>
      <dgm:spPr/>
      <dgm:t>
        <a:bodyPr/>
        <a:lstStyle/>
        <a:p>
          <a:endParaRPr lang="en-US"/>
        </a:p>
      </dgm:t>
    </dgm:pt>
    <dgm:pt modelId="{E14A39AF-159B-4F2C-A6A2-3AD8D95CAD1B}">
      <dgm:prSet phldrT="[Text]"/>
      <dgm:spPr/>
      <dgm:t>
        <a:bodyPr/>
        <a:lstStyle/>
        <a:p>
          <a:r>
            <a:rPr lang="en-GB" dirty="0"/>
            <a:t>SHINE</a:t>
          </a:r>
          <a:endParaRPr lang="en-US" dirty="0"/>
        </a:p>
      </dgm:t>
    </dgm:pt>
    <dgm:pt modelId="{F46D5E74-CBFC-4056-87FF-5C2E3303198E}" type="parTrans" cxnId="{AA4E81DF-831B-4CE0-9A20-8B983EE09E09}">
      <dgm:prSet/>
      <dgm:spPr/>
      <dgm:t>
        <a:bodyPr/>
        <a:lstStyle/>
        <a:p>
          <a:endParaRPr lang="en-US"/>
        </a:p>
      </dgm:t>
    </dgm:pt>
    <dgm:pt modelId="{A410C034-A34F-4A80-9325-1AF3216BF7EB}" type="sibTrans" cxnId="{AA4E81DF-831B-4CE0-9A20-8B983EE09E09}">
      <dgm:prSet/>
      <dgm:spPr/>
      <dgm:t>
        <a:bodyPr/>
        <a:lstStyle/>
        <a:p>
          <a:endParaRPr lang="en-US"/>
        </a:p>
      </dgm:t>
    </dgm:pt>
    <dgm:pt modelId="{E8969FEE-E87B-471B-A87B-893551B09B2B}">
      <dgm:prSet phldrT="[Text]"/>
      <dgm:spPr/>
      <dgm:t>
        <a:bodyPr/>
        <a:lstStyle/>
        <a:p>
          <a:r>
            <a:rPr lang="en-GB" dirty="0"/>
            <a:t>STANDARDIZE</a:t>
          </a:r>
          <a:endParaRPr lang="en-US" dirty="0"/>
        </a:p>
      </dgm:t>
    </dgm:pt>
    <dgm:pt modelId="{E4D97B20-660A-4136-B596-394B4BAEC4B6}" type="parTrans" cxnId="{5B46FDC5-B03D-4572-8366-4D45C416CCA0}">
      <dgm:prSet/>
      <dgm:spPr/>
      <dgm:t>
        <a:bodyPr/>
        <a:lstStyle/>
        <a:p>
          <a:endParaRPr lang="en-US"/>
        </a:p>
      </dgm:t>
    </dgm:pt>
    <dgm:pt modelId="{526C5149-7E6C-4BDD-91C3-0E5B348380BF}" type="sibTrans" cxnId="{5B46FDC5-B03D-4572-8366-4D45C416CCA0}">
      <dgm:prSet/>
      <dgm:spPr/>
      <dgm:t>
        <a:bodyPr/>
        <a:lstStyle/>
        <a:p>
          <a:endParaRPr lang="en-US"/>
        </a:p>
      </dgm:t>
    </dgm:pt>
    <dgm:pt modelId="{56199583-0BFB-4028-9745-F28AF77485BA}">
      <dgm:prSet phldrT="[Text]"/>
      <dgm:spPr/>
      <dgm:t>
        <a:bodyPr/>
        <a:lstStyle/>
        <a:p>
          <a:r>
            <a:rPr lang="en-GB" dirty="0"/>
            <a:t>SUSTAIN</a:t>
          </a:r>
          <a:endParaRPr lang="en-US" dirty="0"/>
        </a:p>
      </dgm:t>
    </dgm:pt>
    <dgm:pt modelId="{0F8FAA95-14D1-47D9-8D5F-6D3F1DDCF83A}" type="parTrans" cxnId="{893E5F58-3FD5-45D3-96D3-6CA088803E5F}">
      <dgm:prSet/>
      <dgm:spPr/>
      <dgm:t>
        <a:bodyPr/>
        <a:lstStyle/>
        <a:p>
          <a:endParaRPr lang="en-US"/>
        </a:p>
      </dgm:t>
    </dgm:pt>
    <dgm:pt modelId="{2FC0FECB-C294-4DB8-A131-C68D216FFB1E}" type="sibTrans" cxnId="{893E5F58-3FD5-45D3-96D3-6CA088803E5F}">
      <dgm:prSet/>
      <dgm:spPr/>
      <dgm:t>
        <a:bodyPr/>
        <a:lstStyle/>
        <a:p>
          <a:endParaRPr lang="en-US"/>
        </a:p>
      </dgm:t>
    </dgm:pt>
    <dgm:pt modelId="{33B53BA7-6AE8-4D34-B0CE-EE53684AD1CB}" type="pres">
      <dgm:prSet presAssocID="{DF6F426C-B46C-48FF-8F0D-BA165FE0A88D}" presName="cycle" presStyleCnt="0">
        <dgm:presLayoutVars>
          <dgm:dir/>
          <dgm:resizeHandles val="exact"/>
        </dgm:presLayoutVars>
      </dgm:prSet>
      <dgm:spPr/>
    </dgm:pt>
    <dgm:pt modelId="{3720DD8C-438E-488C-A52A-DB6C82D086F9}" type="pres">
      <dgm:prSet presAssocID="{BC6D9E42-CEA5-46EF-9C74-9594D40109A4}" presName="node" presStyleLbl="node1" presStyleIdx="0" presStyleCnt="5">
        <dgm:presLayoutVars>
          <dgm:bulletEnabled val="1"/>
        </dgm:presLayoutVars>
      </dgm:prSet>
      <dgm:spPr/>
    </dgm:pt>
    <dgm:pt modelId="{E70DE2AF-8499-4E29-B20E-0AD9D4C69558}" type="pres">
      <dgm:prSet presAssocID="{85DAC007-1511-4BC1-8C1E-DAE9973E8031}" presName="sibTrans" presStyleLbl="sibTrans2D1" presStyleIdx="0" presStyleCnt="5"/>
      <dgm:spPr/>
    </dgm:pt>
    <dgm:pt modelId="{1C398524-002B-4092-9898-23A9029B1383}" type="pres">
      <dgm:prSet presAssocID="{85DAC007-1511-4BC1-8C1E-DAE9973E8031}" presName="connectorText" presStyleLbl="sibTrans2D1" presStyleIdx="0" presStyleCnt="5"/>
      <dgm:spPr/>
    </dgm:pt>
    <dgm:pt modelId="{095065D8-65C3-4CFE-BCD3-ACFBFFE91E6F}" type="pres">
      <dgm:prSet presAssocID="{794C6BD6-4847-458C-A288-C91C3F1E17D5}" presName="node" presStyleLbl="node1" presStyleIdx="1" presStyleCnt="5">
        <dgm:presLayoutVars>
          <dgm:bulletEnabled val="1"/>
        </dgm:presLayoutVars>
      </dgm:prSet>
      <dgm:spPr/>
    </dgm:pt>
    <dgm:pt modelId="{4A2D6A9F-06E4-4116-B4BC-76691F812A11}" type="pres">
      <dgm:prSet presAssocID="{CCCEC977-136A-4A2D-82CE-B8D8EDD0440A}" presName="sibTrans" presStyleLbl="sibTrans2D1" presStyleIdx="1" presStyleCnt="5"/>
      <dgm:spPr/>
    </dgm:pt>
    <dgm:pt modelId="{B47AC780-2B9E-4CDC-BDF8-F7CBFE17ABE8}" type="pres">
      <dgm:prSet presAssocID="{CCCEC977-136A-4A2D-82CE-B8D8EDD0440A}" presName="connectorText" presStyleLbl="sibTrans2D1" presStyleIdx="1" presStyleCnt="5"/>
      <dgm:spPr/>
    </dgm:pt>
    <dgm:pt modelId="{52771559-B982-4758-8D9C-FC4EC332FBE7}" type="pres">
      <dgm:prSet presAssocID="{E14A39AF-159B-4F2C-A6A2-3AD8D95CAD1B}" presName="node" presStyleLbl="node1" presStyleIdx="2" presStyleCnt="5">
        <dgm:presLayoutVars>
          <dgm:bulletEnabled val="1"/>
        </dgm:presLayoutVars>
      </dgm:prSet>
      <dgm:spPr/>
    </dgm:pt>
    <dgm:pt modelId="{81B9F671-14D6-48CC-94D2-5FA1192EE39F}" type="pres">
      <dgm:prSet presAssocID="{A410C034-A34F-4A80-9325-1AF3216BF7EB}" presName="sibTrans" presStyleLbl="sibTrans2D1" presStyleIdx="2" presStyleCnt="5"/>
      <dgm:spPr/>
    </dgm:pt>
    <dgm:pt modelId="{F0CA9E32-75D5-43ED-AC64-9CDD1494BC2E}" type="pres">
      <dgm:prSet presAssocID="{A410C034-A34F-4A80-9325-1AF3216BF7EB}" presName="connectorText" presStyleLbl="sibTrans2D1" presStyleIdx="2" presStyleCnt="5"/>
      <dgm:spPr/>
    </dgm:pt>
    <dgm:pt modelId="{EBC60CBE-CCE1-4A31-9708-A7C05B91D17A}" type="pres">
      <dgm:prSet presAssocID="{E8969FEE-E87B-471B-A87B-893551B09B2B}" presName="node" presStyleLbl="node1" presStyleIdx="3" presStyleCnt="5">
        <dgm:presLayoutVars>
          <dgm:bulletEnabled val="1"/>
        </dgm:presLayoutVars>
      </dgm:prSet>
      <dgm:spPr/>
    </dgm:pt>
    <dgm:pt modelId="{61B87919-2E26-4E02-9C6C-37704D7967AA}" type="pres">
      <dgm:prSet presAssocID="{526C5149-7E6C-4BDD-91C3-0E5B348380BF}" presName="sibTrans" presStyleLbl="sibTrans2D1" presStyleIdx="3" presStyleCnt="5"/>
      <dgm:spPr/>
    </dgm:pt>
    <dgm:pt modelId="{5F9B22F7-A2D2-46ED-9496-BE066338BBE6}" type="pres">
      <dgm:prSet presAssocID="{526C5149-7E6C-4BDD-91C3-0E5B348380BF}" presName="connectorText" presStyleLbl="sibTrans2D1" presStyleIdx="3" presStyleCnt="5"/>
      <dgm:spPr/>
    </dgm:pt>
    <dgm:pt modelId="{199E82A4-9F69-4A6C-977D-F5B712CD5895}" type="pres">
      <dgm:prSet presAssocID="{56199583-0BFB-4028-9745-F28AF77485BA}" presName="node" presStyleLbl="node1" presStyleIdx="4" presStyleCnt="5">
        <dgm:presLayoutVars>
          <dgm:bulletEnabled val="1"/>
        </dgm:presLayoutVars>
      </dgm:prSet>
      <dgm:spPr/>
    </dgm:pt>
    <dgm:pt modelId="{93AE4E21-70AB-4DCB-9BAD-FAF46CE0793D}" type="pres">
      <dgm:prSet presAssocID="{2FC0FECB-C294-4DB8-A131-C68D216FFB1E}" presName="sibTrans" presStyleLbl="sibTrans2D1" presStyleIdx="4" presStyleCnt="5"/>
      <dgm:spPr/>
    </dgm:pt>
    <dgm:pt modelId="{9030AC5C-4FBC-424B-AC61-465DB51212DD}" type="pres">
      <dgm:prSet presAssocID="{2FC0FECB-C294-4DB8-A131-C68D216FFB1E}" presName="connectorText" presStyleLbl="sibTrans2D1" presStyleIdx="4" presStyleCnt="5"/>
      <dgm:spPr/>
    </dgm:pt>
  </dgm:ptLst>
  <dgm:cxnLst>
    <dgm:cxn modelId="{E0572009-C680-4ECF-8367-965B50846BEB}" type="presOf" srcId="{85DAC007-1511-4BC1-8C1E-DAE9973E8031}" destId="{E70DE2AF-8499-4E29-B20E-0AD9D4C69558}" srcOrd="0" destOrd="0" presId="urn:microsoft.com/office/officeart/2005/8/layout/cycle2"/>
    <dgm:cxn modelId="{88031D0F-FBCB-41C6-824C-EF06CDAEBDE6}" type="presOf" srcId="{526C5149-7E6C-4BDD-91C3-0E5B348380BF}" destId="{5F9B22F7-A2D2-46ED-9496-BE066338BBE6}" srcOrd="1" destOrd="0" presId="urn:microsoft.com/office/officeart/2005/8/layout/cycle2"/>
    <dgm:cxn modelId="{63B4B120-9D1E-4039-B9E5-00271D6C5C83}" type="presOf" srcId="{2FC0FECB-C294-4DB8-A131-C68D216FFB1E}" destId="{9030AC5C-4FBC-424B-AC61-465DB51212DD}" srcOrd="1" destOrd="0" presId="urn:microsoft.com/office/officeart/2005/8/layout/cycle2"/>
    <dgm:cxn modelId="{55435B42-2118-404C-87A1-D15767B37873}" srcId="{DF6F426C-B46C-48FF-8F0D-BA165FE0A88D}" destId="{794C6BD6-4847-458C-A288-C91C3F1E17D5}" srcOrd="1" destOrd="0" parTransId="{A14E2909-895A-444F-BF01-E10B6F8712BF}" sibTransId="{CCCEC977-136A-4A2D-82CE-B8D8EDD0440A}"/>
    <dgm:cxn modelId="{420BC443-847D-4B16-976D-C43899873B03}" type="presOf" srcId="{CCCEC977-136A-4A2D-82CE-B8D8EDD0440A}" destId="{B47AC780-2B9E-4CDC-BDF8-F7CBFE17ABE8}" srcOrd="1" destOrd="0" presId="urn:microsoft.com/office/officeart/2005/8/layout/cycle2"/>
    <dgm:cxn modelId="{3AED4B47-7573-4BC2-A451-616815FE1CF1}" type="presOf" srcId="{794C6BD6-4847-458C-A288-C91C3F1E17D5}" destId="{095065D8-65C3-4CFE-BCD3-ACFBFFE91E6F}" srcOrd="0" destOrd="0" presId="urn:microsoft.com/office/officeart/2005/8/layout/cycle2"/>
    <dgm:cxn modelId="{90339C6A-CAE9-46FB-BB66-C39ADE6C2039}" type="presOf" srcId="{85DAC007-1511-4BC1-8C1E-DAE9973E8031}" destId="{1C398524-002B-4092-9898-23A9029B1383}" srcOrd="1" destOrd="0" presId="urn:microsoft.com/office/officeart/2005/8/layout/cycle2"/>
    <dgm:cxn modelId="{A2BAB670-8A23-411E-8E3B-0165930660DB}" type="presOf" srcId="{A410C034-A34F-4A80-9325-1AF3216BF7EB}" destId="{F0CA9E32-75D5-43ED-AC64-9CDD1494BC2E}" srcOrd="1" destOrd="0" presId="urn:microsoft.com/office/officeart/2005/8/layout/cycle2"/>
    <dgm:cxn modelId="{88EF9153-8C6D-479C-B36A-269D2B5E5326}" type="presOf" srcId="{526C5149-7E6C-4BDD-91C3-0E5B348380BF}" destId="{61B87919-2E26-4E02-9C6C-37704D7967AA}" srcOrd="0" destOrd="0" presId="urn:microsoft.com/office/officeart/2005/8/layout/cycle2"/>
    <dgm:cxn modelId="{893E5F58-3FD5-45D3-96D3-6CA088803E5F}" srcId="{DF6F426C-B46C-48FF-8F0D-BA165FE0A88D}" destId="{56199583-0BFB-4028-9745-F28AF77485BA}" srcOrd="4" destOrd="0" parTransId="{0F8FAA95-14D1-47D9-8D5F-6D3F1DDCF83A}" sibTransId="{2FC0FECB-C294-4DB8-A131-C68D216FFB1E}"/>
    <dgm:cxn modelId="{FC38B682-CC7F-4965-8FF9-FA0373ADAD5F}" type="presOf" srcId="{56199583-0BFB-4028-9745-F28AF77485BA}" destId="{199E82A4-9F69-4A6C-977D-F5B712CD5895}" srcOrd="0" destOrd="0" presId="urn:microsoft.com/office/officeart/2005/8/layout/cycle2"/>
    <dgm:cxn modelId="{08F93F95-E677-41BE-9717-5965013F147D}" type="presOf" srcId="{E8969FEE-E87B-471B-A87B-893551B09B2B}" destId="{EBC60CBE-CCE1-4A31-9708-A7C05B91D17A}" srcOrd="0" destOrd="0" presId="urn:microsoft.com/office/officeart/2005/8/layout/cycle2"/>
    <dgm:cxn modelId="{FBF8D7A7-F9DF-453E-A952-F8F0B5750882}" type="presOf" srcId="{2FC0FECB-C294-4DB8-A131-C68D216FFB1E}" destId="{93AE4E21-70AB-4DCB-9BAD-FAF46CE0793D}" srcOrd="0" destOrd="0" presId="urn:microsoft.com/office/officeart/2005/8/layout/cycle2"/>
    <dgm:cxn modelId="{346046AA-E4CD-4B8C-8C15-6EA3519F293E}" type="presOf" srcId="{E14A39AF-159B-4F2C-A6A2-3AD8D95CAD1B}" destId="{52771559-B982-4758-8D9C-FC4EC332FBE7}" srcOrd="0" destOrd="0" presId="urn:microsoft.com/office/officeart/2005/8/layout/cycle2"/>
    <dgm:cxn modelId="{EA85A2AE-23EB-4229-816A-01126FFA95D6}" type="presOf" srcId="{CCCEC977-136A-4A2D-82CE-B8D8EDD0440A}" destId="{4A2D6A9F-06E4-4116-B4BC-76691F812A11}" srcOrd="0" destOrd="0" presId="urn:microsoft.com/office/officeart/2005/8/layout/cycle2"/>
    <dgm:cxn modelId="{0DD084C5-D7CD-4BBF-9562-02C01A5F7530}" type="presOf" srcId="{A410C034-A34F-4A80-9325-1AF3216BF7EB}" destId="{81B9F671-14D6-48CC-94D2-5FA1192EE39F}" srcOrd="0" destOrd="0" presId="urn:microsoft.com/office/officeart/2005/8/layout/cycle2"/>
    <dgm:cxn modelId="{5B46FDC5-B03D-4572-8366-4D45C416CCA0}" srcId="{DF6F426C-B46C-48FF-8F0D-BA165FE0A88D}" destId="{E8969FEE-E87B-471B-A87B-893551B09B2B}" srcOrd="3" destOrd="0" parTransId="{E4D97B20-660A-4136-B596-394B4BAEC4B6}" sibTransId="{526C5149-7E6C-4BDD-91C3-0E5B348380BF}"/>
    <dgm:cxn modelId="{5724C3CA-A799-41A8-9DC1-D3D25FF9A8A2}" srcId="{DF6F426C-B46C-48FF-8F0D-BA165FE0A88D}" destId="{BC6D9E42-CEA5-46EF-9C74-9594D40109A4}" srcOrd="0" destOrd="0" parTransId="{208BB9D1-C0BB-4B89-A882-569CF174EF88}" sibTransId="{85DAC007-1511-4BC1-8C1E-DAE9973E8031}"/>
    <dgm:cxn modelId="{AA4E81DF-831B-4CE0-9A20-8B983EE09E09}" srcId="{DF6F426C-B46C-48FF-8F0D-BA165FE0A88D}" destId="{E14A39AF-159B-4F2C-A6A2-3AD8D95CAD1B}" srcOrd="2" destOrd="0" parTransId="{F46D5E74-CBFC-4056-87FF-5C2E3303198E}" sibTransId="{A410C034-A34F-4A80-9325-1AF3216BF7EB}"/>
    <dgm:cxn modelId="{29A6ADE5-C069-475F-B57B-0C75E6D007C5}" type="presOf" srcId="{BC6D9E42-CEA5-46EF-9C74-9594D40109A4}" destId="{3720DD8C-438E-488C-A52A-DB6C82D086F9}" srcOrd="0" destOrd="0" presId="urn:microsoft.com/office/officeart/2005/8/layout/cycle2"/>
    <dgm:cxn modelId="{3EEFE6F3-424B-441C-85C1-4BB0F745B22D}" type="presOf" srcId="{DF6F426C-B46C-48FF-8F0D-BA165FE0A88D}" destId="{33B53BA7-6AE8-4D34-B0CE-EE53684AD1CB}" srcOrd="0" destOrd="0" presId="urn:microsoft.com/office/officeart/2005/8/layout/cycle2"/>
    <dgm:cxn modelId="{B0486879-4981-42B8-A380-FC79A3AD508B}" type="presParOf" srcId="{33B53BA7-6AE8-4D34-B0CE-EE53684AD1CB}" destId="{3720DD8C-438E-488C-A52A-DB6C82D086F9}" srcOrd="0" destOrd="0" presId="urn:microsoft.com/office/officeart/2005/8/layout/cycle2"/>
    <dgm:cxn modelId="{1E91D105-2D6D-4B86-BA74-2DC62BB697F6}" type="presParOf" srcId="{33B53BA7-6AE8-4D34-B0CE-EE53684AD1CB}" destId="{E70DE2AF-8499-4E29-B20E-0AD9D4C69558}" srcOrd="1" destOrd="0" presId="urn:microsoft.com/office/officeart/2005/8/layout/cycle2"/>
    <dgm:cxn modelId="{FCB2FF52-2F8D-449E-BF26-723A2C9E09B5}" type="presParOf" srcId="{E70DE2AF-8499-4E29-B20E-0AD9D4C69558}" destId="{1C398524-002B-4092-9898-23A9029B1383}" srcOrd="0" destOrd="0" presId="urn:microsoft.com/office/officeart/2005/8/layout/cycle2"/>
    <dgm:cxn modelId="{FB391CB0-0886-4D45-BD8B-B400CD066CD4}" type="presParOf" srcId="{33B53BA7-6AE8-4D34-B0CE-EE53684AD1CB}" destId="{095065D8-65C3-4CFE-BCD3-ACFBFFE91E6F}" srcOrd="2" destOrd="0" presId="urn:microsoft.com/office/officeart/2005/8/layout/cycle2"/>
    <dgm:cxn modelId="{162FEBF6-6266-4ECA-8EF4-DF04EF2AD109}" type="presParOf" srcId="{33B53BA7-6AE8-4D34-B0CE-EE53684AD1CB}" destId="{4A2D6A9F-06E4-4116-B4BC-76691F812A11}" srcOrd="3" destOrd="0" presId="urn:microsoft.com/office/officeart/2005/8/layout/cycle2"/>
    <dgm:cxn modelId="{3E3C4E50-7025-4B71-A473-9C1EB109F518}" type="presParOf" srcId="{4A2D6A9F-06E4-4116-B4BC-76691F812A11}" destId="{B47AC780-2B9E-4CDC-BDF8-F7CBFE17ABE8}" srcOrd="0" destOrd="0" presId="urn:microsoft.com/office/officeart/2005/8/layout/cycle2"/>
    <dgm:cxn modelId="{A90A73ED-889C-4B52-8653-330F5AFF23C0}" type="presParOf" srcId="{33B53BA7-6AE8-4D34-B0CE-EE53684AD1CB}" destId="{52771559-B982-4758-8D9C-FC4EC332FBE7}" srcOrd="4" destOrd="0" presId="urn:microsoft.com/office/officeart/2005/8/layout/cycle2"/>
    <dgm:cxn modelId="{6C612DAF-7404-41FF-BA8A-C4BEEC7C746C}" type="presParOf" srcId="{33B53BA7-6AE8-4D34-B0CE-EE53684AD1CB}" destId="{81B9F671-14D6-48CC-94D2-5FA1192EE39F}" srcOrd="5" destOrd="0" presId="urn:microsoft.com/office/officeart/2005/8/layout/cycle2"/>
    <dgm:cxn modelId="{000B025E-D03C-4281-AFCB-A9B1CB0544C6}" type="presParOf" srcId="{81B9F671-14D6-48CC-94D2-5FA1192EE39F}" destId="{F0CA9E32-75D5-43ED-AC64-9CDD1494BC2E}" srcOrd="0" destOrd="0" presId="urn:microsoft.com/office/officeart/2005/8/layout/cycle2"/>
    <dgm:cxn modelId="{EAD24BBB-4A4C-47E4-9752-4C6A50D288ED}" type="presParOf" srcId="{33B53BA7-6AE8-4D34-B0CE-EE53684AD1CB}" destId="{EBC60CBE-CCE1-4A31-9708-A7C05B91D17A}" srcOrd="6" destOrd="0" presId="urn:microsoft.com/office/officeart/2005/8/layout/cycle2"/>
    <dgm:cxn modelId="{09F0E743-D6A1-420B-BD42-5D2B1CC7630C}" type="presParOf" srcId="{33B53BA7-6AE8-4D34-B0CE-EE53684AD1CB}" destId="{61B87919-2E26-4E02-9C6C-37704D7967AA}" srcOrd="7" destOrd="0" presId="urn:microsoft.com/office/officeart/2005/8/layout/cycle2"/>
    <dgm:cxn modelId="{EF441B47-1E0C-4779-AC76-F0F844066889}" type="presParOf" srcId="{61B87919-2E26-4E02-9C6C-37704D7967AA}" destId="{5F9B22F7-A2D2-46ED-9496-BE066338BBE6}" srcOrd="0" destOrd="0" presId="urn:microsoft.com/office/officeart/2005/8/layout/cycle2"/>
    <dgm:cxn modelId="{EFF9E4A6-F9D4-4E54-BACB-C481B6EAF21F}" type="presParOf" srcId="{33B53BA7-6AE8-4D34-B0CE-EE53684AD1CB}" destId="{199E82A4-9F69-4A6C-977D-F5B712CD5895}" srcOrd="8" destOrd="0" presId="urn:microsoft.com/office/officeart/2005/8/layout/cycle2"/>
    <dgm:cxn modelId="{20C61294-1B8F-41D3-925A-80D1C229DC30}" type="presParOf" srcId="{33B53BA7-6AE8-4D34-B0CE-EE53684AD1CB}" destId="{93AE4E21-70AB-4DCB-9BAD-FAF46CE0793D}" srcOrd="9" destOrd="0" presId="urn:microsoft.com/office/officeart/2005/8/layout/cycle2"/>
    <dgm:cxn modelId="{DFC77BA4-A94D-4BFD-8B75-876BAB018F70}" type="presParOf" srcId="{93AE4E21-70AB-4DCB-9BAD-FAF46CE0793D}" destId="{9030AC5C-4FBC-424B-AC61-465DB51212DD}"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452EF2-3691-4EE1-BAC1-E1BD4E5410D4}" type="doc">
      <dgm:prSet loTypeId="urn:microsoft.com/office/officeart/2005/8/layout/hList6" loCatId="list" qsTypeId="urn:microsoft.com/office/officeart/2005/8/quickstyle/simple1" qsCatId="simple" csTypeId="urn:microsoft.com/office/officeart/2005/8/colors/colorful2" csCatId="colorful" phldr="1"/>
      <dgm:spPr/>
      <dgm:t>
        <a:bodyPr/>
        <a:lstStyle/>
        <a:p>
          <a:endParaRPr lang="en-US"/>
        </a:p>
      </dgm:t>
    </dgm:pt>
    <dgm:pt modelId="{C595E56C-CF1D-4638-BD09-28A030B933EE}">
      <dgm:prSet phldrT="[Text]"/>
      <dgm:spPr/>
      <dgm:t>
        <a:bodyPr/>
        <a:lstStyle/>
        <a:p>
          <a:r>
            <a:rPr lang="en-GB" dirty="0"/>
            <a:t>D</a:t>
          </a:r>
          <a:endParaRPr lang="en-US" dirty="0"/>
        </a:p>
      </dgm:t>
    </dgm:pt>
    <dgm:pt modelId="{277C868B-DACE-402D-B3BE-014E786CF482}" type="parTrans" cxnId="{A6A32A10-6827-469C-9FA7-33E062BAF701}">
      <dgm:prSet/>
      <dgm:spPr/>
      <dgm:t>
        <a:bodyPr/>
        <a:lstStyle/>
        <a:p>
          <a:endParaRPr lang="en-US"/>
        </a:p>
      </dgm:t>
    </dgm:pt>
    <dgm:pt modelId="{D4A10433-D0E4-42AA-B4E0-5522049C1906}" type="sibTrans" cxnId="{A6A32A10-6827-469C-9FA7-33E062BAF701}">
      <dgm:prSet/>
      <dgm:spPr/>
      <dgm:t>
        <a:bodyPr/>
        <a:lstStyle/>
        <a:p>
          <a:endParaRPr lang="en-US"/>
        </a:p>
      </dgm:t>
    </dgm:pt>
    <dgm:pt modelId="{0C2B8B55-7D9A-448C-BD21-F3B03D4D3783}">
      <dgm:prSet phldrT="[Text]"/>
      <dgm:spPr/>
      <dgm:t>
        <a:bodyPr/>
        <a:lstStyle/>
        <a:p>
          <a:r>
            <a:rPr lang="en-GB" dirty="0"/>
            <a:t>M</a:t>
          </a:r>
          <a:endParaRPr lang="en-US" dirty="0"/>
        </a:p>
      </dgm:t>
    </dgm:pt>
    <dgm:pt modelId="{32E95FE7-ABDE-4A15-A892-2BE0CBB21EE5}" type="parTrans" cxnId="{1E0DE5C7-3DA4-4BD5-AF24-E2F5DFE70180}">
      <dgm:prSet/>
      <dgm:spPr/>
      <dgm:t>
        <a:bodyPr/>
        <a:lstStyle/>
        <a:p>
          <a:endParaRPr lang="en-US"/>
        </a:p>
      </dgm:t>
    </dgm:pt>
    <dgm:pt modelId="{2A53B486-090C-4D2A-9692-19F6B471FDF7}" type="sibTrans" cxnId="{1E0DE5C7-3DA4-4BD5-AF24-E2F5DFE70180}">
      <dgm:prSet/>
      <dgm:spPr/>
      <dgm:t>
        <a:bodyPr/>
        <a:lstStyle/>
        <a:p>
          <a:endParaRPr lang="en-US"/>
        </a:p>
      </dgm:t>
    </dgm:pt>
    <dgm:pt modelId="{B14C5DE9-1C36-443A-87EE-EDD4072B8981}">
      <dgm:prSet phldrT="[Text]"/>
      <dgm:spPr/>
      <dgm:t>
        <a:bodyPr/>
        <a:lstStyle/>
        <a:p>
          <a:r>
            <a:rPr lang="en-GB" dirty="0"/>
            <a:t>A</a:t>
          </a:r>
          <a:endParaRPr lang="en-US" dirty="0"/>
        </a:p>
      </dgm:t>
    </dgm:pt>
    <dgm:pt modelId="{B66D6AE4-CC26-4177-9C37-5FCDF0F319A0}" type="parTrans" cxnId="{5CC621DF-2E01-412B-8C86-8CD9F8693687}">
      <dgm:prSet/>
      <dgm:spPr/>
      <dgm:t>
        <a:bodyPr/>
        <a:lstStyle/>
        <a:p>
          <a:endParaRPr lang="en-US"/>
        </a:p>
      </dgm:t>
    </dgm:pt>
    <dgm:pt modelId="{8B6F5594-D2DB-419F-9A70-47BFF0011309}" type="sibTrans" cxnId="{5CC621DF-2E01-412B-8C86-8CD9F8693687}">
      <dgm:prSet/>
      <dgm:spPr/>
      <dgm:t>
        <a:bodyPr/>
        <a:lstStyle/>
        <a:p>
          <a:endParaRPr lang="en-US"/>
        </a:p>
      </dgm:t>
    </dgm:pt>
    <dgm:pt modelId="{3DF7F2B0-A100-4551-8C48-635AE8256CFF}">
      <dgm:prSet phldrT="[Text]"/>
      <dgm:spPr/>
      <dgm:t>
        <a:bodyPr/>
        <a:lstStyle/>
        <a:p>
          <a:r>
            <a:rPr lang="en-GB" dirty="0"/>
            <a:t>I</a:t>
          </a:r>
          <a:endParaRPr lang="en-US" dirty="0"/>
        </a:p>
      </dgm:t>
    </dgm:pt>
    <dgm:pt modelId="{DFC31729-11B4-404C-9F4C-8CEAD3B174B8}" type="parTrans" cxnId="{E4A48BD5-2285-4D95-871B-2A500B84C2B3}">
      <dgm:prSet/>
      <dgm:spPr/>
      <dgm:t>
        <a:bodyPr/>
        <a:lstStyle/>
        <a:p>
          <a:endParaRPr lang="en-US"/>
        </a:p>
      </dgm:t>
    </dgm:pt>
    <dgm:pt modelId="{1FE9FA7F-F23B-4282-AD48-5457B55C39D3}" type="sibTrans" cxnId="{E4A48BD5-2285-4D95-871B-2A500B84C2B3}">
      <dgm:prSet/>
      <dgm:spPr/>
      <dgm:t>
        <a:bodyPr/>
        <a:lstStyle/>
        <a:p>
          <a:endParaRPr lang="en-US"/>
        </a:p>
      </dgm:t>
    </dgm:pt>
    <dgm:pt modelId="{F41BB2FF-6B58-4EF4-B341-2899998F72E4}">
      <dgm:prSet phldrT="[Text]"/>
      <dgm:spPr/>
      <dgm:t>
        <a:bodyPr/>
        <a:lstStyle/>
        <a:p>
          <a:r>
            <a:rPr lang="en-GB" dirty="0"/>
            <a:t>C</a:t>
          </a:r>
          <a:endParaRPr lang="en-US" dirty="0"/>
        </a:p>
      </dgm:t>
    </dgm:pt>
    <dgm:pt modelId="{040E7690-0BE8-4860-B36C-11F9E8A48495}" type="parTrans" cxnId="{FC9DD277-5F72-4305-8D6F-F74EDFC16AC8}">
      <dgm:prSet/>
      <dgm:spPr/>
      <dgm:t>
        <a:bodyPr/>
        <a:lstStyle/>
        <a:p>
          <a:endParaRPr lang="en-US"/>
        </a:p>
      </dgm:t>
    </dgm:pt>
    <dgm:pt modelId="{F6953851-4B95-4E1A-B8C4-D2B1074C3523}" type="sibTrans" cxnId="{FC9DD277-5F72-4305-8D6F-F74EDFC16AC8}">
      <dgm:prSet/>
      <dgm:spPr/>
      <dgm:t>
        <a:bodyPr/>
        <a:lstStyle/>
        <a:p>
          <a:endParaRPr lang="en-US"/>
        </a:p>
      </dgm:t>
    </dgm:pt>
    <dgm:pt modelId="{8BEBF216-9AC9-4E0B-919B-9AA59419283C}" type="pres">
      <dgm:prSet presAssocID="{AE452EF2-3691-4EE1-BAC1-E1BD4E5410D4}" presName="Name0" presStyleCnt="0">
        <dgm:presLayoutVars>
          <dgm:dir/>
          <dgm:resizeHandles val="exact"/>
        </dgm:presLayoutVars>
      </dgm:prSet>
      <dgm:spPr/>
    </dgm:pt>
    <dgm:pt modelId="{0042B80C-4C5C-4EA2-9B16-8B1110F4478B}" type="pres">
      <dgm:prSet presAssocID="{C595E56C-CF1D-4638-BD09-28A030B933EE}" presName="node" presStyleLbl="node1" presStyleIdx="0" presStyleCnt="5">
        <dgm:presLayoutVars>
          <dgm:bulletEnabled val="1"/>
        </dgm:presLayoutVars>
      </dgm:prSet>
      <dgm:spPr/>
    </dgm:pt>
    <dgm:pt modelId="{AB07B797-74BE-4FD3-8A46-4A401F922C88}" type="pres">
      <dgm:prSet presAssocID="{D4A10433-D0E4-42AA-B4E0-5522049C1906}" presName="sibTrans" presStyleCnt="0"/>
      <dgm:spPr/>
    </dgm:pt>
    <dgm:pt modelId="{7E6B334A-29B5-4FD8-BFDF-7AA50097658C}" type="pres">
      <dgm:prSet presAssocID="{0C2B8B55-7D9A-448C-BD21-F3B03D4D3783}" presName="node" presStyleLbl="node1" presStyleIdx="1" presStyleCnt="5" custLinFactNeighborX="12421">
        <dgm:presLayoutVars>
          <dgm:bulletEnabled val="1"/>
        </dgm:presLayoutVars>
      </dgm:prSet>
      <dgm:spPr/>
    </dgm:pt>
    <dgm:pt modelId="{E3D7E503-45BD-4E5B-8F38-545599ECF7BE}" type="pres">
      <dgm:prSet presAssocID="{2A53B486-090C-4D2A-9692-19F6B471FDF7}" presName="sibTrans" presStyleCnt="0"/>
      <dgm:spPr/>
    </dgm:pt>
    <dgm:pt modelId="{6600E65E-1D1B-4A1E-AE4F-C867F08068CD}" type="pres">
      <dgm:prSet presAssocID="{B14C5DE9-1C36-443A-87EE-EDD4072B8981}" presName="node" presStyleLbl="node1" presStyleIdx="2" presStyleCnt="5">
        <dgm:presLayoutVars>
          <dgm:bulletEnabled val="1"/>
        </dgm:presLayoutVars>
      </dgm:prSet>
      <dgm:spPr/>
    </dgm:pt>
    <dgm:pt modelId="{5AC86F7C-226E-45FA-AA35-90252B0B9BEF}" type="pres">
      <dgm:prSet presAssocID="{8B6F5594-D2DB-419F-9A70-47BFF0011309}" presName="sibTrans" presStyleCnt="0"/>
      <dgm:spPr/>
    </dgm:pt>
    <dgm:pt modelId="{5848318C-A99C-4F09-8DCE-17557E3693A0}" type="pres">
      <dgm:prSet presAssocID="{3DF7F2B0-A100-4551-8C48-635AE8256CFF}" presName="node" presStyleLbl="node1" presStyleIdx="3" presStyleCnt="5">
        <dgm:presLayoutVars>
          <dgm:bulletEnabled val="1"/>
        </dgm:presLayoutVars>
      </dgm:prSet>
      <dgm:spPr/>
    </dgm:pt>
    <dgm:pt modelId="{D3B7AD21-BBE4-433B-BB76-490E1F2CED3C}" type="pres">
      <dgm:prSet presAssocID="{1FE9FA7F-F23B-4282-AD48-5457B55C39D3}" presName="sibTrans" presStyleCnt="0"/>
      <dgm:spPr/>
    </dgm:pt>
    <dgm:pt modelId="{FCF84892-5A09-423D-A24B-CAC9ADF83CEE}" type="pres">
      <dgm:prSet presAssocID="{F41BB2FF-6B58-4EF4-B341-2899998F72E4}" presName="node" presStyleLbl="node1" presStyleIdx="4" presStyleCnt="5">
        <dgm:presLayoutVars>
          <dgm:bulletEnabled val="1"/>
        </dgm:presLayoutVars>
      </dgm:prSet>
      <dgm:spPr/>
    </dgm:pt>
  </dgm:ptLst>
  <dgm:cxnLst>
    <dgm:cxn modelId="{A6A32A10-6827-469C-9FA7-33E062BAF701}" srcId="{AE452EF2-3691-4EE1-BAC1-E1BD4E5410D4}" destId="{C595E56C-CF1D-4638-BD09-28A030B933EE}" srcOrd="0" destOrd="0" parTransId="{277C868B-DACE-402D-B3BE-014E786CF482}" sibTransId="{D4A10433-D0E4-42AA-B4E0-5522049C1906}"/>
    <dgm:cxn modelId="{9422D128-9508-4756-B5D2-CD1ADCEA0582}" type="presOf" srcId="{3DF7F2B0-A100-4551-8C48-635AE8256CFF}" destId="{5848318C-A99C-4F09-8DCE-17557E3693A0}" srcOrd="0" destOrd="0" presId="urn:microsoft.com/office/officeart/2005/8/layout/hList6"/>
    <dgm:cxn modelId="{0AD8E972-D2BB-43C0-B6EE-BD75A7D22DC2}" type="presOf" srcId="{B14C5DE9-1C36-443A-87EE-EDD4072B8981}" destId="{6600E65E-1D1B-4A1E-AE4F-C867F08068CD}" srcOrd="0" destOrd="0" presId="urn:microsoft.com/office/officeart/2005/8/layout/hList6"/>
    <dgm:cxn modelId="{0164B375-20F6-4B69-9043-07E8D68A172D}" type="presOf" srcId="{AE452EF2-3691-4EE1-BAC1-E1BD4E5410D4}" destId="{8BEBF216-9AC9-4E0B-919B-9AA59419283C}" srcOrd="0" destOrd="0" presId="urn:microsoft.com/office/officeart/2005/8/layout/hList6"/>
    <dgm:cxn modelId="{FC9DD277-5F72-4305-8D6F-F74EDFC16AC8}" srcId="{AE452EF2-3691-4EE1-BAC1-E1BD4E5410D4}" destId="{F41BB2FF-6B58-4EF4-B341-2899998F72E4}" srcOrd="4" destOrd="0" parTransId="{040E7690-0BE8-4860-B36C-11F9E8A48495}" sibTransId="{F6953851-4B95-4E1A-B8C4-D2B1074C3523}"/>
    <dgm:cxn modelId="{E3D38587-2D2C-4BB0-A8A9-F5716880017E}" type="presOf" srcId="{F41BB2FF-6B58-4EF4-B341-2899998F72E4}" destId="{FCF84892-5A09-423D-A24B-CAC9ADF83CEE}" srcOrd="0" destOrd="0" presId="urn:microsoft.com/office/officeart/2005/8/layout/hList6"/>
    <dgm:cxn modelId="{9B47198C-28B2-44D0-BAF4-CAF472B0DC54}" type="presOf" srcId="{0C2B8B55-7D9A-448C-BD21-F3B03D4D3783}" destId="{7E6B334A-29B5-4FD8-BFDF-7AA50097658C}" srcOrd="0" destOrd="0" presId="urn:microsoft.com/office/officeart/2005/8/layout/hList6"/>
    <dgm:cxn modelId="{7D837592-BEBF-4331-8C00-3DF62FB66D44}" type="presOf" srcId="{C595E56C-CF1D-4638-BD09-28A030B933EE}" destId="{0042B80C-4C5C-4EA2-9B16-8B1110F4478B}" srcOrd="0" destOrd="0" presId="urn:microsoft.com/office/officeart/2005/8/layout/hList6"/>
    <dgm:cxn modelId="{1E0DE5C7-3DA4-4BD5-AF24-E2F5DFE70180}" srcId="{AE452EF2-3691-4EE1-BAC1-E1BD4E5410D4}" destId="{0C2B8B55-7D9A-448C-BD21-F3B03D4D3783}" srcOrd="1" destOrd="0" parTransId="{32E95FE7-ABDE-4A15-A892-2BE0CBB21EE5}" sibTransId="{2A53B486-090C-4D2A-9692-19F6B471FDF7}"/>
    <dgm:cxn modelId="{E4A48BD5-2285-4D95-871B-2A500B84C2B3}" srcId="{AE452EF2-3691-4EE1-BAC1-E1BD4E5410D4}" destId="{3DF7F2B0-A100-4551-8C48-635AE8256CFF}" srcOrd="3" destOrd="0" parTransId="{DFC31729-11B4-404C-9F4C-8CEAD3B174B8}" sibTransId="{1FE9FA7F-F23B-4282-AD48-5457B55C39D3}"/>
    <dgm:cxn modelId="{5CC621DF-2E01-412B-8C86-8CD9F8693687}" srcId="{AE452EF2-3691-4EE1-BAC1-E1BD4E5410D4}" destId="{B14C5DE9-1C36-443A-87EE-EDD4072B8981}" srcOrd="2" destOrd="0" parTransId="{B66D6AE4-CC26-4177-9C37-5FCDF0F319A0}" sibTransId="{8B6F5594-D2DB-419F-9A70-47BFF0011309}"/>
    <dgm:cxn modelId="{DADBDFAA-7269-4B00-8EF0-BD4902695809}" type="presParOf" srcId="{8BEBF216-9AC9-4E0B-919B-9AA59419283C}" destId="{0042B80C-4C5C-4EA2-9B16-8B1110F4478B}" srcOrd="0" destOrd="0" presId="urn:microsoft.com/office/officeart/2005/8/layout/hList6"/>
    <dgm:cxn modelId="{34259068-906D-4757-84F6-2DD6E761D724}" type="presParOf" srcId="{8BEBF216-9AC9-4E0B-919B-9AA59419283C}" destId="{AB07B797-74BE-4FD3-8A46-4A401F922C88}" srcOrd="1" destOrd="0" presId="urn:microsoft.com/office/officeart/2005/8/layout/hList6"/>
    <dgm:cxn modelId="{7944A94D-5312-4F63-B482-4B57C4302F74}" type="presParOf" srcId="{8BEBF216-9AC9-4E0B-919B-9AA59419283C}" destId="{7E6B334A-29B5-4FD8-BFDF-7AA50097658C}" srcOrd="2" destOrd="0" presId="urn:microsoft.com/office/officeart/2005/8/layout/hList6"/>
    <dgm:cxn modelId="{95921E49-2BE4-45B8-8EA4-56436590DAF6}" type="presParOf" srcId="{8BEBF216-9AC9-4E0B-919B-9AA59419283C}" destId="{E3D7E503-45BD-4E5B-8F38-545599ECF7BE}" srcOrd="3" destOrd="0" presId="urn:microsoft.com/office/officeart/2005/8/layout/hList6"/>
    <dgm:cxn modelId="{D61C95EE-DC9B-474C-B57F-40381846A83A}" type="presParOf" srcId="{8BEBF216-9AC9-4E0B-919B-9AA59419283C}" destId="{6600E65E-1D1B-4A1E-AE4F-C867F08068CD}" srcOrd="4" destOrd="0" presId="urn:microsoft.com/office/officeart/2005/8/layout/hList6"/>
    <dgm:cxn modelId="{4BC3386A-6AC3-4836-8113-8742ACD3D4F2}" type="presParOf" srcId="{8BEBF216-9AC9-4E0B-919B-9AA59419283C}" destId="{5AC86F7C-226E-45FA-AA35-90252B0B9BEF}" srcOrd="5" destOrd="0" presId="urn:microsoft.com/office/officeart/2005/8/layout/hList6"/>
    <dgm:cxn modelId="{E691298A-2ACE-47BD-847F-529DA46C9915}" type="presParOf" srcId="{8BEBF216-9AC9-4E0B-919B-9AA59419283C}" destId="{5848318C-A99C-4F09-8DCE-17557E3693A0}" srcOrd="6" destOrd="0" presId="urn:microsoft.com/office/officeart/2005/8/layout/hList6"/>
    <dgm:cxn modelId="{DEEAC503-4833-4512-8AC1-184D448A40D7}" type="presParOf" srcId="{8BEBF216-9AC9-4E0B-919B-9AA59419283C}" destId="{D3B7AD21-BBE4-433B-BB76-490E1F2CED3C}" srcOrd="7" destOrd="0" presId="urn:microsoft.com/office/officeart/2005/8/layout/hList6"/>
    <dgm:cxn modelId="{FC9B0961-E09A-4151-A924-BCD4979A3896}" type="presParOf" srcId="{8BEBF216-9AC9-4E0B-919B-9AA59419283C}" destId="{FCF84892-5A09-423D-A24B-CAC9ADF83CEE}" srcOrd="8" destOrd="0" presId="urn:microsoft.com/office/officeart/2005/8/layout/h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20DD8C-438E-488C-A52A-DB6C82D086F9}">
      <dsp:nvSpPr>
        <dsp:cNvPr id="0" name=""/>
        <dsp:cNvSpPr/>
      </dsp:nvSpPr>
      <dsp:spPr>
        <a:xfrm>
          <a:off x="3246437" y="534"/>
          <a:ext cx="1635124" cy="163512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SORT</a:t>
          </a:r>
          <a:endParaRPr lang="en-US" sz="1400" kern="1200" dirty="0"/>
        </a:p>
      </dsp:txBody>
      <dsp:txXfrm>
        <a:off x="3485895" y="239992"/>
        <a:ext cx="1156208" cy="1156208"/>
      </dsp:txXfrm>
    </dsp:sp>
    <dsp:sp modelId="{E70DE2AF-8499-4E29-B20E-0AD9D4C69558}">
      <dsp:nvSpPr>
        <dsp:cNvPr id="0" name=""/>
        <dsp:cNvSpPr/>
      </dsp:nvSpPr>
      <dsp:spPr>
        <a:xfrm rot="2160000">
          <a:off x="4830234" y="1257302"/>
          <a:ext cx="436123" cy="5518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842728" y="1329221"/>
        <a:ext cx="305286" cy="331112"/>
      </dsp:txXfrm>
    </dsp:sp>
    <dsp:sp modelId="{095065D8-65C3-4CFE-BCD3-ACFBFFE91E6F}">
      <dsp:nvSpPr>
        <dsp:cNvPr id="0" name=""/>
        <dsp:cNvSpPr/>
      </dsp:nvSpPr>
      <dsp:spPr>
        <a:xfrm>
          <a:off x="5235001" y="1445310"/>
          <a:ext cx="1635124" cy="163512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SET in ORDER</a:t>
          </a:r>
          <a:endParaRPr lang="en-US" sz="1400" kern="1200" dirty="0"/>
        </a:p>
      </dsp:txBody>
      <dsp:txXfrm>
        <a:off x="5474459" y="1684768"/>
        <a:ext cx="1156208" cy="1156208"/>
      </dsp:txXfrm>
    </dsp:sp>
    <dsp:sp modelId="{4A2D6A9F-06E4-4116-B4BC-76691F812A11}">
      <dsp:nvSpPr>
        <dsp:cNvPr id="0" name=""/>
        <dsp:cNvSpPr/>
      </dsp:nvSpPr>
      <dsp:spPr>
        <a:xfrm rot="6480000">
          <a:off x="5458534" y="3144055"/>
          <a:ext cx="436123" cy="5518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5544168" y="3192209"/>
        <a:ext cx="305286" cy="331112"/>
      </dsp:txXfrm>
    </dsp:sp>
    <dsp:sp modelId="{52771559-B982-4758-8D9C-FC4EC332FBE7}">
      <dsp:nvSpPr>
        <dsp:cNvPr id="0" name=""/>
        <dsp:cNvSpPr/>
      </dsp:nvSpPr>
      <dsp:spPr>
        <a:xfrm>
          <a:off x="4475437" y="3783007"/>
          <a:ext cx="1635124" cy="163512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SHINE</a:t>
          </a:r>
          <a:endParaRPr lang="en-US" sz="1400" kern="1200" dirty="0"/>
        </a:p>
      </dsp:txBody>
      <dsp:txXfrm>
        <a:off x="4714895" y="4022465"/>
        <a:ext cx="1156208" cy="1156208"/>
      </dsp:txXfrm>
    </dsp:sp>
    <dsp:sp modelId="{81B9F671-14D6-48CC-94D2-5FA1192EE39F}">
      <dsp:nvSpPr>
        <dsp:cNvPr id="0" name=""/>
        <dsp:cNvSpPr/>
      </dsp:nvSpPr>
      <dsp:spPr>
        <a:xfrm rot="10800000">
          <a:off x="3858281" y="4324642"/>
          <a:ext cx="436123" cy="5518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989118" y="4435013"/>
        <a:ext cx="305286" cy="331112"/>
      </dsp:txXfrm>
    </dsp:sp>
    <dsp:sp modelId="{EBC60CBE-CCE1-4A31-9708-A7C05B91D17A}">
      <dsp:nvSpPr>
        <dsp:cNvPr id="0" name=""/>
        <dsp:cNvSpPr/>
      </dsp:nvSpPr>
      <dsp:spPr>
        <a:xfrm>
          <a:off x="2017437" y="3783007"/>
          <a:ext cx="1635124" cy="163512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STANDARDIZE</a:t>
          </a:r>
          <a:endParaRPr lang="en-US" sz="1400" kern="1200" dirty="0"/>
        </a:p>
      </dsp:txBody>
      <dsp:txXfrm>
        <a:off x="2256895" y="4022465"/>
        <a:ext cx="1156208" cy="1156208"/>
      </dsp:txXfrm>
    </dsp:sp>
    <dsp:sp modelId="{61B87919-2E26-4E02-9C6C-37704D7967AA}">
      <dsp:nvSpPr>
        <dsp:cNvPr id="0" name=""/>
        <dsp:cNvSpPr/>
      </dsp:nvSpPr>
      <dsp:spPr>
        <a:xfrm rot="15120000">
          <a:off x="2240970" y="3167533"/>
          <a:ext cx="436123" cy="5518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2326604" y="3340121"/>
        <a:ext cx="305286" cy="331112"/>
      </dsp:txXfrm>
    </dsp:sp>
    <dsp:sp modelId="{199E82A4-9F69-4A6C-977D-F5B712CD5895}">
      <dsp:nvSpPr>
        <dsp:cNvPr id="0" name=""/>
        <dsp:cNvSpPr/>
      </dsp:nvSpPr>
      <dsp:spPr>
        <a:xfrm>
          <a:off x="1257873" y="1445310"/>
          <a:ext cx="1635124" cy="163512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SUSTAIN</a:t>
          </a:r>
          <a:endParaRPr lang="en-US" sz="1400" kern="1200" dirty="0"/>
        </a:p>
      </dsp:txBody>
      <dsp:txXfrm>
        <a:off x="1497331" y="1684768"/>
        <a:ext cx="1156208" cy="1156208"/>
      </dsp:txXfrm>
    </dsp:sp>
    <dsp:sp modelId="{93AE4E21-70AB-4DCB-9BAD-FAF46CE0793D}">
      <dsp:nvSpPr>
        <dsp:cNvPr id="0" name=""/>
        <dsp:cNvSpPr/>
      </dsp:nvSpPr>
      <dsp:spPr>
        <a:xfrm rot="19440000">
          <a:off x="2841670" y="1271812"/>
          <a:ext cx="436123" cy="5518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854164" y="1420635"/>
        <a:ext cx="305286" cy="3311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42B80C-4C5C-4EA2-9B16-8B1110F4478B}">
      <dsp:nvSpPr>
        <dsp:cNvPr id="0" name=""/>
        <dsp:cNvSpPr/>
      </dsp:nvSpPr>
      <dsp:spPr>
        <a:xfrm rot="16200000">
          <a:off x="-1949961" y="1954265"/>
          <a:ext cx="5418667" cy="1510136"/>
        </a:xfrm>
        <a:prstGeom prst="flowChartManualOperation">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0" tIns="0" rIns="412750" bIns="0" numCol="1" spcCol="1270" anchor="ctr" anchorCtr="0">
          <a:noAutofit/>
        </a:bodyPr>
        <a:lstStyle/>
        <a:p>
          <a:pPr marL="0" lvl="0" indent="0" algn="ctr" defTabSz="2889250">
            <a:lnSpc>
              <a:spcPct val="90000"/>
            </a:lnSpc>
            <a:spcBef>
              <a:spcPct val="0"/>
            </a:spcBef>
            <a:spcAft>
              <a:spcPct val="35000"/>
            </a:spcAft>
            <a:buNone/>
          </a:pPr>
          <a:r>
            <a:rPr lang="en-GB" sz="6500" kern="1200" dirty="0"/>
            <a:t>D</a:t>
          </a:r>
          <a:endParaRPr lang="en-US" sz="6500" kern="1200" dirty="0"/>
        </a:p>
      </dsp:txBody>
      <dsp:txXfrm rot="5400000">
        <a:off x="4304" y="1083733"/>
        <a:ext cx="1510136" cy="3251201"/>
      </dsp:txXfrm>
    </dsp:sp>
    <dsp:sp modelId="{7E6B334A-29B5-4FD8-BFDF-7AA50097658C}">
      <dsp:nvSpPr>
        <dsp:cNvPr id="0" name=""/>
        <dsp:cNvSpPr/>
      </dsp:nvSpPr>
      <dsp:spPr>
        <a:xfrm rot="16200000">
          <a:off x="-312496" y="1954265"/>
          <a:ext cx="5418667" cy="1510136"/>
        </a:xfrm>
        <a:prstGeom prst="flowChartManualOperation">
          <a:avLst/>
        </a:prstGeom>
        <a:solidFill>
          <a:schemeClr val="accent2">
            <a:hueOff val="293872"/>
            <a:satOff val="-14530"/>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0" tIns="0" rIns="412750" bIns="0" numCol="1" spcCol="1270" anchor="ctr" anchorCtr="0">
          <a:noAutofit/>
        </a:bodyPr>
        <a:lstStyle/>
        <a:p>
          <a:pPr marL="0" lvl="0" indent="0" algn="ctr" defTabSz="2889250">
            <a:lnSpc>
              <a:spcPct val="90000"/>
            </a:lnSpc>
            <a:spcBef>
              <a:spcPct val="0"/>
            </a:spcBef>
            <a:spcAft>
              <a:spcPct val="35000"/>
            </a:spcAft>
            <a:buNone/>
          </a:pPr>
          <a:r>
            <a:rPr lang="en-GB" sz="6500" kern="1200" dirty="0"/>
            <a:t>M</a:t>
          </a:r>
          <a:endParaRPr lang="en-US" sz="6500" kern="1200" dirty="0"/>
        </a:p>
      </dsp:txBody>
      <dsp:txXfrm rot="5400000">
        <a:off x="1641769" y="1083733"/>
        <a:ext cx="1510136" cy="3251201"/>
      </dsp:txXfrm>
    </dsp:sp>
    <dsp:sp modelId="{6600E65E-1D1B-4A1E-AE4F-C867F08068CD}">
      <dsp:nvSpPr>
        <dsp:cNvPr id="0" name=""/>
        <dsp:cNvSpPr/>
      </dsp:nvSpPr>
      <dsp:spPr>
        <a:xfrm rot="16200000">
          <a:off x="1296832" y="1954265"/>
          <a:ext cx="5418667" cy="1510136"/>
        </a:xfrm>
        <a:prstGeom prst="flowChartManualOperation">
          <a:avLst/>
        </a:prstGeom>
        <a:solidFill>
          <a:schemeClr val="accent2">
            <a:hueOff val="587745"/>
            <a:satOff val="-290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0" tIns="0" rIns="412750" bIns="0" numCol="1" spcCol="1270" anchor="ctr" anchorCtr="0">
          <a:noAutofit/>
        </a:bodyPr>
        <a:lstStyle/>
        <a:p>
          <a:pPr marL="0" lvl="0" indent="0" algn="ctr" defTabSz="2889250">
            <a:lnSpc>
              <a:spcPct val="90000"/>
            </a:lnSpc>
            <a:spcBef>
              <a:spcPct val="0"/>
            </a:spcBef>
            <a:spcAft>
              <a:spcPct val="35000"/>
            </a:spcAft>
            <a:buNone/>
          </a:pPr>
          <a:r>
            <a:rPr lang="en-GB" sz="6500" kern="1200" dirty="0"/>
            <a:t>A</a:t>
          </a:r>
          <a:endParaRPr lang="en-US" sz="6500" kern="1200" dirty="0"/>
        </a:p>
      </dsp:txBody>
      <dsp:txXfrm rot="5400000">
        <a:off x="3251097" y="1083733"/>
        <a:ext cx="1510136" cy="3251201"/>
      </dsp:txXfrm>
    </dsp:sp>
    <dsp:sp modelId="{5848318C-A99C-4F09-8DCE-17557E3693A0}">
      <dsp:nvSpPr>
        <dsp:cNvPr id="0" name=""/>
        <dsp:cNvSpPr/>
      </dsp:nvSpPr>
      <dsp:spPr>
        <a:xfrm rot="16200000">
          <a:off x="2920229" y="1954265"/>
          <a:ext cx="5418667" cy="1510136"/>
        </a:xfrm>
        <a:prstGeom prst="flowChartManualOperation">
          <a:avLst/>
        </a:prstGeom>
        <a:solidFill>
          <a:schemeClr val="accent2">
            <a:hueOff val="881617"/>
            <a:satOff val="-43590"/>
            <a:lumOff val="30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0" tIns="0" rIns="412750" bIns="0" numCol="1" spcCol="1270" anchor="ctr" anchorCtr="0">
          <a:noAutofit/>
        </a:bodyPr>
        <a:lstStyle/>
        <a:p>
          <a:pPr marL="0" lvl="0" indent="0" algn="ctr" defTabSz="2889250">
            <a:lnSpc>
              <a:spcPct val="90000"/>
            </a:lnSpc>
            <a:spcBef>
              <a:spcPct val="0"/>
            </a:spcBef>
            <a:spcAft>
              <a:spcPct val="35000"/>
            </a:spcAft>
            <a:buNone/>
          </a:pPr>
          <a:r>
            <a:rPr lang="en-GB" sz="6500" kern="1200" dirty="0"/>
            <a:t>I</a:t>
          </a:r>
          <a:endParaRPr lang="en-US" sz="6500" kern="1200" dirty="0"/>
        </a:p>
      </dsp:txBody>
      <dsp:txXfrm rot="5400000">
        <a:off x="4874494" y="1083733"/>
        <a:ext cx="1510136" cy="3251201"/>
      </dsp:txXfrm>
    </dsp:sp>
    <dsp:sp modelId="{FCF84892-5A09-423D-A24B-CAC9ADF83CEE}">
      <dsp:nvSpPr>
        <dsp:cNvPr id="0" name=""/>
        <dsp:cNvSpPr/>
      </dsp:nvSpPr>
      <dsp:spPr>
        <a:xfrm rot="16200000">
          <a:off x="4543626" y="1954265"/>
          <a:ext cx="5418667" cy="1510136"/>
        </a:xfrm>
        <a:prstGeom prst="flowChartManualOperation">
          <a:avLst/>
        </a:prstGeom>
        <a:solidFill>
          <a:schemeClr val="accent2">
            <a:hueOff val="1175490"/>
            <a:satOff val="-58120"/>
            <a:lumOff val="411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0" tIns="0" rIns="412750" bIns="0" numCol="1" spcCol="1270" anchor="ctr" anchorCtr="0">
          <a:noAutofit/>
        </a:bodyPr>
        <a:lstStyle/>
        <a:p>
          <a:pPr marL="0" lvl="0" indent="0" algn="ctr" defTabSz="2889250">
            <a:lnSpc>
              <a:spcPct val="90000"/>
            </a:lnSpc>
            <a:spcBef>
              <a:spcPct val="0"/>
            </a:spcBef>
            <a:spcAft>
              <a:spcPct val="35000"/>
            </a:spcAft>
            <a:buNone/>
          </a:pPr>
          <a:r>
            <a:rPr lang="en-GB" sz="6500" kern="1200" dirty="0"/>
            <a:t>C</a:t>
          </a:r>
          <a:endParaRPr lang="en-US" sz="6500" kern="1200" dirty="0"/>
        </a:p>
      </dsp:txBody>
      <dsp:txXfrm rot="5400000">
        <a:off x="6497891" y="1083733"/>
        <a:ext cx="1510136" cy="3251201"/>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193D8E-058F-43E3-A979-95E799685F61}" type="datetimeFigureOut">
              <a:rPr lang="en-US" smtClean="0"/>
              <a:t>3/2/2020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F796CD-39BF-4040-8E61-5CF50E099692}" type="slidenum">
              <a:rPr lang="en-US" smtClean="0"/>
              <a:t>‹#›</a:t>
            </a:fld>
            <a:endParaRPr lang="en-US"/>
          </a:p>
        </p:txBody>
      </p:sp>
    </p:spTree>
    <p:extLst>
      <p:ext uri="{BB962C8B-B14F-4D97-AF65-F5344CB8AC3E}">
        <p14:creationId xmlns:p14="http://schemas.microsoft.com/office/powerpoint/2010/main" val="1728265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DEFINE – Purpose, scope, processes for improvement, customer needs &amp; benefits</a:t>
            </a:r>
          </a:p>
          <a:p>
            <a:r>
              <a:rPr lang="en-GB" dirty="0"/>
              <a:t>MEASURE – current processes, pinpoint problem areas and areas for potential improvement</a:t>
            </a:r>
          </a:p>
          <a:p>
            <a:r>
              <a:rPr lang="en-GB" dirty="0"/>
              <a:t>ANALYSE – Identify route cause, determine improvements</a:t>
            </a:r>
          </a:p>
          <a:p>
            <a:r>
              <a:rPr lang="en-GB" dirty="0"/>
              <a:t>IMPROVE – Implement the improvements from the analysis</a:t>
            </a:r>
          </a:p>
          <a:p>
            <a:r>
              <a:rPr lang="en-GB" dirty="0"/>
              <a:t>CONTROL – perform before and after analysis, document results, plan next steps</a:t>
            </a:r>
            <a:endParaRPr lang="en-US" dirty="0"/>
          </a:p>
        </p:txBody>
      </p:sp>
      <p:sp>
        <p:nvSpPr>
          <p:cNvPr id="4" name="Slide Number Placeholder 3"/>
          <p:cNvSpPr>
            <a:spLocks noGrp="1"/>
          </p:cNvSpPr>
          <p:nvPr>
            <p:ph type="sldNum" sz="quarter" idx="5"/>
          </p:nvPr>
        </p:nvSpPr>
        <p:spPr/>
        <p:txBody>
          <a:bodyPr/>
          <a:lstStyle/>
          <a:p>
            <a:fld id="{71F796CD-39BF-4040-8E61-5CF50E099692}" type="slidenum">
              <a:rPr lang="en-US" smtClean="0"/>
              <a:t>10</a:t>
            </a:fld>
            <a:endParaRPr lang="en-US"/>
          </a:p>
        </p:txBody>
      </p:sp>
    </p:spTree>
    <p:extLst>
      <p:ext uri="{BB962C8B-B14F-4D97-AF65-F5344CB8AC3E}">
        <p14:creationId xmlns:p14="http://schemas.microsoft.com/office/powerpoint/2010/main" val="10827936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C24A9-CCB6-4F8D-B8DB-C2F3692CFA5A}" type="datetimeFigureOut">
              <a:rPr lang="en-US" smtClean="0"/>
              <a:t>3/2/2020</a:t>
            </a:fld>
            <a:endParaRPr lang="en-US"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2572551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2AC24A9-CCB6-4F8D-B8DB-C2F3692CFA5A}" type="datetimeFigureOut">
              <a:rPr lang="en-US" smtClean="0"/>
              <a:t>3/2/2020</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43043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3/2/2020</a:t>
            </a:fld>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71376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2AC24A9-CCB6-4F8D-B8DB-C2F3692CFA5A}" type="datetimeFigureOut">
              <a:rPr lang="en-US" smtClean="0"/>
              <a:t>3/2/2020</a:t>
            </a:fld>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24684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2AC24A9-CCB6-4F8D-B8DB-C2F3692CFA5A}" type="datetimeFigureOut">
              <a:rPr lang="en-US" smtClean="0"/>
              <a:t>3/2/2020</a:t>
            </a:fld>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50904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2AC24A9-CCB6-4F8D-B8DB-C2F3692CFA5A}" type="datetimeFigureOut">
              <a:rPr lang="en-US" smtClean="0"/>
              <a:t>3/2/2020</a:t>
            </a:fld>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97862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3/2/2020</a:t>
            </a:fld>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64970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3/2/2020</a:t>
            </a:fld>
            <a:endParaRPr lang="en-US" dirty="0"/>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881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3/2/2020</a:t>
            </a:fld>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37534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2AC24A9-CCB6-4F8D-B8DB-C2F3692CFA5A}" type="datetimeFigureOut">
              <a:rPr lang="en-US" smtClean="0"/>
              <a:t>3/2/2020</a:t>
            </a:fld>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66362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2AC24A9-CCB6-4F8D-B8DB-C2F3692CFA5A}" type="datetimeFigureOut">
              <a:rPr lang="en-US" smtClean="0"/>
              <a:t>3/2/2020</a:t>
            </a:fld>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64371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2AC24A9-CCB6-4F8D-B8DB-C2F3692CFA5A}" type="datetimeFigureOut">
              <a:rPr lang="en-US" smtClean="0"/>
              <a:t>3/2/2020</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63153802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C49D1-2C8A-4FFE-87BE-16373BCC7561}"/>
              </a:ext>
            </a:extLst>
          </p:cNvPr>
          <p:cNvSpPr>
            <a:spLocks noGrp="1"/>
          </p:cNvSpPr>
          <p:nvPr>
            <p:ph type="ctrTitle"/>
          </p:nvPr>
        </p:nvSpPr>
        <p:spPr/>
        <p:txBody>
          <a:bodyPr/>
          <a:lstStyle/>
          <a:p>
            <a:r>
              <a:rPr lang="en-GB" dirty="0"/>
              <a:t>QUALITY </a:t>
            </a:r>
            <a:endParaRPr lang="en-US" dirty="0"/>
          </a:p>
        </p:txBody>
      </p:sp>
      <p:sp>
        <p:nvSpPr>
          <p:cNvPr id="3" name="Subtitle 2">
            <a:extLst>
              <a:ext uri="{FF2B5EF4-FFF2-40B4-BE49-F238E27FC236}">
                <a16:creationId xmlns:a16="http://schemas.microsoft.com/office/drawing/2014/main" id="{8DD9E258-B765-4043-9F1A-CE5B0E9812C7}"/>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57457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53726A9-756D-4E2F-B7AE-D042443796F1}"/>
              </a:ext>
            </a:extLst>
          </p:cNvPr>
          <p:cNvSpPr txBox="1"/>
          <p:nvPr/>
        </p:nvSpPr>
        <p:spPr>
          <a:xfrm>
            <a:off x="2264899" y="1985551"/>
            <a:ext cx="7329268" cy="830997"/>
          </a:xfrm>
          <a:prstGeom prst="rect">
            <a:avLst/>
          </a:prstGeom>
          <a:noFill/>
        </p:spPr>
        <p:txBody>
          <a:bodyPr wrap="square" rtlCol="0">
            <a:spAutoFit/>
          </a:bodyPr>
          <a:lstStyle/>
          <a:p>
            <a:r>
              <a:rPr lang="en-GB" sz="2800" dirty="0"/>
              <a:t>WHAT IS </a:t>
            </a:r>
            <a:r>
              <a:rPr lang="en-GB" sz="4800" dirty="0"/>
              <a:t>QUALITY?</a:t>
            </a:r>
            <a:endParaRPr lang="en-US" sz="2800" dirty="0"/>
          </a:p>
        </p:txBody>
      </p:sp>
    </p:spTree>
    <p:extLst>
      <p:ext uri="{BB962C8B-B14F-4D97-AF65-F5344CB8AC3E}">
        <p14:creationId xmlns:p14="http://schemas.microsoft.com/office/powerpoint/2010/main" val="33752762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4079D4-8E5F-4582-8040-32272C484782}"/>
              </a:ext>
            </a:extLst>
          </p:cNvPr>
          <p:cNvSpPr txBox="1"/>
          <p:nvPr/>
        </p:nvSpPr>
        <p:spPr>
          <a:xfrm>
            <a:off x="1697111" y="1112239"/>
            <a:ext cx="8797777" cy="4031873"/>
          </a:xfrm>
          <a:prstGeom prst="rect">
            <a:avLst/>
          </a:prstGeom>
          <a:noFill/>
        </p:spPr>
        <p:txBody>
          <a:bodyPr wrap="square" rtlCol="0">
            <a:spAutoFit/>
          </a:bodyPr>
          <a:lstStyle/>
          <a:p>
            <a:pPr algn="just"/>
            <a:r>
              <a:rPr lang="en-GB" sz="3200" dirty="0"/>
              <a:t>Customers are looking for quality to be more than a thin veneer; they are looking for it to be the wood from which the whole organisation is cut. </a:t>
            </a:r>
          </a:p>
          <a:p>
            <a:pPr algn="just"/>
            <a:endParaRPr lang="en-GB" sz="3200" dirty="0"/>
          </a:p>
          <a:p>
            <a:pPr algn="just"/>
            <a:r>
              <a:rPr lang="en-GB" sz="3200" dirty="0"/>
              <a:t>“Quality is not an act, it is a habit”  (Aristotle)</a:t>
            </a:r>
          </a:p>
          <a:p>
            <a:pPr algn="just"/>
            <a:endParaRPr lang="en-GB" sz="3200" dirty="0"/>
          </a:p>
          <a:p>
            <a:pPr algn="just"/>
            <a:endParaRPr lang="en-GB" sz="3200" dirty="0"/>
          </a:p>
          <a:p>
            <a:pPr algn="just"/>
            <a:endParaRPr lang="en-US" sz="3200" dirty="0"/>
          </a:p>
        </p:txBody>
      </p:sp>
    </p:spTree>
    <p:extLst>
      <p:ext uri="{BB962C8B-B14F-4D97-AF65-F5344CB8AC3E}">
        <p14:creationId xmlns:p14="http://schemas.microsoft.com/office/powerpoint/2010/main" val="845730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Eight Dimensions of Quality</a:t>
            </a:r>
            <a:endParaRPr lang="en-US" dirty="0"/>
          </a:p>
        </p:txBody>
      </p:sp>
      <p:sp>
        <p:nvSpPr>
          <p:cNvPr id="3" name="Content Placeholder 2"/>
          <p:cNvSpPr>
            <a:spLocks noGrp="1"/>
          </p:cNvSpPr>
          <p:nvPr>
            <p:ph idx="1"/>
          </p:nvPr>
        </p:nvSpPr>
        <p:spPr/>
        <p:txBody>
          <a:bodyPr>
            <a:normAutofit fontScale="92500" lnSpcReduction="20000"/>
          </a:bodyPr>
          <a:lstStyle/>
          <a:p>
            <a:pPr algn="ctr"/>
            <a:r>
              <a:rPr lang="en-GB" dirty="0"/>
              <a:t>Performance</a:t>
            </a:r>
          </a:p>
          <a:p>
            <a:pPr algn="ctr"/>
            <a:r>
              <a:rPr lang="en-GB" dirty="0"/>
              <a:t>Features</a:t>
            </a:r>
          </a:p>
          <a:p>
            <a:pPr algn="ctr"/>
            <a:r>
              <a:rPr lang="en-GB" dirty="0"/>
              <a:t>Reliability</a:t>
            </a:r>
          </a:p>
          <a:p>
            <a:pPr algn="ctr"/>
            <a:r>
              <a:rPr lang="en-GB" dirty="0"/>
              <a:t>Conformance </a:t>
            </a:r>
          </a:p>
          <a:p>
            <a:pPr algn="ctr"/>
            <a:r>
              <a:rPr lang="en-GB" dirty="0"/>
              <a:t>Durability</a:t>
            </a:r>
          </a:p>
          <a:p>
            <a:pPr algn="ctr"/>
            <a:r>
              <a:rPr lang="en-GB" dirty="0"/>
              <a:t>Serviceability</a:t>
            </a:r>
          </a:p>
          <a:p>
            <a:pPr algn="ctr"/>
            <a:r>
              <a:rPr lang="en-GB" dirty="0"/>
              <a:t>Aesthetics</a:t>
            </a:r>
          </a:p>
          <a:p>
            <a:pPr algn="ctr"/>
            <a:r>
              <a:rPr lang="en-GB" dirty="0"/>
              <a:t>Perceived quality</a:t>
            </a:r>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4</a:t>
            </a:fld>
            <a:endParaRPr lang="en-GB" altLang="en-US"/>
          </a:p>
        </p:txBody>
      </p:sp>
    </p:spTree>
    <p:extLst>
      <p:ext uri="{BB962C8B-B14F-4D97-AF65-F5344CB8AC3E}">
        <p14:creationId xmlns:p14="http://schemas.microsoft.com/office/powerpoint/2010/main" val="3640527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Eight Key Quality Issues</a:t>
            </a:r>
            <a:endParaRPr lang="en-US" dirty="0"/>
          </a:p>
        </p:txBody>
      </p:sp>
      <p:sp>
        <p:nvSpPr>
          <p:cNvPr id="3" name="Content Placeholder 2"/>
          <p:cNvSpPr>
            <a:spLocks noGrp="1"/>
          </p:cNvSpPr>
          <p:nvPr>
            <p:ph idx="1"/>
          </p:nvPr>
        </p:nvSpPr>
        <p:spPr/>
        <p:txBody>
          <a:bodyPr>
            <a:normAutofit fontScale="77500" lnSpcReduction="20000"/>
          </a:bodyPr>
          <a:lstStyle/>
          <a:p>
            <a:r>
              <a:rPr lang="en-GB" dirty="0"/>
              <a:t>Quality leads to lower costs and inspection is too late</a:t>
            </a:r>
          </a:p>
          <a:p>
            <a:r>
              <a:rPr lang="en-GB" dirty="0"/>
              <a:t>The boardroom has ultimate responsibility for quality</a:t>
            </a:r>
          </a:p>
          <a:p>
            <a:r>
              <a:rPr lang="en-GB" dirty="0"/>
              <a:t>Most defects are caused by the system</a:t>
            </a:r>
          </a:p>
          <a:p>
            <a:r>
              <a:rPr lang="en-GB" dirty="0"/>
              <a:t>No process is optimised, it can always be improved</a:t>
            </a:r>
          </a:p>
          <a:p>
            <a:r>
              <a:rPr lang="en-GB" dirty="0"/>
              <a:t>Fear degrades processes – provide job security</a:t>
            </a:r>
          </a:p>
          <a:p>
            <a:r>
              <a:rPr lang="en-GB" dirty="0"/>
              <a:t>Managers must do more than respond to system failure</a:t>
            </a:r>
          </a:p>
          <a:p>
            <a:r>
              <a:rPr lang="en-GB" dirty="0"/>
              <a:t>Build long term relationships with trusted suppliers</a:t>
            </a:r>
          </a:p>
          <a:p>
            <a:r>
              <a:rPr lang="en-GB" dirty="0"/>
              <a:t>Prevention of variation and failure is the key</a:t>
            </a:r>
          </a:p>
          <a:p>
            <a:pPr marL="0" indent="0">
              <a:buNone/>
            </a:pPr>
            <a:endParaRPr lang="en-GB" dirty="0"/>
          </a:p>
          <a:p>
            <a:pPr marL="0" indent="0">
              <a:buNone/>
            </a:pPr>
            <a:r>
              <a:rPr lang="en-GB" sz="2100" dirty="0"/>
              <a:t>Source: W. E. Deming</a:t>
            </a:r>
            <a:endParaRPr lang="en-US" sz="2100"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5</a:t>
            </a:fld>
            <a:endParaRPr lang="en-GB" altLang="en-US"/>
          </a:p>
        </p:txBody>
      </p:sp>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85983" y="1"/>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10735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Eight Routes to Poor Quality</a:t>
            </a:r>
            <a:endParaRPr lang="en-US" dirty="0"/>
          </a:p>
        </p:txBody>
      </p:sp>
      <p:sp>
        <p:nvSpPr>
          <p:cNvPr id="3" name="Content Placeholder 2"/>
          <p:cNvSpPr>
            <a:spLocks noGrp="1"/>
          </p:cNvSpPr>
          <p:nvPr>
            <p:ph idx="1"/>
          </p:nvPr>
        </p:nvSpPr>
        <p:spPr/>
        <p:txBody>
          <a:bodyPr>
            <a:normAutofit fontScale="77500" lnSpcReduction="20000"/>
          </a:bodyPr>
          <a:lstStyle/>
          <a:p>
            <a:r>
              <a:rPr lang="en-GB" dirty="0"/>
              <a:t>Emphasis on short term profitability</a:t>
            </a:r>
          </a:p>
          <a:p>
            <a:r>
              <a:rPr lang="en-GB" dirty="0"/>
              <a:t>Clamping down on cost but tolerating high waste levels</a:t>
            </a:r>
          </a:p>
          <a:p>
            <a:r>
              <a:rPr lang="en-GB" dirty="0"/>
              <a:t>A ‘take it or leave it’ attitude towards customers</a:t>
            </a:r>
          </a:p>
          <a:p>
            <a:r>
              <a:rPr lang="en-GB" dirty="0"/>
              <a:t>Treating employees as productive robots</a:t>
            </a:r>
          </a:p>
          <a:p>
            <a:r>
              <a:rPr lang="en-GB" dirty="0"/>
              <a:t>Competing on price not sufficiently on quality</a:t>
            </a:r>
          </a:p>
          <a:p>
            <a:r>
              <a:rPr lang="en-GB" dirty="0"/>
              <a:t>Buying at the lowest price</a:t>
            </a:r>
          </a:p>
          <a:p>
            <a:r>
              <a:rPr lang="en-GB" dirty="0"/>
              <a:t>Anti - change but changing arbitrarily when forced</a:t>
            </a:r>
          </a:p>
          <a:p>
            <a:r>
              <a:rPr lang="en-GB" dirty="0"/>
              <a:t>Macho management – the crisis manager   </a:t>
            </a:r>
          </a:p>
          <a:p>
            <a:pPr marL="0" indent="0">
              <a:buNone/>
            </a:pPr>
            <a:endParaRPr lang="en-GB" dirty="0"/>
          </a:p>
          <a:p>
            <a:pPr marL="0" indent="0">
              <a:buNone/>
            </a:pPr>
            <a:r>
              <a:rPr lang="en-GB" sz="2100" dirty="0"/>
              <a:t>Source: UK </a:t>
            </a:r>
            <a:r>
              <a:rPr lang="en-GB" sz="2100" dirty="0" err="1"/>
              <a:t>Dept</a:t>
            </a:r>
            <a:r>
              <a:rPr lang="en-GB" sz="2100" dirty="0"/>
              <a:t> of Trade and Industry</a:t>
            </a:r>
          </a:p>
          <a:p>
            <a:endParaRPr lang="en-US"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6</a:t>
            </a:fld>
            <a:endParaRPr lang="en-GB" altLang="en-US"/>
          </a:p>
        </p:txBody>
      </p:sp>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85983" y="1"/>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12535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908D71-4B41-4EDB-BE6E-5E9C76D0B6C0}"/>
              </a:ext>
            </a:extLst>
          </p:cNvPr>
          <p:cNvSpPr txBox="1"/>
          <p:nvPr/>
        </p:nvSpPr>
        <p:spPr>
          <a:xfrm>
            <a:off x="911424" y="3993084"/>
            <a:ext cx="10363200" cy="1362075"/>
          </a:xfrm>
          <a:prstGeom prst="rect">
            <a:avLst/>
          </a:prstGeom>
        </p:spPr>
        <p:txBody>
          <a:bodyPr vert="horz" lIns="91440" tIns="45720" rIns="91440" bIns="45720" rtlCol="0" anchor="t">
            <a:normAutofit/>
          </a:bodyPr>
          <a:lstStyle/>
          <a:p>
            <a:pPr>
              <a:spcBef>
                <a:spcPct val="0"/>
              </a:spcBef>
              <a:spcAft>
                <a:spcPts val="600"/>
              </a:spcAft>
            </a:pPr>
            <a:r>
              <a:rPr lang="en-GB" sz="4000" b="1" cap="all">
                <a:latin typeface="+mj-lt"/>
                <a:ea typeface="+mj-ea"/>
                <a:cs typeface="+mj-cs"/>
              </a:rPr>
              <a:t>Total Quality Management (TQM)</a:t>
            </a:r>
            <a:endParaRPr lang="en-US" sz="4000" b="1" cap="all">
              <a:latin typeface="+mj-lt"/>
              <a:ea typeface="+mj-ea"/>
              <a:cs typeface="+mj-cs"/>
            </a:endParaRPr>
          </a:p>
        </p:txBody>
      </p:sp>
      <p:sp>
        <p:nvSpPr>
          <p:cNvPr id="3" name="TextBox 2">
            <a:extLst>
              <a:ext uri="{FF2B5EF4-FFF2-40B4-BE49-F238E27FC236}">
                <a16:creationId xmlns:a16="http://schemas.microsoft.com/office/drawing/2014/main" id="{F87D4B58-BCA1-43FE-8EF0-6D559ABA0A65}"/>
              </a:ext>
            </a:extLst>
          </p:cNvPr>
          <p:cNvSpPr txBox="1"/>
          <p:nvPr/>
        </p:nvSpPr>
        <p:spPr>
          <a:xfrm>
            <a:off x="911424" y="2492897"/>
            <a:ext cx="10363200" cy="1500187"/>
          </a:xfrm>
          <a:prstGeom prst="rect">
            <a:avLst/>
          </a:prstGeom>
        </p:spPr>
        <p:txBody>
          <a:bodyPr vert="horz" lIns="91440" tIns="45720" rIns="91440" bIns="45720" rtlCol="0" anchor="b">
            <a:normAutofit/>
          </a:bodyPr>
          <a:lstStyle/>
          <a:p>
            <a:pPr>
              <a:spcBef>
                <a:spcPct val="20000"/>
              </a:spcBef>
            </a:pPr>
            <a:r>
              <a:rPr lang="en-US" sz="2000" kern="1200" dirty="0">
                <a:solidFill>
                  <a:schemeClr val="tx1">
                    <a:tint val="75000"/>
                  </a:schemeClr>
                </a:solidFill>
                <a:latin typeface="+mn-lt"/>
                <a:ea typeface="+mn-ea"/>
                <a:cs typeface="+mn-cs"/>
              </a:rPr>
              <a:t>A continuous effort by the management as well as employees of a particular organization to ensure long term customer loyalty and customer satisfaction</a:t>
            </a:r>
          </a:p>
        </p:txBody>
      </p:sp>
    </p:spTree>
    <p:extLst>
      <p:ext uri="{BB962C8B-B14F-4D97-AF65-F5344CB8AC3E}">
        <p14:creationId xmlns:p14="http://schemas.microsoft.com/office/powerpoint/2010/main" val="42149794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146E4CAE-CF17-4F2D-907E-CADF5E50A33D}"/>
              </a:ext>
            </a:extLst>
          </p:cNvPr>
          <p:cNvSpPr/>
          <p:nvPr/>
        </p:nvSpPr>
        <p:spPr>
          <a:xfrm>
            <a:off x="2114228" y="2091953"/>
            <a:ext cx="1492405" cy="1492405"/>
          </a:xfrm>
          <a:custGeom>
            <a:avLst/>
            <a:gdLst>
              <a:gd name="connsiteX0" fmla="*/ 0 w 1492405"/>
              <a:gd name="connsiteY0" fmla="*/ 746203 h 1492405"/>
              <a:gd name="connsiteX1" fmla="*/ 746203 w 1492405"/>
              <a:gd name="connsiteY1" fmla="*/ 0 h 1492405"/>
              <a:gd name="connsiteX2" fmla="*/ 1492406 w 1492405"/>
              <a:gd name="connsiteY2" fmla="*/ 746203 h 1492405"/>
              <a:gd name="connsiteX3" fmla="*/ 746203 w 1492405"/>
              <a:gd name="connsiteY3" fmla="*/ 1492406 h 1492405"/>
              <a:gd name="connsiteX4" fmla="*/ 0 w 1492405"/>
              <a:gd name="connsiteY4" fmla="*/ 746203 h 149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2405" h="1492405">
                <a:moveTo>
                  <a:pt x="0" y="746203"/>
                </a:moveTo>
                <a:cubicBezTo>
                  <a:pt x="0" y="334086"/>
                  <a:pt x="334086" y="0"/>
                  <a:pt x="746203" y="0"/>
                </a:cubicBezTo>
                <a:cubicBezTo>
                  <a:pt x="1158320" y="0"/>
                  <a:pt x="1492406" y="334086"/>
                  <a:pt x="1492406" y="746203"/>
                </a:cubicBezTo>
                <a:cubicBezTo>
                  <a:pt x="1492406" y="1158320"/>
                  <a:pt x="1158320" y="1492406"/>
                  <a:pt x="746203" y="1492406"/>
                </a:cubicBezTo>
                <a:cubicBezTo>
                  <a:pt x="334086" y="1492406"/>
                  <a:pt x="0" y="1158320"/>
                  <a:pt x="0" y="74620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6973" tIns="236973" rIns="236973" bIns="236973" numCol="1" spcCol="1270" anchor="ctr" anchorCtr="0">
            <a:noAutofit/>
          </a:bodyPr>
          <a:lstStyle/>
          <a:p>
            <a:pPr marL="0" lvl="0" indent="0" algn="ctr" defTabSz="1289050">
              <a:lnSpc>
                <a:spcPct val="90000"/>
              </a:lnSpc>
              <a:spcBef>
                <a:spcPct val="0"/>
              </a:spcBef>
              <a:spcAft>
                <a:spcPct val="35000"/>
              </a:spcAft>
              <a:buNone/>
            </a:pPr>
            <a:r>
              <a:rPr lang="en-GB" sz="2900" kern="1200" dirty="0"/>
              <a:t>6C’s of TQM</a:t>
            </a:r>
            <a:endParaRPr lang="en-US" sz="2900" kern="1200" dirty="0"/>
          </a:p>
        </p:txBody>
      </p:sp>
      <p:sp>
        <p:nvSpPr>
          <p:cNvPr id="7" name="Freeform: Shape 6">
            <a:extLst>
              <a:ext uri="{FF2B5EF4-FFF2-40B4-BE49-F238E27FC236}">
                <a16:creationId xmlns:a16="http://schemas.microsoft.com/office/drawing/2014/main" id="{6F463869-B445-4A24-BACA-A467608186D6}"/>
              </a:ext>
            </a:extLst>
          </p:cNvPr>
          <p:cNvSpPr/>
          <p:nvPr/>
        </p:nvSpPr>
        <p:spPr>
          <a:xfrm rot="16200000">
            <a:off x="2634797" y="1849795"/>
            <a:ext cx="451266" cy="33050"/>
          </a:xfrm>
          <a:custGeom>
            <a:avLst/>
            <a:gdLst>
              <a:gd name="connsiteX0" fmla="*/ 0 w 451266"/>
              <a:gd name="connsiteY0" fmla="*/ 16525 h 33050"/>
              <a:gd name="connsiteX1" fmla="*/ 451266 w 451266"/>
              <a:gd name="connsiteY1" fmla="*/ 16525 h 33050"/>
            </a:gdLst>
            <a:ahLst/>
            <a:cxnLst>
              <a:cxn ang="0">
                <a:pos x="connsiteX0" y="connsiteY0"/>
              </a:cxn>
              <a:cxn ang="0">
                <a:pos x="connsiteX1" y="connsiteY1"/>
              </a:cxn>
            </a:cxnLst>
            <a:rect l="l" t="t" r="r" b="b"/>
            <a:pathLst>
              <a:path w="451266" h="33050">
                <a:moveTo>
                  <a:pt x="0" y="16525"/>
                </a:moveTo>
                <a:lnTo>
                  <a:pt x="451266" y="16525"/>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227051" tIns="5244" rIns="227051" bIns="5243" numCol="1" spcCol="1270" anchor="ctr" anchorCtr="0">
            <a:noAutofit/>
          </a:bodyPr>
          <a:lstStyle/>
          <a:p>
            <a:pPr marL="0" lvl="0" indent="0" algn="ctr" defTabSz="222250">
              <a:lnSpc>
                <a:spcPct val="90000"/>
              </a:lnSpc>
              <a:spcBef>
                <a:spcPct val="0"/>
              </a:spcBef>
              <a:spcAft>
                <a:spcPct val="35000"/>
              </a:spcAft>
              <a:buNone/>
            </a:pPr>
            <a:endParaRPr lang="en-US" sz="500" kern="1200"/>
          </a:p>
        </p:txBody>
      </p:sp>
      <p:sp>
        <p:nvSpPr>
          <p:cNvPr id="8" name="Freeform: Shape 7">
            <a:extLst>
              <a:ext uri="{FF2B5EF4-FFF2-40B4-BE49-F238E27FC236}">
                <a16:creationId xmlns:a16="http://schemas.microsoft.com/office/drawing/2014/main" id="{B5F57D27-9D64-4D7D-AF8F-827AAE9E48FA}"/>
              </a:ext>
            </a:extLst>
          </p:cNvPr>
          <p:cNvSpPr/>
          <p:nvPr/>
        </p:nvSpPr>
        <p:spPr>
          <a:xfrm>
            <a:off x="2114228" y="148282"/>
            <a:ext cx="1492405" cy="1492405"/>
          </a:xfrm>
          <a:custGeom>
            <a:avLst/>
            <a:gdLst>
              <a:gd name="connsiteX0" fmla="*/ 0 w 1492405"/>
              <a:gd name="connsiteY0" fmla="*/ 746203 h 1492405"/>
              <a:gd name="connsiteX1" fmla="*/ 746203 w 1492405"/>
              <a:gd name="connsiteY1" fmla="*/ 0 h 1492405"/>
              <a:gd name="connsiteX2" fmla="*/ 1492406 w 1492405"/>
              <a:gd name="connsiteY2" fmla="*/ 746203 h 1492405"/>
              <a:gd name="connsiteX3" fmla="*/ 746203 w 1492405"/>
              <a:gd name="connsiteY3" fmla="*/ 1492406 h 1492405"/>
              <a:gd name="connsiteX4" fmla="*/ 0 w 1492405"/>
              <a:gd name="connsiteY4" fmla="*/ 746203 h 149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2405" h="1492405">
                <a:moveTo>
                  <a:pt x="0" y="746203"/>
                </a:moveTo>
                <a:cubicBezTo>
                  <a:pt x="0" y="334086"/>
                  <a:pt x="334086" y="0"/>
                  <a:pt x="746203" y="0"/>
                </a:cubicBezTo>
                <a:cubicBezTo>
                  <a:pt x="1158320" y="0"/>
                  <a:pt x="1492406" y="334086"/>
                  <a:pt x="1492406" y="746203"/>
                </a:cubicBezTo>
                <a:cubicBezTo>
                  <a:pt x="1492406" y="1158320"/>
                  <a:pt x="1158320" y="1492406"/>
                  <a:pt x="746203" y="1492406"/>
                </a:cubicBezTo>
                <a:cubicBezTo>
                  <a:pt x="334086" y="1492406"/>
                  <a:pt x="0" y="1158320"/>
                  <a:pt x="0" y="74620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6178" tIns="226178" rIns="226178" bIns="226178" numCol="1" spcCol="1270" anchor="ctr" anchorCtr="0">
            <a:noAutofit/>
          </a:bodyPr>
          <a:lstStyle/>
          <a:p>
            <a:pPr marL="0" lvl="0" indent="0" algn="ctr" defTabSz="533400">
              <a:lnSpc>
                <a:spcPct val="90000"/>
              </a:lnSpc>
              <a:spcBef>
                <a:spcPct val="0"/>
              </a:spcBef>
              <a:spcAft>
                <a:spcPct val="35000"/>
              </a:spcAft>
              <a:buNone/>
            </a:pPr>
            <a:r>
              <a:rPr lang="en-GB" sz="1200" kern="1200" dirty="0"/>
              <a:t>COMMITMENT</a:t>
            </a:r>
            <a:endParaRPr lang="en-US" sz="1200" kern="1200" dirty="0"/>
          </a:p>
        </p:txBody>
      </p:sp>
      <p:sp>
        <p:nvSpPr>
          <p:cNvPr id="9" name="Freeform: Shape 8">
            <a:extLst>
              <a:ext uri="{FF2B5EF4-FFF2-40B4-BE49-F238E27FC236}">
                <a16:creationId xmlns:a16="http://schemas.microsoft.com/office/drawing/2014/main" id="{1F080A83-D5C8-4E76-B5CC-ABC37431577B}"/>
              </a:ext>
            </a:extLst>
          </p:cNvPr>
          <p:cNvSpPr/>
          <p:nvPr/>
        </p:nvSpPr>
        <p:spPr>
          <a:xfrm rot="19800000">
            <a:off x="3476432" y="2335713"/>
            <a:ext cx="451266" cy="33050"/>
          </a:xfrm>
          <a:custGeom>
            <a:avLst/>
            <a:gdLst>
              <a:gd name="connsiteX0" fmla="*/ 0 w 451266"/>
              <a:gd name="connsiteY0" fmla="*/ 16525 h 33050"/>
              <a:gd name="connsiteX1" fmla="*/ 451266 w 451266"/>
              <a:gd name="connsiteY1" fmla="*/ 16525 h 33050"/>
            </a:gdLst>
            <a:ahLst/>
            <a:cxnLst>
              <a:cxn ang="0">
                <a:pos x="connsiteX0" y="connsiteY0"/>
              </a:cxn>
              <a:cxn ang="0">
                <a:pos x="connsiteX1" y="connsiteY1"/>
              </a:cxn>
            </a:cxnLst>
            <a:rect l="l" t="t" r="r" b="b"/>
            <a:pathLst>
              <a:path w="451266" h="33050">
                <a:moveTo>
                  <a:pt x="0" y="16525"/>
                </a:moveTo>
                <a:lnTo>
                  <a:pt x="451266" y="16525"/>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227051" tIns="5242" rIns="227051" bIns="5244" numCol="1" spcCol="1270" anchor="ctr" anchorCtr="0">
            <a:noAutofit/>
          </a:bodyPr>
          <a:lstStyle/>
          <a:p>
            <a:pPr marL="0" lvl="0" indent="0" algn="ctr" defTabSz="222250">
              <a:lnSpc>
                <a:spcPct val="90000"/>
              </a:lnSpc>
              <a:spcBef>
                <a:spcPct val="0"/>
              </a:spcBef>
              <a:spcAft>
                <a:spcPct val="35000"/>
              </a:spcAft>
              <a:buNone/>
            </a:pPr>
            <a:endParaRPr lang="en-US" sz="500" kern="1200"/>
          </a:p>
        </p:txBody>
      </p:sp>
      <p:sp>
        <p:nvSpPr>
          <p:cNvPr id="10" name="Freeform: Shape 9">
            <a:extLst>
              <a:ext uri="{FF2B5EF4-FFF2-40B4-BE49-F238E27FC236}">
                <a16:creationId xmlns:a16="http://schemas.microsoft.com/office/drawing/2014/main" id="{D00C5396-E822-4214-94E1-2513DD7735BC}"/>
              </a:ext>
            </a:extLst>
          </p:cNvPr>
          <p:cNvSpPr/>
          <p:nvPr/>
        </p:nvSpPr>
        <p:spPr>
          <a:xfrm>
            <a:off x="3797497" y="1120118"/>
            <a:ext cx="1492405" cy="1492405"/>
          </a:xfrm>
          <a:custGeom>
            <a:avLst/>
            <a:gdLst>
              <a:gd name="connsiteX0" fmla="*/ 0 w 1492405"/>
              <a:gd name="connsiteY0" fmla="*/ 746203 h 1492405"/>
              <a:gd name="connsiteX1" fmla="*/ 746203 w 1492405"/>
              <a:gd name="connsiteY1" fmla="*/ 0 h 1492405"/>
              <a:gd name="connsiteX2" fmla="*/ 1492406 w 1492405"/>
              <a:gd name="connsiteY2" fmla="*/ 746203 h 1492405"/>
              <a:gd name="connsiteX3" fmla="*/ 746203 w 1492405"/>
              <a:gd name="connsiteY3" fmla="*/ 1492406 h 1492405"/>
              <a:gd name="connsiteX4" fmla="*/ 0 w 1492405"/>
              <a:gd name="connsiteY4" fmla="*/ 746203 h 149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2405" h="1492405">
                <a:moveTo>
                  <a:pt x="0" y="746203"/>
                </a:moveTo>
                <a:cubicBezTo>
                  <a:pt x="0" y="334086"/>
                  <a:pt x="334086" y="0"/>
                  <a:pt x="746203" y="0"/>
                </a:cubicBezTo>
                <a:cubicBezTo>
                  <a:pt x="1158320" y="0"/>
                  <a:pt x="1492406" y="334086"/>
                  <a:pt x="1492406" y="746203"/>
                </a:cubicBezTo>
                <a:cubicBezTo>
                  <a:pt x="1492406" y="1158320"/>
                  <a:pt x="1158320" y="1492406"/>
                  <a:pt x="746203" y="1492406"/>
                </a:cubicBezTo>
                <a:cubicBezTo>
                  <a:pt x="334086" y="1492406"/>
                  <a:pt x="0" y="1158320"/>
                  <a:pt x="0" y="74620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6178" tIns="226178" rIns="226178" bIns="226178" numCol="1" spcCol="1270" anchor="ctr" anchorCtr="0">
            <a:noAutofit/>
          </a:bodyPr>
          <a:lstStyle/>
          <a:p>
            <a:pPr marL="0" lvl="0" indent="0" algn="ctr" defTabSz="533400">
              <a:lnSpc>
                <a:spcPct val="90000"/>
              </a:lnSpc>
              <a:spcBef>
                <a:spcPct val="0"/>
              </a:spcBef>
              <a:spcAft>
                <a:spcPct val="35000"/>
              </a:spcAft>
              <a:buNone/>
            </a:pPr>
            <a:r>
              <a:rPr lang="en-GB" sz="1200" kern="1200" dirty="0"/>
              <a:t>CULTURE</a:t>
            </a:r>
            <a:endParaRPr lang="en-US" sz="1200" kern="1200" dirty="0"/>
          </a:p>
        </p:txBody>
      </p:sp>
      <p:sp>
        <p:nvSpPr>
          <p:cNvPr id="11" name="Freeform: Shape 10">
            <a:extLst>
              <a:ext uri="{FF2B5EF4-FFF2-40B4-BE49-F238E27FC236}">
                <a16:creationId xmlns:a16="http://schemas.microsoft.com/office/drawing/2014/main" id="{BB9B8788-EB0A-408A-9165-066CC23B51AE}"/>
              </a:ext>
            </a:extLst>
          </p:cNvPr>
          <p:cNvSpPr/>
          <p:nvPr/>
        </p:nvSpPr>
        <p:spPr>
          <a:xfrm rot="1800000">
            <a:off x="3476432" y="3307549"/>
            <a:ext cx="451266" cy="33050"/>
          </a:xfrm>
          <a:custGeom>
            <a:avLst/>
            <a:gdLst>
              <a:gd name="connsiteX0" fmla="*/ 0 w 451266"/>
              <a:gd name="connsiteY0" fmla="*/ 16525 h 33050"/>
              <a:gd name="connsiteX1" fmla="*/ 451266 w 451266"/>
              <a:gd name="connsiteY1" fmla="*/ 16525 h 33050"/>
            </a:gdLst>
            <a:ahLst/>
            <a:cxnLst>
              <a:cxn ang="0">
                <a:pos x="connsiteX0" y="connsiteY0"/>
              </a:cxn>
              <a:cxn ang="0">
                <a:pos x="connsiteX1" y="connsiteY1"/>
              </a:cxn>
            </a:cxnLst>
            <a:rect l="l" t="t" r="r" b="b"/>
            <a:pathLst>
              <a:path w="451266" h="33050">
                <a:moveTo>
                  <a:pt x="0" y="16525"/>
                </a:moveTo>
                <a:lnTo>
                  <a:pt x="451266" y="16525"/>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227050" tIns="5243" rIns="227052" bIns="5243" numCol="1" spcCol="1270" anchor="ctr" anchorCtr="0">
            <a:noAutofit/>
          </a:bodyPr>
          <a:lstStyle/>
          <a:p>
            <a:pPr marL="0" lvl="0" indent="0" algn="ctr" defTabSz="222250">
              <a:lnSpc>
                <a:spcPct val="90000"/>
              </a:lnSpc>
              <a:spcBef>
                <a:spcPct val="0"/>
              </a:spcBef>
              <a:spcAft>
                <a:spcPct val="35000"/>
              </a:spcAft>
              <a:buNone/>
            </a:pPr>
            <a:endParaRPr lang="en-US" sz="500" kern="1200"/>
          </a:p>
        </p:txBody>
      </p:sp>
      <p:sp>
        <p:nvSpPr>
          <p:cNvPr id="12" name="Freeform: Shape 11">
            <a:extLst>
              <a:ext uri="{FF2B5EF4-FFF2-40B4-BE49-F238E27FC236}">
                <a16:creationId xmlns:a16="http://schemas.microsoft.com/office/drawing/2014/main" id="{BC730442-4BE7-4703-B372-34C257AAF063}"/>
              </a:ext>
            </a:extLst>
          </p:cNvPr>
          <p:cNvSpPr/>
          <p:nvPr/>
        </p:nvSpPr>
        <p:spPr>
          <a:xfrm>
            <a:off x="3797497" y="3063789"/>
            <a:ext cx="1492405" cy="1492405"/>
          </a:xfrm>
          <a:custGeom>
            <a:avLst/>
            <a:gdLst>
              <a:gd name="connsiteX0" fmla="*/ 0 w 1492405"/>
              <a:gd name="connsiteY0" fmla="*/ 746203 h 1492405"/>
              <a:gd name="connsiteX1" fmla="*/ 746203 w 1492405"/>
              <a:gd name="connsiteY1" fmla="*/ 0 h 1492405"/>
              <a:gd name="connsiteX2" fmla="*/ 1492406 w 1492405"/>
              <a:gd name="connsiteY2" fmla="*/ 746203 h 1492405"/>
              <a:gd name="connsiteX3" fmla="*/ 746203 w 1492405"/>
              <a:gd name="connsiteY3" fmla="*/ 1492406 h 1492405"/>
              <a:gd name="connsiteX4" fmla="*/ 0 w 1492405"/>
              <a:gd name="connsiteY4" fmla="*/ 746203 h 149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2405" h="1492405">
                <a:moveTo>
                  <a:pt x="0" y="746203"/>
                </a:moveTo>
                <a:cubicBezTo>
                  <a:pt x="0" y="334086"/>
                  <a:pt x="334086" y="0"/>
                  <a:pt x="746203" y="0"/>
                </a:cubicBezTo>
                <a:cubicBezTo>
                  <a:pt x="1158320" y="0"/>
                  <a:pt x="1492406" y="334086"/>
                  <a:pt x="1492406" y="746203"/>
                </a:cubicBezTo>
                <a:cubicBezTo>
                  <a:pt x="1492406" y="1158320"/>
                  <a:pt x="1158320" y="1492406"/>
                  <a:pt x="746203" y="1492406"/>
                </a:cubicBezTo>
                <a:cubicBezTo>
                  <a:pt x="334086" y="1492406"/>
                  <a:pt x="0" y="1158320"/>
                  <a:pt x="0" y="74620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6178" tIns="226178" rIns="226178" bIns="226178" numCol="1" spcCol="1270" anchor="ctr" anchorCtr="0">
            <a:noAutofit/>
          </a:bodyPr>
          <a:lstStyle/>
          <a:p>
            <a:pPr marL="0" lvl="0" indent="0" algn="ctr" defTabSz="533400">
              <a:lnSpc>
                <a:spcPct val="90000"/>
              </a:lnSpc>
              <a:spcBef>
                <a:spcPct val="0"/>
              </a:spcBef>
              <a:spcAft>
                <a:spcPct val="35000"/>
              </a:spcAft>
              <a:buNone/>
            </a:pPr>
            <a:r>
              <a:rPr lang="en-GB" sz="1200" kern="1200" dirty="0"/>
              <a:t>CONTINUOUS IMPROVEMENT</a:t>
            </a:r>
            <a:endParaRPr lang="en-US" sz="1200" kern="1200" dirty="0"/>
          </a:p>
        </p:txBody>
      </p:sp>
      <p:sp>
        <p:nvSpPr>
          <p:cNvPr id="13" name="Freeform: Shape 12">
            <a:extLst>
              <a:ext uri="{FF2B5EF4-FFF2-40B4-BE49-F238E27FC236}">
                <a16:creationId xmlns:a16="http://schemas.microsoft.com/office/drawing/2014/main" id="{F4E605C8-459C-4346-9011-F864F953C30A}"/>
              </a:ext>
            </a:extLst>
          </p:cNvPr>
          <p:cNvSpPr/>
          <p:nvPr/>
        </p:nvSpPr>
        <p:spPr>
          <a:xfrm rot="5400000">
            <a:off x="2634797" y="3793467"/>
            <a:ext cx="451266" cy="33050"/>
          </a:xfrm>
          <a:custGeom>
            <a:avLst/>
            <a:gdLst>
              <a:gd name="connsiteX0" fmla="*/ 0 w 451266"/>
              <a:gd name="connsiteY0" fmla="*/ 16525 h 33050"/>
              <a:gd name="connsiteX1" fmla="*/ 451266 w 451266"/>
              <a:gd name="connsiteY1" fmla="*/ 16525 h 33050"/>
            </a:gdLst>
            <a:ahLst/>
            <a:cxnLst>
              <a:cxn ang="0">
                <a:pos x="connsiteX0" y="connsiteY0"/>
              </a:cxn>
              <a:cxn ang="0">
                <a:pos x="connsiteX1" y="connsiteY1"/>
              </a:cxn>
            </a:cxnLst>
            <a:rect l="l" t="t" r="r" b="b"/>
            <a:pathLst>
              <a:path w="451266" h="33050">
                <a:moveTo>
                  <a:pt x="0" y="16525"/>
                </a:moveTo>
                <a:lnTo>
                  <a:pt x="451266" y="16525"/>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227051" tIns="5242" rIns="227052" bIns="5244" numCol="1" spcCol="1270" anchor="ctr" anchorCtr="0">
            <a:noAutofit/>
          </a:bodyPr>
          <a:lstStyle/>
          <a:p>
            <a:pPr marL="0" lvl="0" indent="0" algn="ctr" defTabSz="222250">
              <a:lnSpc>
                <a:spcPct val="90000"/>
              </a:lnSpc>
              <a:spcBef>
                <a:spcPct val="0"/>
              </a:spcBef>
              <a:spcAft>
                <a:spcPct val="35000"/>
              </a:spcAft>
              <a:buNone/>
            </a:pPr>
            <a:endParaRPr lang="en-US" sz="500" kern="1200"/>
          </a:p>
        </p:txBody>
      </p:sp>
      <p:sp>
        <p:nvSpPr>
          <p:cNvPr id="14" name="Freeform: Shape 13">
            <a:extLst>
              <a:ext uri="{FF2B5EF4-FFF2-40B4-BE49-F238E27FC236}">
                <a16:creationId xmlns:a16="http://schemas.microsoft.com/office/drawing/2014/main" id="{F31FE962-6EFB-4C88-B346-4FAD64F5E8E4}"/>
              </a:ext>
            </a:extLst>
          </p:cNvPr>
          <p:cNvSpPr/>
          <p:nvPr/>
        </p:nvSpPr>
        <p:spPr>
          <a:xfrm>
            <a:off x="2114228" y="4035625"/>
            <a:ext cx="1492405" cy="1492405"/>
          </a:xfrm>
          <a:custGeom>
            <a:avLst/>
            <a:gdLst>
              <a:gd name="connsiteX0" fmla="*/ 0 w 1492405"/>
              <a:gd name="connsiteY0" fmla="*/ 746203 h 1492405"/>
              <a:gd name="connsiteX1" fmla="*/ 746203 w 1492405"/>
              <a:gd name="connsiteY1" fmla="*/ 0 h 1492405"/>
              <a:gd name="connsiteX2" fmla="*/ 1492406 w 1492405"/>
              <a:gd name="connsiteY2" fmla="*/ 746203 h 1492405"/>
              <a:gd name="connsiteX3" fmla="*/ 746203 w 1492405"/>
              <a:gd name="connsiteY3" fmla="*/ 1492406 h 1492405"/>
              <a:gd name="connsiteX4" fmla="*/ 0 w 1492405"/>
              <a:gd name="connsiteY4" fmla="*/ 746203 h 149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2405" h="1492405">
                <a:moveTo>
                  <a:pt x="0" y="746203"/>
                </a:moveTo>
                <a:cubicBezTo>
                  <a:pt x="0" y="334086"/>
                  <a:pt x="334086" y="0"/>
                  <a:pt x="746203" y="0"/>
                </a:cubicBezTo>
                <a:cubicBezTo>
                  <a:pt x="1158320" y="0"/>
                  <a:pt x="1492406" y="334086"/>
                  <a:pt x="1492406" y="746203"/>
                </a:cubicBezTo>
                <a:cubicBezTo>
                  <a:pt x="1492406" y="1158320"/>
                  <a:pt x="1158320" y="1492406"/>
                  <a:pt x="746203" y="1492406"/>
                </a:cubicBezTo>
                <a:cubicBezTo>
                  <a:pt x="334086" y="1492406"/>
                  <a:pt x="0" y="1158320"/>
                  <a:pt x="0" y="74620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6178" tIns="226178" rIns="226178" bIns="226178" numCol="1" spcCol="1270" anchor="ctr" anchorCtr="0">
            <a:noAutofit/>
          </a:bodyPr>
          <a:lstStyle/>
          <a:p>
            <a:pPr marL="0" lvl="0" indent="0" algn="ctr" defTabSz="533400">
              <a:lnSpc>
                <a:spcPct val="90000"/>
              </a:lnSpc>
              <a:spcBef>
                <a:spcPct val="0"/>
              </a:spcBef>
              <a:spcAft>
                <a:spcPct val="35000"/>
              </a:spcAft>
              <a:buNone/>
            </a:pPr>
            <a:r>
              <a:rPr lang="en-GB" sz="1200" kern="1200" dirty="0"/>
              <a:t>COOPERATION</a:t>
            </a:r>
            <a:endParaRPr lang="en-US" sz="1200" kern="1200" dirty="0"/>
          </a:p>
        </p:txBody>
      </p:sp>
      <p:sp>
        <p:nvSpPr>
          <p:cNvPr id="15" name="Freeform: Shape 14">
            <a:extLst>
              <a:ext uri="{FF2B5EF4-FFF2-40B4-BE49-F238E27FC236}">
                <a16:creationId xmlns:a16="http://schemas.microsoft.com/office/drawing/2014/main" id="{7FCA2C56-B8E0-45B3-82B7-01E7E23E8E59}"/>
              </a:ext>
            </a:extLst>
          </p:cNvPr>
          <p:cNvSpPr/>
          <p:nvPr/>
        </p:nvSpPr>
        <p:spPr>
          <a:xfrm rot="19800000">
            <a:off x="1793163" y="3307548"/>
            <a:ext cx="451267" cy="33051"/>
          </a:xfrm>
          <a:custGeom>
            <a:avLst/>
            <a:gdLst>
              <a:gd name="connsiteX0" fmla="*/ 0 w 451266"/>
              <a:gd name="connsiteY0" fmla="*/ 16525 h 33050"/>
              <a:gd name="connsiteX1" fmla="*/ 451266 w 451266"/>
              <a:gd name="connsiteY1" fmla="*/ 16525 h 33050"/>
            </a:gdLst>
            <a:ahLst/>
            <a:cxnLst>
              <a:cxn ang="0">
                <a:pos x="connsiteX0" y="connsiteY0"/>
              </a:cxn>
              <a:cxn ang="0">
                <a:pos x="connsiteX1" y="connsiteY1"/>
              </a:cxn>
            </a:cxnLst>
            <a:rect l="l" t="t" r="r" b="b"/>
            <a:pathLst>
              <a:path w="451266" h="33050">
                <a:moveTo>
                  <a:pt x="451266" y="16525"/>
                </a:moveTo>
                <a:lnTo>
                  <a:pt x="0" y="16525"/>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227050" tIns="5243" rIns="227053" bIns="5244" numCol="1" spcCol="1270" anchor="ctr" anchorCtr="0">
            <a:noAutofit/>
          </a:bodyPr>
          <a:lstStyle/>
          <a:p>
            <a:pPr marL="0" lvl="0" indent="0" algn="ctr" defTabSz="222250">
              <a:lnSpc>
                <a:spcPct val="90000"/>
              </a:lnSpc>
              <a:spcBef>
                <a:spcPct val="0"/>
              </a:spcBef>
              <a:spcAft>
                <a:spcPct val="35000"/>
              </a:spcAft>
              <a:buNone/>
            </a:pPr>
            <a:endParaRPr lang="en-US" sz="500" kern="1200"/>
          </a:p>
        </p:txBody>
      </p:sp>
      <p:sp>
        <p:nvSpPr>
          <p:cNvPr id="16" name="Freeform: Shape 15">
            <a:extLst>
              <a:ext uri="{FF2B5EF4-FFF2-40B4-BE49-F238E27FC236}">
                <a16:creationId xmlns:a16="http://schemas.microsoft.com/office/drawing/2014/main" id="{4474928B-C674-4F5D-8475-6A05D14E8CF1}"/>
              </a:ext>
            </a:extLst>
          </p:cNvPr>
          <p:cNvSpPr/>
          <p:nvPr/>
        </p:nvSpPr>
        <p:spPr>
          <a:xfrm>
            <a:off x="430959" y="3063789"/>
            <a:ext cx="1492405" cy="1492405"/>
          </a:xfrm>
          <a:custGeom>
            <a:avLst/>
            <a:gdLst>
              <a:gd name="connsiteX0" fmla="*/ 0 w 1492405"/>
              <a:gd name="connsiteY0" fmla="*/ 746203 h 1492405"/>
              <a:gd name="connsiteX1" fmla="*/ 746203 w 1492405"/>
              <a:gd name="connsiteY1" fmla="*/ 0 h 1492405"/>
              <a:gd name="connsiteX2" fmla="*/ 1492406 w 1492405"/>
              <a:gd name="connsiteY2" fmla="*/ 746203 h 1492405"/>
              <a:gd name="connsiteX3" fmla="*/ 746203 w 1492405"/>
              <a:gd name="connsiteY3" fmla="*/ 1492406 h 1492405"/>
              <a:gd name="connsiteX4" fmla="*/ 0 w 1492405"/>
              <a:gd name="connsiteY4" fmla="*/ 746203 h 149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2405" h="1492405">
                <a:moveTo>
                  <a:pt x="0" y="746203"/>
                </a:moveTo>
                <a:cubicBezTo>
                  <a:pt x="0" y="334086"/>
                  <a:pt x="334086" y="0"/>
                  <a:pt x="746203" y="0"/>
                </a:cubicBezTo>
                <a:cubicBezTo>
                  <a:pt x="1158320" y="0"/>
                  <a:pt x="1492406" y="334086"/>
                  <a:pt x="1492406" y="746203"/>
                </a:cubicBezTo>
                <a:cubicBezTo>
                  <a:pt x="1492406" y="1158320"/>
                  <a:pt x="1158320" y="1492406"/>
                  <a:pt x="746203" y="1492406"/>
                </a:cubicBezTo>
                <a:cubicBezTo>
                  <a:pt x="334086" y="1492406"/>
                  <a:pt x="0" y="1158320"/>
                  <a:pt x="0" y="74620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6178" tIns="226178" rIns="226178" bIns="226178" numCol="1" spcCol="1270" anchor="ctr" anchorCtr="0">
            <a:noAutofit/>
          </a:bodyPr>
          <a:lstStyle/>
          <a:p>
            <a:pPr marL="0" lvl="0" indent="0" algn="ctr" defTabSz="533400">
              <a:lnSpc>
                <a:spcPct val="90000"/>
              </a:lnSpc>
              <a:spcBef>
                <a:spcPct val="0"/>
              </a:spcBef>
              <a:spcAft>
                <a:spcPct val="35000"/>
              </a:spcAft>
              <a:buNone/>
            </a:pPr>
            <a:r>
              <a:rPr lang="en-GB" sz="1200" kern="1200" dirty="0"/>
              <a:t>CUSTOMER FOCUS</a:t>
            </a:r>
            <a:endParaRPr lang="en-US" sz="1200" kern="1200" dirty="0"/>
          </a:p>
        </p:txBody>
      </p:sp>
      <p:sp>
        <p:nvSpPr>
          <p:cNvPr id="17" name="Freeform: Shape 16">
            <a:extLst>
              <a:ext uri="{FF2B5EF4-FFF2-40B4-BE49-F238E27FC236}">
                <a16:creationId xmlns:a16="http://schemas.microsoft.com/office/drawing/2014/main" id="{540CFD9B-9B87-4930-B377-2D72BF971F8C}"/>
              </a:ext>
            </a:extLst>
          </p:cNvPr>
          <p:cNvSpPr/>
          <p:nvPr/>
        </p:nvSpPr>
        <p:spPr>
          <a:xfrm rot="1800000">
            <a:off x="1793163" y="2335712"/>
            <a:ext cx="451267" cy="33051"/>
          </a:xfrm>
          <a:custGeom>
            <a:avLst/>
            <a:gdLst>
              <a:gd name="connsiteX0" fmla="*/ 0 w 451266"/>
              <a:gd name="connsiteY0" fmla="*/ 16525 h 33050"/>
              <a:gd name="connsiteX1" fmla="*/ 451266 w 451266"/>
              <a:gd name="connsiteY1" fmla="*/ 16525 h 33050"/>
            </a:gdLst>
            <a:ahLst/>
            <a:cxnLst>
              <a:cxn ang="0">
                <a:pos x="connsiteX0" y="connsiteY0"/>
              </a:cxn>
              <a:cxn ang="0">
                <a:pos x="connsiteX1" y="connsiteY1"/>
              </a:cxn>
            </a:cxnLst>
            <a:rect l="l" t="t" r="r" b="b"/>
            <a:pathLst>
              <a:path w="451266" h="33050">
                <a:moveTo>
                  <a:pt x="451266" y="16525"/>
                </a:moveTo>
                <a:lnTo>
                  <a:pt x="0" y="16525"/>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227051" tIns="5244" rIns="227052" bIns="5243" numCol="1" spcCol="1270" anchor="ctr" anchorCtr="0">
            <a:noAutofit/>
          </a:bodyPr>
          <a:lstStyle/>
          <a:p>
            <a:pPr marL="0" lvl="0" indent="0" algn="ctr" defTabSz="222250">
              <a:lnSpc>
                <a:spcPct val="90000"/>
              </a:lnSpc>
              <a:spcBef>
                <a:spcPct val="0"/>
              </a:spcBef>
              <a:spcAft>
                <a:spcPct val="35000"/>
              </a:spcAft>
              <a:buNone/>
            </a:pPr>
            <a:endParaRPr lang="en-US" sz="500" kern="1200"/>
          </a:p>
        </p:txBody>
      </p:sp>
      <p:sp>
        <p:nvSpPr>
          <p:cNvPr id="18" name="Freeform: Shape 17">
            <a:extLst>
              <a:ext uri="{FF2B5EF4-FFF2-40B4-BE49-F238E27FC236}">
                <a16:creationId xmlns:a16="http://schemas.microsoft.com/office/drawing/2014/main" id="{7483CAD7-F242-4B26-B684-478E6F17F22C}"/>
              </a:ext>
            </a:extLst>
          </p:cNvPr>
          <p:cNvSpPr/>
          <p:nvPr/>
        </p:nvSpPr>
        <p:spPr>
          <a:xfrm>
            <a:off x="430959" y="1120118"/>
            <a:ext cx="1492405" cy="1492405"/>
          </a:xfrm>
          <a:custGeom>
            <a:avLst/>
            <a:gdLst>
              <a:gd name="connsiteX0" fmla="*/ 0 w 1492405"/>
              <a:gd name="connsiteY0" fmla="*/ 746203 h 1492405"/>
              <a:gd name="connsiteX1" fmla="*/ 746203 w 1492405"/>
              <a:gd name="connsiteY1" fmla="*/ 0 h 1492405"/>
              <a:gd name="connsiteX2" fmla="*/ 1492406 w 1492405"/>
              <a:gd name="connsiteY2" fmla="*/ 746203 h 1492405"/>
              <a:gd name="connsiteX3" fmla="*/ 746203 w 1492405"/>
              <a:gd name="connsiteY3" fmla="*/ 1492406 h 1492405"/>
              <a:gd name="connsiteX4" fmla="*/ 0 w 1492405"/>
              <a:gd name="connsiteY4" fmla="*/ 746203 h 149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2405" h="1492405">
                <a:moveTo>
                  <a:pt x="0" y="746203"/>
                </a:moveTo>
                <a:cubicBezTo>
                  <a:pt x="0" y="334086"/>
                  <a:pt x="334086" y="0"/>
                  <a:pt x="746203" y="0"/>
                </a:cubicBezTo>
                <a:cubicBezTo>
                  <a:pt x="1158320" y="0"/>
                  <a:pt x="1492406" y="334086"/>
                  <a:pt x="1492406" y="746203"/>
                </a:cubicBezTo>
                <a:cubicBezTo>
                  <a:pt x="1492406" y="1158320"/>
                  <a:pt x="1158320" y="1492406"/>
                  <a:pt x="746203" y="1492406"/>
                </a:cubicBezTo>
                <a:cubicBezTo>
                  <a:pt x="334086" y="1492406"/>
                  <a:pt x="0" y="1158320"/>
                  <a:pt x="0" y="74620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6178" tIns="226178" rIns="226178" bIns="226178" numCol="1" spcCol="1270" anchor="ctr" anchorCtr="0">
            <a:noAutofit/>
          </a:bodyPr>
          <a:lstStyle/>
          <a:p>
            <a:pPr marL="0" lvl="0" indent="0" algn="ctr" defTabSz="533400">
              <a:lnSpc>
                <a:spcPct val="90000"/>
              </a:lnSpc>
              <a:spcBef>
                <a:spcPct val="0"/>
              </a:spcBef>
              <a:spcAft>
                <a:spcPct val="35000"/>
              </a:spcAft>
              <a:buNone/>
            </a:pPr>
            <a:r>
              <a:rPr lang="en-GB" sz="1200" kern="1200" dirty="0"/>
              <a:t>CONTROL</a:t>
            </a:r>
            <a:endParaRPr lang="en-US" sz="1200" kern="1200" dirty="0"/>
          </a:p>
        </p:txBody>
      </p:sp>
      <p:sp>
        <p:nvSpPr>
          <p:cNvPr id="19" name="TextBox 18">
            <a:extLst>
              <a:ext uri="{FF2B5EF4-FFF2-40B4-BE49-F238E27FC236}">
                <a16:creationId xmlns:a16="http://schemas.microsoft.com/office/drawing/2014/main" id="{F89C818E-D927-4CBC-953A-A8F15C15E6EA}"/>
              </a:ext>
            </a:extLst>
          </p:cNvPr>
          <p:cNvSpPr txBox="1"/>
          <p:nvPr/>
        </p:nvSpPr>
        <p:spPr>
          <a:xfrm>
            <a:off x="6902100" y="2022547"/>
            <a:ext cx="4473527" cy="1631216"/>
          </a:xfrm>
          <a:prstGeom prst="rect">
            <a:avLst/>
          </a:prstGeom>
          <a:noFill/>
        </p:spPr>
        <p:txBody>
          <a:bodyPr wrap="square" rtlCol="0">
            <a:spAutoFit/>
          </a:bodyPr>
          <a:lstStyle/>
          <a:p>
            <a:r>
              <a:rPr lang="en-GB" sz="2000" dirty="0"/>
              <a:t>TQM links the quality of the organisation, it’s operation and its products/ services to its stakeholders through a process of continuous improvement and strong CRM</a:t>
            </a:r>
            <a:endParaRPr lang="en-US" sz="2000" dirty="0"/>
          </a:p>
        </p:txBody>
      </p:sp>
    </p:spTree>
    <p:extLst>
      <p:ext uri="{BB962C8B-B14F-4D97-AF65-F5344CB8AC3E}">
        <p14:creationId xmlns:p14="http://schemas.microsoft.com/office/powerpoint/2010/main" val="1700577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7"/>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18FF8CC0-DE1C-4B88-B8D0-1E5C68F702A7}"/>
              </a:ext>
            </a:extLst>
          </p:cNvPr>
          <p:cNvGraphicFramePr/>
          <p:nvPr>
            <p:extLst>
              <p:ext uri="{D42A27DB-BD31-4B8C-83A1-F6EECF244321}">
                <p14:modId xmlns:p14="http://schemas.microsoft.com/office/powerpoint/2010/main" val="2346883065"/>
              </p:ext>
            </p:extLst>
          </p:nvPr>
        </p:nvGraphicFramePr>
        <p:xfrm>
          <a:off x="-683066" y="100688"/>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C52544E8-2F58-4A90-B3BF-D25025E41613}"/>
              </a:ext>
            </a:extLst>
          </p:cNvPr>
          <p:cNvSpPr txBox="1"/>
          <p:nvPr/>
        </p:nvSpPr>
        <p:spPr>
          <a:xfrm>
            <a:off x="6977575" y="1322361"/>
            <a:ext cx="3911648" cy="369332"/>
          </a:xfrm>
          <a:prstGeom prst="rect">
            <a:avLst/>
          </a:prstGeom>
          <a:noFill/>
        </p:spPr>
        <p:txBody>
          <a:bodyPr wrap="none" rtlCol="0">
            <a:spAutoFit/>
          </a:bodyPr>
          <a:lstStyle/>
          <a:p>
            <a:r>
              <a:rPr lang="en-GB" dirty="0"/>
              <a:t>1. SORT – Keep only what is necessary</a:t>
            </a:r>
            <a:endParaRPr lang="en-US" dirty="0"/>
          </a:p>
        </p:txBody>
      </p:sp>
      <p:sp>
        <p:nvSpPr>
          <p:cNvPr id="4" name="TextBox 3">
            <a:extLst>
              <a:ext uri="{FF2B5EF4-FFF2-40B4-BE49-F238E27FC236}">
                <a16:creationId xmlns:a16="http://schemas.microsoft.com/office/drawing/2014/main" id="{975D5BD8-DA2F-40A8-84C7-7FD11A6B0465}"/>
              </a:ext>
            </a:extLst>
          </p:cNvPr>
          <p:cNvSpPr txBox="1"/>
          <p:nvPr/>
        </p:nvSpPr>
        <p:spPr>
          <a:xfrm>
            <a:off x="6977575" y="2101556"/>
            <a:ext cx="4164037" cy="646331"/>
          </a:xfrm>
          <a:prstGeom prst="rect">
            <a:avLst/>
          </a:prstGeom>
          <a:noFill/>
        </p:spPr>
        <p:txBody>
          <a:bodyPr wrap="square" rtlCol="0">
            <a:spAutoFit/>
          </a:bodyPr>
          <a:lstStyle/>
          <a:p>
            <a:r>
              <a:rPr lang="en-GB" dirty="0"/>
              <a:t>2. SET in ORDER – Arrange items to promote efficiency</a:t>
            </a:r>
            <a:endParaRPr lang="en-US" dirty="0"/>
          </a:p>
        </p:txBody>
      </p:sp>
      <p:sp>
        <p:nvSpPr>
          <p:cNvPr id="5" name="TextBox 4">
            <a:extLst>
              <a:ext uri="{FF2B5EF4-FFF2-40B4-BE49-F238E27FC236}">
                <a16:creationId xmlns:a16="http://schemas.microsoft.com/office/drawing/2014/main" id="{9DD3D62E-A47F-4E37-A18A-6E586301F766}"/>
              </a:ext>
            </a:extLst>
          </p:cNvPr>
          <p:cNvSpPr txBox="1"/>
          <p:nvPr/>
        </p:nvSpPr>
        <p:spPr>
          <a:xfrm>
            <a:off x="6977575" y="3157750"/>
            <a:ext cx="4365747" cy="369332"/>
          </a:xfrm>
          <a:prstGeom prst="rect">
            <a:avLst/>
          </a:prstGeom>
          <a:noFill/>
        </p:spPr>
        <p:txBody>
          <a:bodyPr wrap="none" rtlCol="0">
            <a:spAutoFit/>
          </a:bodyPr>
          <a:lstStyle/>
          <a:p>
            <a:r>
              <a:rPr lang="en-GB" dirty="0"/>
              <a:t>3. SHINE – Clean areas so they’re neat &amp; tidy</a:t>
            </a:r>
            <a:endParaRPr lang="en-US" dirty="0"/>
          </a:p>
        </p:txBody>
      </p:sp>
      <p:sp>
        <p:nvSpPr>
          <p:cNvPr id="6" name="TextBox 5">
            <a:extLst>
              <a:ext uri="{FF2B5EF4-FFF2-40B4-BE49-F238E27FC236}">
                <a16:creationId xmlns:a16="http://schemas.microsoft.com/office/drawing/2014/main" id="{41B6C8E8-B24F-4745-BA9A-1ED7957FEDDB}"/>
              </a:ext>
            </a:extLst>
          </p:cNvPr>
          <p:cNvSpPr txBox="1"/>
          <p:nvPr/>
        </p:nvSpPr>
        <p:spPr>
          <a:xfrm>
            <a:off x="6977575" y="3936945"/>
            <a:ext cx="4365747" cy="646331"/>
          </a:xfrm>
          <a:prstGeom prst="rect">
            <a:avLst/>
          </a:prstGeom>
          <a:noFill/>
        </p:spPr>
        <p:txBody>
          <a:bodyPr wrap="square" rtlCol="0">
            <a:spAutoFit/>
          </a:bodyPr>
          <a:lstStyle/>
          <a:p>
            <a:r>
              <a:rPr lang="en-GB" dirty="0"/>
              <a:t>4. STANDARDISE – Set standards for consistency</a:t>
            </a:r>
            <a:endParaRPr lang="en-US" dirty="0"/>
          </a:p>
        </p:txBody>
      </p:sp>
      <p:sp>
        <p:nvSpPr>
          <p:cNvPr id="7" name="TextBox 6">
            <a:extLst>
              <a:ext uri="{FF2B5EF4-FFF2-40B4-BE49-F238E27FC236}">
                <a16:creationId xmlns:a16="http://schemas.microsoft.com/office/drawing/2014/main" id="{C4E3C4D7-FE7D-4177-92BA-8E1EBD67BFCB}"/>
              </a:ext>
            </a:extLst>
          </p:cNvPr>
          <p:cNvSpPr txBox="1"/>
          <p:nvPr/>
        </p:nvSpPr>
        <p:spPr>
          <a:xfrm>
            <a:off x="6977575" y="4993139"/>
            <a:ext cx="4387163" cy="369332"/>
          </a:xfrm>
          <a:prstGeom prst="rect">
            <a:avLst/>
          </a:prstGeom>
          <a:noFill/>
        </p:spPr>
        <p:txBody>
          <a:bodyPr wrap="none" rtlCol="0">
            <a:spAutoFit/>
          </a:bodyPr>
          <a:lstStyle/>
          <a:p>
            <a:r>
              <a:rPr lang="en-GB" dirty="0"/>
              <a:t>5. SUSTAIN – Maintain and review standards</a:t>
            </a:r>
            <a:endParaRPr lang="en-US" dirty="0"/>
          </a:p>
        </p:txBody>
      </p:sp>
      <p:sp>
        <p:nvSpPr>
          <p:cNvPr id="8" name="TextBox 7">
            <a:extLst>
              <a:ext uri="{FF2B5EF4-FFF2-40B4-BE49-F238E27FC236}">
                <a16:creationId xmlns:a16="http://schemas.microsoft.com/office/drawing/2014/main" id="{84BA147E-BE6F-4D19-862F-4ED789FD21FB}"/>
              </a:ext>
            </a:extLst>
          </p:cNvPr>
          <p:cNvSpPr txBox="1"/>
          <p:nvPr/>
        </p:nvSpPr>
        <p:spPr>
          <a:xfrm>
            <a:off x="6827593" y="515722"/>
            <a:ext cx="4515729" cy="461665"/>
          </a:xfrm>
          <a:prstGeom prst="rect">
            <a:avLst/>
          </a:prstGeom>
          <a:noFill/>
        </p:spPr>
        <p:txBody>
          <a:bodyPr wrap="square" rtlCol="0">
            <a:spAutoFit/>
          </a:bodyPr>
          <a:lstStyle/>
          <a:p>
            <a:r>
              <a:rPr lang="en-GB" sz="2400" dirty="0"/>
              <a:t>LEAN principles</a:t>
            </a:r>
            <a:endParaRPr lang="en-US" sz="2400" dirty="0"/>
          </a:p>
        </p:txBody>
      </p:sp>
    </p:spTree>
    <p:extLst>
      <p:ext uri="{BB962C8B-B14F-4D97-AF65-F5344CB8AC3E}">
        <p14:creationId xmlns:p14="http://schemas.microsoft.com/office/powerpoint/2010/main" val="1828914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ix Sigma - Wikipedia">
            <a:extLst>
              <a:ext uri="{FF2B5EF4-FFF2-40B4-BE49-F238E27FC236}">
                <a16:creationId xmlns:a16="http://schemas.microsoft.com/office/drawing/2014/main" id="{1CD10C53-BB93-4F46-936B-9973FC5370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455" y="281729"/>
            <a:ext cx="2352221" cy="157397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Diagram 2">
            <a:extLst>
              <a:ext uri="{FF2B5EF4-FFF2-40B4-BE49-F238E27FC236}">
                <a16:creationId xmlns:a16="http://schemas.microsoft.com/office/drawing/2014/main" id="{81BAEC4C-4D87-4D3F-9C57-106B5A70AE8B}"/>
              </a:ext>
            </a:extLst>
          </p:cNvPr>
          <p:cNvGraphicFramePr/>
          <p:nvPr>
            <p:extLst>
              <p:ext uri="{D42A27DB-BD31-4B8C-83A1-F6EECF244321}">
                <p14:modId xmlns:p14="http://schemas.microsoft.com/office/powerpoint/2010/main" val="135219205"/>
              </p:ext>
            </p:extLst>
          </p:nvPr>
        </p:nvGraphicFramePr>
        <p:xfrm>
          <a:off x="3623213" y="128824"/>
          <a:ext cx="8012332"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28" name="Picture 4" descr="OpenCampus | Six Sigma White Belt">
            <a:extLst>
              <a:ext uri="{FF2B5EF4-FFF2-40B4-BE49-F238E27FC236}">
                <a16:creationId xmlns:a16="http://schemas.microsoft.com/office/drawing/2014/main" id="{A41B1662-F557-4EF4-AD50-A77C48614B8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4226" y="100815"/>
            <a:ext cx="3519793" cy="42039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A5E5500-D35A-401F-A721-3386CB5F90BB}"/>
              </a:ext>
            </a:extLst>
          </p:cNvPr>
          <p:cNvSpPr txBox="1"/>
          <p:nvPr/>
        </p:nvSpPr>
        <p:spPr>
          <a:xfrm>
            <a:off x="3942413" y="3429000"/>
            <a:ext cx="885179" cy="369332"/>
          </a:xfrm>
          <a:prstGeom prst="rect">
            <a:avLst/>
          </a:prstGeom>
          <a:noFill/>
        </p:spPr>
        <p:txBody>
          <a:bodyPr wrap="none" rtlCol="0">
            <a:spAutoFit/>
          </a:bodyPr>
          <a:lstStyle/>
          <a:p>
            <a:r>
              <a:rPr lang="en-GB" dirty="0"/>
              <a:t>DEFINE</a:t>
            </a:r>
            <a:endParaRPr lang="en-US" dirty="0"/>
          </a:p>
        </p:txBody>
      </p:sp>
      <p:sp>
        <p:nvSpPr>
          <p:cNvPr id="7" name="TextBox 6">
            <a:extLst>
              <a:ext uri="{FF2B5EF4-FFF2-40B4-BE49-F238E27FC236}">
                <a16:creationId xmlns:a16="http://schemas.microsoft.com/office/drawing/2014/main" id="{FF601D51-508F-4DC7-8302-166E7AA4B613}"/>
              </a:ext>
            </a:extLst>
          </p:cNvPr>
          <p:cNvSpPr txBox="1"/>
          <p:nvPr/>
        </p:nvSpPr>
        <p:spPr>
          <a:xfrm>
            <a:off x="5512296" y="3434821"/>
            <a:ext cx="1125629" cy="369332"/>
          </a:xfrm>
          <a:prstGeom prst="rect">
            <a:avLst/>
          </a:prstGeom>
          <a:noFill/>
        </p:spPr>
        <p:txBody>
          <a:bodyPr wrap="none" rtlCol="0">
            <a:spAutoFit/>
          </a:bodyPr>
          <a:lstStyle/>
          <a:p>
            <a:r>
              <a:rPr lang="en-GB" dirty="0"/>
              <a:t>MEASURE</a:t>
            </a:r>
            <a:endParaRPr lang="en-US" dirty="0"/>
          </a:p>
        </p:txBody>
      </p:sp>
      <p:sp>
        <p:nvSpPr>
          <p:cNvPr id="8" name="TextBox 7">
            <a:extLst>
              <a:ext uri="{FF2B5EF4-FFF2-40B4-BE49-F238E27FC236}">
                <a16:creationId xmlns:a16="http://schemas.microsoft.com/office/drawing/2014/main" id="{6E54C4BB-9436-44B0-A12E-F5B9F0C0EDA4}"/>
              </a:ext>
            </a:extLst>
          </p:cNvPr>
          <p:cNvSpPr txBox="1"/>
          <p:nvPr/>
        </p:nvSpPr>
        <p:spPr>
          <a:xfrm>
            <a:off x="7129944" y="3429000"/>
            <a:ext cx="1058367" cy="369332"/>
          </a:xfrm>
          <a:prstGeom prst="rect">
            <a:avLst/>
          </a:prstGeom>
          <a:noFill/>
        </p:spPr>
        <p:txBody>
          <a:bodyPr wrap="none" rtlCol="0">
            <a:spAutoFit/>
          </a:bodyPr>
          <a:lstStyle/>
          <a:p>
            <a:r>
              <a:rPr lang="en-GB" dirty="0"/>
              <a:t>ANALYSE</a:t>
            </a:r>
            <a:endParaRPr lang="en-US" dirty="0"/>
          </a:p>
        </p:txBody>
      </p:sp>
      <p:sp>
        <p:nvSpPr>
          <p:cNvPr id="9" name="TextBox 8">
            <a:extLst>
              <a:ext uri="{FF2B5EF4-FFF2-40B4-BE49-F238E27FC236}">
                <a16:creationId xmlns:a16="http://schemas.microsoft.com/office/drawing/2014/main" id="{0930F16B-5D15-4A89-9A9B-65A2B6670351}"/>
              </a:ext>
            </a:extLst>
          </p:cNvPr>
          <p:cNvSpPr txBox="1"/>
          <p:nvPr/>
        </p:nvSpPr>
        <p:spPr>
          <a:xfrm>
            <a:off x="8758554" y="3431538"/>
            <a:ext cx="1073435" cy="369332"/>
          </a:xfrm>
          <a:prstGeom prst="rect">
            <a:avLst/>
          </a:prstGeom>
          <a:noFill/>
        </p:spPr>
        <p:txBody>
          <a:bodyPr wrap="none" rtlCol="0">
            <a:spAutoFit/>
          </a:bodyPr>
          <a:lstStyle/>
          <a:p>
            <a:r>
              <a:rPr lang="en-GB" dirty="0"/>
              <a:t>IMPROVE</a:t>
            </a:r>
            <a:endParaRPr lang="en-US" dirty="0"/>
          </a:p>
        </p:txBody>
      </p:sp>
      <p:sp>
        <p:nvSpPr>
          <p:cNvPr id="10" name="TextBox 9">
            <a:extLst>
              <a:ext uri="{FF2B5EF4-FFF2-40B4-BE49-F238E27FC236}">
                <a16:creationId xmlns:a16="http://schemas.microsoft.com/office/drawing/2014/main" id="{28B08178-54CC-432F-9136-EC503AF2AE95}"/>
              </a:ext>
            </a:extLst>
          </p:cNvPr>
          <p:cNvSpPr txBox="1"/>
          <p:nvPr/>
        </p:nvSpPr>
        <p:spPr>
          <a:xfrm>
            <a:off x="10369747" y="3429000"/>
            <a:ext cx="1132682" cy="369332"/>
          </a:xfrm>
          <a:prstGeom prst="rect">
            <a:avLst/>
          </a:prstGeom>
          <a:noFill/>
        </p:spPr>
        <p:txBody>
          <a:bodyPr wrap="none" rtlCol="0">
            <a:spAutoFit/>
          </a:bodyPr>
          <a:lstStyle/>
          <a:p>
            <a:r>
              <a:rPr lang="en-GB" dirty="0"/>
              <a:t>CONTROL</a:t>
            </a:r>
            <a:endParaRPr lang="en-US" dirty="0"/>
          </a:p>
        </p:txBody>
      </p:sp>
    </p:spTree>
    <p:extLst>
      <p:ext uri="{BB962C8B-B14F-4D97-AF65-F5344CB8AC3E}">
        <p14:creationId xmlns:p14="http://schemas.microsoft.com/office/powerpoint/2010/main" val="2194453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p:bldP spid="9"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2E2B02-E7FE-4DE1-ACAA-785982123965}"/>
              </a:ext>
            </a:extLst>
          </p:cNvPr>
          <p:cNvSpPr txBox="1"/>
          <p:nvPr/>
        </p:nvSpPr>
        <p:spPr>
          <a:xfrm>
            <a:off x="2053653" y="1094281"/>
            <a:ext cx="7585023" cy="1077218"/>
          </a:xfrm>
          <a:prstGeom prst="rect">
            <a:avLst/>
          </a:prstGeom>
          <a:noFill/>
        </p:spPr>
        <p:txBody>
          <a:bodyPr wrap="square" rtlCol="0">
            <a:spAutoFit/>
          </a:bodyPr>
          <a:lstStyle/>
          <a:p>
            <a:r>
              <a:rPr lang="en-GB" sz="3200" dirty="0"/>
              <a:t>What is the connection between Quality (TQM) and CRM?</a:t>
            </a:r>
            <a:endParaRPr lang="en-US" sz="3200" dirty="0"/>
          </a:p>
        </p:txBody>
      </p:sp>
      <p:sp>
        <p:nvSpPr>
          <p:cNvPr id="3" name="TextBox 2">
            <a:extLst>
              <a:ext uri="{FF2B5EF4-FFF2-40B4-BE49-F238E27FC236}">
                <a16:creationId xmlns:a16="http://schemas.microsoft.com/office/drawing/2014/main" id="{85CA9FB1-629D-471D-8690-FBD7D02A236D}"/>
              </a:ext>
            </a:extLst>
          </p:cNvPr>
          <p:cNvSpPr txBox="1"/>
          <p:nvPr/>
        </p:nvSpPr>
        <p:spPr>
          <a:xfrm>
            <a:off x="2188564" y="2523608"/>
            <a:ext cx="7105338" cy="1631216"/>
          </a:xfrm>
          <a:prstGeom prst="rect">
            <a:avLst/>
          </a:prstGeom>
          <a:noFill/>
        </p:spPr>
        <p:txBody>
          <a:bodyPr wrap="square" rtlCol="0">
            <a:spAutoFit/>
          </a:bodyPr>
          <a:lstStyle/>
          <a:p>
            <a:r>
              <a:rPr lang="en-GB" sz="2000" dirty="0"/>
              <a:t>TQM stresses on maintenance of quality at every stage, through employee empowerment and ultimately aims at customer satisfaction. CRM is concerned with customer satisfaction through customer contact and value proposition. Both TQM &amp; CRM are customer centric</a:t>
            </a:r>
            <a:endParaRPr lang="en-US" sz="2000" dirty="0"/>
          </a:p>
        </p:txBody>
      </p:sp>
    </p:spTree>
    <p:extLst>
      <p:ext uri="{BB962C8B-B14F-4D97-AF65-F5344CB8AC3E}">
        <p14:creationId xmlns:p14="http://schemas.microsoft.com/office/powerpoint/2010/main" val="3386514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E2C962-2784-46C2-9BD6-C878E564D58B}"/>
              </a:ext>
            </a:extLst>
          </p:cNvPr>
          <p:cNvSpPr txBox="1"/>
          <p:nvPr/>
        </p:nvSpPr>
        <p:spPr>
          <a:xfrm>
            <a:off x="2188564" y="1228397"/>
            <a:ext cx="7570149" cy="4401205"/>
          </a:xfrm>
          <a:prstGeom prst="rect">
            <a:avLst/>
          </a:prstGeom>
          <a:noFill/>
        </p:spPr>
        <p:txBody>
          <a:bodyPr wrap="none" rtlCol="0">
            <a:spAutoFit/>
          </a:bodyPr>
          <a:lstStyle/>
          <a:p>
            <a:pPr marL="457200" indent="-457200">
              <a:buFont typeface="+mj-lt"/>
              <a:buAutoNum type="arabicPeriod"/>
            </a:pPr>
            <a:r>
              <a:rPr lang="en-GB" sz="2000" dirty="0"/>
              <a:t>Identify </a:t>
            </a:r>
            <a:r>
              <a:rPr lang="en-GB" sz="2000" i="1" dirty="0"/>
              <a:t>who</a:t>
            </a:r>
            <a:r>
              <a:rPr lang="en-GB" sz="2000" dirty="0"/>
              <a:t> are our customers</a:t>
            </a:r>
          </a:p>
          <a:p>
            <a:pPr marL="457200" indent="-457200">
              <a:buFont typeface="+mj-lt"/>
              <a:buAutoNum type="arabicPeriod"/>
            </a:pPr>
            <a:r>
              <a:rPr lang="en-GB" sz="2000" dirty="0"/>
              <a:t>Determine the specific </a:t>
            </a:r>
            <a:r>
              <a:rPr lang="en-GB" sz="2000" i="1" dirty="0"/>
              <a:t>needs</a:t>
            </a:r>
            <a:r>
              <a:rPr lang="en-GB" sz="2000" dirty="0"/>
              <a:t> of those customers</a:t>
            </a:r>
          </a:p>
          <a:p>
            <a:pPr marL="457200" indent="-457200">
              <a:buFont typeface="+mj-lt"/>
              <a:buAutoNum type="arabicPeriod"/>
            </a:pPr>
            <a:r>
              <a:rPr lang="en-GB" sz="2000" dirty="0"/>
              <a:t>Translate those </a:t>
            </a:r>
            <a:r>
              <a:rPr lang="en-GB" sz="2000" i="1" dirty="0"/>
              <a:t>needs</a:t>
            </a:r>
            <a:r>
              <a:rPr lang="en-GB" sz="2000" dirty="0"/>
              <a:t> into our language</a:t>
            </a:r>
          </a:p>
          <a:p>
            <a:pPr marL="457200" indent="-457200">
              <a:buFont typeface="+mj-lt"/>
              <a:buAutoNum type="arabicPeriod"/>
            </a:pPr>
            <a:r>
              <a:rPr lang="en-GB" sz="2000" dirty="0"/>
              <a:t>Develop products that </a:t>
            </a:r>
            <a:r>
              <a:rPr lang="en-GB" sz="2000" i="1" dirty="0"/>
              <a:t>respond </a:t>
            </a:r>
            <a:r>
              <a:rPr lang="en-GB" sz="2000" dirty="0"/>
              <a:t>to those needs</a:t>
            </a:r>
          </a:p>
          <a:p>
            <a:pPr marL="457200" indent="-457200">
              <a:buFont typeface="+mj-lt"/>
              <a:buAutoNum type="arabicPeriod"/>
            </a:pPr>
            <a:r>
              <a:rPr lang="en-GB" sz="2000" dirty="0"/>
              <a:t>Optimise product features to </a:t>
            </a:r>
            <a:r>
              <a:rPr lang="en-GB" sz="2000" i="1" dirty="0"/>
              <a:t>meet</a:t>
            </a:r>
            <a:r>
              <a:rPr lang="en-GB" sz="2000" dirty="0"/>
              <a:t> our needs too</a:t>
            </a:r>
          </a:p>
          <a:p>
            <a:pPr marL="457200" indent="-457200">
              <a:buFont typeface="+mj-lt"/>
              <a:buAutoNum type="arabicPeriod"/>
            </a:pPr>
            <a:r>
              <a:rPr lang="en-GB" sz="2000" i="1" dirty="0"/>
              <a:t>Develop processes </a:t>
            </a:r>
            <a:r>
              <a:rPr lang="en-GB" sz="2000" dirty="0"/>
              <a:t>able to produce the products</a:t>
            </a:r>
          </a:p>
          <a:p>
            <a:pPr marL="457200" indent="-457200">
              <a:buFont typeface="+mj-lt"/>
              <a:buAutoNum type="arabicPeriod"/>
            </a:pPr>
            <a:r>
              <a:rPr lang="en-GB" sz="2000" dirty="0"/>
              <a:t>Fine tune and </a:t>
            </a:r>
            <a:r>
              <a:rPr lang="en-GB" sz="2000" i="1" dirty="0"/>
              <a:t>optimise</a:t>
            </a:r>
            <a:r>
              <a:rPr lang="en-GB" sz="2000" dirty="0"/>
              <a:t> the process</a:t>
            </a:r>
          </a:p>
          <a:p>
            <a:pPr marL="457200" indent="-457200">
              <a:buFont typeface="+mj-lt"/>
              <a:buAutoNum type="arabicPeriod"/>
            </a:pPr>
            <a:r>
              <a:rPr lang="en-GB" sz="2000" i="1" dirty="0"/>
              <a:t>Improve </a:t>
            </a:r>
            <a:r>
              <a:rPr lang="en-GB" sz="2000" dirty="0"/>
              <a:t>the process under operating conditions</a:t>
            </a:r>
          </a:p>
          <a:p>
            <a:pPr marL="457200" indent="-457200">
              <a:buFont typeface="+mj-lt"/>
              <a:buAutoNum type="arabicPeriod"/>
            </a:pPr>
            <a:r>
              <a:rPr lang="en-GB" sz="2000" i="1" dirty="0"/>
              <a:t>Transfer</a:t>
            </a:r>
            <a:r>
              <a:rPr lang="en-GB" sz="2000" dirty="0"/>
              <a:t> the process to operations</a:t>
            </a:r>
          </a:p>
          <a:p>
            <a:endParaRPr lang="en-GB" sz="2000" dirty="0"/>
          </a:p>
          <a:p>
            <a:r>
              <a:rPr lang="en-GB" sz="2000" dirty="0"/>
              <a:t>Source: Joseph </a:t>
            </a:r>
            <a:r>
              <a:rPr lang="en-GB" sz="2000" dirty="0" err="1"/>
              <a:t>Juran</a:t>
            </a:r>
            <a:r>
              <a:rPr lang="en-GB" sz="2000" dirty="0"/>
              <a:t> ‘Quality route map’</a:t>
            </a:r>
          </a:p>
          <a:p>
            <a:endParaRPr lang="en-GB" sz="2000" dirty="0"/>
          </a:p>
          <a:p>
            <a:r>
              <a:rPr lang="en-GB" sz="2000" dirty="0" err="1"/>
              <a:t>Juran</a:t>
            </a:r>
            <a:r>
              <a:rPr lang="en-GB" sz="2000" dirty="0"/>
              <a:t>, J.  (1988). </a:t>
            </a:r>
            <a:r>
              <a:rPr lang="en-GB" sz="2000" i="1" dirty="0"/>
              <a:t>Quality Control Handbook </a:t>
            </a:r>
            <a:r>
              <a:rPr lang="en-GB" sz="2000" dirty="0"/>
              <a:t>4</a:t>
            </a:r>
            <a:r>
              <a:rPr lang="en-GB" sz="2000" baseline="30000" dirty="0"/>
              <a:t>th</a:t>
            </a:r>
            <a:r>
              <a:rPr lang="en-GB" sz="2000" dirty="0"/>
              <a:t> Edition US. McGraw-Hill </a:t>
            </a:r>
          </a:p>
          <a:p>
            <a:endParaRPr lang="en-US" sz="2000" dirty="0"/>
          </a:p>
        </p:txBody>
      </p:sp>
      <p:sp>
        <p:nvSpPr>
          <p:cNvPr id="3" name="TextBox 2">
            <a:extLst>
              <a:ext uri="{FF2B5EF4-FFF2-40B4-BE49-F238E27FC236}">
                <a16:creationId xmlns:a16="http://schemas.microsoft.com/office/drawing/2014/main" id="{FBF41FD8-71F9-485E-8A57-8996F90B456A}"/>
              </a:ext>
            </a:extLst>
          </p:cNvPr>
          <p:cNvSpPr txBox="1"/>
          <p:nvPr/>
        </p:nvSpPr>
        <p:spPr>
          <a:xfrm>
            <a:off x="1573967" y="434715"/>
            <a:ext cx="9428813" cy="461665"/>
          </a:xfrm>
          <a:prstGeom prst="rect">
            <a:avLst/>
          </a:prstGeom>
          <a:noFill/>
        </p:spPr>
        <p:txBody>
          <a:bodyPr wrap="square" rtlCol="0">
            <a:spAutoFit/>
          </a:bodyPr>
          <a:lstStyle/>
          <a:p>
            <a:r>
              <a:rPr lang="en-GB" sz="2400" dirty="0"/>
              <a:t>How do they connect/ overlap?</a:t>
            </a:r>
            <a:endParaRPr lang="en-US" sz="2400" dirty="0"/>
          </a:p>
        </p:txBody>
      </p:sp>
    </p:spTree>
    <p:extLst>
      <p:ext uri="{BB962C8B-B14F-4D97-AF65-F5344CB8AC3E}">
        <p14:creationId xmlns:p14="http://schemas.microsoft.com/office/powerpoint/2010/main" val="838847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CF117B-8376-488E-B82E-834828F8D2A0}"/>
              </a:ext>
            </a:extLst>
          </p:cNvPr>
          <p:cNvSpPr txBox="1"/>
          <p:nvPr/>
        </p:nvSpPr>
        <p:spPr>
          <a:xfrm>
            <a:off x="609600" y="274638"/>
            <a:ext cx="10972800" cy="1143000"/>
          </a:xfrm>
          <a:prstGeom prst="rect">
            <a:avLst/>
          </a:prstGeom>
        </p:spPr>
        <p:txBody>
          <a:bodyPr vert="horz" lIns="91440" tIns="45720" rIns="91440" bIns="45720" rtlCol="0" anchor="ctr">
            <a:normAutofit/>
          </a:bodyPr>
          <a:lstStyle/>
          <a:p>
            <a:pPr algn="ctr">
              <a:spcBef>
                <a:spcPct val="0"/>
              </a:spcBef>
              <a:spcAft>
                <a:spcPts val="600"/>
              </a:spcAft>
            </a:pPr>
            <a:r>
              <a:rPr lang="en-GB" sz="4400" dirty="0">
                <a:latin typeface="+mj-lt"/>
                <a:ea typeface="+mj-ea"/>
                <a:cs typeface="+mj-cs"/>
              </a:rPr>
              <a:t>Deming’s 14 points to implement TQM</a:t>
            </a:r>
            <a:endParaRPr lang="en-US" sz="4400" dirty="0">
              <a:latin typeface="+mj-lt"/>
              <a:ea typeface="+mj-ea"/>
              <a:cs typeface="+mj-cs"/>
            </a:endParaRPr>
          </a:p>
        </p:txBody>
      </p:sp>
      <p:pic>
        <p:nvPicPr>
          <p:cNvPr id="2050" name="Picture 2" descr="Deming&amp;#39;s 14 Points: Total Quality Management Principles | ASQ">
            <a:extLst>
              <a:ext uri="{FF2B5EF4-FFF2-40B4-BE49-F238E27FC236}">
                <a16:creationId xmlns:a16="http://schemas.microsoft.com/office/drawing/2014/main" id="{2B05614A-70BB-4E30-B99A-E1E18FC3060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89484" y="1264920"/>
            <a:ext cx="9752836" cy="4559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80458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DC123B-BCCE-49BD-B9ED-C3A0EA604C88}"/>
              </a:ext>
            </a:extLst>
          </p:cNvPr>
          <p:cNvSpPr txBox="1"/>
          <p:nvPr/>
        </p:nvSpPr>
        <p:spPr>
          <a:xfrm>
            <a:off x="911424" y="3993084"/>
            <a:ext cx="10363200" cy="1362075"/>
          </a:xfrm>
          <a:prstGeom prst="rect">
            <a:avLst/>
          </a:prstGeom>
        </p:spPr>
        <p:txBody>
          <a:bodyPr vert="horz" lIns="91440" tIns="45720" rIns="91440" bIns="45720" rtlCol="0" anchor="t">
            <a:normAutofit/>
          </a:bodyPr>
          <a:lstStyle/>
          <a:p>
            <a:pPr>
              <a:spcBef>
                <a:spcPct val="0"/>
              </a:spcBef>
              <a:spcAft>
                <a:spcPts val="600"/>
              </a:spcAft>
            </a:pPr>
            <a:r>
              <a:rPr lang="en-GB" sz="4000" b="1" cap="all">
                <a:latin typeface="+mj-lt"/>
                <a:ea typeface="+mj-ea"/>
                <a:cs typeface="+mj-cs"/>
              </a:rPr>
              <a:t>IN GROUPS TELL ME…</a:t>
            </a:r>
            <a:endParaRPr lang="en-US" sz="4000" b="1" cap="all">
              <a:latin typeface="+mj-lt"/>
              <a:ea typeface="+mj-ea"/>
              <a:cs typeface="+mj-cs"/>
            </a:endParaRPr>
          </a:p>
        </p:txBody>
      </p:sp>
      <p:sp>
        <p:nvSpPr>
          <p:cNvPr id="7" name="Text Placeholder 2">
            <a:extLst>
              <a:ext uri="{FF2B5EF4-FFF2-40B4-BE49-F238E27FC236}">
                <a16:creationId xmlns:a16="http://schemas.microsoft.com/office/drawing/2014/main" id="{E7C90E43-D9AF-42A1-8572-AE46E7A14499}"/>
              </a:ext>
            </a:extLst>
          </p:cNvPr>
          <p:cNvSpPr>
            <a:spLocks noGrp="1"/>
          </p:cNvSpPr>
          <p:nvPr>
            <p:ph type="body" idx="1"/>
          </p:nvPr>
        </p:nvSpPr>
        <p:spPr>
          <a:xfrm>
            <a:off x="911424" y="2492897"/>
            <a:ext cx="10363200" cy="1500187"/>
          </a:xfrm>
        </p:spPr>
        <p:txBody>
          <a:bodyPr/>
          <a:lstStyle/>
          <a:p>
            <a:endParaRPr lang="en-US"/>
          </a:p>
        </p:txBody>
      </p:sp>
      <p:sp>
        <p:nvSpPr>
          <p:cNvPr id="4" name="TextBox 3">
            <a:extLst>
              <a:ext uri="{FF2B5EF4-FFF2-40B4-BE49-F238E27FC236}">
                <a16:creationId xmlns:a16="http://schemas.microsoft.com/office/drawing/2014/main" id="{1C569A5D-4C50-45CC-BA17-62479EA4D74D}"/>
              </a:ext>
            </a:extLst>
          </p:cNvPr>
          <p:cNvSpPr txBox="1"/>
          <p:nvPr/>
        </p:nvSpPr>
        <p:spPr>
          <a:xfrm>
            <a:off x="6416040" y="3429000"/>
            <a:ext cx="4858584" cy="1938992"/>
          </a:xfrm>
          <a:prstGeom prst="rect">
            <a:avLst/>
          </a:prstGeom>
          <a:noFill/>
        </p:spPr>
        <p:txBody>
          <a:bodyPr wrap="square" rtlCol="0">
            <a:spAutoFit/>
          </a:bodyPr>
          <a:lstStyle/>
          <a:p>
            <a:r>
              <a:rPr lang="en-GB" sz="6000" dirty="0"/>
              <a:t>What is ISO9001?</a:t>
            </a:r>
            <a:endParaRPr lang="en-US" sz="6000" dirty="0"/>
          </a:p>
        </p:txBody>
      </p:sp>
    </p:spTree>
    <p:extLst>
      <p:ext uri="{BB962C8B-B14F-4D97-AF65-F5344CB8AC3E}">
        <p14:creationId xmlns:p14="http://schemas.microsoft.com/office/powerpoint/2010/main" val="1888400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A08CFF-C197-4F4E-BCF2-3C38A187E145}"/>
              </a:ext>
            </a:extLst>
          </p:cNvPr>
          <p:cNvSpPr txBox="1"/>
          <p:nvPr/>
        </p:nvSpPr>
        <p:spPr>
          <a:xfrm>
            <a:off x="1203960" y="960120"/>
            <a:ext cx="9052560" cy="3050772"/>
          </a:xfrm>
          <a:prstGeom prst="rect">
            <a:avLst/>
          </a:prstGeom>
          <a:noFill/>
        </p:spPr>
        <p:txBody>
          <a:bodyPr wrap="square" rtlCol="0">
            <a:spAutoFit/>
          </a:bodyPr>
          <a:lstStyle/>
          <a:p>
            <a:r>
              <a:rPr lang="en-GB" sz="4000" dirty="0"/>
              <a:t>CRM</a:t>
            </a:r>
            <a:r>
              <a:rPr lang="en-GB" dirty="0"/>
              <a:t> MODELS (if we have time)</a:t>
            </a:r>
          </a:p>
          <a:p>
            <a:pPr marL="2571750" lvl="5" indent="-285750">
              <a:lnSpc>
                <a:spcPct val="300000"/>
              </a:lnSpc>
              <a:buFont typeface="Arial" panose="020B0604020202020204" pitchFamily="34" charset="0"/>
              <a:buChar char="•"/>
            </a:pPr>
            <a:r>
              <a:rPr lang="en-GB" dirty="0"/>
              <a:t>IDIC MODEL</a:t>
            </a:r>
          </a:p>
          <a:p>
            <a:pPr marL="2571750" lvl="5" indent="-285750">
              <a:lnSpc>
                <a:spcPct val="300000"/>
              </a:lnSpc>
              <a:buFont typeface="Arial" panose="020B0604020202020204" pitchFamily="34" charset="0"/>
              <a:buChar char="•"/>
            </a:pPr>
            <a:r>
              <a:rPr lang="en-GB" dirty="0"/>
              <a:t>QCI MODEL</a:t>
            </a:r>
          </a:p>
          <a:p>
            <a:pPr marL="2571750" lvl="5" indent="-285750">
              <a:lnSpc>
                <a:spcPct val="300000"/>
              </a:lnSpc>
              <a:buFont typeface="Arial" panose="020B0604020202020204" pitchFamily="34" charset="0"/>
              <a:buChar char="•"/>
            </a:pPr>
            <a:r>
              <a:rPr lang="en-GB" dirty="0"/>
              <a:t>CRM VALUE CHAIN MODEL</a:t>
            </a:r>
            <a:endParaRPr lang="en-US" dirty="0"/>
          </a:p>
        </p:txBody>
      </p:sp>
    </p:spTree>
    <p:extLst>
      <p:ext uri="{BB962C8B-B14F-4D97-AF65-F5344CB8AC3E}">
        <p14:creationId xmlns:p14="http://schemas.microsoft.com/office/powerpoint/2010/main" val="1591459612"/>
      </p:ext>
    </p:extLst>
  </p:cSld>
  <p:clrMapOvr>
    <a:masterClrMapping/>
  </p:clrMapOvr>
</p:sld>
</file>

<file path=ppt/theme/theme1.xml><?xml version="1.0" encoding="utf-8"?>
<a:theme xmlns:a="http://schemas.openxmlformats.org/drawingml/2006/main" name="UWTSD blan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bland" id="{135447CB-2D08-4404-888B-FCC35EA8CACF}" vid="{7BFA745D-46BE-40A3-95FF-56A570CC7D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573</Words>
  <Application>Microsoft Office PowerPoint</Application>
  <PresentationFormat>Widescreen</PresentationFormat>
  <Paragraphs>100</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Myriad Pro</vt:lpstr>
      <vt:lpstr>UWTSD bland</vt:lpstr>
      <vt:lpstr>QUALITY </vt:lpstr>
      <vt:lpstr>PowerPoint Presentation</vt:lpstr>
      <vt:lpstr>PowerPoint Presentation</vt:lpstr>
      <vt:lpstr>Eight Dimensions of Quality</vt:lpstr>
      <vt:lpstr>Eight Key Quality Issues</vt:lpstr>
      <vt:lpstr>Eight Routes to Poor Quality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dc:title>
  <dc:creator>Christian Felices</dc:creator>
  <cp:lastModifiedBy>Christian Felices</cp:lastModifiedBy>
  <cp:revision>2</cp:revision>
  <dcterms:created xsi:type="dcterms:W3CDTF">2020-03-02T18:50:31Z</dcterms:created>
  <dcterms:modified xsi:type="dcterms:W3CDTF">2020-03-02T19:02:13Z</dcterms:modified>
</cp:coreProperties>
</file>