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3" r:id="rId1"/>
  </p:sldMasterIdLst>
  <p:notesMasterIdLst>
    <p:notesMasterId r:id="rId35"/>
  </p:notesMasterIdLst>
  <p:sldIdLst>
    <p:sldId id="318" r:id="rId2"/>
    <p:sldId id="334" r:id="rId3"/>
    <p:sldId id="319" r:id="rId4"/>
    <p:sldId id="269" r:id="rId5"/>
    <p:sldId id="270" r:id="rId6"/>
    <p:sldId id="273" r:id="rId7"/>
    <p:sldId id="274" r:id="rId8"/>
    <p:sldId id="275" r:id="rId9"/>
    <p:sldId id="292" r:id="rId10"/>
    <p:sldId id="303" r:id="rId11"/>
    <p:sldId id="302" r:id="rId12"/>
    <p:sldId id="296" r:id="rId13"/>
    <p:sldId id="321" r:id="rId14"/>
    <p:sldId id="294" r:id="rId15"/>
    <p:sldId id="295" r:id="rId16"/>
    <p:sldId id="297" r:id="rId17"/>
    <p:sldId id="299" r:id="rId18"/>
    <p:sldId id="324" r:id="rId19"/>
    <p:sldId id="331" r:id="rId20"/>
    <p:sldId id="332" r:id="rId21"/>
    <p:sldId id="326" r:id="rId22"/>
    <p:sldId id="313" r:id="rId23"/>
    <p:sldId id="333" r:id="rId24"/>
    <p:sldId id="335" r:id="rId25"/>
    <p:sldId id="336" r:id="rId26"/>
    <p:sldId id="337" r:id="rId27"/>
    <p:sldId id="338" r:id="rId28"/>
    <p:sldId id="339" r:id="rId29"/>
    <p:sldId id="340" r:id="rId30"/>
    <p:sldId id="341" r:id="rId31"/>
    <p:sldId id="342" r:id="rId32"/>
    <p:sldId id="343" r:id="rId33"/>
    <p:sldId id="344" r:id="rId34"/>
  </p:sldIdLst>
  <p:sldSz cx="9144000" cy="6858000" type="screen4x3"/>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968C7"/>
    <a:srgbClr val="86413A"/>
    <a:srgbClr val="FFFF99"/>
    <a:srgbClr val="FF0000"/>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0"/>
    <p:restoredTop sz="94600"/>
  </p:normalViewPr>
  <p:slideViewPr>
    <p:cSldViewPr>
      <p:cViewPr varScale="1">
        <p:scale>
          <a:sx n="84" d="100"/>
          <a:sy n="84" d="100"/>
        </p:scale>
        <p:origin x="1426" y="77"/>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es-ES"/>
          </a:p>
        </p:txBody>
      </p:sp>
      <p:sp>
        <p:nvSpPr>
          <p:cNvPr id="12291"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s-ES"/>
          </a:p>
        </p:txBody>
      </p:sp>
      <p:sp>
        <p:nvSpPr>
          <p:cNvPr id="307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3"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s-ES" noProof="0" smtClean="0"/>
              <a:t>Haga clic para modificar los estilos de texto del patrón</a:t>
            </a:r>
          </a:p>
          <a:p>
            <a:pPr lvl="1"/>
            <a:r>
              <a:rPr lang="es-ES" noProof="0" smtClean="0"/>
              <a:t>Segundo nivel</a:t>
            </a:r>
          </a:p>
          <a:p>
            <a:pPr lvl="2"/>
            <a:r>
              <a:rPr lang="es-ES" noProof="0" smtClean="0"/>
              <a:t>Tercer nivel</a:t>
            </a:r>
          </a:p>
          <a:p>
            <a:pPr lvl="3"/>
            <a:r>
              <a:rPr lang="es-ES" noProof="0" smtClean="0"/>
              <a:t>Cuarto nivel</a:t>
            </a:r>
          </a:p>
          <a:p>
            <a:pPr lvl="4"/>
            <a:r>
              <a:rPr lang="es-ES" noProof="0" smtClean="0"/>
              <a:t>Quinto nivel</a:t>
            </a:r>
          </a:p>
        </p:txBody>
      </p:sp>
      <p:sp>
        <p:nvSpPr>
          <p:cNvPr id="12294"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s-ES"/>
          </a:p>
        </p:txBody>
      </p:sp>
      <p:sp>
        <p:nvSpPr>
          <p:cNvPr id="12295"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cs typeface="Arial" panose="020B0604020202020204" pitchFamily="34" charset="0"/>
              </a:defRPr>
            </a:lvl1pPr>
          </a:lstStyle>
          <a:p>
            <a:pPr>
              <a:defRPr/>
            </a:pPr>
            <a:fld id="{5E12E121-98AF-4AE6-AF88-505DCB62A963}" type="slidenum">
              <a:rPr lang="es-ES" altLang="en-US"/>
              <a:pPr>
                <a:defRPr/>
              </a:pPr>
              <a:t>‹#›</a:t>
            </a:fld>
            <a:endParaRPr lang="es-ES" altLang="en-US"/>
          </a:p>
        </p:txBody>
      </p:sp>
    </p:spTree>
    <p:extLst>
      <p:ext uri="{BB962C8B-B14F-4D97-AF65-F5344CB8AC3E}">
        <p14:creationId xmlns:p14="http://schemas.microsoft.com/office/powerpoint/2010/main" val="182848617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1 Título"/>
          <p:cNvSpPr>
            <a:spLocks noGrp="1"/>
          </p:cNvSpPr>
          <p:nvPr>
            <p:ph type="ctrTitle"/>
          </p:nvPr>
        </p:nvSpPr>
        <p:spPr>
          <a:xfrm>
            <a:off x="685800" y="2130425"/>
            <a:ext cx="7772400" cy="1470025"/>
          </a:xfrm>
        </p:spPr>
        <p:txBody>
          <a:bodyPr/>
          <a:lstStyle/>
          <a:p>
            <a:r>
              <a:rPr lang="es-ES" smtClean="0"/>
              <a:t>Haga clic para modificar el estilo de título del patrón</a:t>
            </a:r>
            <a:endParaRPr lang="en-GB"/>
          </a:p>
        </p:txBody>
      </p:sp>
      <p:sp>
        <p:nvSpPr>
          <p:cNvPr id="3" name="2 Subtítulo"/>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s-ES" smtClean="0"/>
              <a:t>Haga clic para modificar el estilo de subtítulo del patrón</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s-ES"/>
          </a:p>
        </p:txBody>
      </p:sp>
      <p:sp>
        <p:nvSpPr>
          <p:cNvPr id="5" name="Rectangle 5"/>
          <p:cNvSpPr>
            <a:spLocks noGrp="1" noChangeArrowheads="1"/>
          </p:cNvSpPr>
          <p:nvPr>
            <p:ph type="ftr" sz="quarter" idx="11"/>
          </p:nvPr>
        </p:nvSpPr>
        <p:spPr>
          <a:ln/>
        </p:spPr>
        <p:txBody>
          <a:bodyPr/>
          <a:lstStyle>
            <a:lvl1pPr>
              <a:defRPr/>
            </a:lvl1pPr>
          </a:lstStyle>
          <a:p>
            <a:pPr>
              <a:defRPr/>
            </a:pPr>
            <a:endParaRPr lang="es-ES"/>
          </a:p>
        </p:txBody>
      </p:sp>
      <p:sp>
        <p:nvSpPr>
          <p:cNvPr id="6" name="Rectangle 6"/>
          <p:cNvSpPr>
            <a:spLocks noGrp="1" noChangeArrowheads="1"/>
          </p:cNvSpPr>
          <p:nvPr>
            <p:ph type="sldNum" sz="quarter" idx="12"/>
          </p:nvPr>
        </p:nvSpPr>
        <p:spPr>
          <a:ln/>
        </p:spPr>
        <p:txBody>
          <a:bodyPr/>
          <a:lstStyle>
            <a:lvl1pPr>
              <a:defRPr/>
            </a:lvl1pPr>
          </a:lstStyle>
          <a:p>
            <a:pPr>
              <a:defRPr/>
            </a:pPr>
            <a:fld id="{F277A382-99A6-4A3C-B4BF-FADB00D7D206}" type="slidenum">
              <a:rPr lang="es-ES" altLang="en-US"/>
              <a:pPr>
                <a:defRPr/>
              </a:pPr>
              <a:t>‹#›</a:t>
            </a:fld>
            <a:endParaRPr lang="es-ES" altLang="en-US"/>
          </a:p>
        </p:txBody>
      </p:sp>
    </p:spTree>
    <p:extLst>
      <p:ext uri="{BB962C8B-B14F-4D97-AF65-F5344CB8AC3E}">
        <p14:creationId xmlns:p14="http://schemas.microsoft.com/office/powerpoint/2010/main" val="1379390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n-GB"/>
          </a:p>
        </p:txBody>
      </p:sp>
      <p:sp>
        <p:nvSpPr>
          <p:cNvPr id="3" name="2 Marcador de contenido"/>
          <p:cNvSpPr>
            <a:spLocks noGrp="1"/>
          </p:cNvSpPr>
          <p:nvPr>
            <p:ph idx="1"/>
          </p:nvPr>
        </p:nvSpPr>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s-ES"/>
          </a:p>
        </p:txBody>
      </p:sp>
      <p:sp>
        <p:nvSpPr>
          <p:cNvPr id="5" name="Rectangle 5"/>
          <p:cNvSpPr>
            <a:spLocks noGrp="1" noChangeArrowheads="1"/>
          </p:cNvSpPr>
          <p:nvPr>
            <p:ph type="ftr" sz="quarter" idx="11"/>
          </p:nvPr>
        </p:nvSpPr>
        <p:spPr>
          <a:ln/>
        </p:spPr>
        <p:txBody>
          <a:bodyPr/>
          <a:lstStyle>
            <a:lvl1pPr>
              <a:defRPr/>
            </a:lvl1pPr>
          </a:lstStyle>
          <a:p>
            <a:pPr>
              <a:defRPr/>
            </a:pPr>
            <a:endParaRPr lang="es-ES"/>
          </a:p>
        </p:txBody>
      </p:sp>
      <p:sp>
        <p:nvSpPr>
          <p:cNvPr id="6" name="Rectangle 6"/>
          <p:cNvSpPr>
            <a:spLocks noGrp="1" noChangeArrowheads="1"/>
          </p:cNvSpPr>
          <p:nvPr>
            <p:ph type="sldNum" sz="quarter" idx="12"/>
          </p:nvPr>
        </p:nvSpPr>
        <p:spPr>
          <a:ln/>
        </p:spPr>
        <p:txBody>
          <a:bodyPr/>
          <a:lstStyle>
            <a:lvl1pPr>
              <a:defRPr/>
            </a:lvl1pPr>
          </a:lstStyle>
          <a:p>
            <a:pPr>
              <a:defRPr/>
            </a:pPr>
            <a:fld id="{CDB88671-E4C3-426E-B0E1-4A940A3DAE43}" type="slidenum">
              <a:rPr lang="es-ES" altLang="en-US"/>
              <a:pPr>
                <a:defRPr/>
              </a:pPr>
              <a:t>‹#›</a:t>
            </a:fld>
            <a:endParaRPr lang="es-ES" altLang="en-US"/>
          </a:p>
        </p:txBody>
      </p:sp>
    </p:spTree>
    <p:extLst>
      <p:ext uri="{BB962C8B-B14F-4D97-AF65-F5344CB8AC3E}">
        <p14:creationId xmlns:p14="http://schemas.microsoft.com/office/powerpoint/2010/main" val="37580243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1 Título"/>
          <p:cNvSpPr>
            <a:spLocks noGrp="1"/>
          </p:cNvSpPr>
          <p:nvPr>
            <p:ph type="title"/>
          </p:nvPr>
        </p:nvSpPr>
        <p:spPr>
          <a:xfrm>
            <a:off x="722313" y="4406900"/>
            <a:ext cx="7772400" cy="1362075"/>
          </a:xfrm>
        </p:spPr>
        <p:txBody>
          <a:bodyPr anchor="t"/>
          <a:lstStyle>
            <a:lvl1pPr algn="l">
              <a:defRPr sz="4000" b="1" cap="all"/>
            </a:lvl1pPr>
          </a:lstStyle>
          <a:p>
            <a:r>
              <a:rPr lang="es-ES" smtClean="0"/>
              <a:t>Haga clic para modificar el estilo de título del patrón</a:t>
            </a:r>
            <a:endParaRPr lang="en-GB"/>
          </a:p>
        </p:txBody>
      </p:sp>
      <p:sp>
        <p:nvSpPr>
          <p:cNvPr id="3" name="2 Marcador de texto"/>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s-ES" smtClean="0"/>
              <a:t>Haga clic para modificar el estilo de texto del patrón</a:t>
            </a:r>
          </a:p>
        </p:txBody>
      </p:sp>
      <p:sp>
        <p:nvSpPr>
          <p:cNvPr id="4" name="Rectangle 4"/>
          <p:cNvSpPr>
            <a:spLocks noGrp="1" noChangeArrowheads="1"/>
          </p:cNvSpPr>
          <p:nvPr>
            <p:ph type="dt" sz="half" idx="10"/>
          </p:nvPr>
        </p:nvSpPr>
        <p:spPr>
          <a:ln/>
        </p:spPr>
        <p:txBody>
          <a:bodyPr/>
          <a:lstStyle>
            <a:lvl1pPr>
              <a:defRPr/>
            </a:lvl1pPr>
          </a:lstStyle>
          <a:p>
            <a:pPr>
              <a:defRPr/>
            </a:pPr>
            <a:endParaRPr lang="es-ES"/>
          </a:p>
        </p:txBody>
      </p:sp>
      <p:sp>
        <p:nvSpPr>
          <p:cNvPr id="5" name="Rectangle 5"/>
          <p:cNvSpPr>
            <a:spLocks noGrp="1" noChangeArrowheads="1"/>
          </p:cNvSpPr>
          <p:nvPr>
            <p:ph type="ftr" sz="quarter" idx="11"/>
          </p:nvPr>
        </p:nvSpPr>
        <p:spPr>
          <a:ln/>
        </p:spPr>
        <p:txBody>
          <a:bodyPr/>
          <a:lstStyle>
            <a:lvl1pPr>
              <a:defRPr/>
            </a:lvl1pPr>
          </a:lstStyle>
          <a:p>
            <a:pPr>
              <a:defRPr/>
            </a:pPr>
            <a:endParaRPr lang="es-ES"/>
          </a:p>
        </p:txBody>
      </p:sp>
      <p:sp>
        <p:nvSpPr>
          <p:cNvPr id="6" name="Rectangle 6"/>
          <p:cNvSpPr>
            <a:spLocks noGrp="1" noChangeArrowheads="1"/>
          </p:cNvSpPr>
          <p:nvPr>
            <p:ph type="sldNum" sz="quarter" idx="12"/>
          </p:nvPr>
        </p:nvSpPr>
        <p:spPr>
          <a:ln/>
        </p:spPr>
        <p:txBody>
          <a:bodyPr/>
          <a:lstStyle>
            <a:lvl1pPr>
              <a:defRPr/>
            </a:lvl1pPr>
          </a:lstStyle>
          <a:p>
            <a:pPr>
              <a:defRPr/>
            </a:pPr>
            <a:fld id="{61354BFA-2F0D-4B52-A52F-4C39FA1FB58B}" type="slidenum">
              <a:rPr lang="es-ES" altLang="en-US"/>
              <a:pPr>
                <a:defRPr/>
              </a:pPr>
              <a:t>‹#›</a:t>
            </a:fld>
            <a:endParaRPr lang="es-ES" altLang="en-US"/>
          </a:p>
        </p:txBody>
      </p:sp>
    </p:spTree>
    <p:extLst>
      <p:ext uri="{BB962C8B-B14F-4D97-AF65-F5344CB8AC3E}">
        <p14:creationId xmlns:p14="http://schemas.microsoft.com/office/powerpoint/2010/main" val="11442531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n-GB"/>
          </a:p>
        </p:txBody>
      </p:sp>
      <p:sp>
        <p:nvSpPr>
          <p:cNvPr id="3" name="2 Marcador de contenido"/>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4" name="3 Marcador de contenido"/>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s-ES"/>
          </a:p>
        </p:txBody>
      </p:sp>
      <p:sp>
        <p:nvSpPr>
          <p:cNvPr id="6" name="Rectangle 5"/>
          <p:cNvSpPr>
            <a:spLocks noGrp="1" noChangeArrowheads="1"/>
          </p:cNvSpPr>
          <p:nvPr>
            <p:ph type="ftr" sz="quarter" idx="11"/>
          </p:nvPr>
        </p:nvSpPr>
        <p:spPr>
          <a:ln/>
        </p:spPr>
        <p:txBody>
          <a:bodyPr/>
          <a:lstStyle>
            <a:lvl1pPr>
              <a:defRPr/>
            </a:lvl1pPr>
          </a:lstStyle>
          <a:p>
            <a:pPr>
              <a:defRPr/>
            </a:pPr>
            <a:endParaRPr lang="es-ES"/>
          </a:p>
        </p:txBody>
      </p:sp>
      <p:sp>
        <p:nvSpPr>
          <p:cNvPr id="7" name="Rectangle 6"/>
          <p:cNvSpPr>
            <a:spLocks noGrp="1" noChangeArrowheads="1"/>
          </p:cNvSpPr>
          <p:nvPr>
            <p:ph type="sldNum" sz="quarter" idx="12"/>
          </p:nvPr>
        </p:nvSpPr>
        <p:spPr>
          <a:ln/>
        </p:spPr>
        <p:txBody>
          <a:bodyPr/>
          <a:lstStyle>
            <a:lvl1pPr>
              <a:defRPr/>
            </a:lvl1pPr>
          </a:lstStyle>
          <a:p>
            <a:pPr>
              <a:defRPr/>
            </a:pPr>
            <a:fld id="{A1796DD6-C353-4CA5-9FFD-DED37E7A18DD}" type="slidenum">
              <a:rPr lang="es-ES" altLang="en-US"/>
              <a:pPr>
                <a:defRPr/>
              </a:pPr>
              <a:t>‹#›</a:t>
            </a:fld>
            <a:endParaRPr lang="es-ES" altLang="en-US"/>
          </a:p>
        </p:txBody>
      </p:sp>
    </p:spTree>
    <p:extLst>
      <p:ext uri="{BB962C8B-B14F-4D97-AF65-F5344CB8AC3E}">
        <p14:creationId xmlns:p14="http://schemas.microsoft.com/office/powerpoint/2010/main" val="33904911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lvl1pPr>
              <a:defRPr/>
            </a:lvl1pPr>
          </a:lstStyle>
          <a:p>
            <a:r>
              <a:rPr lang="es-ES" smtClean="0"/>
              <a:t>Haga clic para modificar el estilo de título del patrón</a:t>
            </a:r>
            <a:endParaRPr lang="en-GB"/>
          </a:p>
        </p:txBody>
      </p:sp>
      <p:sp>
        <p:nvSpPr>
          <p:cNvPr id="3" name="2 Marcador de texto"/>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4" name="3 Marcador de contenido"/>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5" name="4 Marcador de texto"/>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6" name="5 Marcador de contenido"/>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s-ES"/>
          </a:p>
        </p:txBody>
      </p:sp>
      <p:sp>
        <p:nvSpPr>
          <p:cNvPr id="8" name="Rectangle 5"/>
          <p:cNvSpPr>
            <a:spLocks noGrp="1" noChangeArrowheads="1"/>
          </p:cNvSpPr>
          <p:nvPr>
            <p:ph type="ftr" sz="quarter" idx="11"/>
          </p:nvPr>
        </p:nvSpPr>
        <p:spPr>
          <a:ln/>
        </p:spPr>
        <p:txBody>
          <a:bodyPr/>
          <a:lstStyle>
            <a:lvl1pPr>
              <a:defRPr/>
            </a:lvl1pPr>
          </a:lstStyle>
          <a:p>
            <a:pPr>
              <a:defRPr/>
            </a:pPr>
            <a:endParaRPr lang="es-ES"/>
          </a:p>
        </p:txBody>
      </p:sp>
      <p:sp>
        <p:nvSpPr>
          <p:cNvPr id="9" name="Rectangle 6"/>
          <p:cNvSpPr>
            <a:spLocks noGrp="1" noChangeArrowheads="1"/>
          </p:cNvSpPr>
          <p:nvPr>
            <p:ph type="sldNum" sz="quarter" idx="12"/>
          </p:nvPr>
        </p:nvSpPr>
        <p:spPr>
          <a:ln/>
        </p:spPr>
        <p:txBody>
          <a:bodyPr/>
          <a:lstStyle>
            <a:lvl1pPr>
              <a:defRPr/>
            </a:lvl1pPr>
          </a:lstStyle>
          <a:p>
            <a:pPr>
              <a:defRPr/>
            </a:pPr>
            <a:fld id="{4750550E-0A45-4732-80E6-2B9C5084A7B1}" type="slidenum">
              <a:rPr lang="es-ES" altLang="en-US"/>
              <a:pPr>
                <a:defRPr/>
              </a:pPr>
              <a:t>‹#›</a:t>
            </a:fld>
            <a:endParaRPr lang="es-ES" altLang="en-US"/>
          </a:p>
        </p:txBody>
      </p:sp>
    </p:spTree>
    <p:extLst>
      <p:ext uri="{BB962C8B-B14F-4D97-AF65-F5344CB8AC3E}">
        <p14:creationId xmlns:p14="http://schemas.microsoft.com/office/powerpoint/2010/main" val="13408521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ólo el título">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s-ES"/>
          </a:p>
        </p:txBody>
      </p:sp>
      <p:sp>
        <p:nvSpPr>
          <p:cNvPr id="4" name="Rectangle 5"/>
          <p:cNvSpPr>
            <a:spLocks noGrp="1" noChangeArrowheads="1"/>
          </p:cNvSpPr>
          <p:nvPr>
            <p:ph type="ftr" sz="quarter" idx="11"/>
          </p:nvPr>
        </p:nvSpPr>
        <p:spPr>
          <a:ln/>
        </p:spPr>
        <p:txBody>
          <a:bodyPr/>
          <a:lstStyle>
            <a:lvl1pPr>
              <a:defRPr/>
            </a:lvl1pPr>
          </a:lstStyle>
          <a:p>
            <a:pPr>
              <a:defRPr/>
            </a:pPr>
            <a:endParaRPr lang="es-ES"/>
          </a:p>
        </p:txBody>
      </p:sp>
      <p:sp>
        <p:nvSpPr>
          <p:cNvPr id="5" name="Rectangle 6"/>
          <p:cNvSpPr>
            <a:spLocks noGrp="1" noChangeArrowheads="1"/>
          </p:cNvSpPr>
          <p:nvPr>
            <p:ph type="sldNum" sz="quarter" idx="12"/>
          </p:nvPr>
        </p:nvSpPr>
        <p:spPr>
          <a:ln/>
        </p:spPr>
        <p:txBody>
          <a:bodyPr/>
          <a:lstStyle>
            <a:lvl1pPr>
              <a:defRPr/>
            </a:lvl1pPr>
          </a:lstStyle>
          <a:p>
            <a:pPr>
              <a:defRPr/>
            </a:pPr>
            <a:fld id="{EFD374E0-6FB1-4A5C-A39E-B7DBC291F959}" type="slidenum">
              <a:rPr lang="es-ES" altLang="en-US"/>
              <a:pPr>
                <a:defRPr/>
              </a:pPr>
              <a:t>‹#›</a:t>
            </a:fld>
            <a:endParaRPr lang="es-ES" altLang="en-US"/>
          </a:p>
        </p:txBody>
      </p:sp>
    </p:spTree>
    <p:extLst>
      <p:ext uri="{BB962C8B-B14F-4D97-AF65-F5344CB8AC3E}">
        <p14:creationId xmlns:p14="http://schemas.microsoft.com/office/powerpoint/2010/main" val="5734556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s-ES"/>
          </a:p>
        </p:txBody>
      </p:sp>
      <p:sp>
        <p:nvSpPr>
          <p:cNvPr id="3" name="Rectangle 5"/>
          <p:cNvSpPr>
            <a:spLocks noGrp="1" noChangeArrowheads="1"/>
          </p:cNvSpPr>
          <p:nvPr>
            <p:ph type="ftr" sz="quarter" idx="11"/>
          </p:nvPr>
        </p:nvSpPr>
        <p:spPr>
          <a:ln/>
        </p:spPr>
        <p:txBody>
          <a:bodyPr/>
          <a:lstStyle>
            <a:lvl1pPr>
              <a:defRPr/>
            </a:lvl1pPr>
          </a:lstStyle>
          <a:p>
            <a:pPr>
              <a:defRPr/>
            </a:pPr>
            <a:endParaRPr lang="es-ES"/>
          </a:p>
        </p:txBody>
      </p:sp>
      <p:sp>
        <p:nvSpPr>
          <p:cNvPr id="4" name="Rectangle 6"/>
          <p:cNvSpPr>
            <a:spLocks noGrp="1" noChangeArrowheads="1"/>
          </p:cNvSpPr>
          <p:nvPr>
            <p:ph type="sldNum" sz="quarter" idx="12"/>
          </p:nvPr>
        </p:nvSpPr>
        <p:spPr>
          <a:ln/>
        </p:spPr>
        <p:txBody>
          <a:bodyPr/>
          <a:lstStyle>
            <a:lvl1pPr>
              <a:defRPr/>
            </a:lvl1pPr>
          </a:lstStyle>
          <a:p>
            <a:pPr>
              <a:defRPr/>
            </a:pPr>
            <a:fld id="{93AA9400-0FB3-43E3-A3B3-C58C3E07BDF7}" type="slidenum">
              <a:rPr lang="es-ES" altLang="en-US"/>
              <a:pPr>
                <a:defRPr/>
              </a:pPr>
              <a:t>‹#›</a:t>
            </a:fld>
            <a:endParaRPr lang="es-ES" altLang="en-US"/>
          </a:p>
        </p:txBody>
      </p:sp>
    </p:spTree>
    <p:extLst>
      <p:ext uri="{BB962C8B-B14F-4D97-AF65-F5344CB8AC3E}">
        <p14:creationId xmlns:p14="http://schemas.microsoft.com/office/powerpoint/2010/main" val="17466407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457200" y="273050"/>
            <a:ext cx="3008313" cy="1162050"/>
          </a:xfrm>
        </p:spPr>
        <p:txBody>
          <a:bodyPr anchor="b"/>
          <a:lstStyle>
            <a:lvl1pPr algn="l">
              <a:defRPr sz="2000" b="1"/>
            </a:lvl1pPr>
          </a:lstStyle>
          <a:p>
            <a:r>
              <a:rPr lang="es-ES" smtClean="0"/>
              <a:t>Haga clic para modificar el estilo de título del patrón</a:t>
            </a:r>
            <a:endParaRPr lang="en-GB"/>
          </a:p>
        </p:txBody>
      </p:sp>
      <p:sp>
        <p:nvSpPr>
          <p:cNvPr id="3" name="2 Marcador de contenido"/>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4" name="3 Marcador de texto"/>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Rectangle 4"/>
          <p:cNvSpPr>
            <a:spLocks noGrp="1" noChangeArrowheads="1"/>
          </p:cNvSpPr>
          <p:nvPr>
            <p:ph type="dt" sz="half" idx="10"/>
          </p:nvPr>
        </p:nvSpPr>
        <p:spPr>
          <a:ln/>
        </p:spPr>
        <p:txBody>
          <a:bodyPr/>
          <a:lstStyle>
            <a:lvl1pPr>
              <a:defRPr/>
            </a:lvl1pPr>
          </a:lstStyle>
          <a:p>
            <a:pPr>
              <a:defRPr/>
            </a:pPr>
            <a:endParaRPr lang="es-ES"/>
          </a:p>
        </p:txBody>
      </p:sp>
      <p:sp>
        <p:nvSpPr>
          <p:cNvPr id="6" name="Rectangle 5"/>
          <p:cNvSpPr>
            <a:spLocks noGrp="1" noChangeArrowheads="1"/>
          </p:cNvSpPr>
          <p:nvPr>
            <p:ph type="ftr" sz="quarter" idx="11"/>
          </p:nvPr>
        </p:nvSpPr>
        <p:spPr>
          <a:ln/>
        </p:spPr>
        <p:txBody>
          <a:bodyPr/>
          <a:lstStyle>
            <a:lvl1pPr>
              <a:defRPr/>
            </a:lvl1pPr>
          </a:lstStyle>
          <a:p>
            <a:pPr>
              <a:defRPr/>
            </a:pPr>
            <a:endParaRPr lang="es-ES"/>
          </a:p>
        </p:txBody>
      </p:sp>
      <p:sp>
        <p:nvSpPr>
          <p:cNvPr id="7" name="Rectangle 6"/>
          <p:cNvSpPr>
            <a:spLocks noGrp="1" noChangeArrowheads="1"/>
          </p:cNvSpPr>
          <p:nvPr>
            <p:ph type="sldNum" sz="quarter" idx="12"/>
          </p:nvPr>
        </p:nvSpPr>
        <p:spPr>
          <a:ln/>
        </p:spPr>
        <p:txBody>
          <a:bodyPr/>
          <a:lstStyle>
            <a:lvl1pPr>
              <a:defRPr/>
            </a:lvl1pPr>
          </a:lstStyle>
          <a:p>
            <a:pPr>
              <a:defRPr/>
            </a:pPr>
            <a:fld id="{6E8F6AF1-EAEB-49AA-A0DB-CE9720E41525}" type="slidenum">
              <a:rPr lang="es-ES" altLang="en-US"/>
              <a:pPr>
                <a:defRPr/>
              </a:pPr>
              <a:t>‹#›</a:t>
            </a:fld>
            <a:endParaRPr lang="es-ES" altLang="en-US"/>
          </a:p>
        </p:txBody>
      </p:sp>
    </p:spTree>
    <p:extLst>
      <p:ext uri="{BB962C8B-B14F-4D97-AF65-F5344CB8AC3E}">
        <p14:creationId xmlns:p14="http://schemas.microsoft.com/office/powerpoint/2010/main" val="22112978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1792288" y="4800600"/>
            <a:ext cx="5486400" cy="566738"/>
          </a:xfrm>
        </p:spPr>
        <p:txBody>
          <a:bodyPr anchor="b"/>
          <a:lstStyle>
            <a:lvl1pPr algn="l">
              <a:defRPr sz="2000" b="1"/>
            </a:lvl1pPr>
          </a:lstStyle>
          <a:p>
            <a:r>
              <a:rPr lang="es-ES" smtClean="0"/>
              <a:t>Haga clic para modificar el estilo de título del patrón</a:t>
            </a:r>
            <a:endParaRPr lang="en-GB"/>
          </a:p>
        </p:txBody>
      </p:sp>
      <p:sp>
        <p:nvSpPr>
          <p:cNvPr id="3" name="2 Marcador de posición de imagen"/>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3 Marcador de texto"/>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Rectangle 4"/>
          <p:cNvSpPr>
            <a:spLocks noGrp="1" noChangeArrowheads="1"/>
          </p:cNvSpPr>
          <p:nvPr>
            <p:ph type="dt" sz="half" idx="10"/>
          </p:nvPr>
        </p:nvSpPr>
        <p:spPr>
          <a:ln/>
        </p:spPr>
        <p:txBody>
          <a:bodyPr/>
          <a:lstStyle>
            <a:lvl1pPr>
              <a:defRPr/>
            </a:lvl1pPr>
          </a:lstStyle>
          <a:p>
            <a:pPr>
              <a:defRPr/>
            </a:pPr>
            <a:endParaRPr lang="es-ES"/>
          </a:p>
        </p:txBody>
      </p:sp>
      <p:sp>
        <p:nvSpPr>
          <p:cNvPr id="6" name="Rectangle 5"/>
          <p:cNvSpPr>
            <a:spLocks noGrp="1" noChangeArrowheads="1"/>
          </p:cNvSpPr>
          <p:nvPr>
            <p:ph type="ftr" sz="quarter" idx="11"/>
          </p:nvPr>
        </p:nvSpPr>
        <p:spPr>
          <a:ln/>
        </p:spPr>
        <p:txBody>
          <a:bodyPr/>
          <a:lstStyle>
            <a:lvl1pPr>
              <a:defRPr/>
            </a:lvl1pPr>
          </a:lstStyle>
          <a:p>
            <a:pPr>
              <a:defRPr/>
            </a:pPr>
            <a:endParaRPr lang="es-ES"/>
          </a:p>
        </p:txBody>
      </p:sp>
      <p:sp>
        <p:nvSpPr>
          <p:cNvPr id="7" name="Rectangle 6"/>
          <p:cNvSpPr>
            <a:spLocks noGrp="1" noChangeArrowheads="1"/>
          </p:cNvSpPr>
          <p:nvPr>
            <p:ph type="sldNum" sz="quarter" idx="12"/>
          </p:nvPr>
        </p:nvSpPr>
        <p:spPr>
          <a:ln/>
        </p:spPr>
        <p:txBody>
          <a:bodyPr/>
          <a:lstStyle>
            <a:lvl1pPr>
              <a:defRPr/>
            </a:lvl1pPr>
          </a:lstStyle>
          <a:p>
            <a:pPr>
              <a:defRPr/>
            </a:pPr>
            <a:fld id="{257B1BB9-AB24-4541-8448-5972CEDE30FE}" type="slidenum">
              <a:rPr lang="es-ES" altLang="en-US"/>
              <a:pPr>
                <a:defRPr/>
              </a:pPr>
              <a:t>‹#›</a:t>
            </a:fld>
            <a:endParaRPr lang="es-ES" altLang="en-US"/>
          </a:p>
        </p:txBody>
      </p:sp>
    </p:spTree>
    <p:extLst>
      <p:ext uri="{BB962C8B-B14F-4D97-AF65-F5344CB8AC3E}">
        <p14:creationId xmlns:p14="http://schemas.microsoft.com/office/powerpoint/2010/main" val="33041293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n-GB"/>
          </a:p>
        </p:txBody>
      </p:sp>
      <p:sp>
        <p:nvSpPr>
          <p:cNvPr id="3" name="2 Marcador de texto vertical"/>
          <p:cNvSpPr>
            <a:spLocks noGrp="1"/>
          </p:cNvSpPr>
          <p:nvPr>
            <p:ph type="body" orient="vert" idx="1"/>
          </p:nvPr>
        </p:nvSpPr>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s-ES"/>
          </a:p>
        </p:txBody>
      </p:sp>
      <p:sp>
        <p:nvSpPr>
          <p:cNvPr id="5" name="Rectangle 5"/>
          <p:cNvSpPr>
            <a:spLocks noGrp="1" noChangeArrowheads="1"/>
          </p:cNvSpPr>
          <p:nvPr>
            <p:ph type="ftr" sz="quarter" idx="11"/>
          </p:nvPr>
        </p:nvSpPr>
        <p:spPr>
          <a:ln/>
        </p:spPr>
        <p:txBody>
          <a:bodyPr/>
          <a:lstStyle>
            <a:lvl1pPr>
              <a:defRPr/>
            </a:lvl1pPr>
          </a:lstStyle>
          <a:p>
            <a:pPr>
              <a:defRPr/>
            </a:pPr>
            <a:endParaRPr lang="es-ES"/>
          </a:p>
        </p:txBody>
      </p:sp>
      <p:sp>
        <p:nvSpPr>
          <p:cNvPr id="6" name="Rectangle 6"/>
          <p:cNvSpPr>
            <a:spLocks noGrp="1" noChangeArrowheads="1"/>
          </p:cNvSpPr>
          <p:nvPr>
            <p:ph type="sldNum" sz="quarter" idx="12"/>
          </p:nvPr>
        </p:nvSpPr>
        <p:spPr>
          <a:ln/>
        </p:spPr>
        <p:txBody>
          <a:bodyPr/>
          <a:lstStyle>
            <a:lvl1pPr>
              <a:defRPr/>
            </a:lvl1pPr>
          </a:lstStyle>
          <a:p>
            <a:pPr>
              <a:defRPr/>
            </a:pPr>
            <a:fld id="{799A14C6-D21A-4D2C-8290-F4C1E642FF0B}" type="slidenum">
              <a:rPr lang="es-ES" altLang="en-US"/>
              <a:pPr>
                <a:defRPr/>
              </a:pPr>
              <a:t>‹#›</a:t>
            </a:fld>
            <a:endParaRPr lang="es-ES" altLang="en-US"/>
          </a:p>
        </p:txBody>
      </p:sp>
    </p:spTree>
    <p:extLst>
      <p:ext uri="{BB962C8B-B14F-4D97-AF65-F5344CB8AC3E}">
        <p14:creationId xmlns:p14="http://schemas.microsoft.com/office/powerpoint/2010/main" val="33397162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1 Título vertical"/>
          <p:cNvSpPr>
            <a:spLocks noGrp="1"/>
          </p:cNvSpPr>
          <p:nvPr>
            <p:ph type="title" orient="vert"/>
          </p:nvPr>
        </p:nvSpPr>
        <p:spPr>
          <a:xfrm>
            <a:off x="6629400" y="274638"/>
            <a:ext cx="2057400" cy="5851525"/>
          </a:xfrm>
        </p:spPr>
        <p:txBody>
          <a:bodyPr vert="eaVert"/>
          <a:lstStyle/>
          <a:p>
            <a:r>
              <a:rPr lang="es-ES" smtClean="0"/>
              <a:t>Haga clic para modificar el estilo de título del patrón</a:t>
            </a:r>
            <a:endParaRPr lang="en-GB"/>
          </a:p>
        </p:txBody>
      </p:sp>
      <p:sp>
        <p:nvSpPr>
          <p:cNvPr id="3" name="2 Marcador de texto vertical"/>
          <p:cNvSpPr>
            <a:spLocks noGrp="1"/>
          </p:cNvSpPr>
          <p:nvPr>
            <p:ph type="body" orient="vert" idx="1"/>
          </p:nvPr>
        </p:nvSpPr>
        <p:spPr>
          <a:xfrm>
            <a:off x="457200" y="274638"/>
            <a:ext cx="6019800" cy="5851525"/>
          </a:xfrm>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s-ES"/>
          </a:p>
        </p:txBody>
      </p:sp>
      <p:sp>
        <p:nvSpPr>
          <p:cNvPr id="5" name="Rectangle 5"/>
          <p:cNvSpPr>
            <a:spLocks noGrp="1" noChangeArrowheads="1"/>
          </p:cNvSpPr>
          <p:nvPr>
            <p:ph type="ftr" sz="quarter" idx="11"/>
          </p:nvPr>
        </p:nvSpPr>
        <p:spPr>
          <a:ln/>
        </p:spPr>
        <p:txBody>
          <a:bodyPr/>
          <a:lstStyle>
            <a:lvl1pPr>
              <a:defRPr/>
            </a:lvl1pPr>
          </a:lstStyle>
          <a:p>
            <a:pPr>
              <a:defRPr/>
            </a:pPr>
            <a:endParaRPr lang="es-ES"/>
          </a:p>
        </p:txBody>
      </p:sp>
      <p:sp>
        <p:nvSpPr>
          <p:cNvPr id="6" name="Rectangle 6"/>
          <p:cNvSpPr>
            <a:spLocks noGrp="1" noChangeArrowheads="1"/>
          </p:cNvSpPr>
          <p:nvPr>
            <p:ph type="sldNum" sz="quarter" idx="12"/>
          </p:nvPr>
        </p:nvSpPr>
        <p:spPr>
          <a:ln/>
        </p:spPr>
        <p:txBody>
          <a:bodyPr/>
          <a:lstStyle>
            <a:lvl1pPr>
              <a:defRPr/>
            </a:lvl1pPr>
          </a:lstStyle>
          <a:p>
            <a:pPr>
              <a:defRPr/>
            </a:pPr>
            <a:fld id="{6A0CA529-ADA3-4AD7-9455-D1F59EDD6143}" type="slidenum">
              <a:rPr lang="es-ES" altLang="en-US"/>
              <a:pPr>
                <a:defRPr/>
              </a:pPr>
              <a:t>‹#›</a:t>
            </a:fld>
            <a:endParaRPr lang="es-ES" altLang="en-US"/>
          </a:p>
        </p:txBody>
      </p:sp>
    </p:spTree>
    <p:extLst>
      <p:ext uri="{BB962C8B-B14F-4D97-AF65-F5344CB8AC3E}">
        <p14:creationId xmlns:p14="http://schemas.microsoft.com/office/powerpoint/2010/main" val="1376243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s-ES" altLang="en-US" smtClean="0"/>
              <a:t>Haga clic para cambiar el estilo de título	</a:t>
            </a:r>
          </a:p>
        </p:txBody>
      </p:sp>
      <p:sp>
        <p:nvSpPr>
          <p:cNvPr id="1027" name="Rectangle 3"/>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s-ES" altLang="en-US" smtClean="0"/>
              <a:t>Haga clic para modificar el estilo de texto del patrón</a:t>
            </a:r>
          </a:p>
          <a:p>
            <a:pPr lvl="1"/>
            <a:r>
              <a:rPr lang="es-ES" altLang="en-US" smtClean="0"/>
              <a:t>Segundo nivel</a:t>
            </a:r>
          </a:p>
          <a:p>
            <a:pPr lvl="2"/>
            <a:r>
              <a:rPr lang="es-ES" altLang="en-US" smtClean="0"/>
              <a:t>Tercer nivel</a:t>
            </a:r>
          </a:p>
          <a:p>
            <a:pPr lvl="3"/>
            <a:r>
              <a:rPr lang="es-ES" altLang="en-US" smtClean="0"/>
              <a:t>Cuarto nivel</a:t>
            </a:r>
          </a:p>
          <a:p>
            <a:pPr lvl="4"/>
            <a:r>
              <a:rPr lang="es-ES" altLang="en-US" smtClean="0"/>
              <a:t>Quinto nivel</a:t>
            </a:r>
          </a:p>
        </p:txBody>
      </p:sp>
      <p:sp>
        <p:nvSpPr>
          <p:cNvPr id="71684"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atin typeface="+mn-lt"/>
              </a:defRPr>
            </a:lvl1pPr>
          </a:lstStyle>
          <a:p>
            <a:pPr>
              <a:defRPr/>
            </a:pPr>
            <a:endParaRPr lang="es-ES"/>
          </a:p>
        </p:txBody>
      </p:sp>
      <p:sp>
        <p:nvSpPr>
          <p:cNvPr id="71685"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mn-lt"/>
              </a:defRPr>
            </a:lvl1pPr>
          </a:lstStyle>
          <a:p>
            <a:pPr>
              <a:defRPr/>
            </a:pPr>
            <a:endParaRPr lang="es-ES"/>
          </a:p>
        </p:txBody>
      </p:sp>
      <p:sp>
        <p:nvSpPr>
          <p:cNvPr id="71686"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smtClean="0">
                <a:latin typeface="Arial" panose="020B0604020202020204" pitchFamily="34" charset="0"/>
              </a:defRPr>
            </a:lvl1pPr>
          </a:lstStyle>
          <a:p>
            <a:pPr>
              <a:defRPr/>
            </a:pPr>
            <a:fld id="{0DD56B2A-4858-4B72-88C4-FDB1F38DE8C0}" type="slidenum">
              <a:rPr lang="es-ES" altLang="en-US"/>
              <a:pPr>
                <a:defRPr/>
              </a:pPr>
              <a:t>‹#›</a:t>
            </a:fld>
            <a:endParaRPr lang="es-ES" altLang="en-US"/>
          </a:p>
        </p:txBody>
      </p:sp>
    </p:spTree>
  </p:cSld>
  <p:clrMap bg1="lt1" tx1="dk1" bg2="lt2" tx2="dk2" accent1="accent1" accent2="accent2" accent3="accent3" accent4="accent4" accent5="accent5" accent6="accent6" hlink="hlink" folHlink="folHlink"/>
  <p:sldLayoutIdLst>
    <p:sldLayoutId id="2147483655" r:id="rId1"/>
    <p:sldLayoutId id="2147483656" r:id="rId2"/>
    <p:sldLayoutId id="2147483657" r:id="rId3"/>
    <p:sldLayoutId id="2147483658" r:id="rId4"/>
    <p:sldLayoutId id="2147483659" r:id="rId5"/>
    <p:sldLayoutId id="2147483660" r:id="rId6"/>
    <p:sldLayoutId id="2147483661" r:id="rId7"/>
    <p:sldLayoutId id="2147483662" r:id="rId8"/>
    <p:sldLayoutId id="2147483663" r:id="rId9"/>
    <p:sldLayoutId id="2147483664" r:id="rId10"/>
    <p:sldLayoutId id="2147483665"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jpe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jpe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hyperlink" Target="https://sustainabledevelopment.un.org/post2015/transformingourworld"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21.xml.rels><?xml version="1.0" encoding="UTF-8" standalone="yes"?>
<Relationships xmlns="http://schemas.openxmlformats.org/package/2006/relationships"><Relationship Id="rId3" Type="http://schemas.openxmlformats.org/officeDocument/2006/relationships/hyperlink" Target="https://youtu.be/3SLw1y2_9PE" TargetMode="External"/><Relationship Id="rId2" Type="http://schemas.openxmlformats.org/officeDocument/2006/relationships/image" Target="../media/image10.png"/><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hyperlink" Target="https://www.gov.uk/government/publications/implementing-the-sustainable-development-goals/implementing-the-sustainable-development-goals" TargetMode="External"/><Relationship Id="rId4" Type="http://schemas.openxmlformats.org/officeDocument/2006/relationships/image" Target="../media/image9.png"/></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12.jpg"/></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hyperlink" Target="https://www.youtube.com/watch?v=rFeOYlxJbmw" TargetMode="External"/><Relationship Id="rId4" Type="http://schemas.openxmlformats.org/officeDocument/2006/relationships/hyperlink" Target="http://futuregenerations.wales/about-us/future-generations-act/"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12.jpg"/></Relationships>
</file>

<file path=ppt/slides/_rels/slide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hyperlink" Target="https://gov.wales/topics/people-and-communities/people/future-generations-act/national-indicators/?lang=en" TargetMode="External"/><Relationship Id="rId4" Type="http://schemas.openxmlformats.org/officeDocument/2006/relationships/image" Target="../media/image1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468577" y="404664"/>
            <a:ext cx="8162362" cy="1384995"/>
          </a:xfrm>
          <a:prstGeom prst="rect">
            <a:avLst/>
          </a:prstGeom>
          <a:noFill/>
        </p:spPr>
        <p:txBody>
          <a:bodyPr wrap="square">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defRPr/>
            </a:pPr>
            <a:r>
              <a:rPr lang="en-US" sz="2800" b="1" dirty="0" smtClean="0">
                <a:ln w="11430"/>
                <a:solidFill>
                  <a:srgbClr val="C00000"/>
                </a:solidFill>
                <a:effectLst>
                  <a:outerShdw blurRad="50800" dist="39000" dir="5460000" algn="tl">
                    <a:srgbClr val="000000">
                      <a:alpha val="38000"/>
                    </a:srgbClr>
                  </a:outerShdw>
                </a:effectLst>
                <a:latin typeface="+mj-lt"/>
              </a:rPr>
              <a:t>CONSTRUCTION PROJECT MANAGEMENT</a:t>
            </a:r>
          </a:p>
          <a:p>
            <a:pPr algn="ctr">
              <a:defRPr/>
            </a:pPr>
            <a:r>
              <a:rPr lang="en-US" sz="2800" b="1" dirty="0" smtClean="0">
                <a:ln w="11430"/>
                <a:solidFill>
                  <a:srgbClr val="C00000"/>
                </a:solidFill>
                <a:effectLst>
                  <a:outerShdw blurRad="50800" dist="39000" dir="5460000" algn="tl">
                    <a:srgbClr val="000000">
                      <a:alpha val="38000"/>
                    </a:srgbClr>
                  </a:outerShdw>
                </a:effectLst>
                <a:latin typeface="+mj-lt"/>
              </a:rPr>
              <a:t>CIVIL  ENGINEERING PROJECT MANAGEMENT AND EIA</a:t>
            </a:r>
            <a:endParaRPr lang="en-US" sz="2800" b="1" dirty="0">
              <a:ln w="11430"/>
              <a:solidFill>
                <a:srgbClr val="C00000"/>
              </a:solidFill>
              <a:effectLst>
                <a:outerShdw blurRad="50800" dist="39000" dir="5460000" algn="tl">
                  <a:srgbClr val="000000">
                    <a:alpha val="38000"/>
                  </a:srgbClr>
                </a:outerShdw>
              </a:effectLst>
              <a:latin typeface="+mj-lt"/>
            </a:endParaRPr>
          </a:p>
        </p:txBody>
      </p:sp>
      <p:sp>
        <p:nvSpPr>
          <p:cNvPr id="11" name="Rectangle 10"/>
          <p:cNvSpPr/>
          <p:nvPr/>
        </p:nvSpPr>
        <p:spPr>
          <a:xfrm>
            <a:off x="319690" y="3573016"/>
            <a:ext cx="8460137" cy="1077218"/>
          </a:xfrm>
          <a:prstGeom prst="rect">
            <a:avLst/>
          </a:prstGeom>
          <a:noFill/>
        </p:spPr>
        <p:txBody>
          <a:bodyPr wrap="none">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defRPr/>
            </a:pPr>
            <a:r>
              <a:rPr lang="en-US" sz="3200" b="1" dirty="0" smtClean="0">
                <a:ln w="11430"/>
                <a:solidFill>
                  <a:srgbClr val="C00000"/>
                </a:solidFill>
                <a:effectLst>
                  <a:outerShdw blurRad="50800" dist="39000" dir="5460000" algn="tl">
                    <a:srgbClr val="000000">
                      <a:alpha val="38000"/>
                    </a:srgbClr>
                  </a:outerShdw>
                </a:effectLst>
                <a:latin typeface="+mj-lt"/>
              </a:rPr>
              <a:t>SUSTAINABLE </a:t>
            </a:r>
            <a:r>
              <a:rPr lang="en-US" sz="3200" b="1" dirty="0">
                <a:ln w="11430"/>
                <a:solidFill>
                  <a:srgbClr val="C00000"/>
                </a:solidFill>
                <a:effectLst>
                  <a:outerShdw blurRad="50800" dist="39000" dir="5460000" algn="tl">
                    <a:srgbClr val="000000">
                      <a:alpha val="38000"/>
                    </a:srgbClr>
                  </a:outerShdw>
                </a:effectLst>
                <a:latin typeface="+mj-lt"/>
              </a:rPr>
              <a:t>DEVELOPMENT</a:t>
            </a:r>
          </a:p>
          <a:p>
            <a:pPr algn="ctr">
              <a:defRPr/>
            </a:pPr>
            <a:r>
              <a:rPr lang="en-US" sz="3200" b="1" dirty="0" smtClean="0">
                <a:ln w="11430"/>
                <a:solidFill>
                  <a:srgbClr val="C00000"/>
                </a:solidFill>
                <a:effectLst>
                  <a:outerShdw blurRad="50800" dist="39000" dir="5460000" algn="tl">
                    <a:srgbClr val="000000">
                      <a:alpha val="38000"/>
                    </a:srgbClr>
                  </a:outerShdw>
                </a:effectLst>
                <a:latin typeface="+mj-lt"/>
              </a:rPr>
              <a:t>WELLBEING FUTURE GENERATIONS ACT</a:t>
            </a:r>
            <a:endParaRPr lang="en-US" sz="3200" b="1" dirty="0">
              <a:ln w="11430"/>
              <a:solidFill>
                <a:srgbClr val="C00000"/>
              </a:solidFill>
              <a:effectLst>
                <a:outerShdw blurRad="50800" dist="39000" dir="5460000" algn="tl">
                  <a:srgbClr val="000000">
                    <a:alpha val="38000"/>
                  </a:srgbClr>
                </a:outerShdw>
              </a:effectLst>
              <a:latin typeface="+mj-lt"/>
            </a:endParaRPr>
          </a:p>
        </p:txBody>
      </p:sp>
      <p:pic>
        <p:nvPicPr>
          <p:cNvPr id="4100" name="Picture 2" descr="UW Trinity Saint David log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7400" y="5516563"/>
            <a:ext cx="2530475" cy="101282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13" name="5 CuadroTexto"/>
          <p:cNvSpPr txBox="1"/>
          <p:nvPr/>
        </p:nvSpPr>
        <p:spPr>
          <a:xfrm>
            <a:off x="1042988" y="6165850"/>
            <a:ext cx="2665412" cy="400050"/>
          </a:xfrm>
          <a:prstGeom prst="rect">
            <a:avLst/>
          </a:prstGeom>
          <a:noFill/>
        </p:spPr>
        <p:txBody>
          <a:bodyPr>
            <a:spAutoFit/>
          </a:bodyPr>
          <a:lstStyle/>
          <a:p>
            <a:pPr>
              <a:defRPr/>
            </a:pPr>
            <a:r>
              <a:rPr lang="es-ES_tradnl" sz="2000" b="1" dirty="0">
                <a:latin typeface="+mj-lt"/>
              </a:rPr>
              <a:t>Juan A Ferriz-Papi</a:t>
            </a:r>
            <a:endParaRPr lang="es-ES" sz="2000" b="1" dirty="0">
              <a:latin typeface="+mj-lt"/>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CuadroTexto"/>
          <p:cNvSpPr txBox="1"/>
          <p:nvPr/>
        </p:nvSpPr>
        <p:spPr>
          <a:xfrm>
            <a:off x="657430" y="1351806"/>
            <a:ext cx="6553472" cy="461665"/>
          </a:xfrm>
          <a:prstGeom prst="rect">
            <a:avLst/>
          </a:prstGeom>
          <a:noFill/>
        </p:spPr>
        <p:txBody>
          <a:bodyPr wrap="square">
            <a:spAutoFit/>
          </a:bodyPr>
          <a:lstStyle/>
          <a:p>
            <a:pPr>
              <a:defRPr/>
            </a:pPr>
            <a:r>
              <a:rPr lang="es-ES_tradnl" b="1" dirty="0" smtClean="0">
                <a:latin typeface="+mj-lt"/>
              </a:rPr>
              <a:t>WHAT IS SUSTAINABLE DEVELOPMENT?</a:t>
            </a:r>
            <a:endParaRPr lang="en-GB" b="1" dirty="0">
              <a:latin typeface="+mj-lt"/>
            </a:endParaRPr>
          </a:p>
        </p:txBody>
      </p:sp>
      <p:grpSp>
        <p:nvGrpSpPr>
          <p:cNvPr id="5124" name="Group 3"/>
          <p:cNvGrpSpPr>
            <a:grpSpLocks/>
          </p:cNvGrpSpPr>
          <p:nvPr/>
        </p:nvGrpSpPr>
        <p:grpSpPr bwMode="auto">
          <a:xfrm>
            <a:off x="1588" y="66675"/>
            <a:ext cx="9034462" cy="684213"/>
            <a:chOff x="1149" y="66530"/>
            <a:chExt cx="9035406" cy="683568"/>
          </a:xfrm>
        </p:grpSpPr>
        <p:pic>
          <p:nvPicPr>
            <p:cNvPr id="512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9"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5128"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0" name="3 CuadroTexto"/>
          <p:cNvSpPr txBox="1"/>
          <p:nvPr/>
        </p:nvSpPr>
        <p:spPr>
          <a:xfrm>
            <a:off x="684213" y="2591791"/>
            <a:ext cx="6553472" cy="461665"/>
          </a:xfrm>
          <a:prstGeom prst="rect">
            <a:avLst/>
          </a:prstGeom>
          <a:noFill/>
        </p:spPr>
        <p:txBody>
          <a:bodyPr wrap="square">
            <a:spAutoFit/>
          </a:bodyPr>
          <a:lstStyle/>
          <a:p>
            <a:pPr>
              <a:defRPr/>
            </a:pPr>
            <a:r>
              <a:rPr lang="es-ES_tradnl" b="1" dirty="0" smtClean="0">
                <a:latin typeface="+mj-lt"/>
              </a:rPr>
              <a:t>WHAT DO YOU KNOW ABOUT IT? </a:t>
            </a:r>
            <a:endParaRPr lang="en-GB" b="1" dirty="0">
              <a:latin typeface="+mj-lt"/>
            </a:endParaRPr>
          </a:p>
        </p:txBody>
      </p:sp>
      <p:sp>
        <p:nvSpPr>
          <p:cNvPr id="11" name="3 CuadroTexto"/>
          <p:cNvSpPr txBox="1"/>
          <p:nvPr/>
        </p:nvSpPr>
        <p:spPr>
          <a:xfrm>
            <a:off x="684212" y="3831776"/>
            <a:ext cx="7992243" cy="461665"/>
          </a:xfrm>
          <a:prstGeom prst="rect">
            <a:avLst/>
          </a:prstGeom>
          <a:noFill/>
        </p:spPr>
        <p:txBody>
          <a:bodyPr wrap="square">
            <a:spAutoFit/>
          </a:bodyPr>
          <a:lstStyle/>
          <a:p>
            <a:pPr>
              <a:defRPr/>
            </a:pPr>
            <a:r>
              <a:rPr lang="es-ES_tradnl" b="1" dirty="0" smtClean="0">
                <a:latin typeface="+mj-lt"/>
              </a:rPr>
              <a:t>DO YOU THINK WE LIVE IN A SUSTAINABLE WAY?</a:t>
            </a:r>
            <a:endParaRPr lang="en-GB" b="1" dirty="0">
              <a:latin typeface="+mj-lt"/>
            </a:endParaRPr>
          </a:p>
        </p:txBody>
      </p:sp>
      <p:sp>
        <p:nvSpPr>
          <p:cNvPr id="12" name="3 CuadroTexto"/>
          <p:cNvSpPr txBox="1"/>
          <p:nvPr/>
        </p:nvSpPr>
        <p:spPr>
          <a:xfrm>
            <a:off x="363675" y="5183235"/>
            <a:ext cx="8748464" cy="461665"/>
          </a:xfrm>
          <a:prstGeom prst="rect">
            <a:avLst/>
          </a:prstGeom>
          <a:noFill/>
        </p:spPr>
        <p:txBody>
          <a:bodyPr wrap="square">
            <a:spAutoFit/>
          </a:bodyPr>
          <a:lstStyle/>
          <a:p>
            <a:pPr>
              <a:defRPr/>
            </a:pPr>
            <a:r>
              <a:rPr lang="es-ES_tradnl" b="1" dirty="0" smtClean="0">
                <a:latin typeface="+mj-lt"/>
              </a:rPr>
              <a:t>HOW CAN WE IMPROVE SUSTAINABLE DEVELOPMENT?</a:t>
            </a:r>
            <a:endParaRPr lang="en-GB" b="1" dirty="0">
              <a:latin typeface="+mj-lt"/>
            </a:endParaRPr>
          </a:p>
        </p:txBody>
      </p:sp>
    </p:spTree>
    <p:extLst>
      <p:ext uri="{BB962C8B-B14F-4D97-AF65-F5344CB8AC3E}">
        <p14:creationId xmlns:p14="http://schemas.microsoft.com/office/powerpoint/2010/main" val="750575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0" grpId="0"/>
      <p:bldP spid="11" grpId="0"/>
      <p:bldP spid="1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CuadroTexto"/>
          <p:cNvSpPr txBox="1"/>
          <p:nvPr/>
        </p:nvSpPr>
        <p:spPr>
          <a:xfrm>
            <a:off x="1258888" y="1268413"/>
            <a:ext cx="5689600" cy="461962"/>
          </a:xfrm>
          <a:prstGeom prst="rect">
            <a:avLst/>
          </a:prstGeom>
          <a:noFill/>
        </p:spPr>
        <p:txBody>
          <a:bodyPr>
            <a:spAutoFit/>
          </a:bodyPr>
          <a:lstStyle/>
          <a:p>
            <a:pPr>
              <a:defRPr/>
            </a:pPr>
            <a:r>
              <a:rPr lang="es-ES_tradnl" b="1" dirty="0">
                <a:latin typeface="+mj-lt"/>
              </a:rPr>
              <a:t>SUSTAINABLE DEVELOPMENT</a:t>
            </a:r>
            <a:endParaRPr lang="en-GB" b="1" dirty="0">
              <a:latin typeface="+mj-lt"/>
            </a:endParaRPr>
          </a:p>
        </p:txBody>
      </p:sp>
      <p:sp>
        <p:nvSpPr>
          <p:cNvPr id="5" name="4 CuadroTexto"/>
          <p:cNvSpPr txBox="1"/>
          <p:nvPr/>
        </p:nvSpPr>
        <p:spPr>
          <a:xfrm>
            <a:off x="1331913" y="2852738"/>
            <a:ext cx="5688012" cy="2246312"/>
          </a:xfrm>
          <a:prstGeom prst="rect">
            <a:avLst/>
          </a:prstGeom>
          <a:noFill/>
        </p:spPr>
        <p:txBody>
          <a:bodyPr>
            <a:spAutoFit/>
          </a:bodyPr>
          <a:lstStyle/>
          <a:p>
            <a:pPr>
              <a:spcBef>
                <a:spcPts val="1200"/>
              </a:spcBef>
              <a:spcAft>
                <a:spcPts val="1200"/>
              </a:spcAft>
              <a:defRPr/>
            </a:pPr>
            <a:r>
              <a:rPr lang="es-ES_tradnl" sz="2000" dirty="0">
                <a:latin typeface="+mj-lt"/>
              </a:rPr>
              <a:t>BACKGROUND</a:t>
            </a:r>
          </a:p>
          <a:p>
            <a:pPr>
              <a:spcBef>
                <a:spcPts val="1200"/>
              </a:spcBef>
              <a:spcAft>
                <a:spcPts val="1200"/>
              </a:spcAft>
              <a:defRPr/>
            </a:pPr>
            <a:r>
              <a:rPr lang="es-ES_tradnl" sz="2000" dirty="0">
                <a:latin typeface="+mj-lt"/>
              </a:rPr>
              <a:t>EVOLUTION OF CONCEPTS</a:t>
            </a:r>
          </a:p>
          <a:p>
            <a:pPr>
              <a:spcBef>
                <a:spcPts val="1200"/>
              </a:spcBef>
              <a:spcAft>
                <a:spcPts val="1200"/>
              </a:spcAft>
              <a:defRPr/>
            </a:pPr>
            <a:r>
              <a:rPr lang="es-ES_tradnl" sz="2000" dirty="0">
                <a:latin typeface="+mj-lt"/>
              </a:rPr>
              <a:t>PRESENT APPLICATION</a:t>
            </a:r>
          </a:p>
          <a:p>
            <a:pPr>
              <a:spcBef>
                <a:spcPts val="1200"/>
              </a:spcBef>
              <a:spcAft>
                <a:spcPts val="1200"/>
              </a:spcAft>
              <a:defRPr/>
            </a:pPr>
            <a:r>
              <a:rPr lang="es-ES_tradnl" sz="2000" dirty="0">
                <a:latin typeface="+mj-lt"/>
              </a:rPr>
              <a:t>FUTURE PERSPECTIVES</a:t>
            </a:r>
            <a:endParaRPr lang="en-GB" sz="2000" dirty="0">
              <a:latin typeface="+mj-lt"/>
            </a:endParaRPr>
          </a:p>
        </p:txBody>
      </p:sp>
      <p:grpSp>
        <p:nvGrpSpPr>
          <p:cNvPr id="5124" name="Group 3"/>
          <p:cNvGrpSpPr>
            <a:grpSpLocks/>
          </p:cNvGrpSpPr>
          <p:nvPr/>
        </p:nvGrpSpPr>
        <p:grpSpPr bwMode="auto">
          <a:xfrm>
            <a:off x="1588" y="66675"/>
            <a:ext cx="9034462" cy="684213"/>
            <a:chOff x="1149" y="66530"/>
            <a:chExt cx="9035406" cy="683568"/>
          </a:xfrm>
        </p:grpSpPr>
        <p:pic>
          <p:nvPicPr>
            <p:cNvPr id="512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9"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5128"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2"/>
          <p:cNvSpPr txBox="1">
            <a:spLocks noChangeArrowheads="1"/>
          </p:cNvSpPr>
          <p:nvPr/>
        </p:nvSpPr>
        <p:spPr bwMode="auto">
          <a:xfrm>
            <a:off x="971550" y="1125538"/>
            <a:ext cx="4032250"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800">
                <a:latin typeface="Arial Black" panose="020B0A04020102020204" pitchFamily="34" charset="0"/>
              </a:rPr>
              <a:t>THE ROME CLUB</a:t>
            </a:r>
          </a:p>
        </p:txBody>
      </p:sp>
      <p:sp>
        <p:nvSpPr>
          <p:cNvPr id="20483" name="Text Box 3"/>
          <p:cNvSpPr txBox="1">
            <a:spLocks noChangeArrowheads="1"/>
          </p:cNvSpPr>
          <p:nvPr/>
        </p:nvSpPr>
        <p:spPr bwMode="auto">
          <a:xfrm>
            <a:off x="1116013" y="2420938"/>
            <a:ext cx="3889375"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dirty="0"/>
              <a:t>1968. </a:t>
            </a:r>
            <a:r>
              <a:rPr lang="es-ES" altLang="en-US" sz="2400" dirty="0" err="1"/>
              <a:t>First</a:t>
            </a:r>
            <a:r>
              <a:rPr lang="es-ES" altLang="en-US" sz="2400" dirty="0"/>
              <a:t> meeting</a:t>
            </a:r>
          </a:p>
          <a:p>
            <a:pPr>
              <a:spcBef>
                <a:spcPct val="50000"/>
              </a:spcBef>
              <a:buFontTx/>
              <a:buNone/>
            </a:pPr>
            <a:r>
              <a:rPr lang="es-ES" altLang="en-US" sz="2400" dirty="0"/>
              <a:t>1970. </a:t>
            </a:r>
            <a:r>
              <a:rPr lang="es-ES" altLang="en-US" sz="2400" dirty="0" err="1"/>
              <a:t>Formation</a:t>
            </a:r>
            <a:endParaRPr lang="es-ES" altLang="en-US" sz="2400" dirty="0"/>
          </a:p>
          <a:p>
            <a:pPr>
              <a:spcBef>
                <a:spcPct val="50000"/>
              </a:spcBef>
              <a:buFontTx/>
              <a:buNone/>
            </a:pPr>
            <a:r>
              <a:rPr lang="es-ES" altLang="en-US" sz="2400" dirty="0"/>
              <a:t>1972. </a:t>
            </a:r>
            <a:r>
              <a:rPr lang="es-ES" altLang="en-US" sz="2400" dirty="0" err="1"/>
              <a:t>Report</a:t>
            </a:r>
            <a:r>
              <a:rPr lang="es-ES" altLang="en-US" sz="2400" dirty="0"/>
              <a:t> </a:t>
            </a:r>
            <a:r>
              <a:rPr lang="es-ES" altLang="en-US" sz="2400" dirty="0" smtClean="0"/>
              <a:t>“</a:t>
            </a:r>
            <a:r>
              <a:rPr lang="es-ES" altLang="en-US" sz="2400" dirty="0" err="1" smtClean="0"/>
              <a:t>Limits</a:t>
            </a:r>
            <a:r>
              <a:rPr lang="es-ES" altLang="en-US" sz="2400" dirty="0" smtClean="0"/>
              <a:t> to </a:t>
            </a:r>
            <a:r>
              <a:rPr lang="es-ES" altLang="en-US" sz="2400" dirty="0" err="1" smtClean="0"/>
              <a:t>Growth</a:t>
            </a:r>
            <a:r>
              <a:rPr lang="es-ES" altLang="en-US" sz="2400" dirty="0" smtClean="0"/>
              <a:t>”</a:t>
            </a:r>
            <a:endParaRPr lang="es-ES" altLang="en-US" sz="2400" dirty="0"/>
          </a:p>
        </p:txBody>
      </p:sp>
      <p:sp>
        <p:nvSpPr>
          <p:cNvPr id="20484" name="Text Box 4"/>
          <p:cNvSpPr txBox="1">
            <a:spLocks noChangeArrowheads="1"/>
          </p:cNvSpPr>
          <p:nvPr/>
        </p:nvSpPr>
        <p:spPr bwMode="auto">
          <a:xfrm>
            <a:off x="1187450" y="5445125"/>
            <a:ext cx="705643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a:t>Start of green-political movements</a:t>
            </a:r>
          </a:p>
        </p:txBody>
      </p:sp>
      <p:pic>
        <p:nvPicPr>
          <p:cNvPr id="20485" name="Picture 15" descr="beyond the limits"/>
          <p:cNvPicPr>
            <a:picLocks noChangeAspect="1" noChangeArrowheads="1"/>
          </p:cNvPicPr>
          <p:nvPr/>
        </p:nvPicPr>
        <p:blipFill>
          <a:blip r:embed="rId2">
            <a:extLst>
              <a:ext uri="{28A0092B-C50C-407E-A947-70E740481C1C}">
                <a14:useLocalDpi xmlns:a14="http://schemas.microsoft.com/office/drawing/2010/main" val="0"/>
              </a:ext>
            </a:extLst>
          </a:blip>
          <a:srcRect t="1759"/>
          <a:stretch>
            <a:fillRect/>
          </a:stretch>
        </p:blipFill>
        <p:spPr bwMode="auto">
          <a:xfrm>
            <a:off x="5795963" y="1196975"/>
            <a:ext cx="2649537" cy="3989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0486" name="Group 3"/>
          <p:cNvGrpSpPr>
            <a:grpSpLocks/>
          </p:cNvGrpSpPr>
          <p:nvPr/>
        </p:nvGrpSpPr>
        <p:grpSpPr bwMode="auto">
          <a:xfrm>
            <a:off x="1588" y="66675"/>
            <a:ext cx="9034462" cy="684213"/>
            <a:chOff x="1149" y="66530"/>
            <a:chExt cx="9035406" cy="683568"/>
          </a:xfrm>
        </p:grpSpPr>
        <p:pic>
          <p:nvPicPr>
            <p:cNvPr id="2048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9"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20490"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13" descr="1972 Estocolmo"/>
          <p:cNvPicPr>
            <a:picLocks noChangeAspect="1" noChangeArrowheads="1"/>
          </p:cNvPicPr>
          <p:nvPr/>
        </p:nvPicPr>
        <p:blipFill>
          <a:blip r:embed="rId2">
            <a:lum bright="50000" contrast="-70000"/>
            <a:extLst>
              <a:ext uri="{28A0092B-C50C-407E-A947-70E740481C1C}">
                <a14:useLocalDpi xmlns:a14="http://schemas.microsoft.com/office/drawing/2010/main" val="0"/>
              </a:ext>
            </a:extLst>
          </a:blip>
          <a:srcRect/>
          <a:stretch>
            <a:fillRect/>
          </a:stretch>
        </p:blipFill>
        <p:spPr bwMode="auto">
          <a:xfrm>
            <a:off x="0" y="-3175"/>
            <a:ext cx="9144000" cy="686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7" name="Text Box 2"/>
          <p:cNvSpPr txBox="1">
            <a:spLocks noChangeArrowheads="1"/>
          </p:cNvSpPr>
          <p:nvPr/>
        </p:nvSpPr>
        <p:spPr bwMode="auto">
          <a:xfrm>
            <a:off x="684213" y="2420938"/>
            <a:ext cx="7632700" cy="297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200" b="1"/>
              <a:t>1972. Estockholm</a:t>
            </a:r>
          </a:p>
          <a:p>
            <a:pPr>
              <a:spcBef>
                <a:spcPct val="50000"/>
              </a:spcBef>
              <a:buFontTx/>
              <a:buNone/>
            </a:pPr>
            <a:r>
              <a:rPr lang="es-ES" altLang="en-US" sz="2200" b="1"/>
              <a:t>First Earth Summit </a:t>
            </a:r>
          </a:p>
          <a:p>
            <a:pPr>
              <a:spcBef>
                <a:spcPct val="50000"/>
              </a:spcBef>
              <a:buFontTx/>
              <a:buNone/>
            </a:pPr>
            <a:r>
              <a:rPr lang="es-ES" altLang="en-US" sz="2200" b="1"/>
              <a:t>World environmental worriness </a:t>
            </a:r>
          </a:p>
          <a:p>
            <a:pPr>
              <a:spcBef>
                <a:spcPct val="50000"/>
              </a:spcBef>
              <a:buFontTx/>
              <a:buNone/>
            </a:pPr>
            <a:r>
              <a:rPr lang="es-ES" altLang="en-US" sz="2200" b="1"/>
              <a:t>Condemnation of oppresive policies of human freedom </a:t>
            </a:r>
          </a:p>
          <a:p>
            <a:pPr>
              <a:spcBef>
                <a:spcPct val="50000"/>
              </a:spcBef>
              <a:buFontTx/>
              <a:buNone/>
            </a:pPr>
            <a:r>
              <a:rPr lang="es-ES" altLang="en-US" sz="2200" b="1"/>
              <a:t>Need to preserve the resources for future generations </a:t>
            </a:r>
          </a:p>
          <a:p>
            <a:pPr>
              <a:spcBef>
                <a:spcPct val="50000"/>
              </a:spcBef>
              <a:buFontTx/>
              <a:buNone/>
            </a:pPr>
            <a:r>
              <a:rPr lang="es-ES" altLang="en-US" sz="2200" b="1"/>
              <a:t>Human responsibility in its management </a:t>
            </a:r>
          </a:p>
        </p:txBody>
      </p:sp>
      <p:sp>
        <p:nvSpPr>
          <p:cNvPr id="21508" name="Text Box 3"/>
          <p:cNvSpPr txBox="1">
            <a:spLocks noChangeArrowheads="1"/>
          </p:cNvSpPr>
          <p:nvPr/>
        </p:nvSpPr>
        <p:spPr bwMode="auto">
          <a:xfrm>
            <a:off x="755650" y="908050"/>
            <a:ext cx="7489825"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s-ES" altLang="en-US" sz="2800">
                <a:latin typeface="Arial Black" panose="020B0A04020102020204" pitchFamily="34" charset="0"/>
              </a:rPr>
              <a:t>UNITED NATIONS CONFERENCE ON THE HUMAN ENVIRONMENT</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ext Box 2"/>
          <p:cNvSpPr txBox="1">
            <a:spLocks noChangeArrowheads="1"/>
          </p:cNvSpPr>
          <p:nvPr/>
        </p:nvSpPr>
        <p:spPr bwMode="auto">
          <a:xfrm>
            <a:off x="971550" y="836613"/>
            <a:ext cx="51133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a:latin typeface="Arial Black" panose="020B0A04020102020204" pitchFamily="34" charset="0"/>
              </a:rPr>
              <a:t>DURING THE 80s</a:t>
            </a:r>
          </a:p>
        </p:txBody>
      </p:sp>
      <p:sp>
        <p:nvSpPr>
          <p:cNvPr id="22531" name="Text Box 3"/>
          <p:cNvSpPr txBox="1">
            <a:spLocks noChangeArrowheads="1"/>
          </p:cNvSpPr>
          <p:nvPr/>
        </p:nvSpPr>
        <p:spPr bwMode="auto">
          <a:xfrm>
            <a:off x="684213" y="1412875"/>
            <a:ext cx="7775575"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a:t>Period of study and analysis that settles the basis for the future development </a:t>
            </a:r>
          </a:p>
        </p:txBody>
      </p:sp>
      <p:sp>
        <p:nvSpPr>
          <p:cNvPr id="22532" name="Text Box 4"/>
          <p:cNvSpPr txBox="1">
            <a:spLocks noChangeArrowheads="1"/>
          </p:cNvSpPr>
          <p:nvPr/>
        </p:nvSpPr>
        <p:spPr bwMode="auto">
          <a:xfrm>
            <a:off x="827088" y="2708275"/>
            <a:ext cx="7777162" cy="374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200"/>
              <a:t>1980. “The World Conservation Strategy”. International Union for Conservation of Nature (UICN)</a:t>
            </a:r>
          </a:p>
          <a:p>
            <a:pPr>
              <a:spcBef>
                <a:spcPct val="50000"/>
              </a:spcBef>
              <a:buFontTx/>
              <a:buNone/>
            </a:pPr>
            <a:r>
              <a:rPr lang="es-ES" altLang="en-US" sz="2200"/>
              <a:t>1982. World Charter for Nature (UNO)</a:t>
            </a:r>
          </a:p>
          <a:p>
            <a:pPr>
              <a:spcBef>
                <a:spcPct val="50000"/>
              </a:spcBef>
              <a:buFontTx/>
              <a:buNone/>
            </a:pPr>
            <a:r>
              <a:rPr lang="es-ES" altLang="en-US" sz="2200"/>
              <a:t>1982. The World Resources Institute was created. </a:t>
            </a:r>
          </a:p>
          <a:p>
            <a:pPr>
              <a:spcBef>
                <a:spcPct val="50000"/>
              </a:spcBef>
              <a:buFontTx/>
              <a:buNone/>
            </a:pPr>
            <a:r>
              <a:rPr lang="es-ES" altLang="en-US" sz="2200"/>
              <a:t>1983. Creation of World Commision in Environment and Development (UNO)</a:t>
            </a:r>
          </a:p>
          <a:p>
            <a:pPr>
              <a:spcBef>
                <a:spcPct val="50000"/>
              </a:spcBef>
              <a:buFontTx/>
              <a:buNone/>
            </a:pPr>
            <a:r>
              <a:rPr lang="es-ES" altLang="en-US" sz="2400" b="1"/>
              <a:t>1987. Brundtland Report “Our Common Future”</a:t>
            </a:r>
          </a:p>
          <a:p>
            <a:pPr>
              <a:spcBef>
                <a:spcPct val="50000"/>
              </a:spcBef>
              <a:buFontTx/>
              <a:buNone/>
            </a:pPr>
            <a:endParaRPr lang="es-ES" altLang="en-US" sz="2400"/>
          </a:p>
        </p:txBody>
      </p:sp>
      <p:grpSp>
        <p:nvGrpSpPr>
          <p:cNvPr id="22533" name="Group 3"/>
          <p:cNvGrpSpPr>
            <a:grpSpLocks/>
          </p:cNvGrpSpPr>
          <p:nvPr/>
        </p:nvGrpSpPr>
        <p:grpSpPr bwMode="auto">
          <a:xfrm>
            <a:off x="1588" y="66675"/>
            <a:ext cx="9034462" cy="684213"/>
            <a:chOff x="1149" y="66530"/>
            <a:chExt cx="9035406" cy="683568"/>
          </a:xfrm>
        </p:grpSpPr>
        <p:pic>
          <p:nvPicPr>
            <p:cNvPr id="2253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8"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2253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ChangeArrowheads="1"/>
          </p:cNvSpPr>
          <p:nvPr/>
        </p:nvSpPr>
        <p:spPr bwMode="auto">
          <a:xfrm>
            <a:off x="323850" y="908050"/>
            <a:ext cx="81978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s-ES" altLang="en-US" sz="2800" b="1">
                <a:latin typeface="Arial Black" panose="020B0A04020102020204" pitchFamily="34" charset="0"/>
              </a:rPr>
              <a:t>Brundtland Report “Our Common Future”</a:t>
            </a:r>
          </a:p>
        </p:txBody>
      </p:sp>
      <p:sp>
        <p:nvSpPr>
          <p:cNvPr id="23555" name="Rectangle 3"/>
          <p:cNvSpPr>
            <a:spLocks noChangeArrowheads="1"/>
          </p:cNvSpPr>
          <p:nvPr/>
        </p:nvSpPr>
        <p:spPr bwMode="auto">
          <a:xfrm>
            <a:off x="395288" y="1628775"/>
            <a:ext cx="81375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1800"/>
              <a:t>Developed by the World Commision in Environment and Development (UNO)</a:t>
            </a:r>
          </a:p>
        </p:txBody>
      </p:sp>
      <p:sp>
        <p:nvSpPr>
          <p:cNvPr id="49156" name="Text Box 4"/>
          <p:cNvSpPr txBox="1">
            <a:spLocks noChangeArrowheads="1"/>
          </p:cNvSpPr>
          <p:nvPr/>
        </p:nvSpPr>
        <p:spPr bwMode="auto">
          <a:xfrm>
            <a:off x="827088" y="4221163"/>
            <a:ext cx="7416800" cy="1016000"/>
          </a:xfrm>
          <a:prstGeom prst="rect">
            <a:avLst/>
          </a:prstGeom>
          <a:noFill/>
          <a:ln w="9525">
            <a:noFill/>
            <a:miter lim="800000"/>
            <a:headEnd/>
            <a:tailEnd/>
          </a:ln>
          <a:effectLst/>
        </p:spPr>
        <p:txBody>
          <a:bodyPr>
            <a:spAutoFit/>
          </a:bodyPr>
          <a:lstStyle/>
          <a:p>
            <a:pPr eaLnBrk="1" hangingPunct="1">
              <a:spcBef>
                <a:spcPct val="50000"/>
              </a:spcBef>
              <a:defRPr/>
            </a:pPr>
            <a:r>
              <a:rPr lang="es-ES" sz="2000" dirty="0">
                <a:latin typeface="Arial" charset="0"/>
              </a:rPr>
              <a:t>“</a:t>
            </a:r>
            <a:r>
              <a:rPr lang="es-ES" sz="2000" dirty="0">
                <a:latin typeface="+mj-lt"/>
              </a:rPr>
              <a:t>D</a:t>
            </a:r>
            <a:r>
              <a:rPr lang="en-GB" sz="2000" dirty="0" err="1">
                <a:latin typeface="+mj-lt"/>
              </a:rPr>
              <a:t>evelopment</a:t>
            </a:r>
            <a:r>
              <a:rPr lang="en-GB" sz="2000" dirty="0">
                <a:latin typeface="+mj-lt"/>
              </a:rPr>
              <a:t> which meets the needs of current generations without compromising the ability of future generations to meet their own needs</a:t>
            </a:r>
            <a:r>
              <a:rPr lang="es-ES" sz="2000" dirty="0">
                <a:latin typeface="Arial" charset="0"/>
              </a:rPr>
              <a:t>.”</a:t>
            </a:r>
          </a:p>
        </p:txBody>
      </p:sp>
      <p:sp>
        <p:nvSpPr>
          <p:cNvPr id="23557" name="Text Box 5"/>
          <p:cNvSpPr txBox="1">
            <a:spLocks noChangeArrowheads="1"/>
          </p:cNvSpPr>
          <p:nvPr/>
        </p:nvSpPr>
        <p:spPr bwMode="auto">
          <a:xfrm>
            <a:off x="1476375" y="3213100"/>
            <a:ext cx="60483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a:t>Definition of Sustainable Development:</a:t>
            </a:r>
          </a:p>
        </p:txBody>
      </p:sp>
      <p:grpSp>
        <p:nvGrpSpPr>
          <p:cNvPr id="23558" name="Group 3"/>
          <p:cNvGrpSpPr>
            <a:grpSpLocks/>
          </p:cNvGrpSpPr>
          <p:nvPr/>
        </p:nvGrpSpPr>
        <p:grpSpPr bwMode="auto">
          <a:xfrm>
            <a:off x="1588" y="66675"/>
            <a:ext cx="9034462" cy="684213"/>
            <a:chOff x="1149" y="66530"/>
            <a:chExt cx="9035406" cy="683568"/>
          </a:xfrm>
        </p:grpSpPr>
        <p:pic>
          <p:nvPicPr>
            <p:cNvPr id="2355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9"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23562"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2"/>
          <p:cNvSpPr txBox="1">
            <a:spLocks noChangeArrowheads="1"/>
          </p:cNvSpPr>
          <p:nvPr/>
        </p:nvSpPr>
        <p:spPr bwMode="auto">
          <a:xfrm>
            <a:off x="900113" y="836613"/>
            <a:ext cx="720090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s-ES" altLang="en-US" sz="2400">
                <a:latin typeface="Arial Black" panose="020B0A04020102020204" pitchFamily="34" charset="0"/>
              </a:rPr>
              <a:t>UN CONFERENCE ON ENVIRONMENT AND DEVELOPMENT</a:t>
            </a:r>
          </a:p>
        </p:txBody>
      </p:sp>
      <p:sp>
        <p:nvSpPr>
          <p:cNvPr id="24579" name="Text Box 3"/>
          <p:cNvSpPr txBox="1">
            <a:spLocks noChangeArrowheads="1"/>
          </p:cNvSpPr>
          <p:nvPr/>
        </p:nvSpPr>
        <p:spPr bwMode="auto">
          <a:xfrm>
            <a:off x="468313" y="2133600"/>
            <a:ext cx="8351837" cy="363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a:t>1992. Rio de Janeiro</a:t>
            </a:r>
          </a:p>
          <a:p>
            <a:pPr>
              <a:spcBef>
                <a:spcPct val="50000"/>
              </a:spcBef>
              <a:buFontTx/>
              <a:buNone/>
            </a:pPr>
            <a:r>
              <a:rPr lang="es-ES" altLang="en-US" sz="2400"/>
              <a:t>Second Earth Summit</a:t>
            </a:r>
          </a:p>
          <a:p>
            <a:pPr lvl="1">
              <a:spcBef>
                <a:spcPct val="50000"/>
              </a:spcBef>
              <a:buFontTx/>
              <a:buChar char="•"/>
            </a:pPr>
            <a:r>
              <a:rPr lang="es-ES" altLang="en-US" sz="2000"/>
              <a:t>Approval of world conventions about climate change</a:t>
            </a:r>
          </a:p>
          <a:p>
            <a:pPr lvl="1">
              <a:spcBef>
                <a:spcPct val="50000"/>
              </a:spcBef>
              <a:buFontTx/>
              <a:buChar char="•"/>
            </a:pPr>
            <a:r>
              <a:rPr lang="es-ES" altLang="en-US" sz="2000"/>
              <a:t>Approval of world conventions about biodiversity </a:t>
            </a:r>
          </a:p>
          <a:p>
            <a:pPr lvl="1">
              <a:spcBef>
                <a:spcPct val="50000"/>
              </a:spcBef>
              <a:buFontTx/>
              <a:buChar char="•"/>
            </a:pPr>
            <a:r>
              <a:rPr lang="es-ES" altLang="en-US" sz="2000"/>
              <a:t>Approval of Declaration of Forest Principles</a:t>
            </a:r>
          </a:p>
          <a:p>
            <a:pPr lvl="1">
              <a:spcBef>
                <a:spcPct val="50000"/>
              </a:spcBef>
              <a:buFontTx/>
              <a:buChar char="•"/>
            </a:pPr>
            <a:r>
              <a:rPr lang="es-ES" altLang="en-US" sz="2000"/>
              <a:t>Modification of definition of Sustainable Development established in the Brundtland report (3rd Principle of Rio Declaration)</a:t>
            </a:r>
          </a:p>
          <a:p>
            <a:pPr lvl="1">
              <a:spcBef>
                <a:spcPct val="50000"/>
              </a:spcBef>
              <a:buFontTx/>
              <a:buChar char="•"/>
            </a:pPr>
            <a:r>
              <a:rPr lang="es-ES" altLang="en-US" sz="2000"/>
              <a:t>Agenda 21 was born</a:t>
            </a:r>
          </a:p>
        </p:txBody>
      </p:sp>
      <p:grpSp>
        <p:nvGrpSpPr>
          <p:cNvPr id="24580" name="Group 3"/>
          <p:cNvGrpSpPr>
            <a:grpSpLocks/>
          </p:cNvGrpSpPr>
          <p:nvPr/>
        </p:nvGrpSpPr>
        <p:grpSpPr bwMode="auto">
          <a:xfrm>
            <a:off x="1588" y="66675"/>
            <a:ext cx="9034462" cy="684213"/>
            <a:chOff x="1149" y="66530"/>
            <a:chExt cx="9035406" cy="683568"/>
          </a:xfrm>
        </p:grpSpPr>
        <p:pic>
          <p:nvPicPr>
            <p:cNvPr id="2458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7"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24584"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 Box 2"/>
          <p:cNvSpPr txBox="1">
            <a:spLocks noChangeArrowheads="1"/>
          </p:cNvSpPr>
          <p:nvPr/>
        </p:nvSpPr>
        <p:spPr bwMode="auto">
          <a:xfrm>
            <a:off x="1116013" y="1125538"/>
            <a:ext cx="6840537"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s-ES" altLang="en-US" sz="2400" b="1"/>
              <a:t>RIO DECLARATION, BRASIL, 1992</a:t>
            </a:r>
          </a:p>
        </p:txBody>
      </p:sp>
      <p:sp>
        <p:nvSpPr>
          <p:cNvPr id="25603" name="Text Box 3"/>
          <p:cNvSpPr txBox="1">
            <a:spLocks noChangeArrowheads="1"/>
          </p:cNvSpPr>
          <p:nvPr/>
        </p:nvSpPr>
        <p:spPr bwMode="auto">
          <a:xfrm>
            <a:off x="827088" y="1916113"/>
            <a:ext cx="7489825" cy="3786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s-ES" altLang="en-US" sz="2000"/>
              <a:t>Basic Principles:</a:t>
            </a:r>
          </a:p>
          <a:p>
            <a:pPr eaLnBrk="1" hangingPunct="1">
              <a:spcBef>
                <a:spcPct val="50000"/>
              </a:spcBef>
              <a:buFontTx/>
              <a:buChar char="-"/>
            </a:pPr>
            <a:r>
              <a:rPr lang="es-ES" altLang="en-US" sz="2000"/>
              <a:t>Uncertainty in the scientific field cannot delay the adoption of measures to protect the environment</a:t>
            </a:r>
          </a:p>
          <a:p>
            <a:pPr eaLnBrk="1" hangingPunct="1">
              <a:spcBef>
                <a:spcPct val="50000"/>
              </a:spcBef>
              <a:buFontTx/>
              <a:buChar char="-"/>
            </a:pPr>
            <a:r>
              <a:rPr lang="es-ES" altLang="en-US" sz="2000"/>
              <a:t> The States have the sovereign right to use their own resources but they cannot damage the environment of other States  </a:t>
            </a:r>
          </a:p>
          <a:p>
            <a:pPr eaLnBrk="1" hangingPunct="1">
              <a:spcBef>
                <a:spcPct val="50000"/>
              </a:spcBef>
              <a:buFontTx/>
              <a:buChar char="-"/>
            </a:pPr>
            <a:r>
              <a:rPr lang="es-ES" altLang="en-US" sz="2000"/>
              <a:t> The elimination of poverty and the reduction of disparities in living standards all over the world are essential for sustainable development</a:t>
            </a:r>
          </a:p>
          <a:p>
            <a:pPr eaLnBrk="1" hangingPunct="1">
              <a:spcBef>
                <a:spcPct val="50000"/>
              </a:spcBef>
              <a:buFontTx/>
              <a:buChar char="-"/>
            </a:pPr>
            <a:r>
              <a:rPr lang="es-ES" altLang="en-US" sz="2000"/>
              <a:t> and the full participation of women is y la plena participación de la mujer es indispensable to achieve sustainable development </a:t>
            </a:r>
          </a:p>
        </p:txBody>
      </p:sp>
      <p:grpSp>
        <p:nvGrpSpPr>
          <p:cNvPr id="25604" name="Group 3"/>
          <p:cNvGrpSpPr>
            <a:grpSpLocks/>
          </p:cNvGrpSpPr>
          <p:nvPr/>
        </p:nvGrpSpPr>
        <p:grpSpPr bwMode="auto">
          <a:xfrm>
            <a:off x="1588" y="66675"/>
            <a:ext cx="9034462" cy="684213"/>
            <a:chOff x="1149" y="66530"/>
            <a:chExt cx="9035406" cy="683568"/>
          </a:xfrm>
        </p:grpSpPr>
        <p:pic>
          <p:nvPicPr>
            <p:cNvPr id="2560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7"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25608"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Oval 2"/>
          <p:cNvSpPr>
            <a:spLocks noChangeArrowheads="1"/>
          </p:cNvSpPr>
          <p:nvPr/>
        </p:nvSpPr>
        <p:spPr bwMode="auto">
          <a:xfrm>
            <a:off x="4067175" y="1052513"/>
            <a:ext cx="3816350" cy="3313112"/>
          </a:xfrm>
          <a:prstGeom prst="ellipse">
            <a:avLst/>
          </a:prstGeom>
          <a:solidFill>
            <a:srgbClr val="99CC00">
              <a:alpha val="30196"/>
            </a:srgbClr>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GB" altLang="en-US" sz="2400">
              <a:latin typeface="Times New Roman" panose="02020603050405020304" pitchFamily="18" charset="0"/>
            </a:endParaRPr>
          </a:p>
        </p:txBody>
      </p:sp>
      <p:sp>
        <p:nvSpPr>
          <p:cNvPr id="26627" name="Oval 3"/>
          <p:cNvSpPr>
            <a:spLocks noChangeArrowheads="1"/>
          </p:cNvSpPr>
          <p:nvPr/>
        </p:nvSpPr>
        <p:spPr bwMode="auto">
          <a:xfrm>
            <a:off x="1692275" y="981075"/>
            <a:ext cx="3887788" cy="3384550"/>
          </a:xfrm>
          <a:prstGeom prst="ellipse">
            <a:avLst/>
          </a:prstGeom>
          <a:solidFill>
            <a:srgbClr val="33CCCC">
              <a:alpha val="30196"/>
            </a:srgbClr>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GB" altLang="en-US" sz="2400">
              <a:latin typeface="Times New Roman" panose="02020603050405020304" pitchFamily="18" charset="0"/>
            </a:endParaRPr>
          </a:p>
        </p:txBody>
      </p:sp>
      <p:sp>
        <p:nvSpPr>
          <p:cNvPr id="26628" name="Oval 4"/>
          <p:cNvSpPr>
            <a:spLocks noChangeArrowheads="1"/>
          </p:cNvSpPr>
          <p:nvPr/>
        </p:nvSpPr>
        <p:spPr bwMode="auto">
          <a:xfrm>
            <a:off x="2843213" y="2781300"/>
            <a:ext cx="3960812" cy="3384550"/>
          </a:xfrm>
          <a:prstGeom prst="ellipse">
            <a:avLst/>
          </a:prstGeom>
          <a:solidFill>
            <a:srgbClr val="FFCC00">
              <a:alpha val="30196"/>
            </a:srgbClr>
          </a:solidFill>
          <a:ln w="9525">
            <a:solidFill>
              <a:schemeClr val="tx1"/>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endParaRPr lang="en-GB" altLang="en-US" sz="2400">
              <a:latin typeface="Times New Roman" panose="02020603050405020304" pitchFamily="18" charset="0"/>
            </a:endParaRPr>
          </a:p>
        </p:txBody>
      </p:sp>
      <p:sp>
        <p:nvSpPr>
          <p:cNvPr id="26629" name="Text Box 5"/>
          <p:cNvSpPr txBox="1">
            <a:spLocks noChangeArrowheads="1"/>
          </p:cNvSpPr>
          <p:nvPr/>
        </p:nvSpPr>
        <p:spPr bwMode="auto">
          <a:xfrm>
            <a:off x="5867400" y="2420938"/>
            <a:ext cx="2017713"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s-ES" altLang="en-US" sz="2000" b="1"/>
              <a:t>ECOLOGICAL</a:t>
            </a:r>
          </a:p>
        </p:txBody>
      </p:sp>
      <p:sp>
        <p:nvSpPr>
          <p:cNvPr id="26630" name="Text Box 6"/>
          <p:cNvSpPr txBox="1">
            <a:spLocks noChangeArrowheads="1"/>
          </p:cNvSpPr>
          <p:nvPr/>
        </p:nvSpPr>
        <p:spPr bwMode="auto">
          <a:xfrm>
            <a:off x="2124075" y="2133600"/>
            <a:ext cx="1223963"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s-ES" altLang="en-US" sz="2000" b="1"/>
              <a:t>SOCIAL</a:t>
            </a:r>
          </a:p>
        </p:txBody>
      </p:sp>
      <p:sp>
        <p:nvSpPr>
          <p:cNvPr id="26631" name="Text Box 7"/>
          <p:cNvSpPr txBox="1">
            <a:spLocks noChangeArrowheads="1"/>
          </p:cNvSpPr>
          <p:nvPr/>
        </p:nvSpPr>
        <p:spPr bwMode="auto">
          <a:xfrm>
            <a:off x="3851275" y="5157788"/>
            <a:ext cx="20891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s-ES" altLang="en-US" sz="2000" b="1"/>
              <a:t>ECONOMICAL</a:t>
            </a:r>
          </a:p>
        </p:txBody>
      </p:sp>
      <p:sp>
        <p:nvSpPr>
          <p:cNvPr id="26632" name="Text Box 8"/>
          <p:cNvSpPr txBox="1">
            <a:spLocks noChangeArrowheads="1"/>
          </p:cNvSpPr>
          <p:nvPr/>
        </p:nvSpPr>
        <p:spPr bwMode="auto">
          <a:xfrm>
            <a:off x="4211638" y="2133600"/>
            <a:ext cx="129698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s-ES" altLang="en-US" sz="1800"/>
              <a:t>Tolerable</a:t>
            </a:r>
          </a:p>
        </p:txBody>
      </p:sp>
      <p:sp>
        <p:nvSpPr>
          <p:cNvPr id="26633" name="Text Box 9"/>
          <p:cNvSpPr txBox="1">
            <a:spLocks noChangeArrowheads="1"/>
          </p:cNvSpPr>
          <p:nvPr/>
        </p:nvSpPr>
        <p:spPr bwMode="auto">
          <a:xfrm>
            <a:off x="5508625" y="3644900"/>
            <a:ext cx="93503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s-ES" altLang="en-US" sz="1800"/>
              <a:t>Viable</a:t>
            </a:r>
          </a:p>
        </p:txBody>
      </p:sp>
      <p:sp>
        <p:nvSpPr>
          <p:cNvPr id="26634" name="Text Box 10"/>
          <p:cNvSpPr txBox="1">
            <a:spLocks noChangeArrowheads="1"/>
          </p:cNvSpPr>
          <p:nvPr/>
        </p:nvSpPr>
        <p:spPr bwMode="auto">
          <a:xfrm>
            <a:off x="3059113" y="3789363"/>
            <a:ext cx="12954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s-ES" altLang="en-US" sz="1800"/>
              <a:t>Equitable</a:t>
            </a:r>
          </a:p>
        </p:txBody>
      </p:sp>
      <p:sp>
        <p:nvSpPr>
          <p:cNvPr id="26635" name="Text Box 11"/>
          <p:cNvSpPr txBox="1">
            <a:spLocks noChangeArrowheads="1"/>
          </p:cNvSpPr>
          <p:nvPr/>
        </p:nvSpPr>
        <p:spPr bwMode="auto">
          <a:xfrm>
            <a:off x="4140200" y="2997200"/>
            <a:ext cx="151288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s-ES" altLang="en-US" sz="1800" b="1"/>
              <a:t>Sustainable </a:t>
            </a:r>
          </a:p>
        </p:txBody>
      </p:sp>
      <p:grpSp>
        <p:nvGrpSpPr>
          <p:cNvPr id="26636" name="Group 3"/>
          <p:cNvGrpSpPr>
            <a:grpSpLocks/>
          </p:cNvGrpSpPr>
          <p:nvPr/>
        </p:nvGrpSpPr>
        <p:grpSpPr bwMode="auto">
          <a:xfrm>
            <a:off x="1588" y="66675"/>
            <a:ext cx="9034462" cy="684213"/>
            <a:chOff x="1149" y="66530"/>
            <a:chExt cx="9035406" cy="683568"/>
          </a:xfrm>
        </p:grpSpPr>
        <p:pic>
          <p:nvPicPr>
            <p:cNvPr id="2663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15"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26640"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 Box 2"/>
          <p:cNvSpPr txBox="1">
            <a:spLocks noChangeArrowheads="1"/>
          </p:cNvSpPr>
          <p:nvPr/>
        </p:nvSpPr>
        <p:spPr bwMode="auto">
          <a:xfrm>
            <a:off x="395288" y="1125538"/>
            <a:ext cx="3382962" cy="253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s-ES" altLang="en-US" sz="2400" b="1"/>
              <a:t>Ecological</a:t>
            </a:r>
          </a:p>
          <a:p>
            <a:pPr eaLnBrk="1" hangingPunct="1">
              <a:spcBef>
                <a:spcPct val="50000"/>
              </a:spcBef>
              <a:buFontTx/>
              <a:buNone/>
            </a:pPr>
            <a:r>
              <a:rPr lang="es-ES" altLang="en-US" sz="1800"/>
              <a:t>Biodiversity</a:t>
            </a:r>
          </a:p>
          <a:p>
            <a:pPr eaLnBrk="1" hangingPunct="1">
              <a:spcBef>
                <a:spcPct val="50000"/>
              </a:spcBef>
              <a:buFontTx/>
              <a:buNone/>
            </a:pPr>
            <a:r>
              <a:rPr lang="es-ES" altLang="en-US" sz="1800"/>
              <a:t>Natural Resources</a:t>
            </a:r>
          </a:p>
          <a:p>
            <a:pPr eaLnBrk="1" hangingPunct="1">
              <a:spcBef>
                <a:spcPct val="50000"/>
              </a:spcBef>
              <a:buFontTx/>
              <a:buNone/>
            </a:pPr>
            <a:r>
              <a:rPr lang="es-ES" altLang="en-US" sz="1800"/>
              <a:t>Carrying capacity</a:t>
            </a:r>
          </a:p>
          <a:p>
            <a:pPr eaLnBrk="1" hangingPunct="1">
              <a:spcBef>
                <a:spcPct val="50000"/>
              </a:spcBef>
              <a:buFontTx/>
              <a:buNone/>
            </a:pPr>
            <a:r>
              <a:rPr lang="es-ES" altLang="en-US" sz="1800"/>
              <a:t>Ecosystems integrity</a:t>
            </a:r>
          </a:p>
          <a:p>
            <a:pPr eaLnBrk="1" hangingPunct="1">
              <a:spcBef>
                <a:spcPct val="50000"/>
              </a:spcBef>
              <a:buFontTx/>
              <a:buNone/>
            </a:pPr>
            <a:r>
              <a:rPr lang="es-ES" altLang="en-US" sz="1800"/>
              <a:t>Clean air and water</a:t>
            </a:r>
          </a:p>
        </p:txBody>
      </p:sp>
      <p:sp>
        <p:nvSpPr>
          <p:cNvPr id="27651" name="Text Box 3"/>
          <p:cNvSpPr txBox="1">
            <a:spLocks noChangeArrowheads="1"/>
          </p:cNvSpPr>
          <p:nvPr/>
        </p:nvSpPr>
        <p:spPr bwMode="auto">
          <a:xfrm>
            <a:off x="5614988" y="1484313"/>
            <a:ext cx="3529012" cy="253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s-ES" altLang="en-US" sz="2400" b="1"/>
              <a:t>Social</a:t>
            </a:r>
          </a:p>
          <a:p>
            <a:pPr eaLnBrk="1" hangingPunct="1">
              <a:spcBef>
                <a:spcPct val="50000"/>
              </a:spcBef>
              <a:buFontTx/>
              <a:buNone/>
            </a:pPr>
            <a:r>
              <a:rPr lang="es-ES" altLang="en-US" sz="1800"/>
              <a:t>Equity</a:t>
            </a:r>
          </a:p>
          <a:p>
            <a:pPr eaLnBrk="1" hangingPunct="1">
              <a:spcBef>
                <a:spcPct val="50000"/>
              </a:spcBef>
              <a:buFontTx/>
              <a:buNone/>
            </a:pPr>
            <a:r>
              <a:rPr lang="es-ES" altLang="en-US" sz="1800"/>
              <a:t>Participation</a:t>
            </a:r>
          </a:p>
          <a:p>
            <a:pPr eaLnBrk="1" hangingPunct="1">
              <a:spcBef>
                <a:spcPct val="50000"/>
              </a:spcBef>
              <a:buFontTx/>
              <a:buNone/>
            </a:pPr>
            <a:r>
              <a:rPr lang="es-ES" altLang="en-US" sz="1800"/>
              <a:t>Self-determination</a:t>
            </a:r>
          </a:p>
          <a:p>
            <a:pPr eaLnBrk="1" hangingPunct="1">
              <a:spcBef>
                <a:spcPct val="50000"/>
              </a:spcBef>
              <a:buFontTx/>
              <a:buNone/>
            </a:pPr>
            <a:r>
              <a:rPr lang="es-ES" altLang="en-US" sz="1800"/>
              <a:t>Social mobility</a:t>
            </a:r>
          </a:p>
          <a:p>
            <a:pPr eaLnBrk="1" hangingPunct="1">
              <a:spcBef>
                <a:spcPct val="50000"/>
              </a:spcBef>
              <a:buFontTx/>
              <a:buNone/>
            </a:pPr>
            <a:r>
              <a:rPr lang="es-ES" altLang="en-US" sz="1800"/>
              <a:t>Preservation of culture</a:t>
            </a:r>
          </a:p>
        </p:txBody>
      </p:sp>
      <p:sp>
        <p:nvSpPr>
          <p:cNvPr id="27652" name="Text Box 4"/>
          <p:cNvSpPr txBox="1">
            <a:spLocks noChangeArrowheads="1"/>
          </p:cNvSpPr>
          <p:nvPr/>
        </p:nvSpPr>
        <p:spPr bwMode="auto">
          <a:xfrm>
            <a:off x="2411413" y="3716338"/>
            <a:ext cx="3960812" cy="253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s-ES" altLang="en-US" sz="2400" b="1"/>
              <a:t>Economical</a:t>
            </a:r>
          </a:p>
          <a:p>
            <a:pPr eaLnBrk="1" hangingPunct="1">
              <a:spcBef>
                <a:spcPct val="50000"/>
              </a:spcBef>
              <a:buFontTx/>
              <a:buNone/>
            </a:pPr>
            <a:r>
              <a:rPr lang="es-ES" altLang="en-US" sz="1800"/>
              <a:t>Services</a:t>
            </a:r>
          </a:p>
          <a:p>
            <a:pPr eaLnBrk="1" hangingPunct="1">
              <a:spcBef>
                <a:spcPct val="50000"/>
              </a:spcBef>
              <a:buFontTx/>
              <a:buNone/>
            </a:pPr>
            <a:r>
              <a:rPr lang="es-ES" altLang="en-US" sz="1800"/>
              <a:t>Household needs</a:t>
            </a:r>
          </a:p>
          <a:p>
            <a:pPr eaLnBrk="1" hangingPunct="1">
              <a:spcBef>
                <a:spcPct val="50000"/>
              </a:spcBef>
              <a:buFontTx/>
              <a:buNone/>
            </a:pPr>
            <a:r>
              <a:rPr lang="es-ES" altLang="en-US" sz="1800"/>
              <a:t>Industrial growth</a:t>
            </a:r>
          </a:p>
          <a:p>
            <a:pPr eaLnBrk="1" hangingPunct="1">
              <a:spcBef>
                <a:spcPct val="50000"/>
              </a:spcBef>
              <a:buFontTx/>
              <a:buNone/>
            </a:pPr>
            <a:r>
              <a:rPr lang="es-ES" altLang="en-US" sz="1800"/>
              <a:t>Agricultural production growth</a:t>
            </a:r>
          </a:p>
          <a:p>
            <a:pPr eaLnBrk="1" hangingPunct="1">
              <a:spcBef>
                <a:spcPct val="50000"/>
              </a:spcBef>
              <a:buFontTx/>
              <a:buNone/>
            </a:pPr>
            <a:r>
              <a:rPr lang="es-ES" altLang="en-US" sz="1800"/>
              <a:t>Efficient use of workforce</a:t>
            </a:r>
          </a:p>
        </p:txBody>
      </p:sp>
      <p:grpSp>
        <p:nvGrpSpPr>
          <p:cNvPr id="27653" name="Group 3"/>
          <p:cNvGrpSpPr>
            <a:grpSpLocks/>
          </p:cNvGrpSpPr>
          <p:nvPr/>
        </p:nvGrpSpPr>
        <p:grpSpPr bwMode="auto">
          <a:xfrm>
            <a:off x="1588" y="66675"/>
            <a:ext cx="9034462" cy="684213"/>
            <a:chOff x="1149" y="66530"/>
            <a:chExt cx="9035406" cy="683568"/>
          </a:xfrm>
        </p:grpSpPr>
        <p:pic>
          <p:nvPicPr>
            <p:cNvPr id="2765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8"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2765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 Box 2"/>
          <p:cNvSpPr txBox="1">
            <a:spLocks noChangeArrowheads="1"/>
          </p:cNvSpPr>
          <p:nvPr/>
        </p:nvSpPr>
        <p:spPr bwMode="auto">
          <a:xfrm>
            <a:off x="1258888" y="1052513"/>
            <a:ext cx="6338887" cy="206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s-ES" altLang="en-US" b="1"/>
              <a:t>Sustainable development</a:t>
            </a:r>
          </a:p>
          <a:p>
            <a:pPr algn="ctr" eaLnBrk="1" hangingPunct="1">
              <a:spcBef>
                <a:spcPct val="50000"/>
              </a:spcBef>
              <a:buFontTx/>
              <a:buNone/>
            </a:pPr>
            <a:r>
              <a:rPr lang="es-ES" altLang="en-US" b="1"/>
              <a:t> or</a:t>
            </a:r>
          </a:p>
          <a:p>
            <a:pPr algn="ctr" eaLnBrk="1" hangingPunct="1">
              <a:spcBef>
                <a:spcPct val="50000"/>
              </a:spcBef>
              <a:buFontTx/>
              <a:buNone/>
            </a:pPr>
            <a:r>
              <a:rPr lang="es-ES" altLang="en-US" b="1"/>
              <a:t>Sustained development?</a:t>
            </a:r>
          </a:p>
        </p:txBody>
      </p:sp>
      <p:pic>
        <p:nvPicPr>
          <p:cNvPr id="28675" name="Picture 3" descr="imagen-mundo-folleto-60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3213" y="3716338"/>
            <a:ext cx="3190875" cy="288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8676" name="Group 3"/>
          <p:cNvGrpSpPr>
            <a:grpSpLocks/>
          </p:cNvGrpSpPr>
          <p:nvPr/>
        </p:nvGrpSpPr>
        <p:grpSpPr bwMode="auto">
          <a:xfrm>
            <a:off x="1588" y="66675"/>
            <a:ext cx="9034462" cy="684213"/>
            <a:chOff x="1149" y="66530"/>
            <a:chExt cx="9035406" cy="683568"/>
          </a:xfrm>
        </p:grpSpPr>
        <p:pic>
          <p:nvPicPr>
            <p:cNvPr id="2867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7"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28680"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 Box 2"/>
          <p:cNvSpPr txBox="1">
            <a:spLocks noChangeArrowheads="1"/>
          </p:cNvSpPr>
          <p:nvPr/>
        </p:nvSpPr>
        <p:spPr bwMode="auto">
          <a:xfrm>
            <a:off x="1258888" y="1052513"/>
            <a:ext cx="6338887" cy="58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s-ES" altLang="en-US" b="1"/>
              <a:t>Ecodevelopment</a:t>
            </a:r>
          </a:p>
        </p:txBody>
      </p:sp>
      <p:pic>
        <p:nvPicPr>
          <p:cNvPr id="29699" name="Picture 3" descr="imagen-mundo-folleto-60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3213" y="3716338"/>
            <a:ext cx="3190875" cy="288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00" name="3 CuadroTexto"/>
          <p:cNvSpPr txBox="1">
            <a:spLocks noChangeArrowheads="1"/>
          </p:cNvSpPr>
          <p:nvPr/>
        </p:nvSpPr>
        <p:spPr bwMode="auto">
          <a:xfrm>
            <a:off x="539750" y="1989138"/>
            <a:ext cx="8064500" cy="178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s-ES_tradnl" altLang="en-US" sz="2200">
                <a:latin typeface="Calibri" panose="020F0502020204030204" pitchFamily="34" charset="0"/>
              </a:rPr>
              <a:t>It refers to development at regional and local levels, consistent with the potentials of the area involved, with attention given to the adequate  and rational use of natural resources, technolgoical styles and organizational forms that respect the natural ecosystems and local, social and cultural patterns.</a:t>
            </a:r>
            <a:endParaRPr lang="en-GB" altLang="en-US" sz="2200">
              <a:latin typeface="Calibri" panose="020F0502020204030204" pitchFamily="34" charset="0"/>
            </a:endParaRPr>
          </a:p>
        </p:txBody>
      </p:sp>
      <p:grpSp>
        <p:nvGrpSpPr>
          <p:cNvPr id="29701" name="Group 3"/>
          <p:cNvGrpSpPr>
            <a:grpSpLocks/>
          </p:cNvGrpSpPr>
          <p:nvPr/>
        </p:nvGrpSpPr>
        <p:grpSpPr bwMode="auto">
          <a:xfrm>
            <a:off x="1588" y="66675"/>
            <a:ext cx="9034462" cy="684213"/>
            <a:chOff x="1149" y="66530"/>
            <a:chExt cx="9035406" cy="683568"/>
          </a:xfrm>
        </p:grpSpPr>
        <p:pic>
          <p:nvPicPr>
            <p:cNvPr id="29702"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8"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29705"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2"/>
          <p:cNvSpPr txBox="1">
            <a:spLocks noChangeArrowheads="1"/>
          </p:cNvSpPr>
          <p:nvPr/>
        </p:nvSpPr>
        <p:spPr bwMode="auto">
          <a:xfrm>
            <a:off x="827088" y="1196975"/>
            <a:ext cx="73453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s-ES" altLang="en-US" sz="2400" b="1"/>
              <a:t>Agenda 21, Rio Summit, 1992</a:t>
            </a:r>
          </a:p>
        </p:txBody>
      </p:sp>
      <p:sp>
        <p:nvSpPr>
          <p:cNvPr id="30723" name="Rectangle 3"/>
          <p:cNvSpPr>
            <a:spLocks noChangeArrowheads="1"/>
          </p:cNvSpPr>
          <p:nvPr/>
        </p:nvSpPr>
        <p:spPr bwMode="auto">
          <a:xfrm>
            <a:off x="611188" y="3727450"/>
            <a:ext cx="7777162" cy="224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spcAft>
                <a:spcPts val="1200"/>
              </a:spcAft>
              <a:buFontTx/>
              <a:buNone/>
            </a:pPr>
            <a:r>
              <a:rPr lang="es-ES" altLang="en-US" sz="2000">
                <a:latin typeface="Calibri" panose="020F0502020204030204" pitchFamily="34" charset="0"/>
              </a:rPr>
              <a:t>Section I: Social and Economic Dimensions</a:t>
            </a:r>
          </a:p>
          <a:p>
            <a:pPr eaLnBrk="1" hangingPunct="1">
              <a:spcBef>
                <a:spcPct val="0"/>
              </a:spcBef>
              <a:spcAft>
                <a:spcPts val="1200"/>
              </a:spcAft>
              <a:buFontTx/>
              <a:buNone/>
            </a:pPr>
            <a:r>
              <a:rPr lang="es-ES" altLang="en-US" sz="2000">
                <a:latin typeface="Calibri" panose="020F0502020204030204" pitchFamily="34" charset="0"/>
              </a:rPr>
              <a:t>Section II: Conservation and Management of Resources for Development</a:t>
            </a:r>
          </a:p>
          <a:p>
            <a:pPr eaLnBrk="1" hangingPunct="1">
              <a:spcBef>
                <a:spcPct val="0"/>
              </a:spcBef>
              <a:spcAft>
                <a:spcPts val="1200"/>
              </a:spcAft>
              <a:buFontTx/>
              <a:buNone/>
            </a:pPr>
            <a:r>
              <a:rPr lang="es-ES" altLang="en-US" sz="2000">
                <a:latin typeface="Calibri" panose="020F0502020204030204" pitchFamily="34" charset="0"/>
              </a:rPr>
              <a:t>Section III: Strengthening the Role of Major Groups</a:t>
            </a:r>
          </a:p>
          <a:p>
            <a:pPr eaLnBrk="1" hangingPunct="1">
              <a:spcBef>
                <a:spcPct val="0"/>
              </a:spcBef>
              <a:spcAft>
                <a:spcPts val="1200"/>
              </a:spcAft>
              <a:buFontTx/>
              <a:buNone/>
            </a:pPr>
            <a:r>
              <a:rPr lang="es-ES" altLang="en-US" sz="2000">
                <a:latin typeface="Calibri" panose="020F0502020204030204" pitchFamily="34" charset="0"/>
              </a:rPr>
              <a:t>Section IV: Means of Implementation</a:t>
            </a:r>
          </a:p>
          <a:p>
            <a:pPr eaLnBrk="1" hangingPunct="1">
              <a:spcBef>
                <a:spcPct val="0"/>
              </a:spcBef>
              <a:spcAft>
                <a:spcPts val="1200"/>
              </a:spcAft>
              <a:buFontTx/>
              <a:buNone/>
            </a:pPr>
            <a:endParaRPr lang="es-ES" altLang="en-US" sz="2000">
              <a:latin typeface="Calibri" panose="020F0502020204030204" pitchFamily="34" charset="0"/>
            </a:endParaRPr>
          </a:p>
        </p:txBody>
      </p:sp>
      <p:sp>
        <p:nvSpPr>
          <p:cNvPr id="30724" name="14 CuadroTexto"/>
          <p:cNvSpPr txBox="1">
            <a:spLocks noChangeArrowheads="1"/>
          </p:cNvSpPr>
          <p:nvPr/>
        </p:nvSpPr>
        <p:spPr bwMode="auto">
          <a:xfrm>
            <a:off x="611188" y="1916113"/>
            <a:ext cx="7848600" cy="1201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s-ES_tradnl" altLang="en-US" sz="2400">
                <a:latin typeface="Calibri" panose="020F0502020204030204" pitchFamily="34" charset="0"/>
              </a:rPr>
              <a:t>Action plan of the United Nations with regard to sustainable development</a:t>
            </a:r>
          </a:p>
          <a:p>
            <a:pPr>
              <a:spcBef>
                <a:spcPct val="0"/>
              </a:spcBef>
              <a:buFontTx/>
              <a:buNone/>
            </a:pPr>
            <a:r>
              <a:rPr lang="es-ES_tradnl" altLang="en-US" sz="2400">
                <a:latin typeface="Calibri" panose="020F0502020204030204" pitchFamily="34" charset="0"/>
              </a:rPr>
              <a:t>Executed at local, national and global levels</a:t>
            </a:r>
            <a:endParaRPr lang="en-GB" altLang="en-US" sz="2400">
              <a:latin typeface="Calibri" panose="020F0502020204030204" pitchFamily="34" charset="0"/>
            </a:endParaRPr>
          </a:p>
        </p:txBody>
      </p:sp>
      <p:grpSp>
        <p:nvGrpSpPr>
          <p:cNvPr id="30725" name="Group 3"/>
          <p:cNvGrpSpPr>
            <a:grpSpLocks/>
          </p:cNvGrpSpPr>
          <p:nvPr/>
        </p:nvGrpSpPr>
        <p:grpSpPr bwMode="auto">
          <a:xfrm>
            <a:off x="1588" y="66675"/>
            <a:ext cx="9034462" cy="684213"/>
            <a:chOff x="1149" y="66530"/>
            <a:chExt cx="9035406" cy="683568"/>
          </a:xfrm>
        </p:grpSpPr>
        <p:pic>
          <p:nvPicPr>
            <p:cNvPr id="30726"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8"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3072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ext Box 2"/>
          <p:cNvSpPr txBox="1">
            <a:spLocks noChangeArrowheads="1"/>
          </p:cNvSpPr>
          <p:nvPr/>
        </p:nvSpPr>
        <p:spPr bwMode="auto">
          <a:xfrm>
            <a:off x="900113" y="1628775"/>
            <a:ext cx="7345362" cy="424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s-ES" altLang="en-US" sz="2000" b="1"/>
              <a:t>28.3</a:t>
            </a:r>
            <a:r>
              <a:rPr lang="es-ES" altLang="en-US" sz="2000"/>
              <a:t> </a:t>
            </a:r>
            <a:r>
              <a:rPr lang="en-GB" altLang="en-US" sz="2000">
                <a:latin typeface="Calibri" panose="020F0502020204030204" pitchFamily="34" charset="0"/>
              </a:rPr>
              <a:t>Each </a:t>
            </a:r>
            <a:r>
              <a:rPr lang="en-GB" altLang="en-US" sz="2000" b="1">
                <a:latin typeface="Calibri" panose="020F0502020204030204" pitchFamily="34" charset="0"/>
              </a:rPr>
              <a:t>local authority </a:t>
            </a:r>
            <a:r>
              <a:rPr lang="en-GB" altLang="en-US" sz="2000">
                <a:latin typeface="Calibri" panose="020F0502020204030204" pitchFamily="34" charset="0"/>
              </a:rPr>
              <a:t>should enter into a </a:t>
            </a:r>
            <a:r>
              <a:rPr lang="en-GB" altLang="en-US" sz="2000" b="1">
                <a:latin typeface="Calibri" panose="020F0502020204030204" pitchFamily="34" charset="0"/>
              </a:rPr>
              <a:t>dialogue</a:t>
            </a:r>
            <a:r>
              <a:rPr lang="en-GB" altLang="en-US" sz="2000">
                <a:latin typeface="Calibri" panose="020F0502020204030204" pitchFamily="34" charset="0"/>
              </a:rPr>
              <a:t> with its </a:t>
            </a:r>
            <a:r>
              <a:rPr lang="en-GB" altLang="en-US" sz="2000" b="1">
                <a:latin typeface="Calibri" panose="020F0502020204030204" pitchFamily="34" charset="0"/>
              </a:rPr>
              <a:t>citizens, local organizations and private enterprises </a:t>
            </a:r>
            <a:r>
              <a:rPr lang="en-GB" altLang="en-US" sz="2000">
                <a:latin typeface="Calibri" panose="020F0502020204030204" pitchFamily="34" charset="0"/>
              </a:rPr>
              <a:t>and adopt "</a:t>
            </a:r>
            <a:r>
              <a:rPr lang="en-GB" altLang="en-US" sz="2000" b="1">
                <a:latin typeface="Calibri" panose="020F0502020204030204" pitchFamily="34" charset="0"/>
              </a:rPr>
              <a:t>a local Agenda 21</a:t>
            </a:r>
            <a:r>
              <a:rPr lang="en-GB" altLang="en-US" sz="2000">
                <a:latin typeface="Calibri" panose="020F0502020204030204" pitchFamily="34" charset="0"/>
              </a:rPr>
              <a:t>". Through </a:t>
            </a:r>
            <a:r>
              <a:rPr lang="en-GB" altLang="en-US" sz="2000" b="1">
                <a:latin typeface="Calibri" panose="020F0502020204030204" pitchFamily="34" charset="0"/>
              </a:rPr>
              <a:t>consultation</a:t>
            </a:r>
            <a:r>
              <a:rPr lang="en-GB" altLang="en-US" sz="2000">
                <a:latin typeface="Calibri" panose="020F0502020204030204" pitchFamily="34" charset="0"/>
              </a:rPr>
              <a:t> and </a:t>
            </a:r>
            <a:r>
              <a:rPr lang="en-GB" altLang="en-US" sz="2000" b="1">
                <a:latin typeface="Calibri" panose="020F0502020204030204" pitchFamily="34" charset="0"/>
              </a:rPr>
              <a:t>consensus-building</a:t>
            </a:r>
            <a:r>
              <a:rPr lang="en-GB" altLang="en-US" sz="2000">
                <a:latin typeface="Calibri" panose="020F0502020204030204" pitchFamily="34" charset="0"/>
              </a:rPr>
              <a:t>, local authorities would learn from citizens and from local, civic, community, business and industrial organizations and acquire the </a:t>
            </a:r>
            <a:r>
              <a:rPr lang="en-GB" altLang="en-US" sz="2000" b="1">
                <a:latin typeface="Calibri" panose="020F0502020204030204" pitchFamily="34" charset="0"/>
              </a:rPr>
              <a:t>information</a:t>
            </a:r>
            <a:r>
              <a:rPr lang="en-GB" altLang="en-US" sz="2000">
                <a:latin typeface="Calibri" panose="020F0502020204030204" pitchFamily="34" charset="0"/>
              </a:rPr>
              <a:t> needed for formulating the </a:t>
            </a:r>
            <a:r>
              <a:rPr lang="en-GB" altLang="en-US" sz="2000" b="1">
                <a:latin typeface="Calibri" panose="020F0502020204030204" pitchFamily="34" charset="0"/>
              </a:rPr>
              <a:t>best strategies</a:t>
            </a:r>
            <a:r>
              <a:rPr lang="en-GB" altLang="en-US" sz="2000">
                <a:latin typeface="Calibri" panose="020F0502020204030204" pitchFamily="34" charset="0"/>
              </a:rPr>
              <a:t>. The process of consultation would increase household awareness </a:t>
            </a:r>
            <a:r>
              <a:rPr lang="en-GB" altLang="en-US" sz="2000" b="1">
                <a:latin typeface="Calibri" panose="020F0502020204030204" pitchFamily="34" charset="0"/>
              </a:rPr>
              <a:t>of sustainable development</a:t>
            </a:r>
            <a:r>
              <a:rPr lang="en-GB" altLang="en-US" sz="2000">
                <a:latin typeface="Calibri" panose="020F0502020204030204" pitchFamily="34" charset="0"/>
              </a:rPr>
              <a:t> issues. Local authority programmes, policies, laws and regulations to achieve Agenda 21 objectives would be assessed and modified, based on local programmes adopted. Strategies could also be used in supporting proposals </a:t>
            </a:r>
            <a:r>
              <a:rPr lang="en-GB" altLang="en-US" sz="2000" b="1">
                <a:latin typeface="Calibri" panose="020F0502020204030204" pitchFamily="34" charset="0"/>
              </a:rPr>
              <a:t>for local, national, regional and international funding</a:t>
            </a:r>
            <a:r>
              <a:rPr lang="en-GB" altLang="en-US" sz="2000">
                <a:latin typeface="Calibri" panose="020F0502020204030204" pitchFamily="34" charset="0"/>
              </a:rPr>
              <a:t>.</a:t>
            </a:r>
            <a:endParaRPr lang="es-ES" altLang="en-US" sz="2000">
              <a:latin typeface="Calibri" panose="020F0502020204030204" pitchFamily="34" charset="0"/>
            </a:endParaRPr>
          </a:p>
          <a:p>
            <a:pPr eaLnBrk="1" hangingPunct="1">
              <a:spcBef>
                <a:spcPct val="50000"/>
              </a:spcBef>
              <a:buFontTx/>
              <a:buNone/>
            </a:pPr>
            <a:endParaRPr lang="es-ES" altLang="en-US" sz="2000"/>
          </a:p>
        </p:txBody>
      </p:sp>
      <p:grpSp>
        <p:nvGrpSpPr>
          <p:cNvPr id="31747" name="Group 3"/>
          <p:cNvGrpSpPr>
            <a:grpSpLocks/>
          </p:cNvGrpSpPr>
          <p:nvPr/>
        </p:nvGrpSpPr>
        <p:grpSpPr bwMode="auto">
          <a:xfrm>
            <a:off x="1588" y="66675"/>
            <a:ext cx="9034462" cy="684213"/>
            <a:chOff x="1149" y="66530"/>
            <a:chExt cx="9035406" cy="683568"/>
          </a:xfrm>
        </p:grpSpPr>
        <p:pic>
          <p:nvPicPr>
            <p:cNvPr id="31748"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6"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3175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 Box 2"/>
          <p:cNvSpPr txBox="1">
            <a:spLocks noChangeArrowheads="1"/>
          </p:cNvSpPr>
          <p:nvPr/>
        </p:nvSpPr>
        <p:spPr bwMode="auto">
          <a:xfrm>
            <a:off x="900113" y="1844675"/>
            <a:ext cx="7345362" cy="3735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lnSpc>
                <a:spcPts val="2600"/>
              </a:lnSpc>
              <a:spcBef>
                <a:spcPct val="0"/>
              </a:spcBef>
              <a:buFontTx/>
              <a:buNone/>
            </a:pPr>
            <a:r>
              <a:rPr lang="en-GB" altLang="en-US" sz="2000"/>
              <a:t>“We are deeply convinced that economic development, social development and environmental protection are interdependent and mutually reinforcing components of sustainable development, which is the framework for our efforts to achieve a higher quality of life for all people. Equitable social development that recognizes empowering the poor to utilize environmental resources sustainable is a necessary foundation for sustainable development. We also recognize that broad-based and sustained economic growth in the context of sustainable development is necessary to sustain social development and social justice.” (paragraph 6) </a:t>
            </a:r>
          </a:p>
        </p:txBody>
      </p:sp>
      <p:sp>
        <p:nvSpPr>
          <p:cNvPr id="32771" name="Text Box 3"/>
          <p:cNvSpPr txBox="1">
            <a:spLocks noChangeArrowheads="1"/>
          </p:cNvSpPr>
          <p:nvPr/>
        </p:nvSpPr>
        <p:spPr bwMode="auto">
          <a:xfrm>
            <a:off x="827088" y="981075"/>
            <a:ext cx="76327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s-ES" altLang="en-US" sz="2000" b="1"/>
              <a:t>World Summit Social Development (UN) Copenhaguen, 1995 </a:t>
            </a:r>
          </a:p>
        </p:txBody>
      </p:sp>
      <p:grpSp>
        <p:nvGrpSpPr>
          <p:cNvPr id="32772" name="Group 3"/>
          <p:cNvGrpSpPr>
            <a:grpSpLocks/>
          </p:cNvGrpSpPr>
          <p:nvPr/>
        </p:nvGrpSpPr>
        <p:grpSpPr bwMode="auto">
          <a:xfrm>
            <a:off x="1588" y="66675"/>
            <a:ext cx="9034462" cy="684213"/>
            <a:chOff x="1149" y="66530"/>
            <a:chExt cx="9035406" cy="683568"/>
          </a:xfrm>
        </p:grpSpPr>
        <p:pic>
          <p:nvPicPr>
            <p:cNvPr id="3277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7"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32776"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500563" y="1530350"/>
            <a:ext cx="4392612" cy="2486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19" name="Text Box 2"/>
          <p:cNvSpPr txBox="1">
            <a:spLocks noChangeArrowheads="1"/>
          </p:cNvSpPr>
          <p:nvPr/>
        </p:nvSpPr>
        <p:spPr bwMode="auto">
          <a:xfrm>
            <a:off x="179388" y="1412875"/>
            <a:ext cx="67691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b="1"/>
              <a:t>KYOTO PROTOCOL (1997)</a:t>
            </a:r>
          </a:p>
        </p:txBody>
      </p:sp>
      <p:sp>
        <p:nvSpPr>
          <p:cNvPr id="34820" name="Text Box 3"/>
          <p:cNvSpPr txBox="1">
            <a:spLocks noChangeArrowheads="1"/>
          </p:cNvSpPr>
          <p:nvPr/>
        </p:nvSpPr>
        <p:spPr bwMode="auto">
          <a:xfrm>
            <a:off x="180975" y="2349500"/>
            <a:ext cx="3886200" cy="3630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000"/>
              <a:t>Commitment for industralized countries </a:t>
            </a:r>
          </a:p>
          <a:p>
            <a:pPr>
              <a:spcBef>
                <a:spcPct val="50000"/>
              </a:spcBef>
              <a:buFontTx/>
              <a:buNone/>
            </a:pPr>
            <a:r>
              <a:rPr lang="es-ES" altLang="en-US" sz="2000"/>
              <a:t>5% Reduction of their production of greenhouse gases respect to 1990</a:t>
            </a:r>
          </a:p>
          <a:p>
            <a:pPr>
              <a:spcBef>
                <a:spcPct val="50000"/>
              </a:spcBef>
              <a:buFontTx/>
              <a:buNone/>
            </a:pPr>
            <a:r>
              <a:rPr lang="es-ES" altLang="en-US" sz="2000"/>
              <a:t>Period between 2008-2012</a:t>
            </a:r>
          </a:p>
          <a:p>
            <a:pPr>
              <a:spcBef>
                <a:spcPct val="50000"/>
              </a:spcBef>
              <a:buFontTx/>
              <a:buNone/>
            </a:pPr>
            <a:r>
              <a:rPr lang="es-ES" altLang="en-US" sz="2000"/>
              <a:t>Effective date in 2005</a:t>
            </a:r>
          </a:p>
          <a:p>
            <a:pPr>
              <a:spcBef>
                <a:spcPct val="50000"/>
              </a:spcBef>
              <a:buFontTx/>
              <a:buNone/>
            </a:pPr>
            <a:r>
              <a:rPr lang="es-ES" altLang="en-US" sz="2000"/>
              <a:t>Not endorsed by the US</a:t>
            </a:r>
          </a:p>
          <a:p>
            <a:pPr>
              <a:spcBef>
                <a:spcPct val="50000"/>
              </a:spcBef>
              <a:buFontTx/>
              <a:buNone/>
            </a:pPr>
            <a:r>
              <a:rPr lang="es-ES" altLang="en-US" sz="2000"/>
              <a:t>The EU committed to reduce 8% </a:t>
            </a:r>
          </a:p>
        </p:txBody>
      </p:sp>
      <p:pic>
        <p:nvPicPr>
          <p:cNvPr id="34821"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946650" y="4021138"/>
            <a:ext cx="3500438" cy="2782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34822" name="Group 3"/>
          <p:cNvGrpSpPr>
            <a:grpSpLocks/>
          </p:cNvGrpSpPr>
          <p:nvPr/>
        </p:nvGrpSpPr>
        <p:grpSpPr bwMode="auto">
          <a:xfrm>
            <a:off x="1588" y="66675"/>
            <a:ext cx="9034462" cy="684213"/>
            <a:chOff x="1149" y="66530"/>
            <a:chExt cx="9035406" cy="683568"/>
          </a:xfrm>
        </p:grpSpPr>
        <p:pic>
          <p:nvPicPr>
            <p:cNvPr id="348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18"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34826"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 Box 4"/>
          <p:cNvSpPr txBox="1">
            <a:spLocks noChangeArrowheads="1"/>
          </p:cNvSpPr>
          <p:nvPr/>
        </p:nvSpPr>
        <p:spPr bwMode="auto">
          <a:xfrm>
            <a:off x="611188" y="2852738"/>
            <a:ext cx="76327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es-ES" altLang="en-US" sz="4000" b="1"/>
              <a:t>But time goes by…</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ext Box 2"/>
          <p:cNvSpPr txBox="1">
            <a:spLocks noChangeArrowheads="1"/>
          </p:cNvSpPr>
          <p:nvPr/>
        </p:nvSpPr>
        <p:spPr bwMode="auto">
          <a:xfrm>
            <a:off x="684213" y="1052513"/>
            <a:ext cx="7920037"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s-ES" altLang="en-US" sz="2400" b="1" dirty="0" smtClean="0"/>
              <a:t>UN CONFERENCE ON SUSTAINABLE DEVELOPMENT</a:t>
            </a:r>
            <a:endParaRPr lang="es-ES" altLang="en-US" sz="2400" b="1" dirty="0"/>
          </a:p>
        </p:txBody>
      </p:sp>
      <p:sp>
        <p:nvSpPr>
          <p:cNvPr id="43011" name="Text Box 3"/>
          <p:cNvSpPr txBox="1">
            <a:spLocks noChangeArrowheads="1"/>
          </p:cNvSpPr>
          <p:nvPr/>
        </p:nvSpPr>
        <p:spPr bwMode="auto">
          <a:xfrm>
            <a:off x="684213" y="1893600"/>
            <a:ext cx="7848600" cy="4431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000" dirty="0" smtClean="0"/>
              <a:t>Rio de Janeiro (</a:t>
            </a:r>
            <a:r>
              <a:rPr lang="es-ES" altLang="en-US" sz="2000" dirty="0" err="1" smtClean="0"/>
              <a:t>Brazil</a:t>
            </a:r>
            <a:r>
              <a:rPr lang="es-ES" altLang="en-US" sz="2000" dirty="0" smtClean="0"/>
              <a:t>), 13th-22nd June 2012</a:t>
            </a:r>
            <a:endParaRPr lang="es-ES" altLang="en-US" sz="2000" dirty="0"/>
          </a:p>
          <a:p>
            <a:pPr>
              <a:spcBef>
                <a:spcPct val="50000"/>
              </a:spcBef>
              <a:buFontTx/>
              <a:buNone/>
            </a:pPr>
            <a:r>
              <a:rPr lang="es-ES" altLang="en-US" sz="2000" dirty="0" err="1" smtClean="0"/>
              <a:t>Earth</a:t>
            </a:r>
            <a:r>
              <a:rPr lang="es-ES" altLang="en-US" sz="2000" dirty="0" smtClean="0"/>
              <a:t> Summit Rio+20</a:t>
            </a:r>
          </a:p>
          <a:p>
            <a:pPr>
              <a:spcBef>
                <a:spcPct val="50000"/>
              </a:spcBef>
              <a:buFontTx/>
              <a:buNone/>
            </a:pPr>
            <a:r>
              <a:rPr lang="es-ES" altLang="en-US" sz="2000" dirty="0" err="1" smtClean="0"/>
              <a:t>Report</a:t>
            </a:r>
            <a:r>
              <a:rPr lang="es-ES" altLang="en-US" sz="2000" dirty="0" smtClean="0"/>
              <a:t> “</a:t>
            </a:r>
            <a:r>
              <a:rPr lang="es-ES" altLang="en-US" sz="2000" dirty="0" err="1" smtClean="0"/>
              <a:t>The</a:t>
            </a:r>
            <a:r>
              <a:rPr lang="es-ES" altLang="en-US" sz="2000" dirty="0" smtClean="0"/>
              <a:t> </a:t>
            </a:r>
            <a:r>
              <a:rPr lang="es-ES" altLang="en-US" sz="2000" dirty="0" err="1" smtClean="0"/>
              <a:t>Future</a:t>
            </a:r>
            <a:r>
              <a:rPr lang="es-ES" altLang="en-US" sz="2000" dirty="0" smtClean="0"/>
              <a:t> </a:t>
            </a:r>
            <a:r>
              <a:rPr lang="es-ES" altLang="en-US" sz="2000" dirty="0" err="1" smtClean="0"/>
              <a:t>We</a:t>
            </a:r>
            <a:r>
              <a:rPr lang="es-ES" altLang="en-US" sz="2000" dirty="0" smtClean="0"/>
              <a:t> </a:t>
            </a:r>
            <a:r>
              <a:rPr lang="es-ES" altLang="en-US" sz="2000" dirty="0" err="1" smtClean="0"/>
              <a:t>Want</a:t>
            </a:r>
            <a:r>
              <a:rPr lang="es-ES" altLang="en-US" sz="2000" dirty="0" smtClean="0"/>
              <a:t>”</a:t>
            </a:r>
          </a:p>
          <a:p>
            <a:pPr marL="1085850" lvl="1" indent="-342900">
              <a:spcBef>
                <a:spcPct val="50000"/>
              </a:spcBef>
            </a:pPr>
            <a:r>
              <a:rPr lang="es-ES" altLang="en-US" sz="1600" dirty="0" err="1" smtClean="0"/>
              <a:t>Renewed</a:t>
            </a:r>
            <a:r>
              <a:rPr lang="es-ES" altLang="en-US" sz="1600" dirty="0" smtClean="0"/>
              <a:t> </a:t>
            </a:r>
            <a:r>
              <a:rPr lang="es-ES" altLang="en-US" sz="1600" dirty="0" err="1" smtClean="0"/>
              <a:t>commitment</a:t>
            </a:r>
            <a:r>
              <a:rPr lang="es-ES" altLang="en-US" sz="1600" dirty="0" smtClean="0"/>
              <a:t> to </a:t>
            </a:r>
            <a:r>
              <a:rPr lang="es-ES" altLang="en-US" sz="1600" dirty="0" err="1" smtClean="0"/>
              <a:t>sustainable</a:t>
            </a:r>
            <a:r>
              <a:rPr lang="es-ES" altLang="en-US" sz="1600" dirty="0" smtClean="0"/>
              <a:t> </a:t>
            </a:r>
            <a:r>
              <a:rPr lang="es-ES" altLang="en-US" sz="1600" dirty="0" err="1" smtClean="0"/>
              <a:t>development</a:t>
            </a:r>
            <a:endParaRPr lang="es-ES" altLang="en-US" sz="1600" dirty="0"/>
          </a:p>
          <a:p>
            <a:pPr marL="1085850" lvl="1" indent="-342900">
              <a:spcBef>
                <a:spcPct val="50000"/>
              </a:spcBef>
            </a:pPr>
            <a:r>
              <a:rPr lang="es-ES" altLang="en-US" sz="1600" dirty="0" err="1" smtClean="0"/>
              <a:t>Reafirmation</a:t>
            </a:r>
            <a:r>
              <a:rPr lang="es-ES" altLang="en-US" sz="1600" dirty="0" smtClean="0"/>
              <a:t> of </a:t>
            </a:r>
            <a:r>
              <a:rPr lang="es-ES" altLang="en-US" sz="1600" dirty="0" err="1" smtClean="0"/>
              <a:t>previous</a:t>
            </a:r>
            <a:r>
              <a:rPr lang="es-ES" altLang="en-US" sz="1600" dirty="0" smtClean="0"/>
              <a:t> </a:t>
            </a:r>
            <a:r>
              <a:rPr lang="es-ES" altLang="en-US" sz="1600" dirty="0" err="1" smtClean="0"/>
              <a:t>action</a:t>
            </a:r>
            <a:r>
              <a:rPr lang="es-ES" altLang="en-US" sz="1600" dirty="0" smtClean="0"/>
              <a:t> </a:t>
            </a:r>
            <a:r>
              <a:rPr lang="es-ES" altLang="en-US" sz="1600" dirty="0" err="1" smtClean="0"/>
              <a:t>plans</a:t>
            </a:r>
            <a:r>
              <a:rPr lang="es-ES" altLang="en-US" sz="1600" dirty="0" smtClean="0"/>
              <a:t> (Agenda 21)</a:t>
            </a:r>
          </a:p>
          <a:p>
            <a:pPr>
              <a:spcBef>
                <a:spcPct val="50000"/>
              </a:spcBef>
              <a:buNone/>
            </a:pPr>
            <a:r>
              <a:rPr lang="es-ES" altLang="en-US" sz="2000" dirty="0" smtClean="0"/>
              <a:t>“</a:t>
            </a:r>
            <a:r>
              <a:rPr lang="en-GB" altLang="en-US" sz="2000" dirty="0" smtClean="0"/>
              <a:t>Transforming</a:t>
            </a:r>
            <a:r>
              <a:rPr lang="es-ES" altLang="en-US" sz="2000" dirty="0" smtClean="0"/>
              <a:t> </a:t>
            </a:r>
            <a:r>
              <a:rPr lang="es-ES" altLang="en-US" sz="2000" dirty="0" err="1" smtClean="0"/>
              <a:t>our</a:t>
            </a:r>
            <a:r>
              <a:rPr lang="es-ES" altLang="en-US" sz="2000" dirty="0" smtClean="0"/>
              <a:t> </a:t>
            </a:r>
            <a:r>
              <a:rPr lang="es-ES" altLang="en-US" sz="2000" dirty="0" err="1" smtClean="0"/>
              <a:t>world</a:t>
            </a:r>
            <a:r>
              <a:rPr lang="es-ES" altLang="en-US" sz="2000" dirty="0" smtClean="0"/>
              <a:t>: </a:t>
            </a:r>
            <a:r>
              <a:rPr lang="es-ES" altLang="en-US" sz="2000" dirty="0" err="1" smtClean="0"/>
              <a:t>the</a:t>
            </a:r>
            <a:r>
              <a:rPr lang="es-ES" altLang="en-US" sz="2000" dirty="0" smtClean="0"/>
              <a:t> 2030 Agenda </a:t>
            </a:r>
            <a:r>
              <a:rPr lang="es-ES" altLang="en-US" sz="2000" dirty="0" err="1" smtClean="0"/>
              <a:t>for</a:t>
            </a:r>
            <a:r>
              <a:rPr lang="es-ES" altLang="en-US" sz="2000" dirty="0" smtClean="0"/>
              <a:t> </a:t>
            </a:r>
            <a:r>
              <a:rPr lang="es-ES" altLang="en-US" sz="2000" dirty="0" err="1" smtClean="0"/>
              <a:t>Sustainable</a:t>
            </a:r>
            <a:r>
              <a:rPr lang="es-ES" altLang="en-US" sz="2000" dirty="0" smtClean="0"/>
              <a:t> </a:t>
            </a:r>
            <a:r>
              <a:rPr lang="es-ES" altLang="en-US" sz="2000" dirty="0" err="1" smtClean="0"/>
              <a:t>Development</a:t>
            </a:r>
            <a:r>
              <a:rPr lang="es-ES" altLang="en-US" sz="2000" dirty="0" smtClean="0"/>
              <a:t>” (</a:t>
            </a:r>
            <a:r>
              <a:rPr lang="es-ES" altLang="en-US" sz="2000" dirty="0" err="1" smtClean="0"/>
              <a:t>Sustainable</a:t>
            </a:r>
            <a:r>
              <a:rPr lang="es-ES" altLang="en-US" sz="2000" dirty="0" smtClean="0"/>
              <a:t> </a:t>
            </a:r>
            <a:r>
              <a:rPr lang="es-ES" altLang="en-US" sz="2000" dirty="0" err="1" smtClean="0"/>
              <a:t>Development</a:t>
            </a:r>
            <a:r>
              <a:rPr lang="es-ES" altLang="en-US" sz="2000" dirty="0" smtClean="0"/>
              <a:t> </a:t>
            </a:r>
            <a:r>
              <a:rPr lang="es-ES" altLang="en-US" sz="2000" dirty="0" err="1" smtClean="0"/>
              <a:t>Goals</a:t>
            </a:r>
            <a:r>
              <a:rPr lang="es-ES" altLang="en-US" sz="2000" dirty="0" smtClean="0"/>
              <a:t>)</a:t>
            </a:r>
          </a:p>
          <a:p>
            <a:pPr>
              <a:spcBef>
                <a:spcPct val="50000"/>
              </a:spcBef>
              <a:buNone/>
            </a:pPr>
            <a:r>
              <a:rPr lang="es-ES" altLang="en-US" sz="2000" dirty="0" smtClean="0"/>
              <a:t>UN Environment </a:t>
            </a:r>
            <a:r>
              <a:rPr lang="es-ES" altLang="en-US" sz="2000" dirty="0" err="1" smtClean="0"/>
              <a:t>Programme</a:t>
            </a:r>
            <a:r>
              <a:rPr lang="es-ES" altLang="en-US" sz="2000" dirty="0" smtClean="0"/>
              <a:t> </a:t>
            </a:r>
            <a:r>
              <a:rPr lang="es-ES" altLang="en-US" sz="2000" dirty="0" err="1" smtClean="0"/>
              <a:t>becoming</a:t>
            </a:r>
            <a:r>
              <a:rPr lang="es-ES" altLang="en-US" sz="2000" dirty="0" smtClean="0"/>
              <a:t> </a:t>
            </a:r>
            <a:r>
              <a:rPr lang="es-ES" altLang="en-US" sz="2000" dirty="0" err="1" smtClean="0"/>
              <a:t>the</a:t>
            </a:r>
            <a:r>
              <a:rPr lang="es-ES" altLang="en-US" sz="2000" dirty="0" smtClean="0"/>
              <a:t> </a:t>
            </a:r>
            <a:r>
              <a:rPr lang="es-ES" altLang="en-US" sz="2000" dirty="0" err="1" smtClean="0"/>
              <a:t>leading</a:t>
            </a:r>
            <a:r>
              <a:rPr lang="es-ES" altLang="en-US" sz="2000" dirty="0" smtClean="0"/>
              <a:t> global </a:t>
            </a:r>
            <a:r>
              <a:rPr lang="es-ES" altLang="en-US" sz="2000" dirty="0" err="1" smtClean="0"/>
              <a:t>environmental</a:t>
            </a:r>
            <a:r>
              <a:rPr lang="es-ES" altLang="en-US" sz="2000" dirty="0" smtClean="0"/>
              <a:t> </a:t>
            </a:r>
            <a:r>
              <a:rPr lang="es-ES" altLang="en-US" sz="2000" dirty="0" err="1" smtClean="0"/>
              <a:t>authority</a:t>
            </a:r>
            <a:endParaRPr lang="es-ES" altLang="en-US" sz="2000" dirty="0" smtClean="0"/>
          </a:p>
          <a:p>
            <a:pPr>
              <a:spcBef>
                <a:spcPct val="50000"/>
              </a:spcBef>
              <a:buNone/>
            </a:pPr>
            <a:r>
              <a:rPr lang="es-ES" altLang="en-US" sz="2000" dirty="0" err="1" smtClean="0"/>
              <a:t>Assess</a:t>
            </a:r>
            <a:r>
              <a:rPr lang="es-ES" altLang="en-US" sz="2000" dirty="0" smtClean="0"/>
              <a:t> and </a:t>
            </a:r>
            <a:r>
              <a:rPr lang="es-ES" altLang="en-US" sz="2000" dirty="0" err="1" smtClean="0"/>
              <a:t>pay</a:t>
            </a:r>
            <a:r>
              <a:rPr lang="es-ES" altLang="en-US" sz="2000" dirty="0" smtClean="0"/>
              <a:t> </a:t>
            </a:r>
            <a:r>
              <a:rPr lang="es-ES" altLang="en-US" sz="2000" dirty="0" err="1" smtClean="0"/>
              <a:t>for</a:t>
            </a:r>
            <a:r>
              <a:rPr lang="es-ES" altLang="en-US" sz="2000" dirty="0" smtClean="0"/>
              <a:t> “</a:t>
            </a:r>
            <a:r>
              <a:rPr lang="es-ES" altLang="en-US" sz="2000" dirty="0" err="1" smtClean="0"/>
              <a:t>environmental</a:t>
            </a:r>
            <a:r>
              <a:rPr lang="es-ES" altLang="en-US" sz="2000" dirty="0" smtClean="0"/>
              <a:t> </a:t>
            </a:r>
            <a:r>
              <a:rPr lang="es-ES" altLang="en-US" sz="2000" dirty="0" err="1" smtClean="0"/>
              <a:t>services</a:t>
            </a:r>
            <a:r>
              <a:rPr lang="es-ES" altLang="en-US" sz="2000" dirty="0" smtClean="0"/>
              <a:t>”</a:t>
            </a:r>
          </a:p>
          <a:p>
            <a:pPr lvl="1">
              <a:spcBef>
                <a:spcPct val="50000"/>
              </a:spcBef>
              <a:buNone/>
            </a:pPr>
            <a:r>
              <a:rPr lang="es-ES" altLang="en-US" sz="1600" dirty="0" smtClean="0"/>
              <a:t>- </a:t>
            </a:r>
            <a:r>
              <a:rPr lang="es-ES" altLang="en-US" sz="1600" dirty="0" err="1" smtClean="0"/>
              <a:t>Carbon</a:t>
            </a:r>
            <a:r>
              <a:rPr lang="es-ES" altLang="en-US" sz="1600" dirty="0" smtClean="0"/>
              <a:t> </a:t>
            </a:r>
            <a:r>
              <a:rPr lang="es-ES" altLang="en-US" sz="1600" dirty="0" err="1" smtClean="0"/>
              <a:t>sequestration</a:t>
            </a:r>
            <a:r>
              <a:rPr lang="es-ES" altLang="en-US" sz="1600" dirty="0" smtClean="0"/>
              <a:t> and </a:t>
            </a:r>
            <a:r>
              <a:rPr lang="es-ES" altLang="en-US" sz="1600" dirty="0" err="1" smtClean="0"/>
              <a:t>habitat</a:t>
            </a:r>
            <a:r>
              <a:rPr lang="es-ES" altLang="en-US" sz="1600" dirty="0" smtClean="0"/>
              <a:t> </a:t>
            </a:r>
            <a:r>
              <a:rPr lang="es-ES" altLang="en-US" sz="1600" dirty="0" err="1" smtClean="0"/>
              <a:t>protection</a:t>
            </a:r>
            <a:endParaRPr lang="es-ES" altLang="en-US" sz="1600" dirty="0"/>
          </a:p>
        </p:txBody>
      </p:sp>
      <p:grpSp>
        <p:nvGrpSpPr>
          <p:cNvPr id="43012" name="Group 3"/>
          <p:cNvGrpSpPr>
            <a:grpSpLocks/>
          </p:cNvGrpSpPr>
          <p:nvPr/>
        </p:nvGrpSpPr>
        <p:grpSpPr bwMode="auto">
          <a:xfrm>
            <a:off x="1588" y="66675"/>
            <a:ext cx="9034462" cy="684213"/>
            <a:chOff x="1149" y="66530"/>
            <a:chExt cx="9035406" cy="683568"/>
          </a:xfrm>
        </p:grpSpPr>
        <p:pic>
          <p:nvPicPr>
            <p:cNvPr id="4301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17"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43016"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Rectangle 1">
            <a:hlinkClick r:id="rId4"/>
          </p:cNvPr>
          <p:cNvSpPr/>
          <p:nvPr/>
        </p:nvSpPr>
        <p:spPr>
          <a:xfrm>
            <a:off x="1907704" y="6325583"/>
            <a:ext cx="7128346" cy="369332"/>
          </a:xfrm>
          <a:prstGeom prst="rect">
            <a:avLst/>
          </a:prstGeom>
        </p:spPr>
        <p:txBody>
          <a:bodyPr wrap="square">
            <a:spAutoFit/>
          </a:bodyPr>
          <a:lstStyle/>
          <a:p>
            <a:pPr algn="r"/>
            <a:r>
              <a:rPr lang="en-GB" sz="1800" dirty="0">
                <a:solidFill>
                  <a:srgbClr val="3968C7"/>
                </a:solidFill>
              </a:rPr>
              <a:t>https://sustainabledevelopment.un.org/post2015/transformingourworld</a:t>
            </a:r>
          </a:p>
        </p:txBody>
      </p:sp>
    </p:spTree>
    <p:extLst>
      <p:ext uri="{BB962C8B-B14F-4D97-AF65-F5344CB8AC3E}">
        <p14:creationId xmlns:p14="http://schemas.microsoft.com/office/powerpoint/2010/main" val="130765859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Marcador de número de diapositiva"/>
          <p:cNvSpPr>
            <a:spLocks noGrp="1"/>
          </p:cNvSpPr>
          <p:nvPr>
            <p:ph type="sldNum" sz="quarter" idx="12"/>
          </p:nvPr>
        </p:nvSpPr>
        <p:spPr/>
        <p:txBody>
          <a:bodyPr/>
          <a:lstStyle/>
          <a:p>
            <a:fld id="{0AF9C9A2-A96E-47E5-A995-0EA42724C527}" type="slidenum">
              <a:rPr lang="es-ES" smtClean="0"/>
              <a:pPr/>
              <a:t>20</a:t>
            </a:fld>
            <a:endParaRPr lang="es-ES"/>
          </a:p>
        </p:txBody>
      </p:sp>
      <p:grpSp>
        <p:nvGrpSpPr>
          <p:cNvPr id="8"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DEVELOPMENT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49" y="1257087"/>
            <a:ext cx="9144000" cy="4654840"/>
          </a:xfrm>
          <a:prstGeom prst="rect">
            <a:avLst/>
          </a:prstGeom>
        </p:spPr>
      </p:pic>
      <p:sp>
        <p:nvSpPr>
          <p:cNvPr id="6" name="TextBox 5"/>
          <p:cNvSpPr txBox="1"/>
          <p:nvPr/>
        </p:nvSpPr>
        <p:spPr>
          <a:xfrm>
            <a:off x="3455876" y="501067"/>
            <a:ext cx="2772308" cy="461665"/>
          </a:xfrm>
          <a:prstGeom prst="rect">
            <a:avLst/>
          </a:prstGeom>
          <a:noFill/>
        </p:spPr>
        <p:txBody>
          <a:bodyPr wrap="square" rtlCol="0">
            <a:spAutoFit/>
          </a:bodyPr>
          <a:lstStyle/>
          <a:p>
            <a:r>
              <a:rPr lang="en-GB" sz="2400" b="1" dirty="0" smtClean="0">
                <a:solidFill>
                  <a:srgbClr val="0070C0"/>
                </a:solidFill>
                <a:latin typeface="Arial" panose="020B0604020202020204" pitchFamily="34" charset="0"/>
                <a:cs typeface="Arial" panose="020B0604020202020204" pitchFamily="34" charset="0"/>
              </a:rPr>
              <a:t>AGENDA 2030</a:t>
            </a:r>
            <a:endParaRPr lang="en-GB" sz="2400" b="1"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35226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ext Box 2"/>
          <p:cNvSpPr txBox="1">
            <a:spLocks noChangeArrowheads="1"/>
          </p:cNvSpPr>
          <p:nvPr/>
        </p:nvSpPr>
        <p:spPr bwMode="auto">
          <a:xfrm>
            <a:off x="684213" y="765175"/>
            <a:ext cx="7920037"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s-ES" altLang="en-US" sz="2400" b="1"/>
              <a:t>PRESENT</a:t>
            </a:r>
          </a:p>
        </p:txBody>
      </p:sp>
      <p:sp>
        <p:nvSpPr>
          <p:cNvPr id="2" name="TextBox 1"/>
          <p:cNvSpPr txBox="1"/>
          <p:nvPr/>
        </p:nvSpPr>
        <p:spPr>
          <a:xfrm>
            <a:off x="468313" y="1717675"/>
            <a:ext cx="7991475" cy="2554288"/>
          </a:xfrm>
          <a:prstGeom prst="rect">
            <a:avLst/>
          </a:prstGeom>
          <a:noFill/>
        </p:spPr>
        <p:txBody>
          <a:bodyPr>
            <a:spAutoFit/>
          </a:bodyPr>
          <a:lstStyle/>
          <a:p>
            <a:pPr>
              <a:spcBef>
                <a:spcPts val="400"/>
              </a:spcBef>
              <a:defRPr/>
            </a:pPr>
            <a:r>
              <a:rPr lang="en-GB" sz="2000" dirty="0">
                <a:latin typeface="+mj-lt"/>
              </a:rPr>
              <a:t>Difficult to analyse</a:t>
            </a:r>
          </a:p>
          <a:p>
            <a:pPr>
              <a:spcBef>
                <a:spcPts val="400"/>
              </a:spcBef>
              <a:defRPr/>
            </a:pPr>
            <a:r>
              <a:rPr lang="en-GB" sz="2000" dirty="0">
                <a:latin typeface="+mj-lt"/>
              </a:rPr>
              <a:t>Some advances but limited and localised</a:t>
            </a:r>
          </a:p>
          <a:p>
            <a:pPr>
              <a:spcBef>
                <a:spcPts val="400"/>
              </a:spcBef>
              <a:defRPr/>
            </a:pPr>
            <a:r>
              <a:rPr lang="en-GB" sz="2000" dirty="0">
                <a:latin typeface="+mj-lt"/>
              </a:rPr>
              <a:t>Emerging countries are growing</a:t>
            </a:r>
          </a:p>
          <a:p>
            <a:pPr>
              <a:spcBef>
                <a:spcPts val="400"/>
              </a:spcBef>
              <a:defRPr/>
            </a:pPr>
            <a:r>
              <a:rPr lang="en-GB" sz="2000" dirty="0">
                <a:latin typeface="+mj-lt"/>
              </a:rPr>
              <a:t>Industrialized countries. Changes to more protectionist policies</a:t>
            </a:r>
          </a:p>
          <a:p>
            <a:pPr>
              <a:spcBef>
                <a:spcPts val="400"/>
              </a:spcBef>
              <a:defRPr/>
            </a:pPr>
            <a:r>
              <a:rPr lang="en-GB" sz="2000" dirty="0">
                <a:latin typeface="+mj-lt"/>
              </a:rPr>
              <a:t>Immigration policies</a:t>
            </a:r>
          </a:p>
          <a:p>
            <a:pPr>
              <a:spcBef>
                <a:spcPts val="400"/>
              </a:spcBef>
              <a:defRPr/>
            </a:pPr>
            <a:r>
              <a:rPr lang="en-GB" sz="2000" dirty="0">
                <a:latin typeface="+mj-lt"/>
              </a:rPr>
              <a:t>No clear commitments with the Kyoto Protocol 2</a:t>
            </a:r>
            <a:r>
              <a:rPr lang="en-GB" sz="2000" baseline="30000" dirty="0">
                <a:latin typeface="+mj-lt"/>
              </a:rPr>
              <a:t>nd</a:t>
            </a:r>
            <a:r>
              <a:rPr lang="en-GB" sz="2000" dirty="0">
                <a:latin typeface="+mj-lt"/>
              </a:rPr>
              <a:t> stage (2020)</a:t>
            </a:r>
          </a:p>
          <a:p>
            <a:pPr>
              <a:spcBef>
                <a:spcPts val="400"/>
              </a:spcBef>
              <a:defRPr/>
            </a:pPr>
            <a:r>
              <a:rPr lang="en-GB" sz="2000" dirty="0">
                <a:latin typeface="+mj-lt"/>
              </a:rPr>
              <a:t>Last movements towards “cheaper” energies but not sustainable</a:t>
            </a:r>
          </a:p>
        </p:txBody>
      </p:sp>
      <p:pic>
        <p:nvPicPr>
          <p:cNvPr id="44036" name="Picture 5"/>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84213" y="4221163"/>
            <a:ext cx="4606925" cy="2368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5508625" y="4508500"/>
            <a:ext cx="2376488" cy="461963"/>
          </a:xfrm>
          <a:prstGeom prst="rect">
            <a:avLst/>
          </a:prstGeom>
          <a:noFill/>
        </p:spPr>
        <p:txBody>
          <a:bodyPr>
            <a:spAutoFit/>
          </a:bodyPr>
          <a:lstStyle/>
          <a:p>
            <a:pPr>
              <a:defRPr/>
            </a:pPr>
            <a:r>
              <a:rPr lang="en-GB" b="1" dirty="0">
                <a:latin typeface="+mj-lt"/>
              </a:rPr>
              <a:t>Kyoto Protocol</a:t>
            </a:r>
          </a:p>
        </p:txBody>
      </p:sp>
      <p:sp>
        <p:nvSpPr>
          <p:cNvPr id="8" name="TextBox 7">
            <a:hlinkClick r:id="rId3"/>
          </p:cNvPr>
          <p:cNvSpPr txBox="1"/>
          <p:nvPr/>
        </p:nvSpPr>
        <p:spPr>
          <a:xfrm>
            <a:off x="5503863" y="5543550"/>
            <a:ext cx="2374900" cy="461963"/>
          </a:xfrm>
          <a:prstGeom prst="rect">
            <a:avLst/>
          </a:prstGeom>
          <a:noFill/>
        </p:spPr>
        <p:txBody>
          <a:bodyPr>
            <a:spAutoFit/>
          </a:bodyPr>
          <a:lstStyle/>
          <a:p>
            <a:pPr algn="ctr">
              <a:defRPr/>
            </a:pPr>
            <a:r>
              <a:rPr lang="en-GB" b="1" dirty="0">
                <a:latin typeface="+mj-lt"/>
              </a:rPr>
              <a:t>VIDEO</a:t>
            </a:r>
          </a:p>
        </p:txBody>
      </p:sp>
      <p:grpSp>
        <p:nvGrpSpPr>
          <p:cNvPr id="44039" name="Group 3"/>
          <p:cNvGrpSpPr>
            <a:grpSpLocks/>
          </p:cNvGrpSpPr>
          <p:nvPr/>
        </p:nvGrpSpPr>
        <p:grpSpPr bwMode="auto">
          <a:xfrm>
            <a:off x="1588" y="66675"/>
            <a:ext cx="9034462" cy="684213"/>
            <a:chOff x="1149" y="66530"/>
            <a:chExt cx="9035406" cy="683568"/>
          </a:xfrm>
        </p:grpSpPr>
        <p:pic>
          <p:nvPicPr>
            <p:cNvPr id="44040"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12"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44043"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ext Box 2"/>
          <p:cNvSpPr txBox="1">
            <a:spLocks noChangeArrowheads="1"/>
          </p:cNvSpPr>
          <p:nvPr/>
        </p:nvSpPr>
        <p:spPr bwMode="auto">
          <a:xfrm>
            <a:off x="684213" y="1773238"/>
            <a:ext cx="7775575" cy="1938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b="1"/>
              <a:t>What do you think about all this?</a:t>
            </a:r>
          </a:p>
          <a:p>
            <a:pPr>
              <a:spcBef>
                <a:spcPct val="50000"/>
              </a:spcBef>
              <a:buFontTx/>
              <a:buNone/>
            </a:pPr>
            <a:endParaRPr lang="es-ES" altLang="en-US" sz="2400" b="1"/>
          </a:p>
          <a:p>
            <a:pPr>
              <a:spcBef>
                <a:spcPct val="50000"/>
              </a:spcBef>
              <a:buFontTx/>
              <a:buNone/>
            </a:pPr>
            <a:r>
              <a:rPr lang="es-ES" altLang="en-US" sz="2400" b="1"/>
              <a:t>Are we in the right way or do we need to work differently?</a:t>
            </a:r>
          </a:p>
        </p:txBody>
      </p:sp>
      <p:sp>
        <p:nvSpPr>
          <p:cNvPr id="2" name="Rectangle 1"/>
          <p:cNvSpPr>
            <a:spLocks noChangeArrowheads="1"/>
          </p:cNvSpPr>
          <p:nvPr/>
        </p:nvSpPr>
        <p:spPr bwMode="auto">
          <a:xfrm>
            <a:off x="684213" y="4292600"/>
            <a:ext cx="7200900"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50000"/>
              </a:spcBef>
            </a:pPr>
            <a:r>
              <a:rPr lang="es-ES" altLang="en-US" b="1">
                <a:latin typeface="Arial" panose="020B0604020202020204" pitchFamily="34" charset="0"/>
              </a:rPr>
              <a:t>Do you think sustainable development can become a reality one day?</a:t>
            </a:r>
          </a:p>
        </p:txBody>
      </p:sp>
      <p:grpSp>
        <p:nvGrpSpPr>
          <p:cNvPr id="45060" name="Group 3"/>
          <p:cNvGrpSpPr>
            <a:grpSpLocks/>
          </p:cNvGrpSpPr>
          <p:nvPr/>
        </p:nvGrpSpPr>
        <p:grpSpPr bwMode="auto">
          <a:xfrm>
            <a:off x="1588" y="66675"/>
            <a:ext cx="9034462" cy="684213"/>
            <a:chOff x="1149" y="66530"/>
            <a:chExt cx="9035406" cy="683568"/>
          </a:xfrm>
        </p:grpSpPr>
        <p:pic>
          <p:nvPicPr>
            <p:cNvPr id="4506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16"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solidFill>
                    <a:srgbClr val="0070C0"/>
                  </a:solidFill>
                  <a:latin typeface="Calibri" pitchFamily="34" charset="0"/>
                </a:rPr>
                <a:t>SUSTAINABLE DEVELOPMENT</a:t>
              </a:r>
            </a:p>
          </p:txBody>
        </p:sp>
        <p:pic>
          <p:nvPicPr>
            <p:cNvPr id="45064"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3 Marcador de número de diapositiva"/>
          <p:cNvSpPr>
            <a:spLocks noGrp="1"/>
          </p:cNvSpPr>
          <p:nvPr>
            <p:ph type="sldNum" sz="quarter" idx="12"/>
          </p:nvPr>
        </p:nvSpPr>
        <p:spPr/>
        <p:txBody>
          <a:bodyPr/>
          <a:lstStyle/>
          <a:p>
            <a:fld id="{0AF9C9A2-A96E-47E5-A995-0EA42724C527}" type="slidenum">
              <a:rPr lang="es-ES" smtClean="0"/>
              <a:pPr/>
              <a:t>23</a:t>
            </a:fld>
            <a:endParaRPr lang="es-ES"/>
          </a:p>
        </p:txBody>
      </p:sp>
      <p:grpSp>
        <p:nvGrpSpPr>
          <p:cNvPr id="8"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DEVELOPMENT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228600" y="5350718"/>
            <a:ext cx="8686800" cy="369332"/>
          </a:xfrm>
          <a:prstGeom prst="rect">
            <a:avLst/>
          </a:prstGeom>
          <a:noFill/>
        </p:spPr>
        <p:txBody>
          <a:bodyPr wrap="square" rtlCol="0">
            <a:spAutoFit/>
          </a:bodyPr>
          <a:lstStyle/>
          <a:p>
            <a:pPr algn="ctr"/>
            <a:r>
              <a:rPr lang="en-GB" sz="1800" b="1" dirty="0" smtClean="0">
                <a:latin typeface="+mj-lt"/>
              </a:rPr>
              <a:t>Sustainable Development Goals. Progress and possibilities (UK, Nov 2017) </a:t>
            </a:r>
            <a:endParaRPr lang="en-GB" sz="1800" b="1" dirty="0">
              <a:latin typeface="+mj-lt"/>
            </a:endParaRPr>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799579"/>
            <a:ext cx="9144000" cy="4654840"/>
          </a:xfrm>
          <a:prstGeom prst="rect">
            <a:avLst/>
          </a:prstGeom>
        </p:spPr>
      </p:pic>
      <p:sp>
        <p:nvSpPr>
          <p:cNvPr id="6" name="TextBox 5"/>
          <p:cNvSpPr txBox="1"/>
          <p:nvPr/>
        </p:nvSpPr>
        <p:spPr>
          <a:xfrm>
            <a:off x="3455876" y="501067"/>
            <a:ext cx="2772308" cy="461665"/>
          </a:xfrm>
          <a:prstGeom prst="rect">
            <a:avLst/>
          </a:prstGeom>
          <a:noFill/>
        </p:spPr>
        <p:txBody>
          <a:bodyPr wrap="square" rtlCol="0">
            <a:spAutoFit/>
          </a:bodyPr>
          <a:lstStyle/>
          <a:p>
            <a:r>
              <a:rPr lang="en-GB" sz="2400" b="1" dirty="0" smtClean="0">
                <a:solidFill>
                  <a:srgbClr val="0070C0"/>
                </a:solidFill>
                <a:latin typeface="Arial" panose="020B0604020202020204" pitchFamily="34" charset="0"/>
                <a:cs typeface="Arial" panose="020B0604020202020204" pitchFamily="34" charset="0"/>
              </a:rPr>
              <a:t>AGENDA 2030</a:t>
            </a:r>
            <a:endParaRPr lang="en-GB" sz="2400" b="1" dirty="0">
              <a:solidFill>
                <a:srgbClr val="0070C0"/>
              </a:solidFill>
              <a:latin typeface="Arial" panose="020B0604020202020204" pitchFamily="34" charset="0"/>
              <a:cs typeface="Arial" panose="020B0604020202020204" pitchFamily="34" charset="0"/>
            </a:endParaRPr>
          </a:p>
        </p:txBody>
      </p:sp>
      <p:sp>
        <p:nvSpPr>
          <p:cNvPr id="7" name="Rectangle 6">
            <a:hlinkClick r:id="rId5"/>
          </p:cNvPr>
          <p:cNvSpPr/>
          <p:nvPr/>
        </p:nvSpPr>
        <p:spPr>
          <a:xfrm>
            <a:off x="1295636" y="5783228"/>
            <a:ext cx="6552728" cy="923330"/>
          </a:xfrm>
          <a:prstGeom prst="rect">
            <a:avLst/>
          </a:prstGeom>
        </p:spPr>
        <p:txBody>
          <a:bodyPr wrap="square">
            <a:spAutoFit/>
          </a:bodyPr>
          <a:lstStyle/>
          <a:p>
            <a:r>
              <a:rPr lang="en-GB" sz="1800" dirty="0">
                <a:solidFill>
                  <a:srgbClr val="3968C7"/>
                </a:solidFill>
                <a:latin typeface="+mn-lt"/>
              </a:rPr>
              <a:t>https://www.gov.uk/government/publications/implementing-the-sustainable-development-goals/implementing-the-sustainable-development-goals</a:t>
            </a:r>
          </a:p>
        </p:txBody>
      </p:sp>
    </p:spTree>
    <p:extLst>
      <p:ext uri="{BB962C8B-B14F-4D97-AF65-F5344CB8AC3E}">
        <p14:creationId xmlns:p14="http://schemas.microsoft.com/office/powerpoint/2010/main" val="326350976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12"/>
          <p:cNvSpPr txBox="1">
            <a:spLocks noChangeArrowheads="1"/>
          </p:cNvSpPr>
          <p:nvPr/>
        </p:nvSpPr>
        <p:spPr bwMode="auto">
          <a:xfrm>
            <a:off x="680797" y="761327"/>
            <a:ext cx="7704137"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b="1" dirty="0" err="1" smtClean="0"/>
              <a:t>Implementation</a:t>
            </a:r>
            <a:r>
              <a:rPr lang="es-ES" altLang="en-US" sz="2400" b="1" dirty="0" smtClean="0"/>
              <a:t> in </a:t>
            </a:r>
            <a:r>
              <a:rPr lang="es-ES" altLang="en-US" sz="2400" b="1" dirty="0" err="1" smtClean="0"/>
              <a:t>Wales</a:t>
            </a:r>
            <a:endParaRPr lang="es-ES" altLang="en-US" sz="2400" b="1" dirty="0" smtClean="0"/>
          </a:p>
        </p:txBody>
      </p:sp>
      <p:grpSp>
        <p:nvGrpSpPr>
          <p:cNvPr id="46083" name="Group 3"/>
          <p:cNvGrpSpPr>
            <a:grpSpLocks/>
          </p:cNvGrpSpPr>
          <p:nvPr/>
        </p:nvGrpSpPr>
        <p:grpSpPr bwMode="auto">
          <a:xfrm>
            <a:off x="1588" y="66675"/>
            <a:ext cx="9034462" cy="684213"/>
            <a:chOff x="1149" y="66530"/>
            <a:chExt cx="9035406" cy="683568"/>
          </a:xfrm>
        </p:grpSpPr>
        <p:pic>
          <p:nvPicPr>
            <p:cNvPr id="4608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15"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smtClean="0">
                  <a:solidFill>
                    <a:srgbClr val="0070C0"/>
                  </a:solidFill>
                  <a:latin typeface="Calibri" pitchFamily="34" charset="0"/>
                </a:rPr>
                <a:t>WELLBEING FUTURE GENERATIONS (WALES) ACT 2015</a:t>
              </a:r>
              <a:endParaRPr lang="en-GB" sz="1400" b="1" dirty="0">
                <a:solidFill>
                  <a:srgbClr val="0070C0"/>
                </a:solidFill>
                <a:latin typeface="Calibri" pitchFamily="34" charset="0"/>
              </a:endParaRPr>
            </a:p>
          </p:txBody>
        </p:sp>
        <p:pic>
          <p:nvPicPr>
            <p:cNvPr id="4608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extBox 1"/>
          <p:cNvSpPr txBox="1"/>
          <p:nvPr/>
        </p:nvSpPr>
        <p:spPr>
          <a:xfrm>
            <a:off x="663685" y="1291474"/>
            <a:ext cx="7704137" cy="461665"/>
          </a:xfrm>
          <a:prstGeom prst="rect">
            <a:avLst/>
          </a:prstGeom>
          <a:noFill/>
        </p:spPr>
        <p:txBody>
          <a:bodyPr wrap="square" rtlCol="0">
            <a:spAutoFit/>
          </a:bodyPr>
          <a:lstStyle/>
          <a:p>
            <a:r>
              <a:rPr lang="en-US" dirty="0" smtClean="0">
                <a:latin typeface="+mj-lt"/>
              </a:rPr>
              <a:t>The Wales we want (2014)</a:t>
            </a:r>
            <a:endParaRPr lang="en-GB" dirty="0">
              <a:latin typeface="+mj-lt"/>
            </a:endParaRPr>
          </a:p>
        </p:txBody>
      </p:sp>
      <p:pic>
        <p:nvPicPr>
          <p:cNvPr id="4" name="Picture 3"/>
          <p:cNvPicPr>
            <a:picLocks noChangeAspect="1"/>
          </p:cNvPicPr>
          <p:nvPr/>
        </p:nvPicPr>
        <p:blipFill rotWithShape="1">
          <a:blip r:embed="rId4" cstate="print">
            <a:extLst>
              <a:ext uri="{28A0092B-C50C-407E-A947-70E740481C1C}">
                <a14:useLocalDpi xmlns:a14="http://schemas.microsoft.com/office/drawing/2010/main" val="0"/>
              </a:ext>
            </a:extLst>
          </a:blip>
          <a:srcRect l="14369" t="43700" r="14369" b="13250"/>
          <a:stretch/>
        </p:blipFill>
        <p:spPr>
          <a:xfrm>
            <a:off x="1671437" y="1837629"/>
            <a:ext cx="5688632" cy="4859040"/>
          </a:xfrm>
          <a:prstGeom prst="rect">
            <a:avLst/>
          </a:prstGeom>
        </p:spPr>
      </p:pic>
      <p:sp>
        <p:nvSpPr>
          <p:cNvPr id="5" name="TextBox 4"/>
          <p:cNvSpPr txBox="1"/>
          <p:nvPr/>
        </p:nvSpPr>
        <p:spPr>
          <a:xfrm>
            <a:off x="7377181" y="5373216"/>
            <a:ext cx="1515299" cy="1015663"/>
          </a:xfrm>
          <a:prstGeom prst="rect">
            <a:avLst/>
          </a:prstGeom>
          <a:noFill/>
        </p:spPr>
        <p:txBody>
          <a:bodyPr wrap="square" rtlCol="0">
            <a:spAutoFit/>
          </a:bodyPr>
          <a:lstStyle/>
          <a:p>
            <a:r>
              <a:rPr lang="en-US" sz="2000" dirty="0" smtClean="0">
                <a:latin typeface="+mj-lt"/>
              </a:rPr>
              <a:t>Proposed draft goals for debate</a:t>
            </a:r>
            <a:endParaRPr lang="en-GB" sz="2000" dirty="0">
              <a:latin typeface="+mj-lt"/>
            </a:endParaRPr>
          </a:p>
        </p:txBody>
      </p:sp>
    </p:spTree>
    <p:extLst>
      <p:ext uri="{BB962C8B-B14F-4D97-AF65-F5344CB8AC3E}">
        <p14:creationId xmlns:p14="http://schemas.microsoft.com/office/powerpoint/2010/main" val="41417572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12"/>
          <p:cNvSpPr txBox="1">
            <a:spLocks noChangeArrowheads="1"/>
          </p:cNvSpPr>
          <p:nvPr/>
        </p:nvSpPr>
        <p:spPr bwMode="auto">
          <a:xfrm>
            <a:off x="680797" y="761327"/>
            <a:ext cx="7704137"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b="1" dirty="0" err="1" smtClean="0"/>
              <a:t>Implementation</a:t>
            </a:r>
            <a:r>
              <a:rPr lang="es-ES" altLang="en-US" sz="2400" b="1" dirty="0" smtClean="0"/>
              <a:t> in </a:t>
            </a:r>
            <a:r>
              <a:rPr lang="es-ES" altLang="en-US" sz="2400" b="1" dirty="0" err="1" smtClean="0"/>
              <a:t>Wales</a:t>
            </a:r>
            <a:endParaRPr lang="es-ES" altLang="en-US" sz="2400" b="1" dirty="0" smtClean="0"/>
          </a:p>
        </p:txBody>
      </p:sp>
      <p:grpSp>
        <p:nvGrpSpPr>
          <p:cNvPr id="46083" name="Group 3"/>
          <p:cNvGrpSpPr>
            <a:grpSpLocks/>
          </p:cNvGrpSpPr>
          <p:nvPr/>
        </p:nvGrpSpPr>
        <p:grpSpPr bwMode="auto">
          <a:xfrm>
            <a:off x="1588" y="66675"/>
            <a:ext cx="9034462" cy="684213"/>
            <a:chOff x="1149" y="66530"/>
            <a:chExt cx="9035406" cy="683568"/>
          </a:xfrm>
        </p:grpSpPr>
        <p:pic>
          <p:nvPicPr>
            <p:cNvPr id="4608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15"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smtClean="0">
                  <a:solidFill>
                    <a:srgbClr val="0070C0"/>
                  </a:solidFill>
                  <a:latin typeface="Calibri" pitchFamily="34" charset="0"/>
                </a:rPr>
                <a:t>WELLBEING FUTURE GENERATIONS (WALES) ACT 2015</a:t>
              </a:r>
              <a:endParaRPr lang="en-GB" sz="1400" b="1" dirty="0">
                <a:solidFill>
                  <a:srgbClr val="0070C0"/>
                </a:solidFill>
                <a:latin typeface="Calibri" pitchFamily="34" charset="0"/>
              </a:endParaRPr>
            </a:p>
          </p:txBody>
        </p:sp>
        <p:pic>
          <p:nvPicPr>
            <p:cNvPr id="4608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extBox 1"/>
          <p:cNvSpPr txBox="1"/>
          <p:nvPr/>
        </p:nvSpPr>
        <p:spPr>
          <a:xfrm>
            <a:off x="663685" y="1291474"/>
            <a:ext cx="7704137" cy="3785652"/>
          </a:xfrm>
          <a:prstGeom prst="rect">
            <a:avLst/>
          </a:prstGeom>
          <a:noFill/>
        </p:spPr>
        <p:txBody>
          <a:bodyPr wrap="square" rtlCol="0">
            <a:spAutoFit/>
          </a:bodyPr>
          <a:lstStyle/>
          <a:p>
            <a:r>
              <a:rPr lang="en-US" dirty="0" smtClean="0">
                <a:latin typeface="+mj-lt"/>
              </a:rPr>
              <a:t>Wellbeing Future Generations (Wales) Act 2015</a:t>
            </a:r>
          </a:p>
          <a:p>
            <a:endParaRPr lang="en-US" dirty="0" smtClean="0">
              <a:latin typeface="+mj-lt"/>
            </a:endParaRPr>
          </a:p>
          <a:p>
            <a:r>
              <a:rPr lang="en-US" dirty="0" smtClean="0">
                <a:latin typeface="+mj-lt"/>
              </a:rPr>
              <a:t>Purpose of the Act</a:t>
            </a:r>
          </a:p>
          <a:p>
            <a:endParaRPr lang="en-US" dirty="0">
              <a:latin typeface="+mj-lt"/>
            </a:endParaRPr>
          </a:p>
          <a:p>
            <a:pPr marL="342900" indent="-342900">
              <a:buFontTx/>
              <a:buChar char="-"/>
            </a:pPr>
            <a:r>
              <a:rPr lang="en-US" dirty="0" smtClean="0">
                <a:latin typeface="+mj-lt"/>
              </a:rPr>
              <a:t>Shared purpose and drivers to achieve a better and lasting quality of life for us all (The Wales we Want)</a:t>
            </a:r>
          </a:p>
          <a:p>
            <a:pPr marL="342900" indent="-342900">
              <a:buFontTx/>
              <a:buChar char="-"/>
            </a:pPr>
            <a:endParaRPr lang="en-US" dirty="0">
              <a:latin typeface="+mj-lt"/>
            </a:endParaRPr>
          </a:p>
          <a:p>
            <a:pPr marL="342900" indent="-342900">
              <a:buFontTx/>
              <a:buChar char="-"/>
            </a:pPr>
            <a:r>
              <a:rPr lang="en-US" dirty="0" smtClean="0">
                <a:latin typeface="+mj-lt"/>
              </a:rPr>
              <a:t>7 well-being goals</a:t>
            </a:r>
          </a:p>
          <a:p>
            <a:pPr marL="342900" indent="-342900">
              <a:buFontTx/>
              <a:buChar char="-"/>
            </a:pPr>
            <a:endParaRPr lang="en-US" dirty="0">
              <a:latin typeface="+mj-lt"/>
            </a:endParaRPr>
          </a:p>
          <a:p>
            <a:pPr marL="342900" indent="-342900">
              <a:buFontTx/>
              <a:buChar char="-"/>
            </a:pPr>
            <a:r>
              <a:rPr lang="en-US" dirty="0" smtClean="0">
                <a:latin typeface="+mj-lt"/>
              </a:rPr>
              <a:t>Progress measured by National Indicators</a:t>
            </a:r>
            <a:endParaRPr lang="en-GB" dirty="0">
              <a:latin typeface="+mj-lt"/>
            </a:endParaRPr>
          </a:p>
        </p:txBody>
      </p:sp>
    </p:spTree>
    <p:extLst>
      <p:ext uri="{BB962C8B-B14F-4D97-AF65-F5344CB8AC3E}">
        <p14:creationId xmlns:p14="http://schemas.microsoft.com/office/powerpoint/2010/main" val="199908614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12"/>
          <p:cNvSpPr txBox="1">
            <a:spLocks noChangeArrowheads="1"/>
          </p:cNvSpPr>
          <p:nvPr/>
        </p:nvSpPr>
        <p:spPr bwMode="auto">
          <a:xfrm>
            <a:off x="680797" y="761327"/>
            <a:ext cx="7704137"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b="1" dirty="0" err="1" smtClean="0"/>
              <a:t>Implementation</a:t>
            </a:r>
            <a:r>
              <a:rPr lang="es-ES" altLang="en-US" sz="2400" b="1" dirty="0" smtClean="0"/>
              <a:t> in </a:t>
            </a:r>
            <a:r>
              <a:rPr lang="es-ES" altLang="en-US" sz="2400" b="1" dirty="0" err="1" smtClean="0"/>
              <a:t>Wales</a:t>
            </a:r>
            <a:endParaRPr lang="es-ES" altLang="en-US" sz="2400" b="1" dirty="0" smtClean="0"/>
          </a:p>
        </p:txBody>
      </p:sp>
      <p:grpSp>
        <p:nvGrpSpPr>
          <p:cNvPr id="46083" name="Group 3"/>
          <p:cNvGrpSpPr>
            <a:grpSpLocks/>
          </p:cNvGrpSpPr>
          <p:nvPr/>
        </p:nvGrpSpPr>
        <p:grpSpPr bwMode="auto">
          <a:xfrm>
            <a:off x="1588" y="66675"/>
            <a:ext cx="9034462" cy="684213"/>
            <a:chOff x="1149" y="66530"/>
            <a:chExt cx="9035406" cy="683568"/>
          </a:xfrm>
        </p:grpSpPr>
        <p:pic>
          <p:nvPicPr>
            <p:cNvPr id="4608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15"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smtClean="0">
                  <a:solidFill>
                    <a:srgbClr val="0070C0"/>
                  </a:solidFill>
                  <a:latin typeface="Calibri" pitchFamily="34" charset="0"/>
                </a:rPr>
                <a:t>WELLBEING FUTURE GENERATIONS (WALES) ACT 2015</a:t>
              </a:r>
              <a:endParaRPr lang="en-GB" sz="1400" b="1" dirty="0">
                <a:solidFill>
                  <a:srgbClr val="0070C0"/>
                </a:solidFill>
                <a:latin typeface="Calibri" pitchFamily="34" charset="0"/>
              </a:endParaRPr>
            </a:p>
          </p:txBody>
        </p:sp>
        <p:pic>
          <p:nvPicPr>
            <p:cNvPr id="4608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extBox 1"/>
          <p:cNvSpPr txBox="1"/>
          <p:nvPr/>
        </p:nvSpPr>
        <p:spPr>
          <a:xfrm>
            <a:off x="663685" y="1291474"/>
            <a:ext cx="7704137" cy="4154984"/>
          </a:xfrm>
          <a:prstGeom prst="rect">
            <a:avLst/>
          </a:prstGeom>
          <a:noFill/>
        </p:spPr>
        <p:txBody>
          <a:bodyPr wrap="square" rtlCol="0">
            <a:spAutoFit/>
          </a:bodyPr>
          <a:lstStyle/>
          <a:p>
            <a:r>
              <a:rPr lang="en-US" dirty="0" smtClean="0">
                <a:latin typeface="+mj-lt"/>
              </a:rPr>
              <a:t>Wellbeing Future Generations (Wales) Act 2015</a:t>
            </a:r>
          </a:p>
          <a:p>
            <a:endParaRPr lang="en-US" dirty="0" smtClean="0">
              <a:latin typeface="+mj-lt"/>
            </a:endParaRPr>
          </a:p>
          <a:p>
            <a:r>
              <a:rPr lang="en-US" dirty="0" smtClean="0">
                <a:latin typeface="+mj-lt"/>
              </a:rPr>
              <a:t>The basics</a:t>
            </a:r>
          </a:p>
          <a:p>
            <a:endParaRPr lang="en-US" dirty="0">
              <a:latin typeface="+mj-lt"/>
            </a:endParaRPr>
          </a:p>
          <a:p>
            <a:pPr marL="342900" indent="-342900">
              <a:buFontTx/>
              <a:buChar char="-"/>
            </a:pPr>
            <a:r>
              <a:rPr lang="en-US" dirty="0" smtClean="0">
                <a:latin typeface="+mj-lt"/>
              </a:rPr>
              <a:t>A duty for the public sector to pursue</a:t>
            </a:r>
          </a:p>
          <a:p>
            <a:pPr marL="342900" indent="-342900">
              <a:buFontTx/>
              <a:buChar char="-"/>
            </a:pPr>
            <a:r>
              <a:rPr lang="en-US" dirty="0" smtClean="0">
                <a:latin typeface="+mj-lt"/>
              </a:rPr>
              <a:t>A set of well-being goals</a:t>
            </a:r>
          </a:p>
          <a:p>
            <a:pPr marL="342900" indent="-342900">
              <a:buFontTx/>
              <a:buChar char="-"/>
            </a:pPr>
            <a:r>
              <a:rPr lang="en-US" dirty="0" smtClean="0">
                <a:latin typeface="+mj-lt"/>
              </a:rPr>
              <a:t>According to the “sustainable development principle”</a:t>
            </a:r>
          </a:p>
          <a:p>
            <a:pPr marL="342900" indent="-342900">
              <a:buFontTx/>
              <a:buChar char="-"/>
            </a:pPr>
            <a:r>
              <a:rPr lang="en-US" dirty="0" smtClean="0">
                <a:latin typeface="+mj-lt"/>
              </a:rPr>
              <a:t>Overseen by a statutory @Commissioner for Future Generations”</a:t>
            </a:r>
          </a:p>
          <a:p>
            <a:pPr marL="342900" indent="-342900">
              <a:buFontTx/>
              <a:buChar char="-"/>
            </a:pPr>
            <a:r>
              <a:rPr lang="en-US" dirty="0" smtClean="0">
                <a:latin typeface="+mj-lt"/>
              </a:rPr>
              <a:t>National Conversation process, Guidance Panel</a:t>
            </a:r>
          </a:p>
          <a:p>
            <a:pPr marL="342900" indent="-342900">
              <a:buFontTx/>
              <a:buChar char="-"/>
            </a:pPr>
            <a:r>
              <a:rPr lang="en-US" dirty="0" smtClean="0">
                <a:latin typeface="+mj-lt"/>
              </a:rPr>
              <a:t>The Wales Audit Office</a:t>
            </a:r>
            <a:endParaRPr lang="en-GB" dirty="0">
              <a:latin typeface="+mj-lt"/>
            </a:endParaRPr>
          </a:p>
        </p:txBody>
      </p:sp>
    </p:spTree>
    <p:extLst>
      <p:ext uri="{BB962C8B-B14F-4D97-AF65-F5344CB8AC3E}">
        <p14:creationId xmlns:p14="http://schemas.microsoft.com/office/powerpoint/2010/main" val="295534278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12"/>
          <p:cNvSpPr txBox="1">
            <a:spLocks noChangeArrowheads="1"/>
          </p:cNvSpPr>
          <p:nvPr/>
        </p:nvSpPr>
        <p:spPr bwMode="auto">
          <a:xfrm>
            <a:off x="680797" y="761327"/>
            <a:ext cx="7704137"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b="1" dirty="0" err="1" smtClean="0"/>
              <a:t>Implementation</a:t>
            </a:r>
            <a:r>
              <a:rPr lang="es-ES" altLang="en-US" sz="2400" b="1" dirty="0" smtClean="0"/>
              <a:t> in </a:t>
            </a:r>
            <a:r>
              <a:rPr lang="es-ES" altLang="en-US" sz="2400" b="1" dirty="0" err="1" smtClean="0"/>
              <a:t>Wales</a:t>
            </a:r>
            <a:endParaRPr lang="es-ES" altLang="en-US" sz="2400" b="1" dirty="0" smtClean="0"/>
          </a:p>
        </p:txBody>
      </p:sp>
      <p:grpSp>
        <p:nvGrpSpPr>
          <p:cNvPr id="46083" name="Group 3"/>
          <p:cNvGrpSpPr>
            <a:grpSpLocks/>
          </p:cNvGrpSpPr>
          <p:nvPr/>
        </p:nvGrpSpPr>
        <p:grpSpPr bwMode="auto">
          <a:xfrm>
            <a:off x="1588" y="66675"/>
            <a:ext cx="9034462" cy="684213"/>
            <a:chOff x="1149" y="66530"/>
            <a:chExt cx="9035406" cy="683568"/>
          </a:xfrm>
        </p:grpSpPr>
        <p:pic>
          <p:nvPicPr>
            <p:cNvPr id="4608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15"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smtClean="0">
                  <a:solidFill>
                    <a:srgbClr val="0070C0"/>
                  </a:solidFill>
                  <a:latin typeface="Calibri" pitchFamily="34" charset="0"/>
                </a:rPr>
                <a:t>WELLBEING FUTURE GENERATIONS (WALES) ACT 2015</a:t>
              </a:r>
              <a:endParaRPr lang="en-GB" sz="1400" b="1" dirty="0">
                <a:solidFill>
                  <a:srgbClr val="0070C0"/>
                </a:solidFill>
                <a:latin typeface="Calibri" pitchFamily="34" charset="0"/>
              </a:endParaRPr>
            </a:p>
          </p:txBody>
        </p:sp>
        <p:pic>
          <p:nvPicPr>
            <p:cNvPr id="4608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extBox 1"/>
          <p:cNvSpPr txBox="1"/>
          <p:nvPr/>
        </p:nvSpPr>
        <p:spPr>
          <a:xfrm>
            <a:off x="663685" y="1291474"/>
            <a:ext cx="7704137" cy="830997"/>
          </a:xfrm>
          <a:prstGeom prst="rect">
            <a:avLst/>
          </a:prstGeom>
          <a:noFill/>
        </p:spPr>
        <p:txBody>
          <a:bodyPr wrap="square" rtlCol="0">
            <a:spAutoFit/>
          </a:bodyPr>
          <a:lstStyle/>
          <a:p>
            <a:r>
              <a:rPr lang="en-US" dirty="0" smtClean="0">
                <a:latin typeface="+mj-lt"/>
              </a:rPr>
              <a:t>Wellbeing Future Generations (Wales) Act 2015</a:t>
            </a:r>
          </a:p>
          <a:p>
            <a:endParaRPr lang="en-US" dirty="0" smtClean="0">
              <a:latin typeface="+mj-lt"/>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84772" y="1763578"/>
            <a:ext cx="4950718" cy="4950718"/>
          </a:xfrm>
          <a:prstGeom prst="rect">
            <a:avLst/>
          </a:prstGeom>
        </p:spPr>
      </p:pic>
      <p:sp>
        <p:nvSpPr>
          <p:cNvPr id="4" name="TextBox 3"/>
          <p:cNvSpPr txBox="1"/>
          <p:nvPr/>
        </p:nvSpPr>
        <p:spPr>
          <a:xfrm>
            <a:off x="680797" y="2852936"/>
            <a:ext cx="1442931" cy="461665"/>
          </a:xfrm>
          <a:prstGeom prst="rect">
            <a:avLst/>
          </a:prstGeom>
          <a:noFill/>
        </p:spPr>
        <p:txBody>
          <a:bodyPr wrap="square" rtlCol="0">
            <a:spAutoFit/>
          </a:bodyPr>
          <a:lstStyle/>
          <a:p>
            <a:r>
              <a:rPr lang="en-US" dirty="0" smtClean="0">
                <a:latin typeface="+mj-lt"/>
              </a:rPr>
              <a:t>Goals</a:t>
            </a:r>
            <a:endParaRPr lang="en-GB" dirty="0">
              <a:latin typeface="+mj-lt"/>
            </a:endParaRPr>
          </a:p>
        </p:txBody>
      </p:sp>
    </p:spTree>
    <p:extLst>
      <p:ext uri="{BB962C8B-B14F-4D97-AF65-F5344CB8AC3E}">
        <p14:creationId xmlns:p14="http://schemas.microsoft.com/office/powerpoint/2010/main" val="356188095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12"/>
          <p:cNvSpPr txBox="1">
            <a:spLocks noChangeArrowheads="1"/>
          </p:cNvSpPr>
          <p:nvPr/>
        </p:nvSpPr>
        <p:spPr bwMode="auto">
          <a:xfrm>
            <a:off x="680797" y="761327"/>
            <a:ext cx="7704137"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b="1" dirty="0" err="1" smtClean="0"/>
              <a:t>Implementation</a:t>
            </a:r>
            <a:r>
              <a:rPr lang="es-ES" altLang="en-US" sz="2400" b="1" dirty="0" smtClean="0"/>
              <a:t> in </a:t>
            </a:r>
            <a:r>
              <a:rPr lang="es-ES" altLang="en-US" sz="2400" b="1" dirty="0" err="1" smtClean="0"/>
              <a:t>Wales</a:t>
            </a:r>
            <a:endParaRPr lang="es-ES" altLang="en-US" sz="2400" b="1" dirty="0" smtClean="0"/>
          </a:p>
        </p:txBody>
      </p:sp>
      <p:grpSp>
        <p:nvGrpSpPr>
          <p:cNvPr id="46083" name="Group 3"/>
          <p:cNvGrpSpPr>
            <a:grpSpLocks/>
          </p:cNvGrpSpPr>
          <p:nvPr/>
        </p:nvGrpSpPr>
        <p:grpSpPr bwMode="auto">
          <a:xfrm>
            <a:off x="1588" y="66675"/>
            <a:ext cx="9034462" cy="684213"/>
            <a:chOff x="1149" y="66530"/>
            <a:chExt cx="9035406" cy="683568"/>
          </a:xfrm>
        </p:grpSpPr>
        <p:pic>
          <p:nvPicPr>
            <p:cNvPr id="4608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15"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smtClean="0">
                  <a:solidFill>
                    <a:srgbClr val="0070C0"/>
                  </a:solidFill>
                  <a:latin typeface="Calibri" pitchFamily="34" charset="0"/>
                </a:rPr>
                <a:t>WELLBEING FUTURE GENERATIONS (WALES) ACT 2015</a:t>
              </a:r>
              <a:endParaRPr lang="en-GB" sz="1400" b="1" dirty="0">
                <a:solidFill>
                  <a:srgbClr val="0070C0"/>
                </a:solidFill>
                <a:latin typeface="Calibri" pitchFamily="34" charset="0"/>
              </a:endParaRPr>
            </a:p>
          </p:txBody>
        </p:sp>
        <p:pic>
          <p:nvPicPr>
            <p:cNvPr id="4608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extBox 1"/>
          <p:cNvSpPr txBox="1"/>
          <p:nvPr/>
        </p:nvSpPr>
        <p:spPr>
          <a:xfrm>
            <a:off x="663685" y="1291474"/>
            <a:ext cx="7704137" cy="3785652"/>
          </a:xfrm>
          <a:prstGeom prst="rect">
            <a:avLst/>
          </a:prstGeom>
          <a:noFill/>
        </p:spPr>
        <p:txBody>
          <a:bodyPr wrap="square" rtlCol="0">
            <a:spAutoFit/>
          </a:bodyPr>
          <a:lstStyle/>
          <a:p>
            <a:r>
              <a:rPr lang="en-US" dirty="0" smtClean="0">
                <a:latin typeface="+mj-lt"/>
              </a:rPr>
              <a:t>Wellbeing Future Generations (Wales) Act 2015</a:t>
            </a:r>
          </a:p>
          <a:p>
            <a:endParaRPr lang="en-US" dirty="0" smtClean="0">
              <a:latin typeface="+mj-lt"/>
            </a:endParaRPr>
          </a:p>
          <a:p>
            <a:r>
              <a:rPr lang="en-US" dirty="0" smtClean="0">
                <a:latin typeface="+mj-lt"/>
              </a:rPr>
              <a:t>How the Act works</a:t>
            </a:r>
          </a:p>
          <a:p>
            <a:endParaRPr lang="en-US" dirty="0" smtClean="0">
              <a:latin typeface="+mj-lt"/>
            </a:endParaRPr>
          </a:p>
          <a:p>
            <a:endParaRPr lang="en-US" dirty="0">
              <a:latin typeface="+mj-lt"/>
            </a:endParaRPr>
          </a:p>
          <a:p>
            <a:pPr marL="342900" indent="-342900">
              <a:buFontTx/>
              <a:buChar char="-"/>
            </a:pPr>
            <a:r>
              <a:rPr lang="en-US" dirty="0" smtClean="0">
                <a:latin typeface="+mj-lt"/>
              </a:rPr>
              <a:t>New way of working so we all make better decisions, transform services, tackle root problems and avoid wasting money</a:t>
            </a:r>
          </a:p>
          <a:p>
            <a:pPr marL="342900" indent="-342900">
              <a:buFontTx/>
              <a:buChar char="-"/>
            </a:pPr>
            <a:endParaRPr lang="en-US" dirty="0">
              <a:latin typeface="+mj-lt"/>
            </a:endParaRPr>
          </a:p>
          <a:p>
            <a:pPr marL="342900" indent="-342900">
              <a:buFontTx/>
              <a:buChar char="-"/>
            </a:pPr>
            <a:r>
              <a:rPr lang="en-US" dirty="0" smtClean="0">
                <a:latin typeface="+mj-lt"/>
              </a:rPr>
              <a:t>5 ways of working</a:t>
            </a:r>
            <a:endParaRPr lang="en-GB" dirty="0">
              <a:latin typeface="+mj-lt"/>
            </a:endParaRPr>
          </a:p>
        </p:txBody>
      </p:sp>
    </p:spTree>
    <p:extLst>
      <p:ext uri="{BB962C8B-B14F-4D97-AF65-F5344CB8AC3E}">
        <p14:creationId xmlns:p14="http://schemas.microsoft.com/office/powerpoint/2010/main" val="213048196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6083" name="Group 3"/>
          <p:cNvGrpSpPr>
            <a:grpSpLocks/>
          </p:cNvGrpSpPr>
          <p:nvPr/>
        </p:nvGrpSpPr>
        <p:grpSpPr bwMode="auto">
          <a:xfrm>
            <a:off x="1588" y="66675"/>
            <a:ext cx="9034462" cy="684213"/>
            <a:chOff x="1149" y="66530"/>
            <a:chExt cx="9035406" cy="683568"/>
          </a:xfrm>
        </p:grpSpPr>
        <p:pic>
          <p:nvPicPr>
            <p:cNvPr id="4608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15"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smtClean="0">
                  <a:solidFill>
                    <a:srgbClr val="0070C0"/>
                  </a:solidFill>
                  <a:latin typeface="Calibri" pitchFamily="34" charset="0"/>
                </a:rPr>
                <a:t>WELLBEING FUTURE GENERATIONS (WALES) ACT 2015</a:t>
              </a:r>
              <a:endParaRPr lang="en-GB" sz="1400" b="1" dirty="0">
                <a:solidFill>
                  <a:srgbClr val="0070C0"/>
                </a:solidFill>
                <a:latin typeface="Calibri" pitchFamily="34" charset="0"/>
              </a:endParaRPr>
            </a:p>
          </p:txBody>
        </p:sp>
        <p:pic>
          <p:nvPicPr>
            <p:cNvPr id="4608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8930" y="539119"/>
            <a:ext cx="8352928" cy="6348225"/>
          </a:xfrm>
          <a:prstGeom prst="rect">
            <a:avLst/>
          </a:prstGeom>
        </p:spPr>
      </p:pic>
    </p:spTree>
    <p:extLst>
      <p:ext uri="{BB962C8B-B14F-4D97-AF65-F5344CB8AC3E}">
        <p14:creationId xmlns:p14="http://schemas.microsoft.com/office/powerpoint/2010/main" val="194007961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12"/>
          <p:cNvSpPr txBox="1">
            <a:spLocks noChangeArrowheads="1"/>
          </p:cNvSpPr>
          <p:nvPr/>
        </p:nvSpPr>
        <p:spPr bwMode="auto">
          <a:xfrm>
            <a:off x="680797" y="761327"/>
            <a:ext cx="7704137"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b="1" dirty="0" err="1" smtClean="0"/>
              <a:t>Implementation</a:t>
            </a:r>
            <a:r>
              <a:rPr lang="es-ES" altLang="en-US" sz="2400" b="1" dirty="0" smtClean="0"/>
              <a:t> in </a:t>
            </a:r>
            <a:r>
              <a:rPr lang="es-ES" altLang="en-US" sz="2400" b="1" dirty="0" err="1" smtClean="0"/>
              <a:t>Wales</a:t>
            </a:r>
            <a:endParaRPr lang="es-ES" altLang="en-US" sz="2400" b="1" dirty="0" smtClean="0"/>
          </a:p>
        </p:txBody>
      </p:sp>
      <p:grpSp>
        <p:nvGrpSpPr>
          <p:cNvPr id="46083" name="Group 3"/>
          <p:cNvGrpSpPr>
            <a:grpSpLocks/>
          </p:cNvGrpSpPr>
          <p:nvPr/>
        </p:nvGrpSpPr>
        <p:grpSpPr bwMode="auto">
          <a:xfrm>
            <a:off x="1588" y="66675"/>
            <a:ext cx="9034462" cy="684213"/>
            <a:chOff x="1149" y="66530"/>
            <a:chExt cx="9035406" cy="683568"/>
          </a:xfrm>
        </p:grpSpPr>
        <p:pic>
          <p:nvPicPr>
            <p:cNvPr id="4608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15"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smtClean="0">
                  <a:solidFill>
                    <a:srgbClr val="0070C0"/>
                  </a:solidFill>
                  <a:latin typeface="Calibri" pitchFamily="34" charset="0"/>
                </a:rPr>
                <a:t>WELLBEING FUTURE GENERATIONS (WALES) ACT 2015</a:t>
              </a:r>
              <a:endParaRPr lang="en-GB" sz="1400" b="1" dirty="0">
                <a:solidFill>
                  <a:srgbClr val="0070C0"/>
                </a:solidFill>
                <a:latin typeface="Calibri" pitchFamily="34" charset="0"/>
              </a:endParaRPr>
            </a:p>
          </p:txBody>
        </p:sp>
        <p:pic>
          <p:nvPicPr>
            <p:cNvPr id="4608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extBox 1"/>
          <p:cNvSpPr txBox="1"/>
          <p:nvPr/>
        </p:nvSpPr>
        <p:spPr>
          <a:xfrm>
            <a:off x="663685" y="1291474"/>
            <a:ext cx="7704137" cy="1200329"/>
          </a:xfrm>
          <a:prstGeom prst="rect">
            <a:avLst/>
          </a:prstGeom>
          <a:noFill/>
        </p:spPr>
        <p:txBody>
          <a:bodyPr wrap="square" rtlCol="0">
            <a:spAutoFit/>
          </a:bodyPr>
          <a:lstStyle/>
          <a:p>
            <a:r>
              <a:rPr lang="en-US" dirty="0" smtClean="0">
                <a:latin typeface="+mj-lt"/>
              </a:rPr>
              <a:t>Wellbeing Future Generations (Wales) Act 2015</a:t>
            </a:r>
          </a:p>
          <a:p>
            <a:endParaRPr lang="en-US" dirty="0" smtClean="0">
              <a:latin typeface="+mj-lt"/>
            </a:endParaRPr>
          </a:p>
          <a:p>
            <a:r>
              <a:rPr lang="en-US" dirty="0" smtClean="0">
                <a:latin typeface="+mj-lt"/>
              </a:rPr>
              <a:t>The Commissioner for Future Generations</a:t>
            </a:r>
            <a:endParaRPr lang="en-GB" dirty="0">
              <a:latin typeface="+mj-lt"/>
            </a:endParaRPr>
          </a:p>
        </p:txBody>
      </p:sp>
      <p:sp>
        <p:nvSpPr>
          <p:cNvPr id="3" name="TextBox 2"/>
          <p:cNvSpPr txBox="1"/>
          <p:nvPr/>
        </p:nvSpPr>
        <p:spPr>
          <a:xfrm>
            <a:off x="693021" y="2924944"/>
            <a:ext cx="7704856" cy="2862322"/>
          </a:xfrm>
          <a:prstGeom prst="rect">
            <a:avLst/>
          </a:prstGeom>
          <a:noFill/>
        </p:spPr>
        <p:txBody>
          <a:bodyPr wrap="square" rtlCol="0">
            <a:spAutoFit/>
          </a:bodyPr>
          <a:lstStyle/>
          <a:p>
            <a:r>
              <a:rPr lang="en-US" sz="2000" dirty="0" smtClean="0">
                <a:latin typeface="+mj-lt"/>
              </a:rPr>
              <a:t>Act as a guardian for the interests of future generations in Wales and support the public bodies listed in the Act</a:t>
            </a:r>
          </a:p>
          <a:p>
            <a:endParaRPr lang="en-US" sz="2000" dirty="0">
              <a:latin typeface="+mj-lt"/>
            </a:endParaRPr>
          </a:p>
          <a:p>
            <a:pPr marL="342900" indent="-342900">
              <a:buFontTx/>
              <a:buChar char="-"/>
            </a:pPr>
            <a:r>
              <a:rPr lang="en-US" sz="2000" dirty="0" smtClean="0">
                <a:latin typeface="+mj-lt"/>
              </a:rPr>
              <a:t>Advise, encourage and promote</a:t>
            </a:r>
          </a:p>
          <a:p>
            <a:pPr marL="342900" indent="-342900">
              <a:buFontTx/>
              <a:buChar char="-"/>
            </a:pPr>
            <a:r>
              <a:rPr lang="en-US" sz="2000" dirty="0" smtClean="0">
                <a:latin typeface="+mj-lt"/>
              </a:rPr>
              <a:t>Research</a:t>
            </a:r>
          </a:p>
          <a:p>
            <a:pPr marL="342900" indent="-342900">
              <a:buFontTx/>
              <a:buChar char="-"/>
            </a:pPr>
            <a:r>
              <a:rPr lang="en-US" sz="2000" dirty="0" smtClean="0">
                <a:latin typeface="+mj-lt"/>
              </a:rPr>
              <a:t>Carry out reviews</a:t>
            </a:r>
          </a:p>
          <a:p>
            <a:pPr marL="342900" indent="-342900">
              <a:buFontTx/>
              <a:buChar char="-"/>
            </a:pPr>
            <a:r>
              <a:rPr lang="en-US" sz="2000" dirty="0" smtClean="0">
                <a:latin typeface="+mj-lt"/>
              </a:rPr>
              <a:t>Make recommendations</a:t>
            </a:r>
          </a:p>
          <a:p>
            <a:pPr marL="342900" indent="-342900">
              <a:buFontTx/>
              <a:buChar char="-"/>
            </a:pPr>
            <a:r>
              <a:rPr lang="en-US" sz="2000" dirty="0" smtClean="0">
                <a:latin typeface="+mj-lt"/>
              </a:rPr>
              <a:t>Future Generations Report</a:t>
            </a:r>
          </a:p>
          <a:p>
            <a:pPr marL="342900" indent="-342900">
              <a:buFontTx/>
              <a:buChar char="-"/>
            </a:pPr>
            <a:r>
              <a:rPr lang="en-US" sz="2000" dirty="0" smtClean="0">
                <a:latin typeface="+mj-lt"/>
              </a:rPr>
              <a:t>Supported by an Advisory Panel</a:t>
            </a:r>
            <a:endParaRPr lang="en-GB" sz="2000" dirty="0">
              <a:latin typeface="+mj-lt"/>
            </a:endParaRPr>
          </a:p>
        </p:txBody>
      </p:sp>
    </p:spTree>
    <p:extLst>
      <p:ext uri="{BB962C8B-B14F-4D97-AF65-F5344CB8AC3E}">
        <p14:creationId xmlns:p14="http://schemas.microsoft.com/office/powerpoint/2010/main" val="195871208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12"/>
          <p:cNvSpPr txBox="1">
            <a:spLocks noChangeArrowheads="1"/>
          </p:cNvSpPr>
          <p:nvPr/>
        </p:nvSpPr>
        <p:spPr bwMode="auto">
          <a:xfrm>
            <a:off x="680797" y="761327"/>
            <a:ext cx="7704137"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b="1" dirty="0" err="1" smtClean="0"/>
              <a:t>Implementation</a:t>
            </a:r>
            <a:r>
              <a:rPr lang="es-ES" altLang="en-US" sz="2400" b="1" dirty="0" smtClean="0"/>
              <a:t> in </a:t>
            </a:r>
            <a:r>
              <a:rPr lang="es-ES" altLang="en-US" sz="2400" b="1" dirty="0" err="1" smtClean="0"/>
              <a:t>Wales</a:t>
            </a:r>
            <a:endParaRPr lang="es-ES" altLang="en-US" sz="2400" b="1" dirty="0" smtClean="0"/>
          </a:p>
        </p:txBody>
      </p:sp>
      <p:grpSp>
        <p:nvGrpSpPr>
          <p:cNvPr id="46083" name="Group 3"/>
          <p:cNvGrpSpPr>
            <a:grpSpLocks/>
          </p:cNvGrpSpPr>
          <p:nvPr/>
        </p:nvGrpSpPr>
        <p:grpSpPr bwMode="auto">
          <a:xfrm>
            <a:off x="1588" y="66675"/>
            <a:ext cx="9034462" cy="684213"/>
            <a:chOff x="1149" y="66530"/>
            <a:chExt cx="9035406" cy="683568"/>
          </a:xfrm>
        </p:grpSpPr>
        <p:pic>
          <p:nvPicPr>
            <p:cNvPr id="4608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15"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smtClean="0">
                  <a:solidFill>
                    <a:srgbClr val="0070C0"/>
                  </a:solidFill>
                  <a:latin typeface="Calibri" pitchFamily="34" charset="0"/>
                </a:rPr>
                <a:t>WELLBEING FUTURE GENERATIONS (WALES) ACT 2015</a:t>
              </a:r>
              <a:endParaRPr lang="en-GB" sz="1400" b="1" dirty="0">
                <a:solidFill>
                  <a:srgbClr val="0070C0"/>
                </a:solidFill>
                <a:latin typeface="Calibri" pitchFamily="34" charset="0"/>
              </a:endParaRPr>
            </a:p>
          </p:txBody>
        </p:sp>
        <p:pic>
          <p:nvPicPr>
            <p:cNvPr id="4608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extBox 1"/>
          <p:cNvSpPr txBox="1"/>
          <p:nvPr/>
        </p:nvSpPr>
        <p:spPr>
          <a:xfrm>
            <a:off x="663685" y="1291474"/>
            <a:ext cx="7704137" cy="1569660"/>
          </a:xfrm>
          <a:prstGeom prst="rect">
            <a:avLst/>
          </a:prstGeom>
          <a:noFill/>
        </p:spPr>
        <p:txBody>
          <a:bodyPr wrap="square" rtlCol="0">
            <a:spAutoFit/>
          </a:bodyPr>
          <a:lstStyle/>
          <a:p>
            <a:r>
              <a:rPr lang="en-US" dirty="0" smtClean="0">
                <a:latin typeface="+mj-lt"/>
              </a:rPr>
              <a:t>Wellbeing Future Generations (Wales) Act 2015</a:t>
            </a:r>
            <a:endParaRPr lang="en-US" dirty="0">
              <a:latin typeface="+mj-lt"/>
            </a:endParaRPr>
          </a:p>
          <a:p>
            <a:endParaRPr lang="en-US" dirty="0" smtClean="0">
              <a:latin typeface="+mj-lt"/>
            </a:endParaRPr>
          </a:p>
          <a:p>
            <a:endParaRPr lang="en-US" dirty="0">
              <a:latin typeface="+mj-lt"/>
            </a:endParaRPr>
          </a:p>
          <a:p>
            <a:r>
              <a:rPr lang="en-US" dirty="0" smtClean="0">
                <a:latin typeface="+mj-lt"/>
              </a:rPr>
              <a:t>More information</a:t>
            </a:r>
          </a:p>
        </p:txBody>
      </p:sp>
      <p:sp>
        <p:nvSpPr>
          <p:cNvPr id="4" name="Rectangle 3">
            <a:hlinkClick r:id="rId4"/>
          </p:cNvPr>
          <p:cNvSpPr/>
          <p:nvPr/>
        </p:nvSpPr>
        <p:spPr>
          <a:xfrm>
            <a:off x="680797" y="3547497"/>
            <a:ext cx="7995658" cy="461665"/>
          </a:xfrm>
          <a:prstGeom prst="rect">
            <a:avLst/>
          </a:prstGeom>
        </p:spPr>
        <p:txBody>
          <a:bodyPr wrap="square">
            <a:spAutoFit/>
          </a:bodyPr>
          <a:lstStyle/>
          <a:p>
            <a:r>
              <a:rPr lang="en-GB" dirty="0">
                <a:solidFill>
                  <a:srgbClr val="0070C0"/>
                </a:solidFill>
              </a:rPr>
              <a:t>http://futuregenerations.wales/about-us/future-generations-act/</a:t>
            </a:r>
          </a:p>
        </p:txBody>
      </p:sp>
      <p:sp>
        <p:nvSpPr>
          <p:cNvPr id="5" name="TextBox 4">
            <a:hlinkClick r:id="rId5"/>
          </p:cNvPr>
          <p:cNvSpPr txBox="1"/>
          <p:nvPr/>
        </p:nvSpPr>
        <p:spPr>
          <a:xfrm>
            <a:off x="3380737" y="5157192"/>
            <a:ext cx="2304256" cy="461665"/>
          </a:xfrm>
          <a:prstGeom prst="rect">
            <a:avLst/>
          </a:prstGeom>
          <a:noFill/>
        </p:spPr>
        <p:txBody>
          <a:bodyPr wrap="square" rtlCol="0">
            <a:spAutoFit/>
          </a:bodyPr>
          <a:lstStyle/>
          <a:p>
            <a:pPr algn="ctr"/>
            <a:r>
              <a:rPr lang="en-US" b="1" dirty="0" smtClean="0">
                <a:latin typeface="+mj-lt"/>
              </a:rPr>
              <a:t>VIDEO</a:t>
            </a:r>
            <a:endParaRPr lang="en-GB" b="1" dirty="0">
              <a:latin typeface="+mj-lt"/>
            </a:endParaRPr>
          </a:p>
        </p:txBody>
      </p:sp>
    </p:spTree>
    <p:extLst>
      <p:ext uri="{BB962C8B-B14F-4D97-AF65-F5344CB8AC3E}">
        <p14:creationId xmlns:p14="http://schemas.microsoft.com/office/powerpoint/2010/main" val="132904181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12"/>
          <p:cNvSpPr txBox="1">
            <a:spLocks noChangeArrowheads="1"/>
          </p:cNvSpPr>
          <p:nvPr/>
        </p:nvSpPr>
        <p:spPr bwMode="auto">
          <a:xfrm>
            <a:off x="680797" y="761327"/>
            <a:ext cx="7704137"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b="1" dirty="0" err="1" smtClean="0"/>
              <a:t>Exercise</a:t>
            </a:r>
            <a:endParaRPr lang="es-ES" altLang="en-US" sz="2400" b="1" dirty="0" smtClean="0"/>
          </a:p>
        </p:txBody>
      </p:sp>
      <p:grpSp>
        <p:nvGrpSpPr>
          <p:cNvPr id="46083" name="Group 3"/>
          <p:cNvGrpSpPr>
            <a:grpSpLocks/>
          </p:cNvGrpSpPr>
          <p:nvPr/>
        </p:nvGrpSpPr>
        <p:grpSpPr bwMode="auto">
          <a:xfrm>
            <a:off x="1588" y="66675"/>
            <a:ext cx="9034462" cy="684213"/>
            <a:chOff x="1149" y="66530"/>
            <a:chExt cx="9035406" cy="683568"/>
          </a:xfrm>
        </p:grpSpPr>
        <p:pic>
          <p:nvPicPr>
            <p:cNvPr id="4608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15"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smtClean="0">
                  <a:solidFill>
                    <a:srgbClr val="0070C0"/>
                  </a:solidFill>
                  <a:latin typeface="Calibri" pitchFamily="34" charset="0"/>
                </a:rPr>
                <a:t>WELLBEING FUTURE GENERATIONS (WALES) ACT 2015</a:t>
              </a:r>
              <a:endParaRPr lang="en-GB" sz="1400" b="1" dirty="0">
                <a:solidFill>
                  <a:srgbClr val="0070C0"/>
                </a:solidFill>
                <a:latin typeface="Calibri" pitchFamily="34" charset="0"/>
              </a:endParaRPr>
            </a:p>
          </p:txBody>
        </p:sp>
        <p:pic>
          <p:nvPicPr>
            <p:cNvPr id="4608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extBox 1"/>
          <p:cNvSpPr txBox="1"/>
          <p:nvPr/>
        </p:nvSpPr>
        <p:spPr>
          <a:xfrm>
            <a:off x="680797" y="1789002"/>
            <a:ext cx="3692291" cy="2677656"/>
          </a:xfrm>
          <a:prstGeom prst="rect">
            <a:avLst/>
          </a:prstGeom>
          <a:noFill/>
        </p:spPr>
        <p:txBody>
          <a:bodyPr wrap="square" rtlCol="0">
            <a:spAutoFit/>
          </a:bodyPr>
          <a:lstStyle/>
          <a:p>
            <a:r>
              <a:rPr lang="en-US" dirty="0" smtClean="0">
                <a:latin typeface="+mj-lt"/>
              </a:rPr>
              <a:t>Take the 7 goals established in the WFGWA and list at least 2 aspects you can work from your professional activity as a Facilities Manager.</a:t>
            </a:r>
            <a:endParaRPr lang="en-GB" dirty="0">
              <a:latin typeface="+mj-lt"/>
            </a:endParaRPr>
          </a:p>
        </p:txBody>
      </p:sp>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086860" y="1734978"/>
            <a:ext cx="4950718" cy="4950718"/>
          </a:xfrm>
          <a:prstGeom prst="rect">
            <a:avLst/>
          </a:prstGeom>
        </p:spPr>
      </p:pic>
    </p:spTree>
    <p:extLst>
      <p:ext uri="{BB962C8B-B14F-4D97-AF65-F5344CB8AC3E}">
        <p14:creationId xmlns:p14="http://schemas.microsoft.com/office/powerpoint/2010/main" val="231649681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12"/>
          <p:cNvSpPr txBox="1">
            <a:spLocks noChangeArrowheads="1"/>
          </p:cNvSpPr>
          <p:nvPr/>
        </p:nvSpPr>
        <p:spPr bwMode="auto">
          <a:xfrm>
            <a:off x="680797" y="761327"/>
            <a:ext cx="7704137"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s-ES" altLang="en-US" sz="2400" b="1" dirty="0" err="1" smtClean="0"/>
              <a:t>The</a:t>
            </a:r>
            <a:r>
              <a:rPr lang="es-ES" altLang="en-US" sz="2400" b="1" dirty="0" smtClean="0"/>
              <a:t> </a:t>
            </a:r>
            <a:r>
              <a:rPr lang="es-ES" altLang="en-US" sz="2400" b="1" dirty="0" err="1" smtClean="0"/>
              <a:t>National</a:t>
            </a:r>
            <a:r>
              <a:rPr lang="es-ES" altLang="en-US" sz="2400" b="1" dirty="0" smtClean="0"/>
              <a:t> </a:t>
            </a:r>
            <a:r>
              <a:rPr lang="es-ES" altLang="en-US" sz="2400" b="1" dirty="0" err="1" smtClean="0"/>
              <a:t>Indicators</a:t>
            </a:r>
            <a:endParaRPr lang="es-ES" altLang="en-US" sz="2400" b="1" dirty="0" smtClean="0"/>
          </a:p>
        </p:txBody>
      </p:sp>
      <p:grpSp>
        <p:nvGrpSpPr>
          <p:cNvPr id="46083" name="Group 3"/>
          <p:cNvGrpSpPr>
            <a:grpSpLocks/>
          </p:cNvGrpSpPr>
          <p:nvPr/>
        </p:nvGrpSpPr>
        <p:grpSpPr bwMode="auto">
          <a:xfrm>
            <a:off x="1588" y="66675"/>
            <a:ext cx="9034462" cy="684213"/>
            <a:chOff x="1149" y="66530"/>
            <a:chExt cx="9035406" cy="683568"/>
          </a:xfrm>
        </p:grpSpPr>
        <p:pic>
          <p:nvPicPr>
            <p:cNvPr id="4608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Rectangle 5"/>
            <p:cNvSpPr/>
            <p:nvPr/>
          </p:nvSpPr>
          <p:spPr>
            <a:xfrm>
              <a:off x="683845" y="82390"/>
              <a:ext cx="8352710" cy="4599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prstClr val="white"/>
                </a:solidFill>
              </a:endParaRPr>
            </a:p>
          </p:txBody>
        </p:sp>
        <p:sp>
          <p:nvSpPr>
            <p:cNvPr id="15" name="Rectangle 6"/>
            <p:cNvSpPr/>
            <p:nvPr/>
          </p:nvSpPr>
          <p:spPr>
            <a:xfrm>
              <a:off x="685432" y="137901"/>
              <a:ext cx="8351123" cy="269621"/>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smtClean="0">
                  <a:solidFill>
                    <a:srgbClr val="0070C0"/>
                  </a:solidFill>
                  <a:latin typeface="Calibri" pitchFamily="34" charset="0"/>
                </a:rPr>
                <a:t>WELLBEING FUTURE GENERATIONS (WALES) ACT 2015</a:t>
              </a:r>
              <a:endParaRPr lang="en-GB" sz="1400" b="1" dirty="0">
                <a:solidFill>
                  <a:srgbClr val="0070C0"/>
                </a:solidFill>
                <a:latin typeface="Calibri" pitchFamily="34" charset="0"/>
              </a:endParaRPr>
            </a:p>
          </p:txBody>
        </p:sp>
        <p:pic>
          <p:nvPicPr>
            <p:cNvPr id="4608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1026" name="Picture 2" descr="Scorecard&#10;â¢ Our indicators, not the Welsh Governmentâs&#10;â¢ Measuring progress against the goals&#10;â¢ Population not performance..."/>
          <p:cNvPicPr>
            <a:picLocks noChangeAspect="1" noChangeArrowheads="1"/>
          </p:cNvPicPr>
          <p:nvPr/>
        </p:nvPicPr>
        <p:blipFill rotWithShape="1">
          <a:blip r:embed="rId4">
            <a:extLst>
              <a:ext uri="{28A0092B-C50C-407E-A947-70E740481C1C}">
                <a14:useLocalDpi xmlns:a14="http://schemas.microsoft.com/office/drawing/2010/main" val="0"/>
              </a:ext>
            </a:extLst>
          </a:blip>
          <a:srcRect t="24219" b="14228"/>
          <a:stretch/>
        </p:blipFill>
        <p:spPr bwMode="auto">
          <a:xfrm>
            <a:off x="467544" y="1844824"/>
            <a:ext cx="6904649" cy="315778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827683" y="5329729"/>
            <a:ext cx="1944216" cy="400110"/>
          </a:xfrm>
          <a:prstGeom prst="rect">
            <a:avLst/>
          </a:prstGeom>
          <a:noFill/>
        </p:spPr>
        <p:txBody>
          <a:bodyPr wrap="square" rtlCol="0">
            <a:spAutoFit/>
          </a:bodyPr>
          <a:lstStyle/>
          <a:p>
            <a:r>
              <a:rPr lang="en-US" sz="2000" dirty="0" smtClean="0">
                <a:latin typeface="+mj-lt"/>
              </a:rPr>
              <a:t>46 indicators</a:t>
            </a:r>
            <a:endParaRPr lang="en-GB" sz="2000" dirty="0">
              <a:latin typeface="+mj-lt"/>
            </a:endParaRPr>
          </a:p>
        </p:txBody>
      </p:sp>
      <p:sp>
        <p:nvSpPr>
          <p:cNvPr id="3" name="Rectangle 2">
            <a:hlinkClick r:id="rId5"/>
          </p:cNvPr>
          <p:cNvSpPr/>
          <p:nvPr/>
        </p:nvSpPr>
        <p:spPr>
          <a:xfrm>
            <a:off x="827683" y="5729839"/>
            <a:ext cx="8064896" cy="707886"/>
          </a:xfrm>
          <a:prstGeom prst="rect">
            <a:avLst/>
          </a:prstGeom>
        </p:spPr>
        <p:txBody>
          <a:bodyPr wrap="square">
            <a:spAutoFit/>
          </a:bodyPr>
          <a:lstStyle/>
          <a:p>
            <a:r>
              <a:rPr lang="en-GB" sz="2000" dirty="0">
                <a:solidFill>
                  <a:srgbClr val="0070C0"/>
                </a:solidFill>
              </a:rPr>
              <a:t>https://gov.wales/topics/people-and-communities/people/future-generations-act/national-indicators/?lang=en</a:t>
            </a:r>
          </a:p>
        </p:txBody>
      </p:sp>
    </p:spTree>
    <p:extLst>
      <p:ext uri="{BB962C8B-B14F-4D97-AF65-F5344CB8AC3E}">
        <p14:creationId xmlns:p14="http://schemas.microsoft.com/office/powerpoint/2010/main" val="3728412971"/>
      </p:ext>
    </p:extLst>
  </p:cSld>
  <p:clrMapOvr>
    <a:masterClrMapping/>
  </p:clrMapOvr>
  <p:timing>
    <p:tnLst>
      <p:par>
        <p:cTn id="1" dur="indefinite" restart="never" nodeType="tmRoot"/>
      </p:par>
    </p:tnLst>
  </p:timing>
</p:sld>
</file>

<file path=ppt/theme/theme1.xml><?xml version="1.0" encoding="utf-8"?>
<a:theme xmlns:a="http://schemas.openxmlformats.org/drawingml/2006/main" name="carretera">
  <a:themeElements>
    <a:clrScheme name="carretera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arretera">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carretera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arretera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arretera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arretera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arretera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arretera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arretera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arretera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arretera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arretera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arretera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arretera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ema de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1444</TotalTime>
  <Words>1382</Words>
  <Application>Microsoft Office PowerPoint</Application>
  <PresentationFormat>On-screen Show (4:3)</PresentationFormat>
  <Paragraphs>220</Paragraphs>
  <Slides>33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Arial Black</vt:lpstr>
      <vt:lpstr>Calibri</vt:lpstr>
      <vt:lpstr>Times New Roman</vt:lpstr>
      <vt:lpstr>carretera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USO PERSONAL</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SOSTENIBILIDAD  CONCEPTOS ASOCIADOS</dc:title>
  <dc:subject/>
  <dc:creator>Juan Antonio Ferriz Papí</dc:creator>
  <cp:keywords/>
  <dc:description/>
  <cp:lastModifiedBy>Juan</cp:lastModifiedBy>
  <cp:revision>30</cp:revision>
  <dcterms:created xsi:type="dcterms:W3CDTF">2009-01-20T09:54:04Z</dcterms:created>
  <dcterms:modified xsi:type="dcterms:W3CDTF">2019-02-28T23:16:40Z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TC011408103082</vt:lpwstr>
  </property>
</Properties>
</file>