
<file path=[Content_Types].xml><?xml version="1.0" encoding="utf-8"?>
<Types xmlns="http://schemas.openxmlformats.org/package/2006/content-types">
  <Default Extension="rels" ContentType="application/vnd.openxmlformats-package.relationships+xml"/>
  <Override PartName="/ppt/slideLayouts/slideLayout1.xml" ContentType="application/vnd.openxmlformats-officedocument.presentationml.slideLayout+xml"/>
  <Default Extension="png" ContentType="image/png"/>
  <Override PartName="/ppt/slides/slide11.xml" ContentType="application/vnd.openxmlformats-officedocument.presentationml.slide+xml"/>
  <Default Extension="xml" ContentType="application/xml"/>
  <Override PartName="/ppt/slides/slide9.xml" ContentType="application/vnd.openxmlformats-officedocument.presentationml.slide+xml"/>
  <Default Extension="jpeg" ContentType="image/jpeg"/>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slideLayouts/slideLayout6.xml" ContentType="application/vnd.openxmlformats-officedocument.presentationml.slideLayout+xml"/>
  <Override PartName="/ppt/slides/slide5.xml" ContentType="application/vnd.openxmlformats-officedocument.presentationml.slide+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3.xml" ContentType="application/vnd.openxmlformats-officedocument.presentationml.slide+xml"/>
  <Override PartName="/ppt/slideLayouts/slideLayout1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slideLayouts/slideLayout2.xml" ContentType="application/vnd.openxmlformats-officedocument.presentationml.slideLayout+xml"/>
  <Override PartName="/ppt/slides/slide1.xml" ContentType="application/vnd.openxmlformats-officedocument.presentationml.slide+xml"/>
  <Override PartName="/ppt/slides/slide12.xml" ContentType="application/vnd.openxmlformats-officedocument.presentationml.slide+xml"/>
  <Default Extension="bin" ContentType="application/vnd.openxmlformats-officedocument.presentationml.printerSettings"/>
  <Override PartName="/ppt/slides/slide10.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8.xml" ContentType="application/vnd.openxmlformats-officedocument.presentationml.slide+xml"/>
  <Override PartName="/ppt/presentation.xml" ContentType="application/vnd.openxmlformats-officedocument.presentationml.presentation.main+xml"/>
  <Override PartName="/ppt/slideLayouts/slideLayout7.xml" ContentType="application/vnd.openxmlformats-officedocument.presentationml.slideLayout+xml"/>
  <Override PartName="/ppt/slides/slide6.xml" ContentType="application/vnd.openxmlformats-officedocument.presentationml.slide+xml"/>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slideLayouts/slideLayout3.xml" ContentType="application/vnd.openxmlformats-officedocument.presentationml.slideLayout+xml"/>
  <Override PartName="/ppt/slides/slide2.xml" ContentType="application/vnd.openxmlformats-officedocument.presentationml.slide+xml"/>
  <Override PartName="/ppt/slides/slide13.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Lst>
  <p:sldIdLst>
    <p:sldId id="256" r:id="rId2"/>
    <p:sldId id="266" r:id="rId3"/>
    <p:sldId id="278" r:id="rId4"/>
    <p:sldId id="277" r:id="rId5"/>
    <p:sldId id="267" r:id="rId6"/>
    <p:sldId id="268" r:id="rId7"/>
    <p:sldId id="269" r:id="rId8"/>
    <p:sldId id="272" r:id="rId9"/>
    <p:sldId id="273" r:id="rId10"/>
    <p:sldId id="275" r:id="rId11"/>
    <p:sldId id="274" r:id="rId12"/>
    <p:sldId id="276" r:id="rId13"/>
    <p:sldId id="271"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snapToGrid="0" snapToObjects="1">
      <p:cViewPr varScale="1">
        <p:scale>
          <a:sx n="143" d="100"/>
          <a:sy n="143" d="100"/>
        </p:scale>
        <p:origin x="-1352" y="-112"/>
      </p:cViewPr>
      <p:guideLst>
        <p:guide orient="horz" pos="2160"/>
        <p:guide pos="3715"/>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printerSettings" Target="printerSettings/printerSettings1.bin"/><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9/30/15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9/30/15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E9709EA-B053-9440-AC0E-8F28FDF28B10}" type="datetimeFigureOut">
              <a:rPr lang="en-US" smtClean="0"/>
              <a:pPr/>
              <a:t>9/30/15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5E9709EA-B053-9440-AC0E-8F28FDF28B10}" type="datetimeFigureOut">
              <a:rPr lang="en-US" smtClean="0"/>
              <a:pPr/>
              <a:t>9/30/15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5E9709EA-B053-9440-AC0E-8F28FDF28B10}" type="datetimeFigureOut">
              <a:rPr lang="en-US" smtClean="0"/>
              <a:pPr/>
              <a:t>9/30/15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5E9709EA-B053-9440-AC0E-8F28FDF28B10}" type="datetimeFigureOut">
              <a:rPr lang="en-US" smtClean="0"/>
              <a:pPr/>
              <a:t>9/30/15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9709EA-B053-9440-AC0E-8F28FDF28B10}" type="datetimeFigureOut">
              <a:rPr lang="en-US" smtClean="0"/>
              <a:pPr/>
              <a:t>9/30/15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9/30/15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9/30/15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9/30/15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9/30/15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9709EA-B053-9440-AC0E-8F28FDF28B10}" type="datetimeFigureOut">
              <a:rPr lang="en-US" smtClean="0"/>
              <a:pPr/>
              <a:t>9/30/15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67BCAB-080D-5A4B-9013-6F5CE942D0E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blipFill rotWithShape="1">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019910" y="2800559"/>
            <a:ext cx="7772400" cy="1470025"/>
          </a:xfrm>
        </p:spPr>
        <p:txBody>
          <a:bodyPr/>
          <a:lstStyle/>
          <a:p>
            <a:r>
              <a:rPr lang="en-US" dirty="0" smtClean="0"/>
              <a:t>Research Methods &amp; Communication</a:t>
            </a:r>
            <a:endParaRPr lang="en-US" dirty="0"/>
          </a:p>
        </p:txBody>
      </p:sp>
      <p:sp>
        <p:nvSpPr>
          <p:cNvPr id="3" name="Subtitle 2"/>
          <p:cNvSpPr>
            <a:spLocks noGrp="1"/>
          </p:cNvSpPr>
          <p:nvPr>
            <p:ph type="subTitle" idx="1"/>
          </p:nvPr>
        </p:nvSpPr>
        <p:spPr>
          <a:xfrm>
            <a:off x="3329448" y="4555719"/>
            <a:ext cx="5151923" cy="1278798"/>
          </a:xfrm>
        </p:spPr>
        <p:txBody>
          <a:bodyPr/>
          <a:lstStyle/>
          <a:p>
            <a:r>
              <a:rPr lang="en-US" dirty="0" smtClean="0"/>
              <a:t>2: Quality Criteria in Research?</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Concepts</a:t>
            </a:r>
            <a:endParaRPr lang="en-US" dirty="0"/>
          </a:p>
        </p:txBody>
      </p:sp>
      <p:sp>
        <p:nvSpPr>
          <p:cNvPr id="3" name="Content Placeholder 2"/>
          <p:cNvSpPr>
            <a:spLocks noGrp="1"/>
          </p:cNvSpPr>
          <p:nvPr>
            <p:ph idx="1"/>
          </p:nvPr>
        </p:nvSpPr>
        <p:spPr/>
        <p:txBody>
          <a:bodyPr/>
          <a:lstStyle/>
          <a:p>
            <a:pPr marL="177800" indent="-177800"/>
            <a:r>
              <a:rPr lang="en-US" dirty="0" smtClean="0"/>
              <a:t> Finding out information.</a:t>
            </a:r>
          </a:p>
          <a:p>
            <a:pPr marL="177800" indent="-177800"/>
            <a:r>
              <a:rPr lang="en-US" dirty="0" smtClean="0"/>
              <a:t> </a:t>
            </a:r>
            <a:r>
              <a:rPr lang="en-US" dirty="0" smtClean="0"/>
              <a:t>Systematic approach.</a:t>
            </a:r>
            <a:endParaRPr lang="en-US" dirty="0" smtClean="0"/>
          </a:p>
          <a:p>
            <a:pPr marL="177800" indent="-177800"/>
            <a:r>
              <a:rPr lang="en-US" dirty="0" smtClean="0"/>
              <a:t> Asking a question </a:t>
            </a:r>
            <a:r>
              <a:rPr lang="en-US" dirty="0" smtClean="0"/>
              <a:t>(t</a:t>
            </a:r>
            <a:r>
              <a:rPr lang="en-US" dirty="0" smtClean="0"/>
              <a:t>esting </a:t>
            </a:r>
            <a:r>
              <a:rPr lang="en-US" dirty="0" smtClean="0"/>
              <a:t>a </a:t>
            </a:r>
            <a:r>
              <a:rPr lang="en-US" dirty="0" smtClean="0"/>
              <a:t>hypothesis).</a:t>
            </a:r>
          </a:p>
          <a:p>
            <a:pPr marL="177800" indent="-177800"/>
            <a:r>
              <a:rPr lang="en-US" dirty="0" smtClean="0"/>
              <a:t> Process.</a:t>
            </a:r>
          </a:p>
          <a:p>
            <a:pPr marL="177800" indent="-177800"/>
            <a:r>
              <a:rPr lang="en-US" dirty="0" smtClean="0"/>
              <a:t> </a:t>
            </a:r>
            <a:r>
              <a:rPr lang="en-US" smtClean="0"/>
              <a:t>Evaluation and analysis</a:t>
            </a:r>
            <a:r>
              <a:rPr lang="en-US" dirty="0" smtClean="0"/>
              <a:t>.</a:t>
            </a:r>
          </a:p>
          <a:p>
            <a:pPr marL="177800" indent="-177800"/>
            <a:r>
              <a:rPr lang="en-US" dirty="0" smtClean="0"/>
              <a:t> Being critical.</a:t>
            </a: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Process</a:t>
            </a:r>
            <a:endParaRPr lang="en-US" dirty="0"/>
          </a:p>
        </p:txBody>
      </p:sp>
      <p:sp>
        <p:nvSpPr>
          <p:cNvPr id="3" name="Content Placeholder 2"/>
          <p:cNvSpPr>
            <a:spLocks noGrp="1"/>
          </p:cNvSpPr>
          <p:nvPr>
            <p:ph idx="1"/>
          </p:nvPr>
        </p:nvSpPr>
        <p:spPr/>
        <p:txBody>
          <a:bodyPr/>
          <a:lstStyle/>
          <a:p>
            <a:pPr>
              <a:buNone/>
            </a:pPr>
            <a:r>
              <a:rPr lang="en-US" dirty="0" smtClean="0"/>
              <a:t>Research is a process:</a:t>
            </a:r>
          </a:p>
          <a:p>
            <a:pPr marL="514350" indent="-514350">
              <a:buFont typeface="+mj-lt"/>
              <a:buAutoNum type="arabicPeriod"/>
            </a:pPr>
            <a:r>
              <a:rPr lang="en-US" dirty="0" smtClean="0"/>
              <a:t>It goes beyond description, to offer an explanation.</a:t>
            </a:r>
          </a:p>
          <a:p>
            <a:pPr marL="514350" indent="-514350">
              <a:buFont typeface="+mj-lt"/>
              <a:buAutoNum type="arabicPeriod"/>
            </a:pPr>
            <a:r>
              <a:rPr lang="en-US" dirty="0" smtClean="0"/>
              <a:t>This can then be used to derive a theory (i.e. generalizing results).</a:t>
            </a:r>
          </a:p>
          <a:p>
            <a:pPr marL="514350" indent="-514350">
              <a:buFont typeface="+mj-lt"/>
              <a:buAutoNum type="arabicPeriod"/>
            </a:pPr>
            <a:r>
              <a:rPr lang="en-US" dirty="0" smtClean="0"/>
              <a:t>This theory can then be used to predict future events.</a:t>
            </a:r>
          </a:p>
          <a:p>
            <a:pPr marL="514350" indent="-514350">
              <a:buFont typeface="+mj-lt"/>
              <a:buAutoNum type="arabicPeriod"/>
            </a:pPr>
            <a:r>
              <a:rPr lang="en-US" dirty="0" smtClean="0"/>
              <a:t>Research is incremental and accumulative.</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Overview: the Research Onion</a:t>
            </a:r>
            <a:endParaRPr lang="en-US" dirty="0"/>
          </a:p>
        </p:txBody>
      </p:sp>
      <p:pic>
        <p:nvPicPr>
          <p:cNvPr id="5" name="Picture 4" descr="researchonion.jpg"/>
          <p:cNvPicPr>
            <a:picLocks noChangeAspect="1"/>
          </p:cNvPicPr>
          <p:nvPr/>
        </p:nvPicPr>
        <p:blipFill>
          <a:blip r:embed="rId2"/>
          <a:stretch>
            <a:fillRect/>
          </a:stretch>
        </p:blipFill>
        <p:spPr>
          <a:xfrm>
            <a:off x="971550" y="1324350"/>
            <a:ext cx="7200900" cy="5205984"/>
          </a:xfrm>
          <a:prstGeom prst="rect">
            <a:avLst/>
          </a:prstGeom>
        </p:spPr>
      </p:pic>
      <p:sp>
        <p:nvSpPr>
          <p:cNvPr id="6" name="TextBox 5"/>
          <p:cNvSpPr txBox="1"/>
          <p:nvPr/>
        </p:nvSpPr>
        <p:spPr>
          <a:xfrm>
            <a:off x="1581437" y="6600967"/>
            <a:ext cx="5981125" cy="276999"/>
          </a:xfrm>
          <a:prstGeom prst="rect">
            <a:avLst/>
          </a:prstGeom>
          <a:noFill/>
        </p:spPr>
        <p:txBody>
          <a:bodyPr wrap="square" rtlCol="0">
            <a:spAutoFit/>
          </a:bodyPr>
          <a:lstStyle/>
          <a:p>
            <a:pPr algn="ctr"/>
            <a:r>
              <a:rPr lang="en-US" sz="1200" dirty="0" smtClean="0"/>
              <a:t>From: Saunders, Lewis &amp; </a:t>
            </a:r>
            <a:r>
              <a:rPr lang="en-US" sz="1200" dirty="0" err="1" smtClean="0"/>
              <a:t>Thornhill</a:t>
            </a:r>
            <a:r>
              <a:rPr lang="en-US" sz="1200" dirty="0" smtClean="0"/>
              <a:t> (2007)</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Quality Concepts</a:t>
            </a:r>
            <a:endParaRPr lang="en-US" dirty="0"/>
          </a:p>
        </p:txBody>
      </p:sp>
      <p:sp>
        <p:nvSpPr>
          <p:cNvPr id="3" name="Content Placeholder 2"/>
          <p:cNvSpPr>
            <a:spLocks noGrp="1"/>
          </p:cNvSpPr>
          <p:nvPr>
            <p:ph idx="1"/>
          </p:nvPr>
        </p:nvSpPr>
        <p:spPr/>
        <p:txBody>
          <a:bodyPr>
            <a:normAutofit lnSpcReduction="10000"/>
          </a:bodyPr>
          <a:lstStyle/>
          <a:p>
            <a:pPr marL="0" indent="0">
              <a:buNone/>
            </a:pPr>
            <a:r>
              <a:rPr lang="en-US" sz="2400" dirty="0" smtClean="0"/>
              <a:t>Research is:</a:t>
            </a:r>
          </a:p>
          <a:p>
            <a:pPr marL="457200" indent="-457200">
              <a:buFont typeface="+mj-lt"/>
              <a:buAutoNum type="arabicPeriod"/>
            </a:pPr>
            <a:r>
              <a:rPr lang="en-US" sz="2400" dirty="0" smtClean="0"/>
              <a:t>Structured and purposeful. The process is organized and conducted in a controlled and meaningful way.</a:t>
            </a:r>
          </a:p>
          <a:p>
            <a:pPr marL="457200" indent="-457200">
              <a:buFont typeface="+mj-lt"/>
              <a:buAutoNum type="arabicPeriod"/>
            </a:pPr>
            <a:r>
              <a:rPr lang="en-US" sz="2400" dirty="0" smtClean="0"/>
              <a:t>Rigorous. Every aspect of the research should be strictly and scrupulously planned, including such things as data collection and analysis, experimental and methodological design, ethics, etc.</a:t>
            </a:r>
          </a:p>
          <a:p>
            <a:pPr marL="457200" indent="-457200">
              <a:buFont typeface="+mj-lt"/>
              <a:buAutoNum type="arabicPeriod"/>
            </a:pPr>
            <a:r>
              <a:rPr lang="en-US" sz="2400" dirty="0" smtClean="0"/>
              <a:t>Robust and defensible. Research should be open to outside evaluation and the researcher should be able to defend any conclusions using evidence from within.</a:t>
            </a:r>
          </a:p>
          <a:p>
            <a:pPr marL="457200" indent="-457200">
              <a:buFont typeface="+mj-lt"/>
              <a:buAutoNum type="arabicPeriod"/>
            </a:pPr>
            <a:r>
              <a:rPr lang="en-US" sz="2400" dirty="0" smtClean="0"/>
              <a:t>Systematic. Every aspect of the research is consistent and coherent.</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Validity</a:t>
            </a:r>
            <a:endParaRPr lang="en-US" dirty="0"/>
          </a:p>
        </p:txBody>
      </p:sp>
      <p:sp>
        <p:nvSpPr>
          <p:cNvPr id="3" name="Content Placeholder 2"/>
          <p:cNvSpPr>
            <a:spLocks noGrp="1"/>
          </p:cNvSpPr>
          <p:nvPr>
            <p:ph idx="1"/>
          </p:nvPr>
        </p:nvSpPr>
        <p:spPr/>
        <p:txBody>
          <a:bodyPr>
            <a:normAutofit/>
          </a:bodyPr>
          <a:lstStyle/>
          <a:p>
            <a:pPr marL="0" indent="0">
              <a:buNone/>
            </a:pPr>
            <a:r>
              <a:rPr lang="en-US" dirty="0" smtClean="0"/>
              <a:t>Data is </a:t>
            </a:r>
            <a:r>
              <a:rPr lang="en-US" u="sng" dirty="0" smtClean="0"/>
              <a:t>valid</a:t>
            </a:r>
            <a:r>
              <a:rPr lang="en-US" dirty="0" smtClean="0"/>
              <a:t>: it clearly reflects the reality it purports to represent.</a:t>
            </a:r>
          </a:p>
          <a:p>
            <a:pPr marL="0" indent="0">
              <a:buNone/>
            </a:pPr>
            <a:endParaRPr lang="en-US" dirty="0" smtClean="0"/>
          </a:p>
          <a:p>
            <a:pPr marL="0" indent="0">
              <a:buNone/>
            </a:pPr>
            <a:r>
              <a:rPr lang="en-US" dirty="0" smtClean="0"/>
              <a:t>"Validity is a measure of research quality, meaning that the data we are planning to to gather and work with to address our research question is a close representation of the aspects of reality we are studying." </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Credibility</a:t>
            </a:r>
            <a:endParaRPr lang="en-US" dirty="0"/>
          </a:p>
        </p:txBody>
      </p:sp>
      <p:sp>
        <p:nvSpPr>
          <p:cNvPr id="3" name="Content Placeholder 2"/>
          <p:cNvSpPr>
            <a:spLocks noGrp="1"/>
          </p:cNvSpPr>
          <p:nvPr>
            <p:ph idx="1"/>
          </p:nvPr>
        </p:nvSpPr>
        <p:spPr/>
        <p:txBody>
          <a:bodyPr>
            <a:normAutofit fontScale="92500" lnSpcReduction="10000"/>
          </a:bodyPr>
          <a:lstStyle/>
          <a:p>
            <a:pPr marL="0" indent="0">
              <a:buNone/>
            </a:pPr>
            <a:r>
              <a:rPr lang="en-US" dirty="0" smtClean="0"/>
              <a:t>Interpretations and understanding are </a:t>
            </a:r>
            <a:r>
              <a:rPr lang="en-US" u="sng" dirty="0" smtClean="0"/>
              <a:t>credible</a:t>
            </a:r>
            <a:r>
              <a:rPr lang="en-US" dirty="0" smtClean="0"/>
              <a:t>: they make sense and are believable by others.</a:t>
            </a:r>
          </a:p>
          <a:p>
            <a:pPr marL="0" indent="0">
              <a:buNone/>
            </a:pPr>
            <a:endParaRPr lang="en-US" dirty="0" smtClean="0"/>
          </a:p>
          <a:p>
            <a:pPr marL="0" indent="0">
              <a:buNone/>
            </a:pPr>
            <a:r>
              <a:rPr lang="en-US" dirty="0" smtClean="0"/>
              <a:t>"The credibility of the researcher's interpretations of the data they have gathered is tested by the analysis and interpretation of of data being transparent, for example, by testing out the interpretation of the data with the research participants or by setting them alongside existing theory."</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Transparency</a:t>
            </a:r>
          </a:p>
        </p:txBody>
      </p:sp>
      <p:sp>
        <p:nvSpPr>
          <p:cNvPr id="3" name="Content Placeholder 2"/>
          <p:cNvSpPr>
            <a:spLocks noGrp="1"/>
          </p:cNvSpPr>
          <p:nvPr>
            <p:ph idx="1"/>
          </p:nvPr>
        </p:nvSpPr>
        <p:spPr/>
        <p:txBody>
          <a:bodyPr>
            <a:normAutofit/>
          </a:bodyPr>
          <a:lstStyle/>
          <a:p>
            <a:pPr marL="0" indent="0">
              <a:buNone/>
            </a:pPr>
            <a:r>
              <a:rPr lang="en-US" dirty="0" smtClean="0"/>
              <a:t>Research processes are </a:t>
            </a:r>
            <a:r>
              <a:rPr lang="en-US" u="sng" dirty="0" smtClean="0"/>
              <a:t>transparent</a:t>
            </a:r>
            <a:r>
              <a:rPr lang="en-US" dirty="0" smtClean="0"/>
              <a:t> and can be understood and reproduced by others (</a:t>
            </a:r>
            <a:r>
              <a:rPr lang="en-US" dirty="0" err="1" smtClean="0"/>
              <a:t>replicability</a:t>
            </a:r>
            <a:r>
              <a:rPr lang="en-US" dirty="0" smtClean="0"/>
              <a:t>).</a:t>
            </a:r>
          </a:p>
          <a:p>
            <a:pPr marL="0" indent="0">
              <a:buNone/>
            </a:pPr>
            <a:endParaRPr lang="en-US" dirty="0" smtClean="0"/>
          </a:p>
          <a:p>
            <a:pPr marL="0" indent="0">
              <a:buNone/>
            </a:pPr>
            <a:r>
              <a:rPr lang="en-US" dirty="0" smtClean="0"/>
              <a:t>"In a research context this means that the processes, methods, assumptions, and decisions made by the researcher are accurately recorded and available to others for scrutiny."</a:t>
            </a:r>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Reliability</a:t>
            </a:r>
          </a:p>
        </p:txBody>
      </p:sp>
      <p:sp>
        <p:nvSpPr>
          <p:cNvPr id="3" name="Content Placeholder 2"/>
          <p:cNvSpPr>
            <a:spLocks noGrp="1"/>
          </p:cNvSpPr>
          <p:nvPr>
            <p:ph idx="1"/>
          </p:nvPr>
        </p:nvSpPr>
        <p:spPr/>
        <p:txBody>
          <a:bodyPr>
            <a:normAutofit lnSpcReduction="10000"/>
          </a:bodyPr>
          <a:lstStyle/>
          <a:p>
            <a:pPr marL="0" indent="0">
              <a:buNone/>
            </a:pPr>
            <a:r>
              <a:rPr lang="en-US" dirty="0" smtClean="0"/>
              <a:t>Data collection and analysis are consistent and </a:t>
            </a:r>
            <a:r>
              <a:rPr lang="en-US" u="sng" dirty="0" smtClean="0"/>
              <a:t>reliable</a:t>
            </a:r>
            <a:r>
              <a:rPr lang="en-US" dirty="0" smtClean="0"/>
              <a:t>.</a:t>
            </a:r>
          </a:p>
          <a:p>
            <a:pPr marL="0" indent="0">
              <a:buNone/>
            </a:pPr>
            <a:endParaRPr lang="en-US" dirty="0" smtClean="0"/>
          </a:p>
          <a:p>
            <a:pPr marL="0" indent="0">
              <a:buNone/>
            </a:pPr>
            <a:r>
              <a:rPr lang="en-US" dirty="0" smtClean="0"/>
              <a:t>"A measure of research quality, meaning that another researcher would expect to find the same findings if they carried out the research in the same way, or that the original researcher would expect to obtain the same findings if they tried again in the same way."</a:t>
            </a:r>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Dependability</a:t>
            </a:r>
          </a:p>
        </p:txBody>
      </p:sp>
      <p:sp>
        <p:nvSpPr>
          <p:cNvPr id="3" name="Content Placeholder 2"/>
          <p:cNvSpPr>
            <a:spLocks noGrp="1"/>
          </p:cNvSpPr>
          <p:nvPr>
            <p:ph idx="1"/>
          </p:nvPr>
        </p:nvSpPr>
        <p:spPr/>
        <p:txBody>
          <a:bodyPr>
            <a:normAutofit lnSpcReduction="10000"/>
          </a:bodyPr>
          <a:lstStyle/>
          <a:p>
            <a:pPr marL="0" indent="0">
              <a:buNone/>
            </a:pPr>
            <a:r>
              <a:rPr lang="en-US" dirty="0" smtClean="0"/>
              <a:t>Research methods and processes are </a:t>
            </a:r>
            <a:r>
              <a:rPr lang="en-US" u="sng" dirty="0" smtClean="0"/>
              <a:t>dependable</a:t>
            </a:r>
            <a:r>
              <a:rPr lang="en-US" dirty="0" smtClean="0"/>
              <a:t> if they have been tested and carried out diligently (i.e. accurately, consistently).</a:t>
            </a:r>
          </a:p>
          <a:p>
            <a:pPr marL="0" indent="0">
              <a:buNone/>
            </a:pPr>
            <a:endParaRPr lang="en-US" dirty="0" smtClean="0"/>
          </a:p>
          <a:p>
            <a:pPr marL="0" indent="0">
              <a:buNone/>
            </a:pPr>
            <a:r>
              <a:rPr lang="en-US" dirty="0" smtClean="0"/>
              <a:t>"A measure of research quality, meaning, for example, that all data is included, and that no data is lost through unreliable audio recorders, inaccurate transcription, or through the use </a:t>
            </a:r>
            <a:r>
              <a:rPr lang="en-US" smtClean="0"/>
              <a:t>of any other </a:t>
            </a:r>
            <a:r>
              <a:rPr lang="en-US" dirty="0" smtClean="0"/>
              <a:t>unreliable mechanisms."</a:t>
            </a:r>
            <a:endParaRPr lang="en-US"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Triangulation</a:t>
            </a:r>
          </a:p>
        </p:txBody>
      </p:sp>
      <p:sp>
        <p:nvSpPr>
          <p:cNvPr id="3" name="Content Placeholder 2"/>
          <p:cNvSpPr>
            <a:spLocks noGrp="1"/>
          </p:cNvSpPr>
          <p:nvPr>
            <p:ph idx="1"/>
          </p:nvPr>
        </p:nvSpPr>
        <p:spPr/>
        <p:txBody>
          <a:bodyPr>
            <a:normAutofit/>
          </a:bodyPr>
          <a:lstStyle/>
          <a:p>
            <a:pPr marL="0" indent="0">
              <a:buNone/>
            </a:pPr>
            <a:r>
              <a:rPr lang="en-US" dirty="0" smtClean="0"/>
              <a:t>Triangulation is where multiple data sets are used to address the same question.</a:t>
            </a:r>
          </a:p>
          <a:p>
            <a:pPr marL="0" indent="0">
              <a:buNone/>
            </a:pPr>
            <a:endParaRPr lang="en-US" dirty="0" smtClean="0"/>
          </a:p>
          <a:p>
            <a:pPr marL="0" indent="0">
              <a:buNone/>
            </a:pPr>
            <a:r>
              <a:rPr lang="en-US" dirty="0" smtClean="0"/>
              <a:t>"A measure of research quality, meaning that if different types of data are collected to address the same research question, each set of data can be used to check the findings from the others."</a:t>
            </a:r>
            <a:endParaRPr lang="en-US"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Questions in Research</a:t>
            </a:r>
            <a:endParaRPr lang="en-US" dirty="0"/>
          </a:p>
        </p:txBody>
      </p:sp>
      <p:sp>
        <p:nvSpPr>
          <p:cNvPr id="3" name="Content Placeholder 2"/>
          <p:cNvSpPr>
            <a:spLocks noGrp="1"/>
          </p:cNvSpPr>
          <p:nvPr>
            <p:ph idx="1"/>
          </p:nvPr>
        </p:nvSpPr>
        <p:spPr/>
        <p:txBody>
          <a:bodyPr/>
          <a:lstStyle/>
          <a:p>
            <a:pPr marL="266700" indent="-266700"/>
            <a:r>
              <a:rPr lang="en-US" dirty="0" smtClean="0"/>
              <a:t>What is your hypothesis?</a:t>
            </a:r>
          </a:p>
          <a:p>
            <a:pPr marL="266700" indent="-266700"/>
            <a:r>
              <a:rPr lang="en-US" dirty="0" smtClean="0"/>
              <a:t>What is the scope of your research?</a:t>
            </a:r>
          </a:p>
          <a:p>
            <a:pPr marL="266700" indent="-266700"/>
            <a:r>
              <a:rPr lang="en-US" dirty="0" smtClean="0"/>
              <a:t>Will you be able to Control the variables?</a:t>
            </a:r>
          </a:p>
          <a:p>
            <a:pPr marL="177800" indent="-177800"/>
            <a:r>
              <a:rPr lang="en-US" dirty="0" smtClean="0"/>
              <a:t> Will your data be Relevant, Reliable, Valid.</a:t>
            </a:r>
          </a:p>
          <a:p>
            <a:pPr marL="177800" indent="-177800"/>
            <a:r>
              <a:rPr lang="en-US" dirty="0" smtClean="0"/>
              <a:t> Is your Process (methodology) transparent.</a:t>
            </a:r>
          </a:p>
          <a:p>
            <a:pPr marL="177800" indent="-177800"/>
            <a:r>
              <a:rPr lang="en-US" dirty="0" smtClean="0"/>
              <a:t> What type of Analysis will you bring to bear?</a:t>
            </a:r>
          </a:p>
          <a:p>
            <a:pPr marL="177800" indent="-177800"/>
            <a:r>
              <a:rPr lang="en-US" dirty="0" smtClean="0"/>
              <a:t> Are you being critical?</a:t>
            </a:r>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a:t>
            </a:r>
          </a:p>
        </p:txBody>
      </p:sp>
      <p:sp>
        <p:nvSpPr>
          <p:cNvPr id="3" name="Content Placeholder 2"/>
          <p:cNvSpPr>
            <a:spLocks noGrp="1"/>
          </p:cNvSpPr>
          <p:nvPr>
            <p:ph idx="1"/>
          </p:nvPr>
        </p:nvSpPr>
        <p:spPr/>
        <p:txBody>
          <a:bodyPr>
            <a:normAutofit/>
          </a:bodyPr>
          <a:lstStyle/>
          <a:p>
            <a:pPr marL="0" indent="0">
              <a:buNone/>
            </a:pPr>
            <a:r>
              <a:rPr lang="en-US" dirty="0" smtClean="0"/>
              <a:t> </a:t>
            </a:r>
            <a:br>
              <a:rPr lang="en-US" dirty="0" smtClean="0"/>
            </a:br>
            <a:r>
              <a:rPr lang="en-US" dirty="0" smtClean="0"/>
              <a:t>Matthews, B. &amp; Ross, L. (2010) </a:t>
            </a:r>
            <a:r>
              <a:rPr lang="en-US" i="1" dirty="0" smtClean="0"/>
              <a:t>Research Methods</a:t>
            </a:r>
            <a:r>
              <a:rPr lang="en-US" dirty="0" smtClean="0"/>
              <a:t>. Harlow: Pearson Education</a:t>
            </a:r>
            <a:endParaRPr lang="en-US"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376</TotalTime>
  <Words>638</Words>
  <Application>Microsoft Macintosh PowerPoint</Application>
  <PresentationFormat>On-screen Show (4:3)</PresentationFormat>
  <Paragraphs>57</Paragraphs>
  <Slides>13</Slides>
  <Notes>0</Notes>
  <HiddenSlides>0</HiddenSlides>
  <MMClips>0</MMClips>
  <ScaleCrop>false</ScaleCrop>
  <HeadingPairs>
    <vt:vector size="4" baseType="variant">
      <vt:variant>
        <vt:lpstr>Design Template</vt:lpstr>
      </vt:variant>
      <vt:variant>
        <vt:i4>1</vt:i4>
      </vt:variant>
      <vt:variant>
        <vt:lpstr>Slide Titles</vt:lpstr>
      </vt:variant>
      <vt:variant>
        <vt:i4>13</vt:i4>
      </vt:variant>
    </vt:vector>
  </HeadingPairs>
  <TitlesOfParts>
    <vt:vector size="14" baseType="lpstr">
      <vt:lpstr>Office Theme</vt:lpstr>
      <vt:lpstr>Research Methods &amp; Communication</vt:lpstr>
      <vt:lpstr>Key Concepts</vt:lpstr>
      <vt:lpstr>Process</vt:lpstr>
      <vt:lpstr>Overview: the Research Onion</vt:lpstr>
      <vt:lpstr>Quality Concepts</vt:lpstr>
      <vt:lpstr>Validity</vt:lpstr>
      <vt:lpstr>Credibility</vt:lpstr>
      <vt:lpstr>Transparency</vt:lpstr>
      <vt:lpstr>Reliability</vt:lpstr>
      <vt:lpstr>Dependability</vt:lpstr>
      <vt:lpstr>Triangulation</vt:lpstr>
      <vt:lpstr>Key Questions in Research</vt:lpstr>
      <vt:lpstr>Reference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SDM Identity</dc:title>
  <dc:creator>Paul Hazel</dc:creator>
  <cp:lastModifiedBy>Paul Hazel</cp:lastModifiedBy>
  <cp:revision>30</cp:revision>
  <dcterms:created xsi:type="dcterms:W3CDTF">2015-09-30T08:10:36Z</dcterms:created>
  <dcterms:modified xsi:type="dcterms:W3CDTF">2015-09-30T08:14:48Z</dcterms:modified>
</cp:coreProperties>
</file>