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7"/>
  </p:notesMasterIdLst>
  <p:handoutMasterIdLst>
    <p:handoutMasterId r:id="rId68"/>
  </p:handoutMasterIdLst>
  <p:sldIdLst>
    <p:sldId id="257" r:id="rId5"/>
    <p:sldId id="258" r:id="rId6"/>
    <p:sldId id="445" r:id="rId7"/>
    <p:sldId id="446" r:id="rId8"/>
    <p:sldId id="447" r:id="rId9"/>
    <p:sldId id="598" r:id="rId10"/>
    <p:sldId id="290" r:id="rId11"/>
    <p:sldId id="291" r:id="rId12"/>
    <p:sldId id="289" r:id="rId13"/>
    <p:sldId id="449" r:id="rId14"/>
    <p:sldId id="450" r:id="rId15"/>
    <p:sldId id="451" r:id="rId16"/>
    <p:sldId id="292" r:id="rId17"/>
    <p:sldId id="465" r:id="rId18"/>
    <p:sldId id="466" r:id="rId19"/>
    <p:sldId id="464" r:id="rId20"/>
    <p:sldId id="285" r:id="rId21"/>
    <p:sldId id="463" r:id="rId22"/>
    <p:sldId id="286" r:id="rId23"/>
    <p:sldId id="287" r:id="rId24"/>
    <p:sldId id="462" r:id="rId25"/>
    <p:sldId id="294" r:id="rId26"/>
    <p:sldId id="458" r:id="rId27"/>
    <p:sldId id="459" r:id="rId28"/>
    <p:sldId id="453" r:id="rId29"/>
    <p:sldId id="455" r:id="rId30"/>
    <p:sldId id="454" r:id="rId31"/>
    <p:sldId id="456" r:id="rId32"/>
    <p:sldId id="457" r:id="rId33"/>
    <p:sldId id="295" r:id="rId34"/>
    <p:sldId id="296" r:id="rId35"/>
    <p:sldId id="460" r:id="rId36"/>
    <p:sldId id="461" r:id="rId37"/>
    <p:sldId id="288" r:id="rId38"/>
    <p:sldId id="293" r:id="rId39"/>
    <p:sldId id="314" r:id="rId40"/>
    <p:sldId id="468" r:id="rId41"/>
    <p:sldId id="452" r:id="rId42"/>
    <p:sldId id="469" r:id="rId43"/>
    <p:sldId id="299" r:id="rId44"/>
    <p:sldId id="300" r:id="rId45"/>
    <p:sldId id="301" r:id="rId46"/>
    <p:sldId id="605" r:id="rId47"/>
    <p:sldId id="604" r:id="rId48"/>
    <p:sldId id="606" r:id="rId49"/>
    <p:sldId id="599" r:id="rId50"/>
    <p:sldId id="600" r:id="rId51"/>
    <p:sldId id="607" r:id="rId52"/>
    <p:sldId id="601" r:id="rId53"/>
    <p:sldId id="488" r:id="rId54"/>
    <p:sldId id="297" r:id="rId55"/>
    <p:sldId id="593" r:id="rId56"/>
    <p:sldId id="596" r:id="rId57"/>
    <p:sldId id="592" r:id="rId58"/>
    <p:sldId id="595" r:id="rId59"/>
    <p:sldId id="594" r:id="rId60"/>
    <p:sldId id="585" r:id="rId61"/>
    <p:sldId id="305" r:id="rId62"/>
    <p:sldId id="602" r:id="rId63"/>
    <p:sldId id="467" r:id="rId64"/>
    <p:sldId id="597" r:id="rId65"/>
    <p:sldId id="302"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6C260A-EC41-4A12-9EA8-D216918F0ACD}" v="9" dt="2024-02-24T14:38:26.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436C260A-EC41-4A12-9EA8-D216918F0ACD}"/>
    <pc:docChg chg="undo custSel modSld sldOrd">
      <pc:chgData name="Aishat Bakre" userId="839b68a6-4a2b-45ef-9a5a-14f954bfea5f" providerId="ADAL" clId="{436C260A-EC41-4A12-9EA8-D216918F0ACD}" dt="2024-02-24T14:39:56.810" v="235" actId="1076"/>
      <pc:docMkLst>
        <pc:docMk/>
      </pc:docMkLst>
      <pc:sldChg chg="modSp mod">
        <pc:chgData name="Aishat Bakre" userId="839b68a6-4a2b-45ef-9a5a-14f954bfea5f" providerId="ADAL" clId="{436C260A-EC41-4A12-9EA8-D216918F0ACD}" dt="2024-02-24T14:25:22.302" v="209" actId="20577"/>
        <pc:sldMkLst>
          <pc:docMk/>
          <pc:sldMk cId="1455592443" sldId="257"/>
        </pc:sldMkLst>
        <pc:spChg chg="mod">
          <ac:chgData name="Aishat Bakre" userId="839b68a6-4a2b-45ef-9a5a-14f954bfea5f" providerId="ADAL" clId="{436C260A-EC41-4A12-9EA8-D216918F0ACD}" dt="2024-02-24T14:25:22.302" v="209" actId="20577"/>
          <ac:spMkLst>
            <pc:docMk/>
            <pc:sldMk cId="1455592443" sldId="257"/>
            <ac:spMk id="2" creationId="{00000000-0000-0000-0000-000000000000}"/>
          </ac:spMkLst>
        </pc:spChg>
      </pc:sldChg>
      <pc:sldChg chg="ord">
        <pc:chgData name="Aishat Bakre" userId="839b68a6-4a2b-45ef-9a5a-14f954bfea5f" providerId="ADAL" clId="{436C260A-EC41-4A12-9EA8-D216918F0ACD}" dt="2024-02-24T14:32:56.664" v="228"/>
        <pc:sldMkLst>
          <pc:docMk/>
          <pc:sldMk cId="3814275263" sldId="302"/>
        </pc:sldMkLst>
      </pc:sldChg>
      <pc:sldChg chg="modSp mod">
        <pc:chgData name="Aishat Bakre" userId="839b68a6-4a2b-45ef-9a5a-14f954bfea5f" providerId="ADAL" clId="{436C260A-EC41-4A12-9EA8-D216918F0ACD}" dt="2024-02-24T14:17:53.760" v="196" actId="20577"/>
        <pc:sldMkLst>
          <pc:docMk/>
          <pc:sldMk cId="2684945457" sldId="314"/>
        </pc:sldMkLst>
        <pc:spChg chg="mod">
          <ac:chgData name="Aishat Bakre" userId="839b68a6-4a2b-45ef-9a5a-14f954bfea5f" providerId="ADAL" clId="{436C260A-EC41-4A12-9EA8-D216918F0ACD}" dt="2024-02-24T14:17:53.760" v="196" actId="20577"/>
          <ac:spMkLst>
            <pc:docMk/>
            <pc:sldMk cId="2684945457" sldId="314"/>
            <ac:spMk id="3" creationId="{BFDD00F5-6C70-45D0-B5B7-6599337842FF}"/>
          </ac:spMkLst>
        </pc:spChg>
      </pc:sldChg>
      <pc:sldChg chg="modSp mod">
        <pc:chgData name="Aishat Bakre" userId="839b68a6-4a2b-45ef-9a5a-14f954bfea5f" providerId="ADAL" clId="{436C260A-EC41-4A12-9EA8-D216918F0ACD}" dt="2024-02-24T14:26:16.474" v="218" actId="113"/>
        <pc:sldMkLst>
          <pc:docMk/>
          <pc:sldMk cId="2280126657" sldId="466"/>
        </pc:sldMkLst>
        <pc:spChg chg="mod">
          <ac:chgData name="Aishat Bakre" userId="839b68a6-4a2b-45ef-9a5a-14f954bfea5f" providerId="ADAL" clId="{436C260A-EC41-4A12-9EA8-D216918F0ACD}" dt="2024-02-24T14:26:16.474" v="218" actId="113"/>
          <ac:spMkLst>
            <pc:docMk/>
            <pc:sldMk cId="2280126657" sldId="466"/>
            <ac:spMk id="3" creationId="{337105AB-741E-86C4-59B5-FC0FF4069559}"/>
          </ac:spMkLst>
        </pc:spChg>
      </pc:sldChg>
      <pc:sldChg chg="modSp mod">
        <pc:chgData name="Aishat Bakre" userId="839b68a6-4a2b-45ef-9a5a-14f954bfea5f" providerId="ADAL" clId="{436C260A-EC41-4A12-9EA8-D216918F0ACD}" dt="2024-02-24T14:35:30.481" v="231" actId="5793"/>
        <pc:sldMkLst>
          <pc:docMk/>
          <pc:sldMk cId="840043732" sldId="467"/>
        </pc:sldMkLst>
        <pc:spChg chg="mod">
          <ac:chgData name="Aishat Bakre" userId="839b68a6-4a2b-45ef-9a5a-14f954bfea5f" providerId="ADAL" clId="{436C260A-EC41-4A12-9EA8-D216918F0ACD}" dt="2024-02-24T14:35:30.481" v="231" actId="5793"/>
          <ac:spMkLst>
            <pc:docMk/>
            <pc:sldMk cId="840043732" sldId="467"/>
            <ac:spMk id="3" creationId="{35FD824E-DF92-FA91-3D79-14F10935E8ED}"/>
          </ac:spMkLst>
        </pc:spChg>
      </pc:sldChg>
      <pc:sldChg chg="modSp mod">
        <pc:chgData name="Aishat Bakre" userId="839b68a6-4a2b-45ef-9a5a-14f954bfea5f" providerId="ADAL" clId="{436C260A-EC41-4A12-9EA8-D216918F0ACD}" dt="2024-02-24T14:39:56.810" v="235" actId="1076"/>
        <pc:sldMkLst>
          <pc:docMk/>
          <pc:sldMk cId="880989437" sldId="488"/>
        </pc:sldMkLst>
        <pc:spChg chg="mod">
          <ac:chgData name="Aishat Bakre" userId="839b68a6-4a2b-45ef-9a5a-14f954bfea5f" providerId="ADAL" clId="{436C260A-EC41-4A12-9EA8-D216918F0ACD}" dt="2024-02-24T14:39:45.688" v="234" actId="2711"/>
          <ac:spMkLst>
            <pc:docMk/>
            <pc:sldMk cId="880989437" sldId="488"/>
            <ac:spMk id="2" creationId="{2FB686A8-8367-4B18-80D5-8258554B2357}"/>
          </ac:spMkLst>
        </pc:spChg>
        <pc:picChg chg="mod">
          <ac:chgData name="Aishat Bakre" userId="839b68a6-4a2b-45ef-9a5a-14f954bfea5f" providerId="ADAL" clId="{436C260A-EC41-4A12-9EA8-D216918F0ACD}" dt="2024-02-24T14:39:56.810" v="235" actId="1076"/>
          <ac:picMkLst>
            <pc:docMk/>
            <pc:sldMk cId="880989437" sldId="488"/>
            <ac:picMk id="6" creationId="{5A8B8898-53B1-4F99-8BA6-6DAD37BEC71E}"/>
          </ac:picMkLst>
        </pc:picChg>
      </pc:sldChg>
      <pc:sldChg chg="modSp mod">
        <pc:chgData name="Aishat Bakre" userId="839b68a6-4a2b-45ef-9a5a-14f954bfea5f" providerId="ADAL" clId="{436C260A-EC41-4A12-9EA8-D216918F0ACD}" dt="2024-02-24T14:31:46.704" v="226" actId="113"/>
        <pc:sldMkLst>
          <pc:docMk/>
          <pc:sldMk cId="2122353015" sldId="595"/>
        </pc:sldMkLst>
        <pc:spChg chg="mod">
          <ac:chgData name="Aishat Bakre" userId="839b68a6-4a2b-45ef-9a5a-14f954bfea5f" providerId="ADAL" clId="{436C260A-EC41-4A12-9EA8-D216918F0ACD}" dt="2024-02-24T14:31:46.704" v="226" actId="113"/>
          <ac:spMkLst>
            <pc:docMk/>
            <pc:sldMk cId="2122353015" sldId="595"/>
            <ac:spMk id="3" creationId="{F73369D8-3182-739F-23E3-EB84D779EBC4}"/>
          </ac:spMkLst>
        </pc:spChg>
      </pc:sldChg>
      <pc:sldChg chg="modSp mod">
        <pc:chgData name="Aishat Bakre" userId="839b68a6-4a2b-45ef-9a5a-14f954bfea5f" providerId="ADAL" clId="{436C260A-EC41-4A12-9EA8-D216918F0ACD}" dt="2024-02-24T14:18:13.238" v="202" actId="20577"/>
        <pc:sldMkLst>
          <pc:docMk/>
          <pc:sldMk cId="838617752" sldId="599"/>
        </pc:sldMkLst>
        <pc:spChg chg="mod">
          <ac:chgData name="Aishat Bakre" userId="839b68a6-4a2b-45ef-9a5a-14f954bfea5f" providerId="ADAL" clId="{436C260A-EC41-4A12-9EA8-D216918F0ACD}" dt="2024-02-24T14:18:13.238" v="202" actId="20577"/>
          <ac:spMkLst>
            <pc:docMk/>
            <pc:sldMk cId="838617752" sldId="599"/>
            <ac:spMk id="2" creationId="{13E0AF91-FB13-46AE-BB40-05466D2E7EE8}"/>
          </ac:spMkLst>
        </pc:spChg>
      </pc:sldChg>
      <pc:sldChg chg="modNotesTx">
        <pc:chgData name="Aishat Bakre" userId="839b68a6-4a2b-45ef-9a5a-14f954bfea5f" providerId="ADAL" clId="{436C260A-EC41-4A12-9EA8-D216918F0ACD}" dt="2024-02-24T14:38:32.984" v="232" actId="20577"/>
        <pc:sldMkLst>
          <pc:docMk/>
          <pc:sldMk cId="952926143" sldId="602"/>
        </pc:sldMkLst>
      </pc:sldChg>
      <pc:sldChg chg="modSp mod">
        <pc:chgData name="Aishat Bakre" userId="839b68a6-4a2b-45ef-9a5a-14f954bfea5f" providerId="ADAL" clId="{436C260A-EC41-4A12-9EA8-D216918F0ACD}" dt="2024-02-24T14:25:04.272" v="208" actId="20577"/>
        <pc:sldMkLst>
          <pc:docMk/>
          <pc:sldMk cId="3260190943" sldId="604"/>
        </pc:sldMkLst>
        <pc:spChg chg="mod">
          <ac:chgData name="Aishat Bakre" userId="839b68a6-4a2b-45ef-9a5a-14f954bfea5f" providerId="ADAL" clId="{436C260A-EC41-4A12-9EA8-D216918F0ACD}" dt="2024-02-24T14:25:04.272" v="208" actId="20577"/>
          <ac:spMkLst>
            <pc:docMk/>
            <pc:sldMk cId="3260190943" sldId="604"/>
            <ac:spMk id="3" creationId="{1BF89BCE-89B9-D345-6906-28CA86845E90}"/>
          </ac:spMkLst>
        </pc:spChg>
      </pc:sldChg>
      <pc:sldChg chg="modSp mod">
        <pc:chgData name="Aishat Bakre" userId="839b68a6-4a2b-45ef-9a5a-14f954bfea5f" providerId="ADAL" clId="{436C260A-EC41-4A12-9EA8-D216918F0ACD}" dt="2024-02-24T14:30:14.955" v="224" actId="20577"/>
        <pc:sldMkLst>
          <pc:docMk/>
          <pc:sldMk cId="2619126826" sldId="607"/>
        </pc:sldMkLst>
        <pc:spChg chg="mod">
          <ac:chgData name="Aishat Bakre" userId="839b68a6-4a2b-45ef-9a5a-14f954bfea5f" providerId="ADAL" clId="{436C260A-EC41-4A12-9EA8-D216918F0ACD}" dt="2024-02-24T14:30:14.955" v="224" actId="20577"/>
          <ac:spMkLst>
            <pc:docMk/>
            <pc:sldMk cId="2619126826" sldId="607"/>
            <ac:spMk id="3" creationId="{9A337C4D-8805-8031-2537-9B7BEA65416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24/02/2024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1jzZe3ORdd8" TargetMode="External"/><Relationship Id="rId2" Type="http://schemas.openxmlformats.org/officeDocument/2006/relationships/slide" Target="../slides/slide58.xml"/><Relationship Id="rId1" Type="http://schemas.openxmlformats.org/officeDocument/2006/relationships/notesMaster" Target="../notesMasters/notesMaster1.xml"/><Relationship Id="rId4" Type="http://schemas.openxmlformats.org/officeDocument/2006/relationships/hyperlink" Target="https://www.youtube.com/watch?v=2VCVdtUTwh4"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p6fpkj963OE" TargetMode="External"/><Relationship Id="rId2" Type="http://schemas.openxmlformats.org/officeDocument/2006/relationships/slide" Target="../slides/slide60.xml"/><Relationship Id="rId1" Type="http://schemas.openxmlformats.org/officeDocument/2006/relationships/notesMaster" Target="../notesMasters/notesMaster1.xml"/><Relationship Id="rId5" Type="http://schemas.openxmlformats.org/officeDocument/2006/relationships/hyperlink" Target="https://www.youtube.com/watch?v=cTuNI3q58mQ" TargetMode="External"/><Relationship Id="rId4" Type="http://schemas.openxmlformats.org/officeDocument/2006/relationships/hyperlink" Target="https://www.youtube.com/watch?v=KgdDLP6NnOs"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healthknowledge.org.uk/e-learning/epidemiology/practitioners/measures-disease-frequency-burden"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Answer</a:t>
            </a:r>
          </a:p>
          <a:p>
            <a:pPr marL="0" indent="0">
              <a:buNone/>
            </a:pPr>
            <a:r>
              <a:rPr lang="en-GB" dirty="0"/>
              <a:t>The information can include </a:t>
            </a:r>
          </a:p>
          <a:p>
            <a:r>
              <a:rPr lang="en-GB" dirty="0"/>
              <a:t>The health status of the community (e.g. the number of deaths and the main causes of death; the number of episodes of illness and the main types of illness.</a:t>
            </a:r>
          </a:p>
          <a:p>
            <a:r>
              <a:rPr lang="en-GB" dirty="0"/>
              <a:t>Information on the determinants of health ( e.g. peoples lifestyle, the quality of housing, levels of employment, the adequacy, and accessibility of health services.</a:t>
            </a:r>
          </a:p>
          <a:p>
            <a:r>
              <a:rPr lang="en-GB" dirty="0"/>
              <a:t>Information about the community itself (e.g. the age, gender, ethnic, and socioeconomic breakdown of the population).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3612683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https://www.ncbi.nlm.nih.gov/books/NBK547668/</a:t>
            </a:r>
          </a:p>
          <a:p>
            <a:endParaRPr lang="en-GB"/>
          </a:p>
        </p:txBody>
      </p:sp>
      <p:sp>
        <p:nvSpPr>
          <p:cNvPr id="4" name="Slide Number Placeholder 3"/>
          <p:cNvSpPr>
            <a:spLocks noGrp="1"/>
          </p:cNvSpPr>
          <p:nvPr>
            <p:ph type="sldNum" sz="quarter" idx="5"/>
          </p:nvPr>
        </p:nvSpPr>
        <p:spPr/>
        <p:txBody>
          <a:bodyPr/>
          <a:lstStyle/>
          <a:p>
            <a:fld id="{4DDCFA93-3A2F-4F87-AC09-EAA5311D156C}" type="slidenum">
              <a:rPr lang="en-GB" smtClean="0"/>
              <a:t>29</a:t>
            </a:fld>
            <a:endParaRPr lang="en-GB"/>
          </a:p>
        </p:txBody>
      </p:sp>
    </p:spTree>
    <p:extLst>
      <p:ext uri="{BB962C8B-B14F-4D97-AF65-F5344CB8AC3E}">
        <p14:creationId xmlns:p14="http://schemas.microsoft.com/office/powerpoint/2010/main" val="276266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2970680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Solution</a:t>
            </a:r>
          </a:p>
          <a:p>
            <a:r>
              <a:rPr lang="en-GB" dirty="0"/>
              <a:t>In rural areas the infrastructure for recording may not exist.</a:t>
            </a:r>
          </a:p>
          <a:p>
            <a:r>
              <a:rPr lang="en-GB" dirty="0"/>
              <a:t>Particular  causes of mortality may be easier to recognise or be less stigmatised than others.</a:t>
            </a:r>
          </a:p>
          <a:p>
            <a:r>
              <a:rPr lang="en-GB" dirty="0"/>
              <a:t>People in higher socioeconomic groups are more likely to have sought medical care prior to death and thus have a detailed cause of death recorded.</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3671126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case definitions, particularly those used for national surveillance, have been developed and adopted as national standards that ensure comparability. </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3666929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92A0A0D-8F25-4E20-92C7-FD8B86B0D58D}" type="slidenum">
              <a:rPr lang="en-GB" altLang="en-US"/>
              <a:pPr/>
              <a:t>57</a:t>
            </a:fld>
            <a:endParaRPr lang="en-GB" altLang="en-US"/>
          </a:p>
        </p:txBody>
      </p:sp>
    </p:spTree>
    <p:extLst>
      <p:ext uri="{BB962C8B-B14F-4D97-AF65-F5344CB8AC3E}">
        <p14:creationId xmlns:p14="http://schemas.microsoft.com/office/powerpoint/2010/main" val="18633498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Relationship Between Incidence and Prevalence – YouTube</a:t>
            </a:r>
            <a:endParaRPr lang="en-GB"/>
          </a:p>
          <a:p>
            <a:r>
              <a:rPr lang="en-GB">
                <a:hlinkClick r:id="rId4"/>
              </a:rPr>
              <a:t>Measuring disease frequency - Incidence and prevalence - YouTube</a:t>
            </a:r>
            <a:endParaRPr lang="en-GB"/>
          </a:p>
        </p:txBody>
      </p:sp>
      <p:sp>
        <p:nvSpPr>
          <p:cNvPr id="4" name="Slide Number Placeholder 3"/>
          <p:cNvSpPr>
            <a:spLocks noGrp="1"/>
          </p:cNvSpPr>
          <p:nvPr>
            <p:ph type="sldNum" sz="quarter" idx="5"/>
          </p:nvPr>
        </p:nvSpPr>
        <p:spPr/>
        <p:txBody>
          <a:bodyPr/>
          <a:lstStyle/>
          <a:p>
            <a:fld id="{4DDCFA93-3A2F-4F87-AC09-EAA5311D156C}" type="slidenum">
              <a:rPr lang="en-GB" smtClean="0"/>
              <a:t>58</a:t>
            </a:fld>
            <a:endParaRPr lang="en-GB"/>
          </a:p>
        </p:txBody>
      </p:sp>
    </p:spTree>
    <p:extLst>
      <p:ext uri="{BB962C8B-B14F-4D97-AF65-F5344CB8AC3E}">
        <p14:creationId xmlns:p14="http://schemas.microsoft.com/office/powerpoint/2010/main" val="1229372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t>
            </a:r>
          </a:p>
        </p:txBody>
      </p:sp>
      <p:sp>
        <p:nvSpPr>
          <p:cNvPr id="4" name="Slide Number Placeholder 3"/>
          <p:cNvSpPr>
            <a:spLocks noGrp="1"/>
          </p:cNvSpPr>
          <p:nvPr>
            <p:ph type="sldNum" sz="quarter" idx="5"/>
          </p:nvPr>
        </p:nvSpPr>
        <p:spPr/>
        <p:txBody>
          <a:bodyPr/>
          <a:lstStyle/>
          <a:p>
            <a:fld id="{4DDCFA93-3A2F-4F87-AC09-EAA5311D156C}" type="slidenum">
              <a:rPr lang="en-GB" smtClean="0"/>
              <a:t>59</a:t>
            </a:fld>
            <a:endParaRPr lang="en-GB"/>
          </a:p>
        </p:txBody>
      </p:sp>
    </p:spTree>
    <p:extLst>
      <p:ext uri="{BB962C8B-B14F-4D97-AF65-F5344CB8AC3E}">
        <p14:creationId xmlns:p14="http://schemas.microsoft.com/office/powerpoint/2010/main" val="4023495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Measuring health status - YouTube</a:t>
            </a:r>
            <a:endParaRPr lang="en-GB" dirty="0">
              <a:hlinkClick r:id="rId4"/>
            </a:endParaRPr>
          </a:p>
          <a:p>
            <a:r>
              <a:rPr lang="en-GB" dirty="0">
                <a:hlinkClick r:id="rId4"/>
              </a:rPr>
              <a:t>Measuring Health status – YouTube</a:t>
            </a:r>
            <a:endParaRPr lang="en-GB" dirty="0"/>
          </a:p>
          <a:p>
            <a:r>
              <a:rPr lang="en-GB" dirty="0">
                <a:hlinkClick r:id="rId5"/>
              </a:rPr>
              <a:t>HEALTH INDICATORS – YouTube</a:t>
            </a:r>
            <a:endParaRPr lang="en-GB" dirty="0"/>
          </a:p>
          <a:p>
            <a:r>
              <a:rPr lang="en-GB" dirty="0"/>
              <a:t>https://www.youtube.com/watch?v=cTuNI3q58mQ</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60</a:t>
            </a:fld>
            <a:endParaRPr lang="en-GB"/>
          </a:p>
        </p:txBody>
      </p:sp>
    </p:spTree>
    <p:extLst>
      <p:ext uri="{BB962C8B-B14F-4D97-AF65-F5344CB8AC3E}">
        <p14:creationId xmlns:p14="http://schemas.microsoft.com/office/powerpoint/2010/main" val="2636578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Measures of disease frequency and disease burden | Health Knowledge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61</a:t>
            </a:fld>
            <a:endParaRPr lang="en-GB"/>
          </a:p>
        </p:txBody>
      </p:sp>
    </p:spTree>
    <p:extLst>
      <p:ext uri="{BB962C8B-B14F-4D97-AF65-F5344CB8AC3E}">
        <p14:creationId xmlns:p14="http://schemas.microsoft.com/office/powerpoint/2010/main" val="376115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275554593"/>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hyperlink" Target="https://www.youtube.com/watch?v=uU6MN603aP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youtube.com/watch?v=2VCVdtUTwh4" TargetMode="External"/><Relationship Id="rId4" Type="http://schemas.openxmlformats.org/officeDocument/2006/relationships/hyperlink" Target="https://www.youtube.com/watch?v=1jzZe3ORdd8" TargetMode="Externa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p6fpkj963O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youtube.com/watch?v=KgdDLP6NnOs"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www.ncbi.nlm.nih.gov/pmc/articles/PMC7171905/pdf/main.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Semester 1</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2780928"/>
            <a:ext cx="7200800" cy="584775"/>
          </a:xfrm>
          <a:prstGeom prst="rect">
            <a:avLst/>
          </a:prstGeom>
        </p:spPr>
        <p:txBody>
          <a:bodyPr wrap="square">
            <a:spAutoFit/>
          </a:bodyPr>
          <a:lstStyle/>
          <a:p>
            <a:pPr algn="ctr"/>
            <a:r>
              <a:rPr lang="en-GB" sz="3200" b="1" i="1" dirty="0">
                <a:solidFill>
                  <a:schemeClr val="bg1"/>
                </a:solidFill>
              </a:rPr>
              <a:t>Foundations of Social Epidemiology </a:t>
            </a:r>
            <a:endParaRPr lang="en-GB" sz="3200" dirty="0"/>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2349624" y="3492298"/>
            <a:ext cx="4876800" cy="523220"/>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Measuring health</a:t>
            </a:r>
          </a:p>
        </p:txBody>
      </p:sp>
    </p:spTree>
    <p:extLst>
      <p:ext uri="{BB962C8B-B14F-4D97-AF65-F5344CB8AC3E}">
        <p14:creationId xmlns:p14="http://schemas.microsoft.com/office/powerpoint/2010/main" val="1455592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611560" y="1340768"/>
            <a:ext cx="8229600" cy="3917032"/>
          </a:xfrm>
        </p:spPr>
        <p:txBody>
          <a:bodyPr>
            <a:noAutofit/>
          </a:bodyPr>
          <a:lstStyle/>
          <a:p>
            <a:pPr marL="0" indent="0">
              <a:buNone/>
            </a:pPr>
            <a:r>
              <a:rPr lang="en-GB" sz="1800" dirty="0">
                <a:cs typeface="Arial" panose="020B0604020202020204" pitchFamily="34" charset="0"/>
              </a:rPr>
              <a:t>On successful completion of this module, you should be able to: </a:t>
            </a:r>
          </a:p>
          <a:p>
            <a:pPr marL="0" indent="0">
              <a:buNone/>
            </a:pPr>
            <a:endParaRPr lang="en-GB" sz="1800" dirty="0">
              <a:cs typeface="Arial" panose="020B0604020202020204" pitchFamily="34" charset="0"/>
            </a:endParaRPr>
          </a:p>
          <a:p>
            <a:pPr lvl="0">
              <a:buFont typeface="Wingdings" panose="05000000000000000000" pitchFamily="2" charset="2"/>
              <a:buChar char="§"/>
            </a:pPr>
            <a:r>
              <a:rPr lang="en-GB" sz="1800" dirty="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800" dirty="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800" dirty="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800" dirty="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cs typeface="Arial" panose="020B0604020202020204" pitchFamily="34" charset="0"/>
              </a:rPr>
              <a:t>Module Summary</a:t>
            </a:r>
            <a:endParaRPr lang="en-GB" b="1"/>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400" dirty="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400" dirty="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800" dirty="0">
                <a:cs typeface="Arial" panose="020B0604020202020204" pitchFamily="34" charset="0"/>
              </a:rPr>
              <a:t>To understand</a:t>
            </a:r>
          </a:p>
          <a:p>
            <a:pPr>
              <a:buFont typeface="Wingdings" panose="05000000000000000000" pitchFamily="2" charset="2"/>
              <a:buChar char="§"/>
            </a:pPr>
            <a:r>
              <a:rPr lang="en-GB" sz="2800" dirty="0">
                <a:cs typeface="Arial" panose="020B0604020202020204" pitchFamily="34" charset="0"/>
              </a:rPr>
              <a:t>Why health is measured</a:t>
            </a:r>
          </a:p>
          <a:p>
            <a:pPr>
              <a:buFont typeface="Wingdings" panose="05000000000000000000" pitchFamily="2" charset="2"/>
              <a:buChar char="§"/>
            </a:pPr>
            <a:r>
              <a:rPr lang="en-GB" sz="2800" dirty="0">
                <a:cs typeface="Arial" panose="020B0604020202020204" pitchFamily="34" charset="0"/>
              </a:rPr>
              <a:t>Ways of measuring health</a:t>
            </a:r>
          </a:p>
          <a:p>
            <a:pPr>
              <a:buFont typeface="Wingdings" panose="05000000000000000000" pitchFamily="2" charset="2"/>
              <a:buChar char="§"/>
            </a:pPr>
            <a:r>
              <a:rPr lang="en-GB" sz="2800" dirty="0">
                <a:cs typeface="Arial" panose="020B0604020202020204" pitchFamily="34" charset="0"/>
              </a:rPr>
              <a:t>The indicators of health</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Why Measure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2408974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B9809-41F9-CEEB-FDF1-9E853FFF8094}"/>
              </a:ext>
            </a:extLst>
          </p:cNvPr>
          <p:cNvSpPr>
            <a:spLocks noGrp="1"/>
          </p:cNvSpPr>
          <p:nvPr>
            <p:ph type="title"/>
          </p:nvPr>
        </p:nvSpPr>
        <p:spPr/>
        <p:txBody>
          <a:bodyPr/>
          <a:lstStyle/>
          <a:p>
            <a:r>
              <a:rPr lang="en-GB" b="1" dirty="0"/>
              <a:t>Measuring Health</a:t>
            </a:r>
          </a:p>
        </p:txBody>
      </p:sp>
      <p:sp>
        <p:nvSpPr>
          <p:cNvPr id="3" name="Content Placeholder 2">
            <a:extLst>
              <a:ext uri="{FF2B5EF4-FFF2-40B4-BE49-F238E27FC236}">
                <a16:creationId xmlns:a16="http://schemas.microsoft.com/office/drawing/2014/main" id="{DF1840ED-5436-A929-AFF2-DF789F10D2FD}"/>
              </a:ext>
            </a:extLst>
          </p:cNvPr>
          <p:cNvSpPr>
            <a:spLocks noGrp="1"/>
          </p:cNvSpPr>
          <p:nvPr>
            <p:ph idx="1"/>
          </p:nvPr>
        </p:nvSpPr>
        <p:spPr/>
        <p:txBody>
          <a:bodyPr/>
          <a:lstStyle/>
          <a:p>
            <a:r>
              <a:rPr lang="en-GB" dirty="0"/>
              <a:t>Measuring the health of populations is fundamental to improving their health status.</a:t>
            </a:r>
          </a:p>
        </p:txBody>
      </p:sp>
    </p:spTree>
    <p:extLst>
      <p:ext uri="{BB962C8B-B14F-4D97-AF65-F5344CB8AC3E}">
        <p14:creationId xmlns:p14="http://schemas.microsoft.com/office/powerpoint/2010/main" val="3487451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821DA-9539-4479-BC7B-7354FE4F2FA4}"/>
              </a:ext>
            </a:extLst>
          </p:cNvPr>
          <p:cNvSpPr>
            <a:spLocks noGrp="1"/>
          </p:cNvSpPr>
          <p:nvPr>
            <p:ph type="title"/>
          </p:nvPr>
        </p:nvSpPr>
        <p:spPr/>
        <p:txBody>
          <a:bodyPr/>
          <a:lstStyle/>
          <a:p>
            <a:pPr algn="ctr"/>
            <a:r>
              <a:rPr lang="en-GB" b="1" dirty="0"/>
              <a:t>Reason for Measuring Health</a:t>
            </a:r>
          </a:p>
        </p:txBody>
      </p:sp>
      <p:sp>
        <p:nvSpPr>
          <p:cNvPr id="3" name="Content Placeholder 2">
            <a:extLst>
              <a:ext uri="{FF2B5EF4-FFF2-40B4-BE49-F238E27FC236}">
                <a16:creationId xmlns:a16="http://schemas.microsoft.com/office/drawing/2014/main" id="{29D13FDB-61EF-45CF-8D5C-23CE870CC9FC}"/>
              </a:ext>
            </a:extLst>
          </p:cNvPr>
          <p:cNvSpPr>
            <a:spLocks noGrp="1"/>
          </p:cNvSpPr>
          <p:nvPr>
            <p:ph idx="1"/>
          </p:nvPr>
        </p:nvSpPr>
        <p:spPr/>
        <p:txBody>
          <a:bodyPr>
            <a:normAutofit fontScale="70000" lnSpcReduction="20000"/>
          </a:bodyPr>
          <a:lstStyle/>
          <a:p>
            <a:pPr marL="0" indent="0">
              <a:buNone/>
            </a:pPr>
            <a:r>
              <a:rPr lang="en-GB" dirty="0"/>
              <a:t>It is important to measure health </a:t>
            </a:r>
          </a:p>
          <a:p>
            <a:pPr>
              <a:buFont typeface="Wingdings" panose="05000000000000000000" pitchFamily="2" charset="2"/>
              <a:buChar char="§"/>
            </a:pPr>
            <a:r>
              <a:rPr lang="en-GB" b="1" i="1" dirty="0"/>
              <a:t>To establish priorities</a:t>
            </a:r>
            <a:r>
              <a:rPr lang="en-GB" b="1" dirty="0"/>
              <a:t>: </a:t>
            </a:r>
            <a:r>
              <a:rPr lang="en-GB" dirty="0"/>
              <a:t>Collecting and evaluating information about the health status  and health problems of a community are important ways of identifying needs.</a:t>
            </a:r>
          </a:p>
          <a:p>
            <a:pPr>
              <a:buFont typeface="Wingdings" panose="05000000000000000000" pitchFamily="2" charset="2"/>
              <a:buChar char="§"/>
            </a:pPr>
            <a:endParaRPr lang="en-GB" dirty="0"/>
          </a:p>
          <a:p>
            <a:pPr>
              <a:buFont typeface="Wingdings" panose="05000000000000000000" pitchFamily="2" charset="2"/>
              <a:buChar char="§"/>
            </a:pPr>
            <a:r>
              <a:rPr lang="en-GB" b="1" i="1" dirty="0"/>
              <a:t>To assist planning</a:t>
            </a:r>
            <a:r>
              <a:rPr lang="en-GB" b="1" dirty="0"/>
              <a:t>: </a:t>
            </a:r>
            <a:r>
              <a:rPr lang="en-GB" dirty="0"/>
              <a:t>Health promoters need information to assist the planning and evaluation of health promotion programmes.</a:t>
            </a:r>
          </a:p>
          <a:p>
            <a:pPr>
              <a:buFont typeface="Wingdings" panose="05000000000000000000" pitchFamily="2" charset="2"/>
              <a:buChar char="§"/>
            </a:pPr>
            <a:r>
              <a:rPr lang="en-GB" dirty="0"/>
              <a:t>It is important to establish baseline data in order to plan priorities and to have a standard against which health promotion interventions can be evaluated.</a:t>
            </a:r>
          </a:p>
          <a:p>
            <a:pPr marL="0" indent="0">
              <a:buNone/>
            </a:pPr>
            <a:r>
              <a:rPr lang="en-GB" dirty="0"/>
              <a:t>                                                          (Naidoo and Wills, 2009)</a:t>
            </a:r>
          </a:p>
        </p:txBody>
      </p:sp>
    </p:spTree>
    <p:extLst>
      <p:ext uri="{BB962C8B-B14F-4D97-AF65-F5344CB8AC3E}">
        <p14:creationId xmlns:p14="http://schemas.microsoft.com/office/powerpoint/2010/main" val="473001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64878-E581-4F1A-BECB-443CF0529799}"/>
              </a:ext>
            </a:extLst>
          </p:cNvPr>
          <p:cNvSpPr>
            <a:spLocks noGrp="1"/>
          </p:cNvSpPr>
          <p:nvPr>
            <p:ph type="title"/>
          </p:nvPr>
        </p:nvSpPr>
        <p:spPr/>
        <p:txBody>
          <a:bodyPr/>
          <a:lstStyle/>
          <a:p>
            <a:pPr algn="ctr"/>
            <a:r>
              <a:rPr lang="en-GB" b="1" dirty="0"/>
              <a:t>Reason for Measuring Health</a:t>
            </a:r>
          </a:p>
        </p:txBody>
      </p:sp>
      <p:sp>
        <p:nvSpPr>
          <p:cNvPr id="3" name="Content Placeholder 2">
            <a:extLst>
              <a:ext uri="{FF2B5EF4-FFF2-40B4-BE49-F238E27FC236}">
                <a16:creationId xmlns:a16="http://schemas.microsoft.com/office/drawing/2014/main" id="{C270D798-F461-44A2-A41B-960795FC03D4}"/>
              </a:ext>
            </a:extLst>
          </p:cNvPr>
          <p:cNvSpPr>
            <a:spLocks noGrp="1"/>
          </p:cNvSpPr>
          <p:nvPr>
            <p:ph idx="1"/>
          </p:nvPr>
        </p:nvSpPr>
        <p:spPr>
          <a:xfrm>
            <a:off x="457200" y="1417638"/>
            <a:ext cx="8229600" cy="4387626"/>
          </a:xfrm>
        </p:spPr>
        <p:txBody>
          <a:bodyPr>
            <a:normAutofit fontScale="47500" lnSpcReduction="20000"/>
          </a:bodyPr>
          <a:lstStyle/>
          <a:p>
            <a:pPr>
              <a:buFont typeface="Wingdings" panose="05000000000000000000" pitchFamily="2" charset="2"/>
              <a:buChar char="§"/>
            </a:pPr>
            <a:r>
              <a:rPr lang="en-GB" sz="4200" b="1" i="1" dirty="0"/>
              <a:t>To Justify resources</a:t>
            </a:r>
            <a:r>
              <a:rPr lang="en-GB" sz="4200" b="1" dirty="0"/>
              <a:t>: </a:t>
            </a:r>
            <a:r>
              <a:rPr lang="en-GB" sz="4200" dirty="0"/>
              <a:t>Health promotion is often in competition with other activities because of scarce resources.</a:t>
            </a:r>
          </a:p>
          <a:p>
            <a:pPr>
              <a:buFont typeface="Wingdings" panose="05000000000000000000" pitchFamily="2" charset="2"/>
              <a:buChar char="§"/>
            </a:pPr>
            <a:r>
              <a:rPr lang="en-GB" sz="4200" dirty="0"/>
              <a:t>To make claim for resources and to prove that their activities are effective, health promoters need information on the health status of populations.</a:t>
            </a:r>
          </a:p>
          <a:p>
            <a:pPr>
              <a:buFont typeface="Wingdings" panose="05000000000000000000" pitchFamily="2" charset="2"/>
              <a:buChar char="§"/>
            </a:pPr>
            <a:endParaRPr lang="en-GB" sz="4200" dirty="0"/>
          </a:p>
          <a:p>
            <a:pPr>
              <a:buFont typeface="Wingdings" panose="05000000000000000000" pitchFamily="2" charset="2"/>
              <a:buChar char="§"/>
            </a:pPr>
            <a:r>
              <a:rPr lang="en-GB" sz="4200" b="1" i="1" dirty="0"/>
              <a:t>To assist the development of the profession</a:t>
            </a:r>
            <a:r>
              <a:rPr lang="en-GB" sz="4200" b="1" dirty="0"/>
              <a:t>: </a:t>
            </a:r>
            <a:r>
              <a:rPr lang="en-GB" sz="4200" dirty="0"/>
              <a:t>Measurements of health gain are important to the professional development of health promoters.</a:t>
            </a:r>
          </a:p>
          <a:p>
            <a:pPr>
              <a:buFont typeface="Wingdings" panose="05000000000000000000" pitchFamily="2" charset="2"/>
              <a:buChar char="§"/>
            </a:pPr>
            <a:r>
              <a:rPr lang="en-GB" sz="4200" dirty="0"/>
              <a:t>Unless there is a means of measuring the effect of our actions, health promotion work will remain invisible, underfunded and low priority.</a:t>
            </a:r>
          </a:p>
          <a:p>
            <a:pPr>
              <a:buFont typeface="Wingdings" panose="05000000000000000000" pitchFamily="2" charset="2"/>
              <a:buChar char="§"/>
            </a:pPr>
            <a:r>
              <a:rPr lang="en-GB" sz="4200" dirty="0"/>
              <a:t>By demonstrating the efficacy of health promotion interventions, it is possible to argue for resources, credibility and funding.</a:t>
            </a:r>
          </a:p>
          <a:p>
            <a:pPr marL="0" indent="0">
              <a:buNone/>
            </a:pPr>
            <a:endParaRPr lang="en-GB" dirty="0"/>
          </a:p>
          <a:p>
            <a:pPr marL="0" indent="0">
              <a:buNone/>
            </a:pPr>
            <a:r>
              <a:rPr lang="en-GB" dirty="0"/>
              <a:t>                                                                                        (Naidoo and Wills, 2009)</a:t>
            </a:r>
          </a:p>
          <a:p>
            <a:endParaRPr lang="en-GB" dirty="0"/>
          </a:p>
        </p:txBody>
      </p:sp>
    </p:spTree>
    <p:extLst>
      <p:ext uri="{BB962C8B-B14F-4D97-AF65-F5344CB8AC3E}">
        <p14:creationId xmlns:p14="http://schemas.microsoft.com/office/powerpoint/2010/main" val="401936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B49A7-134F-4BA5-82BB-0E4C2AD412F6}"/>
              </a:ext>
            </a:extLst>
          </p:cNvPr>
          <p:cNvSpPr>
            <a:spLocks noGrp="1"/>
          </p:cNvSpPr>
          <p:nvPr>
            <p:ph type="title"/>
          </p:nvPr>
        </p:nvSpPr>
        <p:spPr/>
        <p:txBody>
          <a:bodyPr/>
          <a:lstStyle/>
          <a:p>
            <a:pPr algn="ctr"/>
            <a:r>
              <a:rPr lang="en-GB" b="1" dirty="0"/>
              <a:t>Reason for Measuring Health</a:t>
            </a:r>
          </a:p>
        </p:txBody>
      </p:sp>
      <p:sp>
        <p:nvSpPr>
          <p:cNvPr id="3" name="Content Placeholder 2">
            <a:extLst>
              <a:ext uri="{FF2B5EF4-FFF2-40B4-BE49-F238E27FC236}">
                <a16:creationId xmlns:a16="http://schemas.microsoft.com/office/drawing/2014/main" id="{5D699D4C-FF5D-4550-A141-F57F5E8E6094}"/>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sz="3000" dirty="0"/>
              <a:t>For clinical and research purposes, generic measures help to distinguish which treatments are best. </a:t>
            </a:r>
          </a:p>
          <a:p>
            <a:pPr>
              <a:buFont typeface="Wingdings" panose="05000000000000000000" pitchFamily="2" charset="2"/>
              <a:buChar char="§"/>
            </a:pPr>
            <a:r>
              <a:rPr lang="en-GB" sz="3000" dirty="0"/>
              <a:t>For epidemiological purposes, they enable comparisons of population health and the burden of diseases, risk factors, and injuries. </a:t>
            </a:r>
          </a:p>
          <a:p>
            <a:pPr>
              <a:buFont typeface="Wingdings" panose="05000000000000000000" pitchFamily="2" charset="2"/>
              <a:buChar char="§"/>
            </a:pPr>
            <a:r>
              <a:rPr lang="en-GB" sz="3000" dirty="0"/>
              <a:t>For allocational purposes, they permit health economists to measure the cost-effectiveness of alternative clinical strategies. </a:t>
            </a:r>
          </a:p>
          <a:p>
            <a:pPr marL="0" indent="0">
              <a:buNone/>
            </a:pPr>
            <a:r>
              <a:rPr lang="en-GB" dirty="0"/>
              <a:t>                                         </a:t>
            </a:r>
            <a:r>
              <a:rPr lang="en-GB" sz="2800" dirty="0"/>
              <a:t>(Naidoo and Wills, 2009)</a:t>
            </a:r>
          </a:p>
          <a:p>
            <a:endParaRPr lang="en-GB" dirty="0"/>
          </a:p>
        </p:txBody>
      </p:sp>
    </p:spTree>
    <p:extLst>
      <p:ext uri="{BB962C8B-B14F-4D97-AF65-F5344CB8AC3E}">
        <p14:creationId xmlns:p14="http://schemas.microsoft.com/office/powerpoint/2010/main" val="2458324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36BC9-B7C7-7E12-881A-DA5FCA305499}"/>
              </a:ext>
            </a:extLst>
          </p:cNvPr>
          <p:cNvSpPr>
            <a:spLocks noGrp="1"/>
          </p:cNvSpPr>
          <p:nvPr>
            <p:ph type="title"/>
          </p:nvPr>
        </p:nvSpPr>
        <p:spPr/>
        <p:txBody>
          <a:bodyPr/>
          <a:lstStyle/>
          <a:p>
            <a:r>
              <a:rPr lang="en-GB" b="1" dirty="0"/>
              <a:t>Reason for Measuring Health</a:t>
            </a:r>
            <a:endParaRPr lang="en-GB" dirty="0"/>
          </a:p>
        </p:txBody>
      </p:sp>
      <p:sp>
        <p:nvSpPr>
          <p:cNvPr id="3" name="Content Placeholder 2">
            <a:extLst>
              <a:ext uri="{FF2B5EF4-FFF2-40B4-BE49-F238E27FC236}">
                <a16:creationId xmlns:a16="http://schemas.microsoft.com/office/drawing/2014/main" id="{0FB3C667-8547-8B2D-18BA-6D4DE3E9E951}"/>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effectLst/>
              </a:rPr>
              <a:t>The use of global </a:t>
            </a:r>
            <a:r>
              <a:rPr lang="en-GB" b="1" dirty="0">
                <a:effectLst/>
              </a:rPr>
              <a:t>measures</a:t>
            </a:r>
            <a:r>
              <a:rPr lang="en-GB" dirty="0">
                <a:effectLst/>
              </a:rPr>
              <a:t> of </a:t>
            </a:r>
            <a:r>
              <a:rPr lang="en-GB" b="1" dirty="0">
                <a:effectLst/>
              </a:rPr>
              <a:t>health</a:t>
            </a:r>
            <a:r>
              <a:rPr lang="en-GB" dirty="0">
                <a:effectLst/>
              </a:rPr>
              <a:t> status has been advocated as a potential method for providing data on perceived need in the community.</a:t>
            </a:r>
          </a:p>
          <a:p>
            <a:pPr>
              <a:buFont typeface="Wingdings" panose="05000000000000000000" pitchFamily="2" charset="2"/>
              <a:buChar char="§"/>
            </a:pPr>
            <a:r>
              <a:rPr lang="en-GB" dirty="0">
                <a:effectLst/>
              </a:rPr>
              <a:t>The advantage of global </a:t>
            </a:r>
            <a:r>
              <a:rPr lang="en-GB" b="1" dirty="0">
                <a:effectLst/>
              </a:rPr>
              <a:t>health measures</a:t>
            </a:r>
            <a:r>
              <a:rPr lang="en-GB" dirty="0">
                <a:effectLst/>
              </a:rPr>
              <a:t> is that population norms can be derived to provide baseline data. </a:t>
            </a:r>
          </a:p>
          <a:p>
            <a:pPr>
              <a:buFont typeface="Wingdings" panose="05000000000000000000" pitchFamily="2" charset="2"/>
              <a:buChar char="§"/>
            </a:pPr>
            <a:r>
              <a:rPr lang="en-GB" dirty="0">
                <a:effectLst/>
              </a:rPr>
              <a:t>Those specific </a:t>
            </a:r>
            <a:r>
              <a:rPr lang="en-GB" b="1" dirty="0">
                <a:effectLst/>
              </a:rPr>
              <a:t>measures</a:t>
            </a:r>
            <a:r>
              <a:rPr lang="en-GB" dirty="0">
                <a:effectLst/>
              </a:rPr>
              <a:t> are important for clinical decision-making.</a:t>
            </a:r>
          </a:p>
          <a:p>
            <a:endParaRPr lang="en-GB" dirty="0"/>
          </a:p>
        </p:txBody>
      </p:sp>
    </p:spTree>
    <p:extLst>
      <p:ext uri="{BB962C8B-B14F-4D97-AF65-F5344CB8AC3E}">
        <p14:creationId xmlns:p14="http://schemas.microsoft.com/office/powerpoint/2010/main" val="2410743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What are the ways to measure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878552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B764E-04C7-3650-8F78-68373450A671}"/>
              </a:ext>
            </a:extLst>
          </p:cNvPr>
          <p:cNvSpPr>
            <a:spLocks noGrp="1"/>
          </p:cNvSpPr>
          <p:nvPr>
            <p:ph type="title"/>
          </p:nvPr>
        </p:nvSpPr>
        <p:spPr/>
        <p:txBody>
          <a:bodyPr/>
          <a:lstStyle/>
          <a:p>
            <a:r>
              <a:rPr lang="en-GB" b="1" dirty="0"/>
              <a:t>Ways to Measure Health</a:t>
            </a:r>
          </a:p>
        </p:txBody>
      </p:sp>
      <p:sp>
        <p:nvSpPr>
          <p:cNvPr id="3" name="Content Placeholder 2">
            <a:extLst>
              <a:ext uri="{FF2B5EF4-FFF2-40B4-BE49-F238E27FC236}">
                <a16:creationId xmlns:a16="http://schemas.microsoft.com/office/drawing/2014/main" id="{680F16C1-6A95-DA34-DE9A-353EA84A4260}"/>
              </a:ext>
            </a:extLst>
          </p:cNvPr>
          <p:cNvSpPr>
            <a:spLocks noGrp="1"/>
          </p:cNvSpPr>
          <p:nvPr>
            <p:ph idx="1"/>
          </p:nvPr>
        </p:nvSpPr>
        <p:spPr/>
        <p:txBody>
          <a:bodyPr>
            <a:normAutofit lnSpcReduction="10000"/>
          </a:bodyPr>
          <a:lstStyle/>
          <a:p>
            <a:r>
              <a:rPr lang="en-GB" sz="2400" dirty="0"/>
              <a:t>Based on the purpose, several measures of health may be developed.</a:t>
            </a:r>
          </a:p>
          <a:p>
            <a:r>
              <a:rPr lang="en-GB" sz="2400" dirty="0"/>
              <a:t>Primarily, measuring health depends on the people’s view.</a:t>
            </a:r>
          </a:p>
          <a:p>
            <a:r>
              <a:rPr lang="en-GB" sz="2400" dirty="0"/>
              <a:t>For instance, if health is about physical function then measure of physical fitness will be an adequate measure of health.</a:t>
            </a:r>
          </a:p>
          <a:p>
            <a:r>
              <a:rPr lang="en-GB" sz="2400" dirty="0"/>
              <a:t>If health is about having no disease, then the measures of the disease extent can be used as the measure of health. </a:t>
            </a:r>
          </a:p>
          <a:p>
            <a:pPr marL="0" indent="0">
              <a:buNone/>
            </a:pPr>
            <a:endParaRPr lang="en-GB" dirty="0"/>
          </a:p>
        </p:txBody>
      </p:sp>
    </p:spTree>
    <p:extLst>
      <p:ext uri="{BB962C8B-B14F-4D97-AF65-F5344CB8AC3E}">
        <p14:creationId xmlns:p14="http://schemas.microsoft.com/office/powerpoint/2010/main" val="377744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97F39-088D-4A33-B4A8-F4DEC0435D98}"/>
              </a:ext>
            </a:extLst>
          </p:cNvPr>
          <p:cNvSpPr>
            <a:spLocks noGrp="1"/>
          </p:cNvSpPr>
          <p:nvPr>
            <p:ph idx="1"/>
          </p:nvPr>
        </p:nvSpPr>
        <p:spPr>
          <a:xfrm>
            <a:off x="1331640" y="1484784"/>
            <a:ext cx="6670253" cy="4032448"/>
          </a:xfrm>
        </p:spPr>
        <p:txBody>
          <a:bodyPr>
            <a:normAutofit fontScale="77500" lnSpcReduction="20000"/>
          </a:bodyPr>
          <a:lstStyle/>
          <a:p>
            <a:pPr marL="0" indent="0">
              <a:buNone/>
            </a:pPr>
            <a:r>
              <a:rPr lang="en-GB" dirty="0"/>
              <a:t>Working in groups discuss </a:t>
            </a:r>
          </a:p>
          <a:p>
            <a:pPr marL="0" indent="0">
              <a:buNone/>
            </a:pPr>
            <a:endParaRPr lang="en-GB" dirty="0"/>
          </a:p>
          <a:p>
            <a:pPr marL="0" indent="0">
              <a:buNone/>
            </a:pPr>
            <a:r>
              <a:rPr lang="en-GB" dirty="0"/>
              <a:t>“If you want to describe the health of the people where you live or work, what information would you need”.</a:t>
            </a:r>
          </a:p>
          <a:p>
            <a:pPr marL="0" indent="0">
              <a:buNone/>
            </a:pPr>
            <a:endParaRPr lang="en-GB" dirty="0"/>
          </a:p>
          <a:p>
            <a:pPr marL="0" indent="0">
              <a:buNone/>
            </a:pPr>
            <a:endParaRPr lang="en-GB" dirty="0"/>
          </a:p>
          <a:p>
            <a:pPr marL="0" indent="0" algn="ctr">
              <a:buNone/>
            </a:pPr>
            <a:r>
              <a:rPr lang="en-GB" sz="3200" b="1" dirty="0"/>
              <a:t>Feedback your findings to the whole class</a:t>
            </a:r>
          </a:p>
          <a:p>
            <a:pPr marL="0" indent="0">
              <a:buNone/>
            </a:pPr>
            <a:endParaRPr lang="en-GB" dirty="0"/>
          </a:p>
          <a:p>
            <a:pPr marL="0" indent="0" algn="ctr">
              <a:buNone/>
            </a:pPr>
            <a:r>
              <a:rPr lang="en-GB" b="1" dirty="0"/>
              <a:t>(10 Minutes)</a:t>
            </a:r>
          </a:p>
          <a:p>
            <a:pPr marL="0" indent="0">
              <a:buNone/>
            </a:pPr>
            <a:endParaRPr lang="en-GB" dirty="0"/>
          </a:p>
        </p:txBody>
      </p:sp>
      <p:sp>
        <p:nvSpPr>
          <p:cNvPr id="4" name="TextBox 3">
            <a:extLst>
              <a:ext uri="{FF2B5EF4-FFF2-40B4-BE49-F238E27FC236}">
                <a16:creationId xmlns:a16="http://schemas.microsoft.com/office/drawing/2014/main" id="{4A80750F-E55C-CBA4-34D9-4369360368C0}"/>
              </a:ext>
            </a:extLst>
          </p:cNvPr>
          <p:cNvSpPr txBox="1"/>
          <p:nvPr/>
        </p:nvSpPr>
        <p:spPr>
          <a:xfrm>
            <a:off x="2843808" y="476672"/>
            <a:ext cx="3456384" cy="707886"/>
          </a:xfrm>
          <a:prstGeom prst="rect">
            <a:avLst/>
          </a:prstGeom>
          <a:noFill/>
        </p:spPr>
        <p:txBody>
          <a:bodyPr wrap="square">
            <a:spAutoFit/>
          </a:bodyPr>
          <a:lstStyle/>
          <a:p>
            <a:pPr algn="ctr"/>
            <a:r>
              <a:rPr lang="en-GB" sz="4000" b="1" dirty="0">
                <a:latin typeface="+mj-lt"/>
              </a:rPr>
              <a:t>Activity</a:t>
            </a:r>
            <a:endParaRPr lang="en-GB" sz="4000" dirty="0">
              <a:latin typeface="+mj-lt"/>
            </a:endParaRPr>
          </a:p>
        </p:txBody>
      </p:sp>
    </p:spTree>
    <p:extLst>
      <p:ext uri="{BB962C8B-B14F-4D97-AF65-F5344CB8AC3E}">
        <p14:creationId xmlns:p14="http://schemas.microsoft.com/office/powerpoint/2010/main" val="3980429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How can Health be measured?</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1414538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6F72C-11A9-F4EE-676C-2E7CBD502B6C}"/>
              </a:ext>
            </a:extLst>
          </p:cNvPr>
          <p:cNvSpPr>
            <a:spLocks noGrp="1"/>
          </p:cNvSpPr>
          <p:nvPr>
            <p:ph type="title"/>
          </p:nvPr>
        </p:nvSpPr>
        <p:spPr/>
        <p:txBody>
          <a:bodyPr/>
          <a:lstStyle/>
          <a:p>
            <a:r>
              <a:rPr lang="en-GB" b="1" dirty="0"/>
              <a:t>Measuring health</a:t>
            </a:r>
          </a:p>
        </p:txBody>
      </p:sp>
      <p:sp>
        <p:nvSpPr>
          <p:cNvPr id="3" name="Content Placeholder 2">
            <a:extLst>
              <a:ext uri="{FF2B5EF4-FFF2-40B4-BE49-F238E27FC236}">
                <a16:creationId xmlns:a16="http://schemas.microsoft.com/office/drawing/2014/main" id="{337105AB-741E-86C4-59B5-FC0FF4069559}"/>
              </a:ext>
            </a:extLst>
          </p:cNvPr>
          <p:cNvSpPr>
            <a:spLocks noGrp="1"/>
          </p:cNvSpPr>
          <p:nvPr>
            <p:ph idx="1"/>
          </p:nvPr>
        </p:nvSpPr>
        <p:spPr/>
        <p:txBody>
          <a:bodyPr/>
          <a:lstStyle/>
          <a:p>
            <a:pPr>
              <a:buFont typeface="Wingdings" panose="05000000000000000000" pitchFamily="2" charset="2"/>
              <a:buChar char="§"/>
            </a:pPr>
            <a:r>
              <a:rPr lang="en-GB" dirty="0"/>
              <a:t>Peoples’ health status can be measured by using </a:t>
            </a:r>
            <a:r>
              <a:rPr lang="en-GB" b="1" i="1" dirty="0"/>
              <a:t>health status indicators</a:t>
            </a:r>
          </a:p>
        </p:txBody>
      </p:sp>
    </p:spTree>
    <p:extLst>
      <p:ext uri="{BB962C8B-B14F-4D97-AF65-F5344CB8AC3E}">
        <p14:creationId xmlns:p14="http://schemas.microsoft.com/office/powerpoint/2010/main" val="2280126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What are Health Status Indicators?</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2800557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E9F3D-3C0B-4EB0-B6B7-D2E5E44D6BC9}"/>
              </a:ext>
            </a:extLst>
          </p:cNvPr>
          <p:cNvSpPr>
            <a:spLocks noGrp="1"/>
          </p:cNvSpPr>
          <p:nvPr>
            <p:ph type="title"/>
          </p:nvPr>
        </p:nvSpPr>
        <p:spPr/>
        <p:txBody>
          <a:bodyPr>
            <a:normAutofit fontScale="90000"/>
          </a:bodyPr>
          <a:lstStyle/>
          <a:p>
            <a:pPr algn="ctr"/>
            <a:br>
              <a:rPr lang="en-GB" dirty="0"/>
            </a:br>
            <a:r>
              <a:rPr lang="en-GB" dirty="0"/>
              <a:t> </a:t>
            </a:r>
            <a:r>
              <a:rPr lang="en-GB" b="1" dirty="0"/>
              <a:t>Health Status Indicators</a:t>
            </a:r>
            <a:br>
              <a:rPr lang="en-GB" dirty="0"/>
            </a:br>
            <a:endParaRPr lang="en-GB" dirty="0"/>
          </a:p>
        </p:txBody>
      </p:sp>
      <p:sp>
        <p:nvSpPr>
          <p:cNvPr id="3" name="Content Placeholder 2">
            <a:extLst>
              <a:ext uri="{FF2B5EF4-FFF2-40B4-BE49-F238E27FC236}">
                <a16:creationId xmlns:a16="http://schemas.microsoft.com/office/drawing/2014/main" id="{61DCFF7D-9ED5-4CE6-9565-5BA86B56DE47}"/>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sz="3100" dirty="0"/>
              <a:t>Health status indicators are “</a:t>
            </a:r>
            <a:r>
              <a:rPr lang="en-GB" sz="3100" i="1" dirty="0"/>
              <a:t>a set of surveillance data that has been analysed in a way that permits assessment of the health status of the population so that public health priorities and actions can be appropriately identified</a:t>
            </a:r>
            <a:r>
              <a:rPr lang="en-GB" sz="3100" dirty="0"/>
              <a:t>”. </a:t>
            </a:r>
          </a:p>
          <a:p>
            <a:pPr marL="0" indent="0">
              <a:buNone/>
            </a:pPr>
            <a:endParaRPr lang="en-GB" sz="3100" dirty="0"/>
          </a:p>
          <a:p>
            <a:pPr>
              <a:buFont typeface="Wingdings" panose="05000000000000000000" pitchFamily="2" charset="2"/>
              <a:buChar char="§"/>
            </a:pPr>
            <a:r>
              <a:rPr lang="en-GB" sz="3100" dirty="0"/>
              <a:t>Indicators should be comprehensive, valid (sensitive), standardised, meet quality criteria, and be flexible (never fixed and final) to support evolving health policies. </a:t>
            </a:r>
          </a:p>
          <a:p>
            <a:pPr marL="0" indent="0">
              <a:buNone/>
            </a:pPr>
            <a:r>
              <a:rPr lang="en-GB" sz="3000" dirty="0"/>
              <a:t>                                     </a:t>
            </a:r>
          </a:p>
          <a:p>
            <a:pPr marL="0" indent="0">
              <a:buNone/>
            </a:pPr>
            <a:r>
              <a:rPr lang="en-GB" sz="3000" dirty="0"/>
              <a:t>                                  </a:t>
            </a:r>
            <a:r>
              <a:rPr lang="en-GB" sz="3200" dirty="0"/>
              <a:t>(Flowers, Hall and </a:t>
            </a:r>
            <a:r>
              <a:rPr lang="en-GB" sz="3200" dirty="0" err="1"/>
              <a:t>Pencheon</a:t>
            </a:r>
            <a:r>
              <a:rPr lang="en-GB" sz="3200" dirty="0"/>
              <a:t>, 2005).</a:t>
            </a:r>
          </a:p>
          <a:p>
            <a:pPr marL="0" indent="0">
              <a:buNone/>
            </a:pPr>
            <a:r>
              <a:rPr lang="en-GB" sz="4000" dirty="0"/>
              <a:t> </a:t>
            </a:r>
          </a:p>
          <a:p>
            <a:endParaRPr lang="en-GB" sz="3000" dirty="0"/>
          </a:p>
          <a:p>
            <a:endParaRPr lang="en-GB" dirty="0"/>
          </a:p>
        </p:txBody>
      </p:sp>
    </p:spTree>
    <p:extLst>
      <p:ext uri="{BB962C8B-B14F-4D97-AF65-F5344CB8AC3E}">
        <p14:creationId xmlns:p14="http://schemas.microsoft.com/office/powerpoint/2010/main" val="3050232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4CFE9-7A5D-B9A3-2419-0EE8F24822D5}"/>
              </a:ext>
            </a:extLst>
          </p:cNvPr>
          <p:cNvSpPr>
            <a:spLocks noGrp="1"/>
          </p:cNvSpPr>
          <p:nvPr>
            <p:ph type="title"/>
          </p:nvPr>
        </p:nvSpPr>
        <p:spPr/>
        <p:txBody>
          <a:bodyPr/>
          <a:lstStyle/>
          <a:p>
            <a:r>
              <a:rPr lang="en-GB" b="1" dirty="0"/>
              <a:t>Health Status Indicators</a:t>
            </a:r>
            <a:endParaRPr lang="en-GB" dirty="0"/>
          </a:p>
        </p:txBody>
      </p:sp>
      <p:sp>
        <p:nvSpPr>
          <p:cNvPr id="3" name="Content Placeholder 2">
            <a:extLst>
              <a:ext uri="{FF2B5EF4-FFF2-40B4-BE49-F238E27FC236}">
                <a16:creationId xmlns:a16="http://schemas.microsoft.com/office/drawing/2014/main" id="{40F20C64-87D4-0B8F-27AC-444E27D05C1A}"/>
              </a:ext>
            </a:extLst>
          </p:cNvPr>
          <p:cNvSpPr>
            <a:spLocks noGrp="1"/>
          </p:cNvSpPr>
          <p:nvPr>
            <p:ph idx="1"/>
          </p:nvPr>
        </p:nvSpPr>
        <p:spPr/>
        <p:txBody>
          <a:bodyPr/>
          <a:lstStyle/>
          <a:p>
            <a:pPr>
              <a:buFont typeface="Wingdings" panose="05000000000000000000" pitchFamily="2" charset="2"/>
              <a:buChar char="§"/>
            </a:pPr>
            <a:r>
              <a:rPr lang="en-GB" sz="2800" dirty="0"/>
              <a:t>The selection of indicators should be primarily based on existing and comparable data sets for which regular monitoring is feasible,</a:t>
            </a:r>
          </a:p>
          <a:p>
            <a:pPr>
              <a:buFont typeface="Wingdings" panose="05000000000000000000" pitchFamily="2" charset="2"/>
              <a:buChar char="§"/>
            </a:pPr>
            <a:r>
              <a:rPr lang="en-GB" sz="2800" dirty="0"/>
              <a:t>But it should also take into consideration likely future data needs and diagnostic and treatment developments.</a:t>
            </a:r>
          </a:p>
          <a:p>
            <a:endParaRPr lang="en-GB" dirty="0"/>
          </a:p>
        </p:txBody>
      </p:sp>
    </p:spTree>
    <p:extLst>
      <p:ext uri="{BB962C8B-B14F-4D97-AF65-F5344CB8AC3E}">
        <p14:creationId xmlns:p14="http://schemas.microsoft.com/office/powerpoint/2010/main" val="716264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9D3C1-A8BF-412F-86F2-7A419B4D1FEA}"/>
              </a:ext>
            </a:extLst>
          </p:cNvPr>
          <p:cNvSpPr>
            <a:spLocks noGrp="1"/>
          </p:cNvSpPr>
          <p:nvPr>
            <p:ph type="title"/>
          </p:nvPr>
        </p:nvSpPr>
        <p:spPr/>
        <p:txBody>
          <a:bodyPr/>
          <a:lstStyle/>
          <a:p>
            <a:pPr algn="ctr"/>
            <a:r>
              <a:rPr lang="en-GB" b="1" dirty="0"/>
              <a:t>Health Indicators</a:t>
            </a:r>
          </a:p>
        </p:txBody>
      </p:sp>
      <p:sp>
        <p:nvSpPr>
          <p:cNvPr id="3" name="Content Placeholder 2">
            <a:extLst>
              <a:ext uri="{FF2B5EF4-FFF2-40B4-BE49-F238E27FC236}">
                <a16:creationId xmlns:a16="http://schemas.microsoft.com/office/drawing/2014/main" id="{69ECFEC1-C747-4299-9C1A-959343505BCD}"/>
              </a:ext>
            </a:extLst>
          </p:cNvPr>
          <p:cNvSpPr>
            <a:spLocks noGrp="1"/>
          </p:cNvSpPr>
          <p:nvPr>
            <p:ph idx="1"/>
          </p:nvPr>
        </p:nvSpPr>
        <p:spPr>
          <a:xfrm>
            <a:off x="1042987" y="1484784"/>
            <a:ext cx="7058025" cy="3960440"/>
          </a:xfrm>
        </p:spPr>
        <p:txBody>
          <a:bodyPr>
            <a:normAutofit fontScale="85000" lnSpcReduction="10000"/>
          </a:bodyPr>
          <a:lstStyle/>
          <a:p>
            <a:pPr marL="0" indent="0">
              <a:buNone/>
            </a:pPr>
            <a:r>
              <a:rPr lang="en-GB" dirty="0"/>
              <a:t>Indicators are subdivided into </a:t>
            </a:r>
          </a:p>
          <a:p>
            <a:pPr marL="0" indent="0">
              <a:buNone/>
            </a:pPr>
            <a:endParaRPr lang="en-GB" dirty="0"/>
          </a:p>
          <a:p>
            <a:pPr>
              <a:buFont typeface="Wingdings" panose="05000000000000000000" pitchFamily="2" charset="2"/>
              <a:buChar char="§"/>
            </a:pPr>
            <a:r>
              <a:rPr lang="en-GB" b="1" dirty="0"/>
              <a:t>Health status indicators </a:t>
            </a:r>
            <a:r>
              <a:rPr lang="en-GB" dirty="0"/>
              <a:t>(disease specific mortality, morbidity and disability),</a:t>
            </a:r>
          </a:p>
          <a:p>
            <a:pPr>
              <a:buFont typeface="Wingdings" panose="05000000000000000000" pitchFamily="2" charset="2"/>
              <a:buChar char="§"/>
            </a:pPr>
            <a:r>
              <a:rPr lang="en-GB" b="1" dirty="0"/>
              <a:t>Determinants of health </a:t>
            </a:r>
            <a:r>
              <a:rPr lang="en-GB" dirty="0"/>
              <a:t>(biological Risk factors and health behaviours)</a:t>
            </a:r>
          </a:p>
          <a:p>
            <a:pPr>
              <a:buFont typeface="Wingdings" panose="05000000000000000000" pitchFamily="2" charset="2"/>
              <a:buChar char="§"/>
            </a:pPr>
            <a:r>
              <a:rPr lang="en-GB" dirty="0"/>
              <a:t> </a:t>
            </a:r>
            <a:r>
              <a:rPr lang="en-GB" b="1" dirty="0"/>
              <a:t>and health systems </a:t>
            </a:r>
            <a:r>
              <a:rPr lang="en-GB" dirty="0"/>
              <a:t>(surgical procedures, medication use, use of health services).</a:t>
            </a:r>
          </a:p>
          <a:p>
            <a:endParaRPr lang="en-GB" dirty="0"/>
          </a:p>
        </p:txBody>
      </p:sp>
    </p:spTree>
    <p:extLst>
      <p:ext uri="{BB962C8B-B14F-4D97-AF65-F5344CB8AC3E}">
        <p14:creationId xmlns:p14="http://schemas.microsoft.com/office/powerpoint/2010/main" val="33749645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0C4DA-436C-45C4-A1D3-AD3977122CEA}"/>
              </a:ext>
            </a:extLst>
          </p:cNvPr>
          <p:cNvSpPr>
            <a:spLocks noGrp="1"/>
          </p:cNvSpPr>
          <p:nvPr>
            <p:ph type="title"/>
          </p:nvPr>
        </p:nvSpPr>
        <p:spPr/>
        <p:txBody>
          <a:bodyPr/>
          <a:lstStyle/>
          <a:p>
            <a:pPr algn="ctr"/>
            <a:r>
              <a:rPr lang="en-GB" b="1" dirty="0"/>
              <a:t>Health status indicators</a:t>
            </a:r>
          </a:p>
        </p:txBody>
      </p:sp>
      <p:sp>
        <p:nvSpPr>
          <p:cNvPr id="3" name="Content Placeholder 2">
            <a:extLst>
              <a:ext uri="{FF2B5EF4-FFF2-40B4-BE49-F238E27FC236}">
                <a16:creationId xmlns:a16="http://schemas.microsoft.com/office/drawing/2014/main" id="{80EC9753-E7BA-4F5D-A7D0-4E49A8F13390}"/>
              </a:ext>
            </a:extLst>
          </p:cNvPr>
          <p:cNvSpPr>
            <a:spLocks noGrp="1"/>
          </p:cNvSpPr>
          <p:nvPr>
            <p:ph idx="1"/>
          </p:nvPr>
        </p:nvSpPr>
        <p:spPr>
          <a:xfrm>
            <a:off x="827584" y="1428329"/>
            <a:ext cx="7670948" cy="3263504"/>
          </a:xfrm>
        </p:spPr>
        <p:txBody>
          <a:bodyPr>
            <a:noAutofit/>
          </a:bodyPr>
          <a:lstStyle/>
          <a:p>
            <a:pPr>
              <a:buFont typeface="Wingdings" panose="05000000000000000000" pitchFamily="2" charset="2"/>
              <a:buChar char="§"/>
            </a:pPr>
            <a:r>
              <a:rPr lang="en-GB" sz="2400" dirty="0"/>
              <a:t>Disease-specific  mortality,  morbidity  and  disability  should  be  available  for  the  overall  population  and  for  age  and  sex  subgroups. </a:t>
            </a:r>
          </a:p>
          <a:p>
            <a:pPr>
              <a:buFont typeface="Wingdings" panose="05000000000000000000" pitchFamily="2" charset="2"/>
              <a:buChar char="§"/>
            </a:pPr>
            <a:r>
              <a:rPr lang="en-GB" sz="2400" dirty="0"/>
              <a:t> For  each  country  or  area  it  would  be  useful  to  have  absolute  numbers,  crude  and  age-standardised  rates  according  to  a  standard  population  (i.e.  European  standard population);</a:t>
            </a:r>
          </a:p>
          <a:p>
            <a:pPr>
              <a:buFont typeface="Wingdings" panose="05000000000000000000" pitchFamily="2" charset="2"/>
              <a:buChar char="§"/>
            </a:pPr>
            <a:r>
              <a:rPr lang="en-GB" sz="2400" dirty="0"/>
              <a:t>Standardisation in this case would improve comparability between countries with different age distribution in the population. </a:t>
            </a:r>
          </a:p>
        </p:txBody>
      </p:sp>
    </p:spTree>
    <p:extLst>
      <p:ext uri="{BB962C8B-B14F-4D97-AF65-F5344CB8AC3E}">
        <p14:creationId xmlns:p14="http://schemas.microsoft.com/office/powerpoint/2010/main" val="21224449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204864"/>
            <a:ext cx="8062664" cy="1470025"/>
          </a:xfrm>
        </p:spPr>
        <p:txBody>
          <a:bodyPr>
            <a:normAutofit fontScale="90000"/>
          </a:bodyPr>
          <a:lstStyle/>
          <a:p>
            <a:r>
              <a:rPr lang="en-GB" b="1" i="1" dirty="0">
                <a:solidFill>
                  <a:schemeClr val="bg1"/>
                </a:solidFill>
              </a:rPr>
              <a:t>What are the two most common means of measuring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3818905"/>
            <a:ext cx="2267744" cy="1986359"/>
          </a:xfrm>
          <a:prstGeom prst="rect">
            <a:avLst/>
          </a:prstGeom>
        </p:spPr>
      </p:pic>
    </p:spTree>
    <p:extLst>
      <p:ext uri="{BB962C8B-B14F-4D97-AF65-F5344CB8AC3E}">
        <p14:creationId xmlns:p14="http://schemas.microsoft.com/office/powerpoint/2010/main" val="26548675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30E5-2B96-451D-9822-5F67631139CB}"/>
              </a:ext>
            </a:extLst>
          </p:cNvPr>
          <p:cNvSpPr>
            <a:spLocks noGrp="1"/>
          </p:cNvSpPr>
          <p:nvPr>
            <p:ph type="title"/>
          </p:nvPr>
        </p:nvSpPr>
        <p:spPr/>
        <p:txBody>
          <a:bodyPr/>
          <a:lstStyle/>
          <a:p>
            <a:pPr algn="ctr"/>
            <a:r>
              <a:rPr lang="en-GB" b="1" dirty="0"/>
              <a:t>Measuring Health</a:t>
            </a:r>
          </a:p>
        </p:txBody>
      </p:sp>
      <p:sp>
        <p:nvSpPr>
          <p:cNvPr id="3" name="Content Placeholder 2">
            <a:extLst>
              <a:ext uri="{FF2B5EF4-FFF2-40B4-BE49-F238E27FC236}">
                <a16:creationId xmlns:a16="http://schemas.microsoft.com/office/drawing/2014/main" id="{FF7E0C32-106C-4C3E-BF8E-051A3ADB4B12}"/>
              </a:ext>
            </a:extLst>
          </p:cNvPr>
          <p:cNvSpPr>
            <a:spLocks noGrp="1"/>
          </p:cNvSpPr>
          <p:nvPr>
            <p:ph idx="1"/>
          </p:nvPr>
        </p:nvSpPr>
        <p:spPr>
          <a:xfrm>
            <a:off x="683568" y="1340768"/>
            <a:ext cx="7886700" cy="4320480"/>
          </a:xfrm>
        </p:spPr>
        <p:txBody>
          <a:bodyPr>
            <a:normAutofit fontScale="40000" lnSpcReduction="20000"/>
          </a:bodyPr>
          <a:lstStyle/>
          <a:p>
            <a:pPr marL="0" indent="0">
              <a:buNone/>
            </a:pPr>
            <a:r>
              <a:rPr lang="en-GB" sz="8000" dirty="0"/>
              <a:t>The two most common means of assessing  population’s health include </a:t>
            </a:r>
          </a:p>
          <a:p>
            <a:r>
              <a:rPr lang="en-GB" sz="8000" b="1" dirty="0"/>
              <a:t>mortality </a:t>
            </a:r>
            <a:r>
              <a:rPr lang="en-GB" sz="8000" dirty="0"/>
              <a:t>and</a:t>
            </a:r>
          </a:p>
          <a:p>
            <a:r>
              <a:rPr lang="en-GB" sz="8000" b="1" dirty="0"/>
              <a:t>morbidity</a:t>
            </a:r>
            <a:endParaRPr lang="en-GB" sz="8000" dirty="0"/>
          </a:p>
          <a:p>
            <a:r>
              <a:rPr lang="en-GB" sz="8000" dirty="0"/>
              <a:t>Data on deaths and illness are often used as a surrogate/substitute measures of health.</a:t>
            </a:r>
          </a:p>
          <a:p>
            <a:pPr marL="0" indent="0">
              <a:buNone/>
            </a:pPr>
            <a:r>
              <a:rPr lang="en-GB" sz="8000" dirty="0"/>
              <a:t>                             (Naidoo and Wills, 2009)</a:t>
            </a:r>
          </a:p>
          <a:p>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6181035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What are the </a:t>
            </a:r>
            <a:r>
              <a:rPr lang="en-GB" sz="4400" b="1" i="1" dirty="0">
                <a:solidFill>
                  <a:schemeClr val="bg1"/>
                </a:solidFill>
              </a:rPr>
              <a:t>shortcomings of</a:t>
            </a:r>
            <a:r>
              <a:rPr lang="en-GB" b="1" i="1" dirty="0">
                <a:solidFill>
                  <a:schemeClr val="bg1"/>
                </a:solidFill>
              </a:rPr>
              <a:t> measuring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2855536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5CDB-1242-D3B4-06B8-76B37764E237}"/>
              </a:ext>
            </a:extLst>
          </p:cNvPr>
          <p:cNvSpPr>
            <a:spLocks noGrp="1"/>
          </p:cNvSpPr>
          <p:nvPr>
            <p:ph type="title"/>
          </p:nvPr>
        </p:nvSpPr>
        <p:spPr/>
        <p:txBody>
          <a:bodyPr/>
          <a:lstStyle/>
          <a:p>
            <a:r>
              <a:rPr lang="en-GB" b="1" dirty="0"/>
              <a:t>S</a:t>
            </a:r>
            <a:r>
              <a:rPr lang="en-GB" sz="4400" b="1" dirty="0"/>
              <a:t>hortcomings</a:t>
            </a:r>
            <a:endParaRPr lang="en-GB" dirty="0"/>
          </a:p>
        </p:txBody>
      </p:sp>
      <p:sp>
        <p:nvSpPr>
          <p:cNvPr id="3" name="Content Placeholder 2">
            <a:extLst>
              <a:ext uri="{FF2B5EF4-FFF2-40B4-BE49-F238E27FC236}">
                <a16:creationId xmlns:a16="http://schemas.microsoft.com/office/drawing/2014/main" id="{384BF189-CF66-4F06-1B2E-0DD5D0642EAF}"/>
              </a:ext>
            </a:extLst>
          </p:cNvPr>
          <p:cNvSpPr>
            <a:spLocks noGrp="1"/>
          </p:cNvSpPr>
          <p:nvPr>
            <p:ph idx="1"/>
          </p:nvPr>
        </p:nvSpPr>
        <p:spPr>
          <a:xfrm>
            <a:off x="457200" y="1484784"/>
            <a:ext cx="8229600" cy="4104456"/>
          </a:xfrm>
        </p:spPr>
        <p:txBody>
          <a:bodyPr>
            <a:normAutofit fontScale="55000" lnSpcReduction="20000"/>
          </a:bodyPr>
          <a:lstStyle/>
          <a:p>
            <a:pPr marL="0" indent="0">
              <a:buNone/>
            </a:pPr>
            <a:r>
              <a:rPr lang="en-GB" sz="3400" b="1" dirty="0"/>
              <a:t>The shortcomings are </a:t>
            </a:r>
          </a:p>
          <a:p>
            <a:pPr marL="0" indent="0">
              <a:buNone/>
            </a:pPr>
            <a:endParaRPr lang="en-GB" sz="3400" b="1" dirty="0"/>
          </a:p>
          <a:p>
            <a:pPr>
              <a:buFont typeface="Wingdings" panose="05000000000000000000" pitchFamily="2" charset="2"/>
              <a:buChar char="§"/>
            </a:pPr>
            <a:r>
              <a:rPr lang="en-GB" sz="3800" dirty="0"/>
              <a:t>Measuring conditions which limit health, such as illness is not the same as measuring health itself.</a:t>
            </a:r>
          </a:p>
          <a:p>
            <a:pPr>
              <a:buFont typeface="Wingdings" panose="05000000000000000000" pitchFamily="2" charset="2"/>
              <a:buChar char="§"/>
            </a:pPr>
            <a:r>
              <a:rPr lang="en-GB" sz="3800" dirty="0"/>
              <a:t>Measuring mortality rates does not reflect the extent of illness in the population,</a:t>
            </a:r>
          </a:p>
          <a:p>
            <a:pPr>
              <a:buFont typeface="Wingdings" panose="05000000000000000000" pitchFamily="2" charset="2"/>
              <a:buChar char="§"/>
            </a:pPr>
            <a:r>
              <a:rPr lang="en-GB" sz="3800" dirty="0"/>
              <a:t>Nor does it say anything about the quality of health experienced by people when they were alive.</a:t>
            </a:r>
          </a:p>
          <a:p>
            <a:pPr>
              <a:buFont typeface="Wingdings" panose="05000000000000000000" pitchFamily="2" charset="2"/>
              <a:buChar char="§"/>
            </a:pPr>
            <a:r>
              <a:rPr lang="en-GB" sz="3800" dirty="0"/>
              <a:t>For example, conditions such as arthritis or schizophrenia cause considerable suffering and pain but do not lead to premature death and so are not reflected in mortality rate.</a:t>
            </a:r>
          </a:p>
          <a:p>
            <a:pPr marL="0" indent="0">
              <a:buNone/>
            </a:pPr>
            <a:r>
              <a:rPr lang="en-GB" sz="3800" dirty="0"/>
              <a:t>                                                          </a:t>
            </a:r>
          </a:p>
          <a:p>
            <a:pPr marL="0" indent="0">
              <a:buNone/>
            </a:pPr>
            <a:r>
              <a:rPr lang="en-GB" sz="3400" dirty="0"/>
              <a:t>                                                               (Naidoo and Wills, 2009)                                     </a:t>
            </a:r>
          </a:p>
          <a:p>
            <a:endParaRPr lang="en-GB" sz="3400" dirty="0"/>
          </a:p>
          <a:p>
            <a:endParaRPr lang="en-GB" dirty="0"/>
          </a:p>
        </p:txBody>
      </p:sp>
    </p:spTree>
    <p:extLst>
      <p:ext uri="{BB962C8B-B14F-4D97-AF65-F5344CB8AC3E}">
        <p14:creationId xmlns:p14="http://schemas.microsoft.com/office/powerpoint/2010/main" val="33029572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title"/>
          </p:nvPr>
        </p:nvSpPr>
        <p:spPr>
          <a:xfrm>
            <a:off x="669275" y="2174347"/>
            <a:ext cx="7370284" cy="1415963"/>
          </a:xfrm>
        </p:spPr>
        <p:txBody>
          <a:bodyPr/>
          <a:lstStyle/>
          <a:p>
            <a:pPr algn="ctr"/>
            <a:r>
              <a:rPr lang="en-GB" i="1" cap="none" dirty="0"/>
              <a:t>What does mortality and morbidity means</a:t>
            </a:r>
            <a:r>
              <a:rPr lang="en-GB" i="1" dirty="0"/>
              <a:t>?</a:t>
            </a:r>
          </a:p>
        </p:txBody>
      </p:sp>
      <p:pic>
        <p:nvPicPr>
          <p:cNvPr id="3" name="Picture 2" descr="A picture containing vector graphics&#10;&#10;Description automatically generated">
            <a:extLst>
              <a:ext uri="{FF2B5EF4-FFF2-40B4-BE49-F238E27FC236}">
                <a16:creationId xmlns:a16="http://schemas.microsoft.com/office/drawing/2014/main" id="{E6D36A10-BE55-408C-A8A8-F39E6B7360BF}"/>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40307691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5EC5-942E-4DD1-BC25-6511042D3AB9}"/>
              </a:ext>
            </a:extLst>
          </p:cNvPr>
          <p:cNvSpPr>
            <a:spLocks noGrp="1"/>
          </p:cNvSpPr>
          <p:nvPr>
            <p:ph type="title"/>
          </p:nvPr>
        </p:nvSpPr>
        <p:spPr>
          <a:xfrm>
            <a:off x="539552" y="53752"/>
            <a:ext cx="8229600" cy="1143000"/>
          </a:xfrm>
        </p:spPr>
        <p:txBody>
          <a:bodyPr/>
          <a:lstStyle/>
          <a:p>
            <a:r>
              <a:rPr lang="en-GB" b="1" dirty="0"/>
              <a:t>Mortality</a:t>
            </a:r>
          </a:p>
        </p:txBody>
      </p:sp>
      <p:sp>
        <p:nvSpPr>
          <p:cNvPr id="3" name="Content Placeholder 2">
            <a:extLst>
              <a:ext uri="{FF2B5EF4-FFF2-40B4-BE49-F238E27FC236}">
                <a16:creationId xmlns:a16="http://schemas.microsoft.com/office/drawing/2014/main" id="{B9E5CE0E-F8C6-4002-9396-5D83F37F258A}"/>
              </a:ext>
            </a:extLst>
          </p:cNvPr>
          <p:cNvSpPr>
            <a:spLocks noGrp="1"/>
          </p:cNvSpPr>
          <p:nvPr>
            <p:ph idx="1"/>
          </p:nvPr>
        </p:nvSpPr>
        <p:spPr>
          <a:xfrm>
            <a:off x="827584" y="1196752"/>
            <a:ext cx="7598115" cy="4320480"/>
          </a:xfrm>
        </p:spPr>
        <p:txBody>
          <a:bodyPr>
            <a:noAutofit/>
          </a:bodyPr>
          <a:lstStyle/>
          <a:p>
            <a:pPr>
              <a:buFont typeface="Wingdings" panose="05000000000000000000" pitchFamily="2" charset="2"/>
              <a:buChar char="§"/>
            </a:pPr>
            <a:r>
              <a:rPr lang="en-GB" sz="2000" dirty="0"/>
              <a:t>While similar and often related, morbidity and mortality, however, are not identical.</a:t>
            </a:r>
          </a:p>
          <a:p>
            <a:pPr>
              <a:buFont typeface="Wingdings" panose="05000000000000000000" pitchFamily="2" charset="2"/>
              <a:buChar char="§"/>
            </a:pPr>
            <a:r>
              <a:rPr lang="en-GB" sz="2000" b="1" dirty="0"/>
              <a:t>Mortality</a:t>
            </a:r>
            <a:r>
              <a:rPr lang="en-GB" sz="2000" dirty="0"/>
              <a:t> refers to the state of being mortal (destined to die).</a:t>
            </a:r>
          </a:p>
          <a:p>
            <a:pPr>
              <a:buFont typeface="Wingdings" panose="05000000000000000000" pitchFamily="2" charset="2"/>
              <a:buChar char="§"/>
            </a:pPr>
            <a:r>
              <a:rPr lang="en-GB" sz="2000" dirty="0"/>
              <a:t> In medicine, mortality is a term also used for </a:t>
            </a:r>
            <a:r>
              <a:rPr lang="en-GB" sz="2000" b="1" i="1" dirty="0"/>
              <a:t>death rate</a:t>
            </a:r>
            <a:r>
              <a:rPr lang="en-GB" sz="2000" dirty="0"/>
              <a:t>, or the </a:t>
            </a:r>
            <a:r>
              <a:rPr lang="en-GB" sz="2000" b="1" i="1" dirty="0"/>
              <a:t>number of deaths </a:t>
            </a:r>
            <a:r>
              <a:rPr lang="en-GB" sz="2000" dirty="0"/>
              <a:t>in a </a:t>
            </a:r>
            <a:r>
              <a:rPr lang="en-GB" sz="2000" b="1" i="1" dirty="0"/>
              <a:t>certain group of people </a:t>
            </a:r>
            <a:r>
              <a:rPr lang="en-GB" sz="2000" dirty="0"/>
              <a:t>in a certain period of time.</a:t>
            </a:r>
          </a:p>
          <a:p>
            <a:pPr>
              <a:buFont typeface="Wingdings" panose="05000000000000000000" pitchFamily="2" charset="2"/>
              <a:buChar char="§"/>
            </a:pPr>
            <a:r>
              <a:rPr lang="en-GB" sz="2000" dirty="0"/>
              <a:t>Mortality is the number of deaths due to a specific illness or condition.</a:t>
            </a:r>
          </a:p>
          <a:p>
            <a:pPr>
              <a:buFont typeface="Wingdings" panose="05000000000000000000" pitchFamily="2" charset="2"/>
              <a:buChar char="§"/>
            </a:pPr>
            <a:r>
              <a:rPr lang="en-GB" sz="2000" dirty="0"/>
              <a:t>Mortality is related to the number of deaths caused by the health event under investigation. </a:t>
            </a:r>
          </a:p>
          <a:p>
            <a:pPr>
              <a:buFont typeface="Wingdings" panose="05000000000000000000" pitchFamily="2" charset="2"/>
              <a:buChar char="§"/>
            </a:pPr>
            <a:r>
              <a:rPr lang="en-GB" sz="2000" dirty="0"/>
              <a:t>It can be communicated as a rate or as an absolute number. </a:t>
            </a:r>
          </a:p>
          <a:p>
            <a:pPr>
              <a:buFont typeface="Wingdings" panose="05000000000000000000" pitchFamily="2" charset="2"/>
              <a:buChar char="§"/>
            </a:pPr>
            <a:r>
              <a:rPr lang="en-GB" sz="2000" dirty="0"/>
              <a:t>Mortality usually gets represented as a rate per 1000 individuals, also called the death rate.</a:t>
            </a:r>
          </a:p>
        </p:txBody>
      </p:sp>
    </p:spTree>
    <p:extLst>
      <p:ext uri="{BB962C8B-B14F-4D97-AF65-F5344CB8AC3E}">
        <p14:creationId xmlns:p14="http://schemas.microsoft.com/office/powerpoint/2010/main" val="31882345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BC7FB-6EDC-4F04-B18B-66871B82A2C8}"/>
              </a:ext>
            </a:extLst>
          </p:cNvPr>
          <p:cNvSpPr>
            <a:spLocks noGrp="1"/>
          </p:cNvSpPr>
          <p:nvPr>
            <p:ph type="title"/>
          </p:nvPr>
        </p:nvSpPr>
        <p:spPr/>
        <p:txBody>
          <a:bodyPr/>
          <a:lstStyle/>
          <a:p>
            <a:r>
              <a:rPr lang="en-GB" b="1"/>
              <a:t>Morbidity</a:t>
            </a:r>
          </a:p>
        </p:txBody>
      </p:sp>
      <p:sp>
        <p:nvSpPr>
          <p:cNvPr id="3" name="Content Placeholder 2">
            <a:extLst>
              <a:ext uri="{FF2B5EF4-FFF2-40B4-BE49-F238E27FC236}">
                <a16:creationId xmlns:a16="http://schemas.microsoft.com/office/drawing/2014/main" id="{6CFA4C8A-C09A-4006-8BBF-1D12EF50F055}"/>
              </a:ext>
            </a:extLst>
          </p:cNvPr>
          <p:cNvSpPr>
            <a:spLocks noGrp="1"/>
          </p:cNvSpPr>
          <p:nvPr>
            <p:ph idx="1"/>
          </p:nvPr>
        </p:nvSpPr>
        <p:spPr>
          <a:xfrm>
            <a:off x="1115616" y="1484784"/>
            <a:ext cx="7202456" cy="3960440"/>
          </a:xfrm>
        </p:spPr>
        <p:txBody>
          <a:bodyPr>
            <a:normAutofit lnSpcReduction="10000"/>
          </a:bodyPr>
          <a:lstStyle/>
          <a:p>
            <a:pPr>
              <a:buFont typeface="Wingdings" panose="05000000000000000000" pitchFamily="2" charset="2"/>
              <a:buChar char="§"/>
            </a:pPr>
            <a:r>
              <a:rPr lang="en-GB" sz="2000" dirty="0"/>
              <a:t>The word </a:t>
            </a:r>
            <a:r>
              <a:rPr lang="en-GB" sz="2000" b="1" dirty="0"/>
              <a:t>morbid</a:t>
            </a:r>
            <a:r>
              <a:rPr lang="en-GB" sz="2000" dirty="0"/>
              <a:t> is associated to sickness and disease</a:t>
            </a:r>
          </a:p>
          <a:p>
            <a:pPr>
              <a:buFont typeface="Wingdings" panose="05000000000000000000" pitchFamily="2" charset="2"/>
              <a:buChar char="§"/>
            </a:pPr>
            <a:r>
              <a:rPr lang="en-GB" sz="2000" b="1" dirty="0"/>
              <a:t>Morbidity</a:t>
            </a:r>
            <a:r>
              <a:rPr lang="en-GB" sz="2000" dirty="0"/>
              <a:t> is the state of being symptomatic or unhealthy for a disease or condition. </a:t>
            </a:r>
          </a:p>
          <a:p>
            <a:pPr>
              <a:buFont typeface="Wingdings" panose="05000000000000000000" pitchFamily="2" charset="2"/>
              <a:buChar char="§"/>
            </a:pPr>
            <a:r>
              <a:rPr lang="en-GB" sz="2000" dirty="0"/>
              <a:t>It is usually represented or estimated using </a:t>
            </a:r>
            <a:r>
              <a:rPr lang="en-GB" sz="2000" b="1" i="1" dirty="0"/>
              <a:t>prevalence or incidence</a:t>
            </a:r>
            <a:r>
              <a:rPr lang="en-GB" sz="2000" i="1" dirty="0"/>
              <a:t>.</a:t>
            </a:r>
          </a:p>
          <a:p>
            <a:pPr>
              <a:buFont typeface="Wingdings" panose="05000000000000000000" pitchFamily="2" charset="2"/>
              <a:buChar char="§"/>
            </a:pPr>
            <a:r>
              <a:rPr lang="en-GB" sz="2000" dirty="0"/>
              <a:t>Morbidity is when you have a specific illness or condition.</a:t>
            </a:r>
          </a:p>
          <a:p>
            <a:pPr>
              <a:buFont typeface="Wingdings" panose="05000000000000000000" pitchFamily="2" charset="2"/>
              <a:buChar char="§"/>
            </a:pPr>
            <a:r>
              <a:rPr lang="en-GB" sz="2000" dirty="0"/>
              <a:t>It can be applied to an individual or a population (termed morbidity rate)</a:t>
            </a:r>
          </a:p>
          <a:p>
            <a:pPr>
              <a:buFont typeface="Wingdings" panose="05000000000000000000" pitchFamily="2" charset="2"/>
              <a:buChar char="§"/>
            </a:pPr>
            <a:r>
              <a:rPr lang="en-GB" sz="2000" dirty="0"/>
              <a:t>Some examples of common morbidities are heart disease, diabetes, and obesity. </a:t>
            </a:r>
          </a:p>
          <a:p>
            <a:pPr>
              <a:buFont typeface="Wingdings" panose="05000000000000000000" pitchFamily="2" charset="2"/>
              <a:buChar char="§"/>
            </a:pPr>
            <a:r>
              <a:rPr lang="en-GB" sz="2000" dirty="0"/>
              <a:t>You can have more than one morbidity ( </a:t>
            </a:r>
            <a:r>
              <a:rPr lang="en-GB" sz="2000" dirty="0" err="1"/>
              <a:t>i.e</a:t>
            </a:r>
            <a:r>
              <a:rPr lang="en-GB" sz="2000" dirty="0"/>
              <a:t> two or more illness) at a time. This is called </a:t>
            </a:r>
            <a:r>
              <a:rPr lang="en-GB" sz="2000" b="1" i="1" dirty="0"/>
              <a:t>comorbidity.</a:t>
            </a:r>
            <a:r>
              <a:rPr lang="en-GB" sz="2000" dirty="0"/>
              <a:t> </a:t>
            </a:r>
          </a:p>
          <a:p>
            <a:endParaRPr lang="en-GB" sz="1800" dirty="0"/>
          </a:p>
          <a:p>
            <a:endParaRPr lang="en-GB" dirty="0"/>
          </a:p>
        </p:txBody>
      </p:sp>
    </p:spTree>
    <p:extLst>
      <p:ext uri="{BB962C8B-B14F-4D97-AF65-F5344CB8AC3E}">
        <p14:creationId xmlns:p14="http://schemas.microsoft.com/office/powerpoint/2010/main" val="107465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title"/>
          </p:nvPr>
        </p:nvSpPr>
        <p:spPr>
          <a:xfrm>
            <a:off x="395536" y="2060848"/>
            <a:ext cx="7632848" cy="1415963"/>
          </a:xfrm>
        </p:spPr>
        <p:txBody>
          <a:bodyPr>
            <a:normAutofit/>
          </a:bodyPr>
          <a:lstStyle/>
          <a:p>
            <a:pPr algn="ctr"/>
            <a:r>
              <a:rPr lang="en-GB" sz="3600" i="1" cap="none" dirty="0"/>
              <a:t>Why is morbidity and mortality important?</a:t>
            </a:r>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18252057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6790-940C-4908-A591-DE24E51310A3}"/>
              </a:ext>
            </a:extLst>
          </p:cNvPr>
          <p:cNvSpPr>
            <a:spLocks noGrp="1"/>
          </p:cNvSpPr>
          <p:nvPr>
            <p:ph type="title"/>
          </p:nvPr>
        </p:nvSpPr>
        <p:spPr/>
        <p:txBody>
          <a:bodyPr>
            <a:normAutofit fontScale="90000"/>
          </a:bodyPr>
          <a:lstStyle/>
          <a:p>
            <a:r>
              <a:rPr lang="en-GB" b="1"/>
              <a:t>Importance of morbidity and mortality  </a:t>
            </a:r>
          </a:p>
        </p:txBody>
      </p:sp>
      <p:sp>
        <p:nvSpPr>
          <p:cNvPr id="3" name="Content Placeholder 2">
            <a:extLst>
              <a:ext uri="{FF2B5EF4-FFF2-40B4-BE49-F238E27FC236}">
                <a16:creationId xmlns:a16="http://schemas.microsoft.com/office/drawing/2014/main" id="{C7C2D735-E178-43DE-BC41-E3DAD4C6E35B}"/>
              </a:ext>
            </a:extLst>
          </p:cNvPr>
          <p:cNvSpPr>
            <a:spLocks noGrp="1"/>
          </p:cNvSpPr>
          <p:nvPr>
            <p:ph idx="1"/>
          </p:nvPr>
        </p:nvSpPr>
        <p:spPr/>
        <p:txBody>
          <a:bodyPr>
            <a:noAutofit/>
          </a:bodyPr>
          <a:lstStyle/>
          <a:p>
            <a:pPr>
              <a:buFont typeface="Wingdings" panose="05000000000000000000" pitchFamily="2" charset="2"/>
              <a:buChar char="§"/>
            </a:pPr>
            <a:r>
              <a:rPr lang="en-GB" sz="2800" dirty="0"/>
              <a:t>Two measures commonly used for epidemiological surveillance are morbidity and mortality. </a:t>
            </a:r>
          </a:p>
          <a:p>
            <a:pPr>
              <a:buFont typeface="Wingdings" panose="05000000000000000000" pitchFamily="2" charset="2"/>
              <a:buChar char="§"/>
            </a:pPr>
            <a:r>
              <a:rPr lang="en-GB" sz="2800" dirty="0"/>
              <a:t>These measures describe the progression and severity of a given health event.</a:t>
            </a:r>
          </a:p>
          <a:p>
            <a:pPr>
              <a:buFont typeface="Wingdings" panose="05000000000000000000" pitchFamily="2" charset="2"/>
              <a:buChar char="§"/>
            </a:pPr>
            <a:r>
              <a:rPr lang="en-GB" sz="2800" dirty="0"/>
              <a:t>They are useful tools to learn about risk factors of diseases and compare and contrast health events between different populations.</a:t>
            </a:r>
          </a:p>
        </p:txBody>
      </p:sp>
    </p:spTree>
    <p:extLst>
      <p:ext uri="{BB962C8B-B14F-4D97-AF65-F5344CB8AC3E}">
        <p14:creationId xmlns:p14="http://schemas.microsoft.com/office/powerpoint/2010/main" val="19554961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113A-A904-4C19-BA68-E5B6FF01ABFD}"/>
              </a:ext>
            </a:extLst>
          </p:cNvPr>
          <p:cNvSpPr>
            <a:spLocks noGrp="1"/>
          </p:cNvSpPr>
          <p:nvPr>
            <p:ph type="title"/>
          </p:nvPr>
        </p:nvSpPr>
        <p:spPr/>
        <p:txBody>
          <a:bodyPr/>
          <a:lstStyle/>
          <a:p>
            <a:pPr algn="ctr"/>
            <a:r>
              <a:rPr lang="en-GB" dirty="0"/>
              <a:t> </a:t>
            </a:r>
            <a:r>
              <a:rPr lang="en-GB" b="1" dirty="0"/>
              <a:t>Mortality Statistics</a:t>
            </a:r>
          </a:p>
        </p:txBody>
      </p:sp>
      <p:sp>
        <p:nvSpPr>
          <p:cNvPr id="3" name="Content Placeholder 2">
            <a:extLst>
              <a:ext uri="{FF2B5EF4-FFF2-40B4-BE49-F238E27FC236}">
                <a16:creationId xmlns:a16="http://schemas.microsoft.com/office/drawing/2014/main" id="{614ED03C-2576-4632-B885-79766AC7A3CB}"/>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Mortality data may provide a crude but simple way to assess health conditions; </a:t>
            </a:r>
          </a:p>
          <a:p>
            <a:pPr>
              <a:buFont typeface="Wingdings" panose="05000000000000000000" pitchFamily="2" charset="2"/>
              <a:buChar char="§"/>
            </a:pPr>
            <a:r>
              <a:rPr lang="en-GB" dirty="0"/>
              <a:t>The source of information are death certificates where the underlying cause of death is coded. </a:t>
            </a:r>
          </a:p>
          <a:p>
            <a:pPr>
              <a:buFont typeface="Wingdings" panose="05000000000000000000" pitchFamily="2" charset="2"/>
              <a:buChar char="§"/>
            </a:pPr>
            <a:r>
              <a:rPr lang="en-GB" dirty="0"/>
              <a:t>The reliability of mortality data depends on the completeness and accuracy of the vital registration system of the country.</a:t>
            </a:r>
          </a:p>
        </p:txBody>
      </p:sp>
    </p:spTree>
    <p:extLst>
      <p:ext uri="{BB962C8B-B14F-4D97-AF65-F5344CB8AC3E}">
        <p14:creationId xmlns:p14="http://schemas.microsoft.com/office/powerpoint/2010/main" val="13470445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022AF-1145-4F1B-A30C-719F9178634E}"/>
              </a:ext>
            </a:extLst>
          </p:cNvPr>
          <p:cNvSpPr>
            <a:spLocks noGrp="1"/>
          </p:cNvSpPr>
          <p:nvPr>
            <p:ph type="title"/>
          </p:nvPr>
        </p:nvSpPr>
        <p:spPr/>
        <p:txBody>
          <a:bodyPr/>
          <a:lstStyle/>
          <a:p>
            <a:pPr algn="ctr"/>
            <a:r>
              <a:rPr lang="en-GB" b="1" dirty="0"/>
              <a:t>Mortality Statistics</a:t>
            </a:r>
          </a:p>
        </p:txBody>
      </p:sp>
      <p:sp>
        <p:nvSpPr>
          <p:cNvPr id="3" name="Content Placeholder 2">
            <a:extLst>
              <a:ext uri="{FF2B5EF4-FFF2-40B4-BE49-F238E27FC236}">
                <a16:creationId xmlns:a16="http://schemas.microsoft.com/office/drawing/2014/main" id="{074CD5B8-7FEB-43C2-AD6C-3136C11FAD83}"/>
              </a:ext>
            </a:extLst>
          </p:cNvPr>
          <p:cNvSpPr>
            <a:spLocks noGrp="1"/>
          </p:cNvSpPr>
          <p:nvPr>
            <p:ph idx="1"/>
          </p:nvPr>
        </p:nvSpPr>
        <p:spPr/>
        <p:txBody>
          <a:bodyPr>
            <a:normAutofit fontScale="77500" lnSpcReduction="20000"/>
          </a:bodyPr>
          <a:lstStyle/>
          <a:p>
            <a:pPr marL="0" indent="0">
              <a:buNone/>
            </a:pPr>
            <a:r>
              <a:rPr lang="en-GB" dirty="0"/>
              <a:t>There are many ways to express death rate. This include</a:t>
            </a:r>
          </a:p>
          <a:p>
            <a:pPr marL="0" indent="0">
              <a:buNone/>
            </a:pPr>
            <a:endParaRPr lang="en-GB" dirty="0"/>
          </a:p>
          <a:p>
            <a:r>
              <a:rPr lang="en-GB" b="1" dirty="0"/>
              <a:t>Crude death rate</a:t>
            </a:r>
            <a:r>
              <a:rPr lang="en-GB" dirty="0"/>
              <a:t>: The number of overall and cause-specific deaths per 1,000 people per year. This figure is affected by the age structure of people</a:t>
            </a:r>
          </a:p>
          <a:p>
            <a:r>
              <a:rPr lang="en-GB" b="1" dirty="0"/>
              <a:t>Age-standardised death rate(Standardised mortality ratio): </a:t>
            </a:r>
            <a:r>
              <a:rPr lang="en-GB" dirty="0"/>
              <a:t>Death rate estimated after age-standardisation (age difference) has been performed</a:t>
            </a:r>
          </a:p>
          <a:p>
            <a:r>
              <a:rPr lang="en-GB" b="1" dirty="0"/>
              <a:t>Age-specific death rate: </a:t>
            </a:r>
            <a:r>
              <a:rPr lang="en-GB" dirty="0"/>
              <a:t>The number of deaths divided by estimated mid-year population per 1,000 for specific age groups. </a:t>
            </a:r>
          </a:p>
          <a:p>
            <a:endParaRPr lang="en-GB" dirty="0"/>
          </a:p>
        </p:txBody>
      </p:sp>
    </p:spTree>
    <p:extLst>
      <p:ext uri="{BB962C8B-B14F-4D97-AF65-F5344CB8AC3E}">
        <p14:creationId xmlns:p14="http://schemas.microsoft.com/office/powerpoint/2010/main" val="6555943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title"/>
          </p:nvPr>
        </p:nvSpPr>
        <p:spPr>
          <a:xfrm>
            <a:off x="755576" y="2204864"/>
            <a:ext cx="7632848" cy="1415963"/>
          </a:xfrm>
        </p:spPr>
        <p:txBody>
          <a:bodyPr>
            <a:normAutofit/>
          </a:bodyPr>
          <a:lstStyle/>
          <a:p>
            <a:pPr algn="ctr"/>
            <a:r>
              <a:rPr lang="en-GB" sz="3600" i="1" cap="none" dirty="0"/>
              <a:t>What are the other key health indicators (mortality statistics)</a:t>
            </a:r>
            <a:r>
              <a:rPr lang="en-GB" sz="3600" i="1" dirty="0"/>
              <a:t>?</a:t>
            </a:r>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8517952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DD1E-CB88-9B34-240A-C1C5CAD8DED7}"/>
              </a:ext>
            </a:extLst>
          </p:cNvPr>
          <p:cNvSpPr>
            <a:spLocks noGrp="1"/>
          </p:cNvSpPr>
          <p:nvPr>
            <p:ph type="title"/>
          </p:nvPr>
        </p:nvSpPr>
        <p:spPr/>
        <p:txBody>
          <a:bodyPr/>
          <a:lstStyle/>
          <a:p>
            <a:r>
              <a:rPr lang="en-GB" b="1" dirty="0"/>
              <a:t>Key Mortality Statistics</a:t>
            </a:r>
            <a:endParaRPr lang="en-GB" dirty="0"/>
          </a:p>
        </p:txBody>
      </p:sp>
      <p:sp>
        <p:nvSpPr>
          <p:cNvPr id="3" name="Content Placeholder 2">
            <a:extLst>
              <a:ext uri="{FF2B5EF4-FFF2-40B4-BE49-F238E27FC236}">
                <a16:creationId xmlns:a16="http://schemas.microsoft.com/office/drawing/2014/main" id="{46BD40FD-018B-4F84-921E-B02E2F66A107}"/>
              </a:ext>
            </a:extLst>
          </p:cNvPr>
          <p:cNvSpPr>
            <a:spLocks noGrp="1"/>
          </p:cNvSpPr>
          <p:nvPr>
            <p:ph idx="1"/>
          </p:nvPr>
        </p:nvSpPr>
        <p:spPr/>
        <p:txBody>
          <a:bodyPr>
            <a:normAutofit fontScale="85000" lnSpcReduction="10000"/>
          </a:bodyPr>
          <a:lstStyle/>
          <a:p>
            <a:pPr marL="0" indent="0">
              <a:buNone/>
            </a:pPr>
            <a:r>
              <a:rPr lang="en-GB" b="1" dirty="0"/>
              <a:t>Infant mortality rate (IMR</a:t>
            </a:r>
            <a:r>
              <a:rPr lang="en-GB" dirty="0"/>
              <a:t>): This is number of death in the first year of life per 1000 live births.</a:t>
            </a:r>
          </a:p>
          <a:p>
            <a:r>
              <a:rPr lang="en-GB" dirty="0"/>
              <a:t>This is strongly related to adult mortality rate because it reflect the maternal health especially nutrition and the provision of social care and child welfare.</a:t>
            </a:r>
          </a:p>
          <a:p>
            <a:r>
              <a:rPr lang="en-GB" dirty="0"/>
              <a:t>IMR is capable to be used as an indicator of the general population health.</a:t>
            </a:r>
          </a:p>
          <a:p>
            <a:pPr marL="0" indent="0">
              <a:buNone/>
            </a:pPr>
            <a:r>
              <a:rPr lang="en-GB" dirty="0"/>
              <a:t>                                           (Naidoo and Wills, 2009)</a:t>
            </a:r>
          </a:p>
        </p:txBody>
      </p:sp>
    </p:spTree>
    <p:extLst>
      <p:ext uri="{BB962C8B-B14F-4D97-AF65-F5344CB8AC3E}">
        <p14:creationId xmlns:p14="http://schemas.microsoft.com/office/powerpoint/2010/main" val="10794505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1615-8067-43FA-B6B9-F199E3EA4C38}"/>
              </a:ext>
            </a:extLst>
          </p:cNvPr>
          <p:cNvSpPr>
            <a:spLocks noGrp="1"/>
          </p:cNvSpPr>
          <p:nvPr>
            <p:ph type="title"/>
          </p:nvPr>
        </p:nvSpPr>
        <p:spPr/>
        <p:txBody>
          <a:bodyPr>
            <a:normAutofit/>
          </a:bodyPr>
          <a:lstStyle/>
          <a:p>
            <a:pPr algn="ctr"/>
            <a:r>
              <a:rPr lang="en-GB" b="1" dirty="0"/>
              <a:t> Key Mortality Statistics</a:t>
            </a:r>
          </a:p>
        </p:txBody>
      </p:sp>
      <p:sp>
        <p:nvSpPr>
          <p:cNvPr id="3" name="Content Placeholder 2">
            <a:extLst>
              <a:ext uri="{FF2B5EF4-FFF2-40B4-BE49-F238E27FC236}">
                <a16:creationId xmlns:a16="http://schemas.microsoft.com/office/drawing/2014/main" id="{988E3F9B-821D-4797-B99D-2F955564EBC3}"/>
              </a:ext>
            </a:extLst>
          </p:cNvPr>
          <p:cNvSpPr>
            <a:spLocks noGrp="1"/>
          </p:cNvSpPr>
          <p:nvPr>
            <p:ph idx="1"/>
          </p:nvPr>
        </p:nvSpPr>
        <p:spPr>
          <a:xfrm>
            <a:off x="457200" y="1556792"/>
            <a:ext cx="8229600" cy="4176464"/>
          </a:xfrm>
        </p:spPr>
        <p:txBody>
          <a:bodyPr>
            <a:normAutofit fontScale="70000" lnSpcReduction="20000"/>
          </a:bodyPr>
          <a:lstStyle/>
          <a:p>
            <a:pPr marL="0" indent="0">
              <a:buNone/>
            </a:pPr>
            <a:r>
              <a:rPr lang="en-GB" sz="3400" dirty="0"/>
              <a:t>Other health Indicators include</a:t>
            </a:r>
          </a:p>
          <a:p>
            <a:pPr marL="0" indent="0">
              <a:buNone/>
            </a:pPr>
            <a:endParaRPr lang="en-GB" sz="3400" dirty="0"/>
          </a:p>
          <a:p>
            <a:r>
              <a:rPr lang="en-GB" sz="3400" b="1" dirty="0"/>
              <a:t>Perinatal mortality rate (PMR</a:t>
            </a:r>
            <a:r>
              <a:rPr lang="en-GB" sz="3400" dirty="0"/>
              <a:t>): This is number of stillbirths and deaths in the first 7 days after birth per 1000 births.</a:t>
            </a:r>
          </a:p>
          <a:p>
            <a:r>
              <a:rPr lang="en-GB" sz="3400" b="1" dirty="0"/>
              <a:t>Neonatal death rate</a:t>
            </a:r>
            <a:r>
              <a:rPr lang="en-GB" sz="3400" dirty="0"/>
              <a:t>: This is the number deaths occurring in the 28 days after birth per 1000 live births.</a:t>
            </a:r>
          </a:p>
          <a:p>
            <a:r>
              <a:rPr lang="en-GB" sz="3400" dirty="0"/>
              <a:t>Maternal mortality rate.</a:t>
            </a:r>
          </a:p>
          <a:p>
            <a:r>
              <a:rPr lang="en-GB" sz="3400" dirty="0"/>
              <a:t>Proportional mortality rate.</a:t>
            </a:r>
          </a:p>
          <a:p>
            <a:r>
              <a:rPr lang="en-GB" sz="3400" b="1" dirty="0"/>
              <a:t>Life expectancy: </a:t>
            </a:r>
            <a:r>
              <a:rPr lang="en-GB" sz="3400" dirty="0"/>
              <a:t>The number of years of life remaining to a person at a given age if death rate do not change.</a:t>
            </a:r>
          </a:p>
          <a:p>
            <a:pPr marL="0" indent="0">
              <a:buNone/>
            </a:pPr>
            <a:r>
              <a:rPr lang="en-GB" dirty="0"/>
              <a:t>                                                               (Naidoo and Wills, 2009)</a:t>
            </a:r>
          </a:p>
        </p:txBody>
      </p:sp>
    </p:spTree>
    <p:extLst>
      <p:ext uri="{BB962C8B-B14F-4D97-AF65-F5344CB8AC3E}">
        <p14:creationId xmlns:p14="http://schemas.microsoft.com/office/powerpoint/2010/main" val="37584190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F7686-F141-4F57-8C69-67D5EB250A46}"/>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216A069A-5B28-4CE7-B7BC-136B1FADEEFD}"/>
              </a:ext>
            </a:extLst>
          </p:cNvPr>
          <p:cNvSpPr>
            <a:spLocks noGrp="1"/>
          </p:cNvSpPr>
          <p:nvPr>
            <p:ph idx="1"/>
          </p:nvPr>
        </p:nvSpPr>
        <p:spPr/>
        <p:txBody>
          <a:bodyPr>
            <a:normAutofit/>
          </a:bodyPr>
          <a:lstStyle/>
          <a:p>
            <a:pPr marL="0" indent="0">
              <a:buNone/>
            </a:pPr>
            <a:r>
              <a:rPr lang="en-GB" dirty="0"/>
              <a:t>Working in pairs research the terms</a:t>
            </a:r>
          </a:p>
          <a:p>
            <a:pPr>
              <a:buFont typeface="Wingdings" panose="05000000000000000000" pitchFamily="2" charset="2"/>
              <a:buChar char="§"/>
            </a:pPr>
            <a:r>
              <a:rPr lang="en-GB" dirty="0"/>
              <a:t>Maternal mortality rate.</a:t>
            </a:r>
          </a:p>
          <a:p>
            <a:pPr>
              <a:buFont typeface="Wingdings" panose="05000000000000000000" pitchFamily="2" charset="2"/>
              <a:buChar char="§"/>
            </a:pPr>
            <a:r>
              <a:rPr lang="en-GB" dirty="0"/>
              <a:t>Proportional mortality rate.</a:t>
            </a:r>
          </a:p>
          <a:p>
            <a:pPr marL="0" indent="0">
              <a:buNone/>
            </a:pPr>
            <a:endParaRPr lang="en-GB" dirty="0"/>
          </a:p>
          <a:p>
            <a:pPr marL="0" indent="0" algn="ctr">
              <a:buNone/>
            </a:pPr>
            <a:r>
              <a:rPr lang="en-GB" sz="3200" b="1" dirty="0"/>
              <a:t>Feedback your findings to the whole class</a:t>
            </a:r>
            <a:endParaRPr lang="en-GB" b="1" dirty="0"/>
          </a:p>
          <a:p>
            <a:pPr marL="0" indent="0" algn="ctr">
              <a:buNone/>
            </a:pPr>
            <a:r>
              <a:rPr lang="en-GB" b="1" dirty="0"/>
              <a:t>(10 Minutes)</a:t>
            </a:r>
          </a:p>
          <a:p>
            <a:pPr marL="0" indent="0">
              <a:buNone/>
            </a:pPr>
            <a:endParaRPr lang="en-GB" b="1" dirty="0"/>
          </a:p>
        </p:txBody>
      </p:sp>
    </p:spTree>
    <p:extLst>
      <p:ext uri="{BB962C8B-B14F-4D97-AF65-F5344CB8AC3E}">
        <p14:creationId xmlns:p14="http://schemas.microsoft.com/office/powerpoint/2010/main" val="28135211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DD00F5-6C70-45D0-B5B7-6599337842FF}"/>
              </a:ext>
            </a:extLst>
          </p:cNvPr>
          <p:cNvSpPr>
            <a:spLocks noGrp="1"/>
          </p:cNvSpPr>
          <p:nvPr>
            <p:ph idx="1"/>
          </p:nvPr>
        </p:nvSpPr>
        <p:spPr>
          <a:xfrm>
            <a:off x="628650" y="1235661"/>
            <a:ext cx="7886700" cy="4425587"/>
          </a:xfrm>
        </p:spPr>
        <p:txBody>
          <a:bodyPr>
            <a:normAutofit fontScale="70000" lnSpcReduction="20000"/>
          </a:bodyPr>
          <a:lstStyle/>
          <a:p>
            <a:pPr>
              <a:buFont typeface="Wingdings" panose="05000000000000000000" pitchFamily="2" charset="2"/>
              <a:buChar char="§"/>
            </a:pPr>
            <a:r>
              <a:rPr lang="en-GB" sz="3400" b="1" dirty="0"/>
              <a:t>Maternal death</a:t>
            </a:r>
            <a:r>
              <a:rPr lang="en-GB" sz="3400" dirty="0"/>
              <a:t> or </a:t>
            </a:r>
            <a:r>
              <a:rPr lang="en-GB" sz="3400" b="1" dirty="0"/>
              <a:t>maternal mortality</a:t>
            </a:r>
            <a:r>
              <a:rPr lang="en-GB" sz="3400" dirty="0"/>
              <a:t> is defined as "the death of a woman while pregnant or within 42 days of termination of pregnancy, irrespective of the duration and site of the pregnancy, from any cause related to or aggravated by the pregnancy or its management but not from accidental or incidental causes.</a:t>
            </a:r>
          </a:p>
          <a:p>
            <a:pPr marL="0" indent="0">
              <a:buNone/>
            </a:pPr>
            <a:endParaRPr lang="en-GB" sz="3400" dirty="0"/>
          </a:p>
          <a:p>
            <a:pPr>
              <a:buFont typeface="Wingdings" panose="05000000000000000000" pitchFamily="2" charset="2"/>
              <a:buChar char="§"/>
            </a:pPr>
            <a:r>
              <a:rPr lang="en-GB" sz="3400" dirty="0"/>
              <a:t>The maternal mortality ratio (MMR) is defined as the number of maternal deaths during a given time period per 100,000 live births during the same time period.</a:t>
            </a:r>
          </a:p>
          <a:p>
            <a:pPr marL="0" indent="0">
              <a:buNone/>
            </a:pPr>
            <a:r>
              <a:rPr lang="en-GB" sz="3400" dirty="0"/>
              <a:t>                                   </a:t>
            </a:r>
          </a:p>
          <a:p>
            <a:pPr marL="0" indent="0">
              <a:buNone/>
            </a:pPr>
            <a:r>
              <a:rPr lang="en-GB" sz="3400" dirty="0"/>
              <a:t>                                  (World Health Organization, 2024)</a:t>
            </a:r>
          </a:p>
        </p:txBody>
      </p:sp>
      <p:sp>
        <p:nvSpPr>
          <p:cNvPr id="5" name="TextBox 4">
            <a:extLst>
              <a:ext uri="{FF2B5EF4-FFF2-40B4-BE49-F238E27FC236}">
                <a16:creationId xmlns:a16="http://schemas.microsoft.com/office/drawing/2014/main" id="{096A2FF9-349A-471E-93EF-48834C2F0B9A}"/>
              </a:ext>
            </a:extLst>
          </p:cNvPr>
          <p:cNvSpPr txBox="1"/>
          <p:nvPr/>
        </p:nvSpPr>
        <p:spPr>
          <a:xfrm>
            <a:off x="1691680" y="404664"/>
            <a:ext cx="5976664" cy="830997"/>
          </a:xfrm>
          <a:prstGeom prst="rect">
            <a:avLst/>
          </a:prstGeom>
          <a:noFill/>
        </p:spPr>
        <p:txBody>
          <a:bodyPr wrap="square">
            <a:spAutoFit/>
          </a:bodyPr>
          <a:lstStyle/>
          <a:p>
            <a:r>
              <a:rPr lang="en-GB" sz="4800" b="1" dirty="0"/>
              <a:t>Maternal Mortality</a:t>
            </a:r>
            <a:endParaRPr lang="en-GB" sz="3000" b="1" dirty="0"/>
          </a:p>
        </p:txBody>
      </p:sp>
    </p:spTree>
    <p:extLst>
      <p:ext uri="{BB962C8B-B14F-4D97-AF65-F5344CB8AC3E}">
        <p14:creationId xmlns:p14="http://schemas.microsoft.com/office/powerpoint/2010/main" val="26849454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0863B-1A0B-730A-A164-886D4C480880}"/>
              </a:ext>
            </a:extLst>
          </p:cNvPr>
          <p:cNvSpPr>
            <a:spLocks noGrp="1"/>
          </p:cNvSpPr>
          <p:nvPr>
            <p:ph type="title"/>
          </p:nvPr>
        </p:nvSpPr>
        <p:spPr/>
        <p:txBody>
          <a:bodyPr/>
          <a:lstStyle/>
          <a:p>
            <a:r>
              <a:rPr lang="en-GB" b="1" dirty="0"/>
              <a:t>Proportionate Mortality</a:t>
            </a:r>
            <a:endParaRPr lang="en-GB" dirty="0"/>
          </a:p>
        </p:txBody>
      </p:sp>
      <p:sp>
        <p:nvSpPr>
          <p:cNvPr id="3" name="Content Placeholder 2">
            <a:extLst>
              <a:ext uri="{FF2B5EF4-FFF2-40B4-BE49-F238E27FC236}">
                <a16:creationId xmlns:a16="http://schemas.microsoft.com/office/drawing/2014/main" id="{C3039913-A5BE-AF27-B478-9F355061FA1A}"/>
              </a:ext>
            </a:extLst>
          </p:cNvPr>
          <p:cNvSpPr>
            <a:spLocks noGrp="1"/>
          </p:cNvSpPr>
          <p:nvPr>
            <p:ph idx="1"/>
          </p:nvPr>
        </p:nvSpPr>
        <p:spPr/>
        <p:txBody>
          <a:bodyPr/>
          <a:lstStyle/>
          <a:p>
            <a:r>
              <a:rPr lang="en-GB" b="1" dirty="0"/>
              <a:t>Proportionate mortality</a:t>
            </a:r>
            <a:r>
              <a:rPr lang="en-GB" dirty="0"/>
              <a:t> describes the </a:t>
            </a:r>
            <a:r>
              <a:rPr lang="en-GB" b="1" dirty="0"/>
              <a:t>proportion/percentage</a:t>
            </a:r>
            <a:r>
              <a:rPr lang="en-GB" dirty="0"/>
              <a:t> of deaths in a specified population over a period of time attributable to different causes. Each cause is expressed as a percentage of all deaths, and the sum of the causes must add to 100%.</a:t>
            </a:r>
          </a:p>
          <a:p>
            <a:endParaRPr lang="en-GB" dirty="0"/>
          </a:p>
        </p:txBody>
      </p:sp>
    </p:spTree>
    <p:extLst>
      <p:ext uri="{BB962C8B-B14F-4D97-AF65-F5344CB8AC3E}">
        <p14:creationId xmlns:p14="http://schemas.microsoft.com/office/powerpoint/2010/main" val="38479119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6FCC-3946-3676-D1A2-B6269152E5C3}"/>
              </a:ext>
            </a:extLst>
          </p:cNvPr>
          <p:cNvSpPr>
            <a:spLocks noGrp="1"/>
          </p:cNvSpPr>
          <p:nvPr>
            <p:ph type="title"/>
          </p:nvPr>
        </p:nvSpPr>
        <p:spPr/>
        <p:txBody>
          <a:bodyPr/>
          <a:lstStyle/>
          <a:p>
            <a:r>
              <a:rPr lang="en-GB" b="1" dirty="0"/>
              <a:t>Activity</a:t>
            </a:r>
            <a:endParaRPr lang="en-GB" dirty="0"/>
          </a:p>
        </p:txBody>
      </p:sp>
      <p:sp>
        <p:nvSpPr>
          <p:cNvPr id="3" name="Content Placeholder 2">
            <a:extLst>
              <a:ext uri="{FF2B5EF4-FFF2-40B4-BE49-F238E27FC236}">
                <a16:creationId xmlns:a16="http://schemas.microsoft.com/office/drawing/2014/main" id="{B5C6981C-9FC8-2BF5-F170-13837CB2435F}"/>
              </a:ext>
            </a:extLst>
          </p:cNvPr>
          <p:cNvSpPr>
            <a:spLocks noGrp="1"/>
          </p:cNvSpPr>
          <p:nvPr>
            <p:ph idx="1"/>
          </p:nvPr>
        </p:nvSpPr>
        <p:spPr>
          <a:xfrm>
            <a:off x="457200" y="1484784"/>
            <a:ext cx="8229600" cy="4032449"/>
          </a:xfrm>
        </p:spPr>
        <p:txBody>
          <a:bodyPr>
            <a:normAutofit fontScale="92500" lnSpcReduction="10000"/>
          </a:bodyPr>
          <a:lstStyle/>
          <a:p>
            <a:pPr marL="0" indent="0" algn="ctr">
              <a:buNone/>
            </a:pPr>
            <a:r>
              <a:rPr lang="en-GB" b="1" dirty="0"/>
              <a:t>Think Pair Share</a:t>
            </a:r>
          </a:p>
          <a:p>
            <a:pPr>
              <a:buFont typeface="Wingdings" panose="05000000000000000000" pitchFamily="2" charset="2"/>
              <a:buChar char="§"/>
            </a:pPr>
            <a:r>
              <a:rPr lang="en-GB" dirty="0"/>
              <a:t>In low-income countries mortality statistics may not be complete. </a:t>
            </a:r>
          </a:p>
          <a:p>
            <a:pPr>
              <a:buFont typeface="Wingdings" panose="05000000000000000000" pitchFamily="2" charset="2"/>
              <a:buChar char="§"/>
            </a:pPr>
            <a:r>
              <a:rPr lang="en-GB" dirty="0"/>
              <a:t>Can you think of reasons why this might be the case.</a:t>
            </a:r>
          </a:p>
          <a:p>
            <a:endParaRPr lang="en-GB" dirty="0"/>
          </a:p>
          <a:p>
            <a:pPr marL="0" indent="0">
              <a:buNone/>
            </a:pPr>
            <a:r>
              <a:rPr lang="en-GB" sz="3200" b="1" dirty="0"/>
              <a:t>Feedback your findings to the whole class</a:t>
            </a:r>
            <a:endParaRPr lang="en-GB" b="1" dirty="0"/>
          </a:p>
          <a:p>
            <a:pPr marL="0" indent="0" algn="ctr">
              <a:buNone/>
            </a:pPr>
            <a:r>
              <a:rPr lang="en-GB" b="1" dirty="0"/>
              <a:t>(10 Minutes)</a:t>
            </a:r>
          </a:p>
          <a:p>
            <a:endParaRPr lang="en-GB" dirty="0"/>
          </a:p>
        </p:txBody>
      </p:sp>
    </p:spTree>
    <p:extLst>
      <p:ext uri="{BB962C8B-B14F-4D97-AF65-F5344CB8AC3E}">
        <p14:creationId xmlns:p14="http://schemas.microsoft.com/office/powerpoint/2010/main" val="485167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title"/>
          </p:nvPr>
        </p:nvSpPr>
        <p:spPr>
          <a:xfrm>
            <a:off x="755576" y="2204864"/>
            <a:ext cx="7632848" cy="1415963"/>
          </a:xfrm>
        </p:spPr>
        <p:txBody>
          <a:bodyPr>
            <a:normAutofit/>
          </a:bodyPr>
          <a:lstStyle/>
          <a:p>
            <a:pPr algn="ctr"/>
            <a:r>
              <a:rPr lang="en-GB" sz="3600" i="1" cap="none" dirty="0"/>
              <a:t>Morbidity statistics</a:t>
            </a:r>
            <a:endParaRPr lang="en-GB" sz="3600" i="1" dirty="0"/>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10166235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FC07-964A-42D9-868F-99AB7C6705B5}"/>
              </a:ext>
            </a:extLst>
          </p:cNvPr>
          <p:cNvSpPr>
            <a:spLocks noGrp="1"/>
          </p:cNvSpPr>
          <p:nvPr>
            <p:ph type="title"/>
          </p:nvPr>
        </p:nvSpPr>
        <p:spPr/>
        <p:txBody>
          <a:bodyPr/>
          <a:lstStyle/>
          <a:p>
            <a:pPr algn="ctr"/>
            <a:r>
              <a:rPr lang="en-GB" b="1" dirty="0"/>
              <a:t>Morbidity Statistics</a:t>
            </a:r>
          </a:p>
        </p:txBody>
      </p:sp>
      <p:sp>
        <p:nvSpPr>
          <p:cNvPr id="3" name="Content Placeholder 2">
            <a:extLst>
              <a:ext uri="{FF2B5EF4-FFF2-40B4-BE49-F238E27FC236}">
                <a16:creationId xmlns:a16="http://schemas.microsoft.com/office/drawing/2014/main" id="{250267E0-B954-4F20-97FE-0D8324B79986}"/>
              </a:ext>
            </a:extLst>
          </p:cNvPr>
          <p:cNvSpPr>
            <a:spLocks noGrp="1"/>
          </p:cNvSpPr>
          <p:nvPr>
            <p:ph idx="1"/>
          </p:nvPr>
        </p:nvSpPr>
        <p:spPr/>
        <p:txBody>
          <a:bodyPr>
            <a:normAutofit fontScale="92500" lnSpcReduction="20000"/>
          </a:bodyPr>
          <a:lstStyle/>
          <a:p>
            <a:r>
              <a:rPr lang="en-GB" dirty="0"/>
              <a:t>Statistics measuring illness and disease are more difficult to obtain.</a:t>
            </a:r>
          </a:p>
          <a:p>
            <a:r>
              <a:rPr lang="en-GB" dirty="0"/>
              <a:t>This is due to the difficulty in establishing a hard and fast line between health and disease.</a:t>
            </a:r>
          </a:p>
          <a:p>
            <a:r>
              <a:rPr lang="en-GB" dirty="0"/>
              <a:t>There is no one source of data for the whole population concerning disease and illness.</a:t>
            </a:r>
          </a:p>
          <a:p>
            <a:r>
              <a:rPr lang="en-GB" dirty="0"/>
              <a:t>Instead, there are several sources of relevant information.</a:t>
            </a:r>
          </a:p>
        </p:txBody>
      </p:sp>
    </p:spTree>
    <p:extLst>
      <p:ext uri="{BB962C8B-B14F-4D97-AF65-F5344CB8AC3E}">
        <p14:creationId xmlns:p14="http://schemas.microsoft.com/office/powerpoint/2010/main" val="25749297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1303D-358D-4B0C-805F-1E5FAFE9A92A}"/>
              </a:ext>
            </a:extLst>
          </p:cNvPr>
          <p:cNvSpPr>
            <a:spLocks noGrp="1"/>
          </p:cNvSpPr>
          <p:nvPr>
            <p:ph type="title"/>
          </p:nvPr>
        </p:nvSpPr>
        <p:spPr/>
        <p:txBody>
          <a:bodyPr/>
          <a:lstStyle/>
          <a:p>
            <a:pPr algn="ctr"/>
            <a:r>
              <a:rPr lang="en-GB" b="1" dirty="0"/>
              <a:t>Morbidity</a:t>
            </a:r>
          </a:p>
        </p:txBody>
      </p:sp>
      <p:sp>
        <p:nvSpPr>
          <p:cNvPr id="3" name="Content Placeholder 2">
            <a:extLst>
              <a:ext uri="{FF2B5EF4-FFF2-40B4-BE49-F238E27FC236}">
                <a16:creationId xmlns:a16="http://schemas.microsoft.com/office/drawing/2014/main" id="{97CDAF94-8228-4AAE-B376-971DEAE7CE84}"/>
              </a:ext>
            </a:extLst>
          </p:cNvPr>
          <p:cNvSpPr>
            <a:spLocks noGrp="1"/>
          </p:cNvSpPr>
          <p:nvPr>
            <p:ph idx="1"/>
          </p:nvPr>
        </p:nvSpPr>
        <p:spPr>
          <a:xfrm>
            <a:off x="1259632" y="1700808"/>
            <a:ext cx="6843713" cy="3263504"/>
          </a:xfrm>
        </p:spPr>
        <p:txBody>
          <a:bodyPr>
            <a:normAutofit fontScale="92500"/>
          </a:bodyPr>
          <a:lstStyle/>
          <a:p>
            <a:pPr marL="0" indent="0">
              <a:buNone/>
            </a:pPr>
            <a:r>
              <a:rPr lang="en-GB" dirty="0"/>
              <a:t>Morbidity can be described using the following frequency measurements: </a:t>
            </a:r>
          </a:p>
          <a:p>
            <a:pPr marL="0" indent="0">
              <a:buNone/>
            </a:pPr>
            <a:endParaRPr lang="en-GB" dirty="0"/>
          </a:p>
          <a:p>
            <a:pPr>
              <a:buFont typeface="Wingdings" panose="05000000000000000000" pitchFamily="2" charset="2"/>
              <a:buChar char="§"/>
            </a:pPr>
            <a:r>
              <a:rPr lang="en-GB" dirty="0"/>
              <a:t>Hospital discharge rate, </a:t>
            </a:r>
          </a:p>
          <a:p>
            <a:pPr>
              <a:buFont typeface="Wingdings" panose="05000000000000000000" pitchFamily="2" charset="2"/>
              <a:buChar char="§"/>
            </a:pPr>
            <a:r>
              <a:rPr lang="en-GB" dirty="0"/>
              <a:t>Attack/incidence rate,</a:t>
            </a:r>
          </a:p>
          <a:p>
            <a:pPr>
              <a:buFont typeface="Wingdings" panose="05000000000000000000" pitchFamily="2" charset="2"/>
              <a:buChar char="§"/>
            </a:pPr>
            <a:r>
              <a:rPr lang="en-GB" dirty="0"/>
              <a:t>Prevalence and case fatality. </a:t>
            </a:r>
          </a:p>
          <a:p>
            <a:pPr marL="0" indent="0">
              <a:buNone/>
            </a:pPr>
            <a:endParaRPr lang="en-GB" dirty="0"/>
          </a:p>
        </p:txBody>
      </p:sp>
    </p:spTree>
    <p:extLst>
      <p:ext uri="{BB962C8B-B14F-4D97-AF65-F5344CB8AC3E}">
        <p14:creationId xmlns:p14="http://schemas.microsoft.com/office/powerpoint/2010/main" val="28881260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68BA7-0B58-4ECF-AFC9-BE3622399F60}"/>
              </a:ext>
            </a:extLst>
          </p:cNvPr>
          <p:cNvSpPr>
            <a:spLocks noGrp="1"/>
          </p:cNvSpPr>
          <p:nvPr>
            <p:ph type="title"/>
          </p:nvPr>
        </p:nvSpPr>
        <p:spPr/>
        <p:txBody>
          <a:bodyPr/>
          <a:lstStyle/>
          <a:p>
            <a:pPr algn="ctr"/>
            <a:r>
              <a:rPr lang="en-GB" b="1" dirty="0"/>
              <a:t>Morbidity</a:t>
            </a:r>
            <a:endParaRPr lang="en-GB" dirty="0"/>
          </a:p>
        </p:txBody>
      </p:sp>
      <p:sp>
        <p:nvSpPr>
          <p:cNvPr id="3" name="Content Placeholder 2">
            <a:extLst>
              <a:ext uri="{FF2B5EF4-FFF2-40B4-BE49-F238E27FC236}">
                <a16:creationId xmlns:a16="http://schemas.microsoft.com/office/drawing/2014/main" id="{8754E933-E8F7-45D3-ACEF-8C14A2789ECB}"/>
              </a:ext>
            </a:extLst>
          </p:cNvPr>
          <p:cNvSpPr>
            <a:spLocks noGrp="1"/>
          </p:cNvSpPr>
          <p:nvPr>
            <p:ph idx="1"/>
          </p:nvPr>
        </p:nvSpPr>
        <p:spPr>
          <a:xfrm>
            <a:off x="1075134" y="1700808"/>
            <a:ext cx="6993731" cy="3263504"/>
          </a:xfrm>
        </p:spPr>
        <p:txBody>
          <a:bodyPr>
            <a:normAutofit fontScale="85000" lnSpcReduction="20000"/>
          </a:bodyPr>
          <a:lstStyle/>
          <a:p>
            <a:pPr>
              <a:buFont typeface="Wingdings" panose="05000000000000000000" pitchFamily="2" charset="2"/>
              <a:buChar char="§"/>
            </a:pPr>
            <a:r>
              <a:rPr lang="en-GB" dirty="0"/>
              <a:t>For acute/severe events, incidence rates are in general target measures,</a:t>
            </a:r>
          </a:p>
          <a:p>
            <a:pPr>
              <a:buFont typeface="Wingdings" panose="05000000000000000000" pitchFamily="2" charset="2"/>
              <a:buChar char="§"/>
            </a:pPr>
            <a:r>
              <a:rPr lang="en-GB" dirty="0"/>
              <a:t>While for chronic conditions incidence as well as prevalence may be of interest. </a:t>
            </a:r>
          </a:p>
          <a:p>
            <a:pPr>
              <a:buFont typeface="Wingdings" panose="05000000000000000000" pitchFamily="2" charset="2"/>
              <a:buChar char="§"/>
            </a:pPr>
            <a:r>
              <a:rPr lang="en-GB" dirty="0"/>
              <a:t>Incidence is used mostly for etiological research objectives; </a:t>
            </a:r>
          </a:p>
          <a:p>
            <a:pPr>
              <a:buFont typeface="Wingdings" panose="05000000000000000000" pitchFamily="2" charset="2"/>
              <a:buChar char="§"/>
            </a:pPr>
            <a:r>
              <a:rPr lang="en-GB" dirty="0"/>
              <a:t>Attack rate and prevalence are useful for hospital planning and for primary care. </a:t>
            </a:r>
          </a:p>
        </p:txBody>
      </p:sp>
    </p:spTree>
    <p:extLst>
      <p:ext uri="{BB962C8B-B14F-4D97-AF65-F5344CB8AC3E}">
        <p14:creationId xmlns:p14="http://schemas.microsoft.com/office/powerpoint/2010/main" val="38496371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8BEB1-9224-B8AF-37F0-319FFD27AF5F}"/>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C72E4FC1-760F-99C3-4E4B-464F7E5FAF6E}"/>
              </a:ext>
            </a:extLst>
          </p:cNvPr>
          <p:cNvSpPr>
            <a:spLocks noGrp="1"/>
          </p:cNvSpPr>
          <p:nvPr>
            <p:ph idx="1"/>
          </p:nvPr>
        </p:nvSpPr>
        <p:spPr/>
        <p:txBody>
          <a:bodyPr/>
          <a:lstStyle/>
          <a:p>
            <a:pPr marL="0" indent="0">
              <a:buNone/>
            </a:pPr>
            <a:r>
              <a:rPr lang="en-GB"/>
              <a:t>Working in pairs research the terms</a:t>
            </a:r>
          </a:p>
          <a:p>
            <a:pPr marL="0" indent="0" algn="ctr">
              <a:buNone/>
            </a:pPr>
            <a:endParaRPr lang="en-GB" sz="3200" b="1"/>
          </a:p>
          <a:p>
            <a:pPr>
              <a:buFont typeface="Wingdings" panose="05000000000000000000" pitchFamily="2" charset="2"/>
              <a:buChar char="§"/>
            </a:pPr>
            <a:r>
              <a:rPr lang="en-GB"/>
              <a:t>Case Fatality rate</a:t>
            </a:r>
          </a:p>
          <a:p>
            <a:pPr>
              <a:buFont typeface="Wingdings" panose="05000000000000000000" pitchFamily="2" charset="2"/>
              <a:buChar char="§"/>
            </a:pPr>
            <a:r>
              <a:rPr lang="en-GB"/>
              <a:t>Attack rate</a:t>
            </a:r>
          </a:p>
          <a:p>
            <a:pPr marL="0" indent="0" algn="ctr">
              <a:buNone/>
            </a:pPr>
            <a:endParaRPr lang="en-GB" sz="3200" b="1"/>
          </a:p>
          <a:p>
            <a:pPr marL="0" indent="0" algn="ctr">
              <a:buNone/>
            </a:pPr>
            <a:r>
              <a:rPr lang="en-GB" sz="3200" b="1"/>
              <a:t>Feedback your findings to the whole class</a:t>
            </a:r>
            <a:endParaRPr lang="en-GB" b="1"/>
          </a:p>
          <a:p>
            <a:endParaRPr lang="en-GB"/>
          </a:p>
        </p:txBody>
      </p:sp>
    </p:spTree>
    <p:extLst>
      <p:ext uri="{BB962C8B-B14F-4D97-AF65-F5344CB8AC3E}">
        <p14:creationId xmlns:p14="http://schemas.microsoft.com/office/powerpoint/2010/main" val="5108072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48CE4-85A6-2794-14F8-9F2EF8236787}"/>
              </a:ext>
            </a:extLst>
          </p:cNvPr>
          <p:cNvSpPr>
            <a:spLocks noGrp="1"/>
          </p:cNvSpPr>
          <p:nvPr>
            <p:ph type="title"/>
          </p:nvPr>
        </p:nvSpPr>
        <p:spPr/>
        <p:txBody>
          <a:bodyPr/>
          <a:lstStyle/>
          <a:p>
            <a:r>
              <a:rPr lang="en-GB" b="1"/>
              <a:t>Case Fatality rate</a:t>
            </a:r>
          </a:p>
        </p:txBody>
      </p:sp>
      <p:sp>
        <p:nvSpPr>
          <p:cNvPr id="3" name="Content Placeholder 2">
            <a:extLst>
              <a:ext uri="{FF2B5EF4-FFF2-40B4-BE49-F238E27FC236}">
                <a16:creationId xmlns:a16="http://schemas.microsoft.com/office/drawing/2014/main" id="{1BF89BCE-89B9-D345-6906-28CA86845E90}"/>
              </a:ext>
            </a:extLst>
          </p:cNvPr>
          <p:cNvSpPr>
            <a:spLocks noGrp="1"/>
          </p:cNvSpPr>
          <p:nvPr>
            <p:ph idx="1"/>
          </p:nvPr>
        </p:nvSpPr>
        <p:spPr/>
        <p:txBody>
          <a:bodyPr>
            <a:normAutofit fontScale="92500" lnSpcReduction="20000"/>
          </a:bodyPr>
          <a:lstStyle/>
          <a:p>
            <a:r>
              <a:rPr lang="en-GB" dirty="0"/>
              <a:t>Case fatality rate, also called case fatality risk or case fatality ratio in epidemiology is  the proportion of people who die from a specified disease among all individuals diagnosed with the disease over a certain period of time. </a:t>
            </a:r>
          </a:p>
          <a:p>
            <a:r>
              <a:rPr lang="en-GB" dirty="0"/>
              <a:t>Case fatality rate typically is used as a measure of disease severity and is often used for prognosis (predicting disease course or outcome).</a:t>
            </a:r>
          </a:p>
        </p:txBody>
      </p:sp>
    </p:spTree>
    <p:extLst>
      <p:ext uri="{BB962C8B-B14F-4D97-AF65-F5344CB8AC3E}">
        <p14:creationId xmlns:p14="http://schemas.microsoft.com/office/powerpoint/2010/main" val="32601909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DC125-0FEB-7520-1E94-951DC9C7E2D5}"/>
              </a:ext>
            </a:extLst>
          </p:cNvPr>
          <p:cNvSpPr>
            <a:spLocks noGrp="1"/>
          </p:cNvSpPr>
          <p:nvPr>
            <p:ph type="title"/>
          </p:nvPr>
        </p:nvSpPr>
        <p:spPr/>
        <p:txBody>
          <a:bodyPr/>
          <a:lstStyle/>
          <a:p>
            <a:r>
              <a:rPr lang="en-GB" b="1"/>
              <a:t>Attack rate</a:t>
            </a:r>
          </a:p>
        </p:txBody>
      </p:sp>
      <p:sp>
        <p:nvSpPr>
          <p:cNvPr id="3" name="Content Placeholder 2">
            <a:extLst>
              <a:ext uri="{FF2B5EF4-FFF2-40B4-BE49-F238E27FC236}">
                <a16:creationId xmlns:a16="http://schemas.microsoft.com/office/drawing/2014/main" id="{328E9E53-AF8B-9D25-A1CF-BED376A059D7}"/>
              </a:ext>
            </a:extLst>
          </p:cNvPr>
          <p:cNvSpPr>
            <a:spLocks noGrp="1"/>
          </p:cNvSpPr>
          <p:nvPr>
            <p:ph idx="1"/>
          </p:nvPr>
        </p:nvSpPr>
        <p:spPr/>
        <p:txBody>
          <a:bodyPr/>
          <a:lstStyle/>
          <a:p>
            <a:r>
              <a:rPr lang="en-GB"/>
              <a:t>Attack rate, in epidemiology is the “proportion of people who become ill with (or who die from) a disease in a population initially free of the disease”. </a:t>
            </a:r>
          </a:p>
          <a:p>
            <a:r>
              <a:rPr lang="en-GB"/>
              <a:t>The term attack rate is sometimes used interchangeably with the term incidence proportion.</a:t>
            </a:r>
          </a:p>
        </p:txBody>
      </p:sp>
    </p:spTree>
    <p:extLst>
      <p:ext uri="{BB962C8B-B14F-4D97-AF65-F5344CB8AC3E}">
        <p14:creationId xmlns:p14="http://schemas.microsoft.com/office/powerpoint/2010/main" val="30691663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title"/>
          </p:nvPr>
        </p:nvSpPr>
        <p:spPr>
          <a:xfrm>
            <a:off x="755576" y="2204865"/>
            <a:ext cx="7632848" cy="792088"/>
          </a:xfrm>
        </p:spPr>
        <p:txBody>
          <a:bodyPr>
            <a:normAutofit/>
          </a:bodyPr>
          <a:lstStyle/>
          <a:p>
            <a:pPr algn="ctr"/>
            <a:r>
              <a:rPr lang="en-GB" i="1" cap="none" dirty="0"/>
              <a:t>What is a case?</a:t>
            </a:r>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8386177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C6EA-FC34-EF7A-60E5-5A69AB328645}"/>
              </a:ext>
            </a:extLst>
          </p:cNvPr>
          <p:cNvSpPr>
            <a:spLocks noGrp="1"/>
          </p:cNvSpPr>
          <p:nvPr>
            <p:ph type="title"/>
          </p:nvPr>
        </p:nvSpPr>
        <p:spPr/>
        <p:txBody>
          <a:bodyPr/>
          <a:lstStyle/>
          <a:p>
            <a:r>
              <a:rPr lang="en-US" b="1" cap="none">
                <a:solidFill>
                  <a:schemeClr val="tx1"/>
                </a:solidFill>
                <a:latin typeface="Palatino Linotype" panose="02040502050505030304" pitchFamily="18" charset="0"/>
              </a:rPr>
              <a:t>Case definition</a:t>
            </a:r>
            <a:endParaRPr lang="en-GB" b="1"/>
          </a:p>
        </p:txBody>
      </p:sp>
      <p:sp>
        <p:nvSpPr>
          <p:cNvPr id="3" name="Content Placeholder 2">
            <a:extLst>
              <a:ext uri="{FF2B5EF4-FFF2-40B4-BE49-F238E27FC236}">
                <a16:creationId xmlns:a16="http://schemas.microsoft.com/office/drawing/2014/main" id="{3D19D9E1-26F8-C78C-0DAC-1719A23F1845}"/>
              </a:ext>
            </a:extLst>
          </p:cNvPr>
          <p:cNvSpPr>
            <a:spLocks noGrp="1"/>
          </p:cNvSpPr>
          <p:nvPr>
            <p:ph idx="1"/>
          </p:nvPr>
        </p:nvSpPr>
        <p:spPr/>
        <p:txBody>
          <a:bodyPr>
            <a:normAutofit/>
          </a:bodyPr>
          <a:lstStyle/>
          <a:p>
            <a:pPr>
              <a:buFont typeface="Wingdings" panose="05000000000000000000" pitchFamily="2" charset="2"/>
              <a:buChar char="§"/>
            </a:pPr>
            <a:r>
              <a:rPr lang="en-GB" b="0" i="0">
                <a:solidFill>
                  <a:srgbClr val="000000"/>
                </a:solidFill>
                <a:effectLst/>
              </a:rPr>
              <a:t>A case definition is “a set of </a:t>
            </a:r>
            <a:r>
              <a:rPr lang="en-GB" b="1" i="1">
                <a:solidFill>
                  <a:srgbClr val="000000"/>
                </a:solidFill>
                <a:effectLst/>
              </a:rPr>
              <a:t>standard criteria</a:t>
            </a:r>
            <a:r>
              <a:rPr lang="en-GB" b="0" i="0">
                <a:solidFill>
                  <a:srgbClr val="000000"/>
                </a:solidFill>
                <a:effectLst/>
              </a:rPr>
              <a:t> for classifying whether a person has a particular disease, syndrome, or other health condition”. </a:t>
            </a:r>
          </a:p>
          <a:p>
            <a:pPr>
              <a:buFont typeface="Wingdings" panose="05000000000000000000" pitchFamily="2" charset="2"/>
              <a:buChar char="§"/>
            </a:pPr>
            <a:r>
              <a:rPr lang="en-GB" b="0" i="0">
                <a:solidFill>
                  <a:srgbClr val="000000"/>
                </a:solidFill>
                <a:effectLst/>
              </a:rPr>
              <a:t>Case definition means ”the set of clinical or microbiological characteristics by which a case of infectious disease is defined”.</a:t>
            </a:r>
          </a:p>
        </p:txBody>
      </p:sp>
    </p:spTree>
    <p:extLst>
      <p:ext uri="{BB962C8B-B14F-4D97-AF65-F5344CB8AC3E}">
        <p14:creationId xmlns:p14="http://schemas.microsoft.com/office/powerpoint/2010/main" val="28319127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DADF0-C944-C92F-94D2-85DF14BEE6EC}"/>
              </a:ext>
            </a:extLst>
          </p:cNvPr>
          <p:cNvSpPr>
            <a:spLocks noGrp="1"/>
          </p:cNvSpPr>
          <p:nvPr>
            <p:ph type="title"/>
          </p:nvPr>
        </p:nvSpPr>
        <p:spPr/>
        <p:txBody>
          <a:bodyPr/>
          <a:lstStyle/>
          <a:p>
            <a:r>
              <a:rPr lang="en-US" b="1" cap="none">
                <a:solidFill>
                  <a:schemeClr val="tx1"/>
                </a:solidFill>
                <a:latin typeface="Palatino Linotype" panose="02040502050505030304" pitchFamily="18" charset="0"/>
              </a:rPr>
              <a:t>Case definition</a:t>
            </a:r>
            <a:endParaRPr lang="en-GB"/>
          </a:p>
        </p:txBody>
      </p:sp>
      <p:sp>
        <p:nvSpPr>
          <p:cNvPr id="3" name="Content Placeholder 2">
            <a:extLst>
              <a:ext uri="{FF2B5EF4-FFF2-40B4-BE49-F238E27FC236}">
                <a16:creationId xmlns:a16="http://schemas.microsoft.com/office/drawing/2014/main" id="{9A337C4D-8805-8031-2537-9B7BEA654168}"/>
              </a:ext>
            </a:extLst>
          </p:cNvPr>
          <p:cNvSpPr>
            <a:spLocks noGrp="1"/>
          </p:cNvSpPr>
          <p:nvPr>
            <p:ph idx="1"/>
          </p:nvPr>
        </p:nvSpPr>
        <p:spPr/>
        <p:txBody>
          <a:bodyPr/>
          <a:lstStyle/>
          <a:p>
            <a:pPr marL="0" indent="0">
              <a:buNone/>
            </a:pPr>
            <a:r>
              <a:rPr lang="en-GB" dirty="0"/>
              <a:t>The clinical criteria can include</a:t>
            </a:r>
          </a:p>
          <a:p>
            <a:pPr>
              <a:buFont typeface="Wingdings" panose="05000000000000000000" pitchFamily="2" charset="2"/>
              <a:buChar char="§"/>
            </a:pPr>
            <a:r>
              <a:rPr lang="en-GB" dirty="0"/>
              <a:t>Confirmatory laboratory tests, if available,</a:t>
            </a:r>
          </a:p>
          <a:p>
            <a:pPr>
              <a:buFont typeface="Wingdings" panose="05000000000000000000" pitchFamily="2" charset="2"/>
              <a:buChar char="§"/>
            </a:pPr>
            <a:r>
              <a:rPr lang="en-GB" dirty="0"/>
              <a:t>Or combinations of symptoms (subjective complaints), and</a:t>
            </a:r>
          </a:p>
          <a:p>
            <a:pPr>
              <a:buFont typeface="Wingdings" panose="05000000000000000000" pitchFamily="2" charset="2"/>
              <a:buChar char="§"/>
            </a:pPr>
            <a:r>
              <a:rPr lang="en-GB" dirty="0"/>
              <a:t>Signs (objective physical findings), </a:t>
            </a:r>
          </a:p>
        </p:txBody>
      </p:sp>
    </p:spTree>
    <p:extLst>
      <p:ext uri="{BB962C8B-B14F-4D97-AF65-F5344CB8AC3E}">
        <p14:creationId xmlns:p14="http://schemas.microsoft.com/office/powerpoint/2010/main" val="26191268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4A24-C748-7C69-1373-2E75DB7A0401}"/>
              </a:ext>
            </a:extLst>
          </p:cNvPr>
          <p:cNvSpPr>
            <a:spLocks noGrp="1"/>
          </p:cNvSpPr>
          <p:nvPr>
            <p:ph type="title"/>
          </p:nvPr>
        </p:nvSpPr>
        <p:spPr/>
        <p:txBody>
          <a:bodyPr/>
          <a:lstStyle/>
          <a:p>
            <a:r>
              <a:rPr lang="en-US" b="1" cap="none">
                <a:solidFill>
                  <a:schemeClr val="tx1"/>
                </a:solidFill>
                <a:latin typeface="Palatino Linotype" panose="02040502050505030304" pitchFamily="18" charset="0"/>
              </a:rPr>
              <a:t>Case definition</a:t>
            </a:r>
            <a:endParaRPr lang="en-GB" b="1"/>
          </a:p>
        </p:txBody>
      </p:sp>
      <p:sp>
        <p:nvSpPr>
          <p:cNvPr id="3" name="Content Placeholder 2">
            <a:extLst>
              <a:ext uri="{FF2B5EF4-FFF2-40B4-BE49-F238E27FC236}">
                <a16:creationId xmlns:a16="http://schemas.microsoft.com/office/drawing/2014/main" id="{BE98D21A-7BD6-0822-42DF-EA20DFCE0D54}"/>
              </a:ext>
            </a:extLst>
          </p:cNvPr>
          <p:cNvSpPr>
            <a:spLocks noGrp="1"/>
          </p:cNvSpPr>
          <p:nvPr>
            <p:ph idx="1"/>
          </p:nvPr>
        </p:nvSpPr>
        <p:spPr/>
        <p:txBody>
          <a:bodyPr>
            <a:normAutofit lnSpcReduction="10000"/>
          </a:bodyPr>
          <a:lstStyle/>
          <a:p>
            <a:r>
              <a:rPr lang="en-GB"/>
              <a:t>Use of an agreed-upon standard case definition ensures that every case is equivalent, regardless of when or where it occurred, or who identified it.</a:t>
            </a:r>
          </a:p>
          <a:p>
            <a:r>
              <a:rPr lang="en-GB"/>
              <a:t>Furthermore, the number of cases or rate of disease identified in one time or place can be compared with the number or rate from another time or place. </a:t>
            </a:r>
          </a:p>
        </p:txBody>
      </p:sp>
    </p:spTree>
    <p:extLst>
      <p:ext uri="{BB962C8B-B14F-4D97-AF65-F5344CB8AC3E}">
        <p14:creationId xmlns:p14="http://schemas.microsoft.com/office/powerpoint/2010/main" val="3737325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86A8-8367-4B18-80D5-8258554B2357}"/>
              </a:ext>
            </a:extLst>
          </p:cNvPr>
          <p:cNvSpPr>
            <a:spLocks noGrp="1"/>
          </p:cNvSpPr>
          <p:nvPr>
            <p:ph type="title"/>
          </p:nvPr>
        </p:nvSpPr>
        <p:spPr>
          <a:xfrm>
            <a:off x="755576" y="548680"/>
            <a:ext cx="7886700" cy="1011108"/>
          </a:xfrm>
        </p:spPr>
        <p:txBody>
          <a:bodyPr/>
          <a:lstStyle/>
          <a:p>
            <a:r>
              <a:rPr lang="en-US" b="1" cap="none" dirty="0">
                <a:solidFill>
                  <a:schemeClr val="tx1"/>
                </a:solidFill>
              </a:rPr>
              <a:t>Case definition</a:t>
            </a:r>
            <a:endParaRPr lang="en-GB" b="1" cap="none" dirty="0">
              <a:solidFill>
                <a:schemeClr val="tx1"/>
              </a:solidFill>
            </a:endParaRPr>
          </a:p>
        </p:txBody>
      </p:sp>
      <p:sp>
        <p:nvSpPr>
          <p:cNvPr id="3" name="Content Placeholder 2">
            <a:extLst>
              <a:ext uri="{FF2B5EF4-FFF2-40B4-BE49-F238E27FC236}">
                <a16:creationId xmlns:a16="http://schemas.microsoft.com/office/drawing/2014/main" id="{AA4DC6D3-D750-44C7-9086-38ACFE7C272D}"/>
              </a:ext>
            </a:extLst>
          </p:cNvPr>
          <p:cNvSpPr>
            <a:spLocks noGrp="1"/>
          </p:cNvSpPr>
          <p:nvPr>
            <p:ph type="body" sz="quarter" idx="11"/>
          </p:nvPr>
        </p:nvSpPr>
        <p:spPr>
          <a:xfrm>
            <a:off x="5759908" y="2348880"/>
            <a:ext cx="3359044" cy="3021341"/>
          </a:xfrm>
        </p:spPr>
        <p:txBody>
          <a:bodyPr vert="horz" lIns="91440" tIns="45720" rIns="91440" bIns="45720" rtlCol="0" anchor="t">
            <a:normAutofit/>
          </a:bodyPr>
          <a:lstStyle/>
          <a:p>
            <a:r>
              <a:rPr lang="en-US" sz="2400" dirty="0">
                <a:latin typeface="Palatino Linotype" panose="02040502050505030304" pitchFamily="18" charset="0"/>
              </a:rPr>
              <a:t>Cases possess relatively clear characteristics which separate them from non-cases.</a:t>
            </a:r>
            <a:endParaRPr lang="en-GB" sz="2400" dirty="0">
              <a:latin typeface="Palatino Linotype" panose="02040502050505030304" pitchFamily="18" charset="0"/>
            </a:endParaRPr>
          </a:p>
        </p:txBody>
      </p:sp>
      <p:pic>
        <p:nvPicPr>
          <p:cNvPr id="6" name="Picture 5">
            <a:extLst>
              <a:ext uri="{FF2B5EF4-FFF2-40B4-BE49-F238E27FC236}">
                <a16:creationId xmlns:a16="http://schemas.microsoft.com/office/drawing/2014/main" id="{5A8B8898-53B1-4F99-8BA6-6DAD37BEC71E}"/>
              </a:ext>
            </a:extLst>
          </p:cNvPr>
          <p:cNvPicPr>
            <a:picLocks noChangeAspect="1"/>
          </p:cNvPicPr>
          <p:nvPr/>
        </p:nvPicPr>
        <p:blipFill rotWithShape="1">
          <a:blip r:embed="rId2"/>
          <a:srcRect l="27951" t="43000" r="53937" b="30401"/>
          <a:stretch/>
        </p:blipFill>
        <p:spPr>
          <a:xfrm>
            <a:off x="179512" y="2100552"/>
            <a:ext cx="5184576" cy="3517995"/>
          </a:xfrm>
          <a:prstGeom prst="rect">
            <a:avLst/>
          </a:prstGeom>
        </p:spPr>
      </p:pic>
    </p:spTree>
    <p:extLst>
      <p:ext uri="{BB962C8B-B14F-4D97-AF65-F5344CB8AC3E}">
        <p14:creationId xmlns:p14="http://schemas.microsoft.com/office/powerpoint/2010/main" val="880989437"/>
      </p:ext>
    </p:extLst>
  </p:cSld>
  <p:clrMapOvr>
    <a:masterClrMapping/>
  </p:clrMapOvr>
  <p:transition spd="slow">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lstStyle/>
          <a:p>
            <a:pPr algn="ctr"/>
            <a:r>
              <a:rPr lang="en-GB" i="1"/>
              <a:t>What is PREVALENCE AND INCIDENCE?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6711807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 Placeholder 2">
                <a:extLst>
                  <a:ext uri="{FF2B5EF4-FFF2-40B4-BE49-F238E27FC236}">
                    <a16:creationId xmlns:a16="http://schemas.microsoft.com/office/drawing/2014/main" id="{5526B49E-027B-4F31-BC06-E7CED66EBAAA}"/>
                  </a:ext>
                </a:extLst>
              </p:cNvPr>
              <p:cNvSpPr>
                <a:spLocks noGrp="1"/>
              </p:cNvSpPr>
              <p:nvPr>
                <p:ph type="body" sz="quarter" idx="11"/>
              </p:nvPr>
            </p:nvSpPr>
            <p:spPr>
              <a:xfrm>
                <a:off x="539552" y="1192530"/>
                <a:ext cx="8496943" cy="4644020"/>
              </a:xfrm>
            </p:spPr>
            <p:txBody>
              <a:bodyPr>
                <a:normAutofit fontScale="92500" lnSpcReduction="10000"/>
              </a:bodyPr>
              <a:lstStyle/>
              <a:p>
                <a:pPr marL="9525" indent="0">
                  <a:lnSpc>
                    <a:spcPct val="110000"/>
                  </a:lnSpc>
                  <a:buFont typeface="Arial" charset="0"/>
                  <a:buNone/>
                  <a:defRPr/>
                </a:pPr>
                <a:r>
                  <a:rPr lang="en-US" sz="2600" dirty="0">
                    <a:solidFill>
                      <a:schemeClr val="tx1"/>
                    </a:solidFill>
                  </a:rPr>
                  <a:t>It is the number of </a:t>
                </a:r>
                <a:r>
                  <a:rPr lang="en-US" sz="2600" b="1" i="1" dirty="0">
                    <a:solidFill>
                      <a:schemeClr val="tx1"/>
                    </a:solidFill>
                  </a:rPr>
                  <a:t>new cases </a:t>
                </a:r>
                <a:r>
                  <a:rPr lang="en-US" sz="2600" dirty="0">
                    <a:solidFill>
                      <a:schemeClr val="tx1"/>
                    </a:solidFill>
                  </a:rPr>
                  <a:t>with the outcome DURING A SPECIFIED TIME PERIOD</a:t>
                </a:r>
              </a:p>
              <a:p>
                <a:pPr marL="9525" indent="0">
                  <a:lnSpc>
                    <a:spcPct val="110000"/>
                  </a:lnSpc>
                  <a:buFont typeface="Arial" charset="0"/>
                  <a:buNone/>
                  <a:defRPr/>
                </a:pPr>
                <a:endParaRPr lang="en-US" sz="2600" dirty="0">
                  <a:solidFill>
                    <a:schemeClr val="tx1"/>
                  </a:solidFill>
                </a:endParaRPr>
              </a:p>
              <a:p>
                <a:pPr marL="9525" indent="0">
                  <a:lnSpc>
                    <a:spcPct val="110000"/>
                  </a:lnSpc>
                  <a:buFont typeface="Arial" charset="0"/>
                  <a:buNone/>
                  <a:defRPr/>
                </a:pPr>
                <a:r>
                  <a:rPr lang="en-US" sz="2600" dirty="0">
                    <a:solidFill>
                      <a:schemeClr val="tx1"/>
                    </a:solidFill>
                  </a:rPr>
                  <a:t>Often expressed as “per 100,000 population per year”</a:t>
                </a:r>
              </a:p>
              <a:p>
                <a:pPr marL="9525" indent="0">
                  <a:lnSpc>
                    <a:spcPct val="110000"/>
                  </a:lnSpc>
                  <a:buFont typeface="Arial" charset="0"/>
                  <a:buNone/>
                  <a:defRPr/>
                </a:pPr>
                <a:endParaRPr lang="en-US" sz="2600" dirty="0">
                  <a:solidFill>
                    <a:schemeClr val="tx1"/>
                  </a:solidFill>
                </a:endParaRPr>
              </a:p>
              <a:p>
                <a:pPr marL="9525" indent="0">
                  <a:lnSpc>
                    <a:spcPct val="110000"/>
                  </a:lnSpc>
                  <a:buFont typeface="Arial" charset="0"/>
                  <a:buNone/>
                  <a:defRPr/>
                </a:pPr>
                <a:r>
                  <a:rPr lang="en-US" sz="2600" dirty="0">
                    <a:solidFill>
                      <a:schemeClr val="tx1"/>
                    </a:solidFill>
                  </a:rPr>
                  <a:t>The probability of developing the disease in the stated time period</a:t>
                </a:r>
              </a:p>
              <a:p>
                <a:pPr marL="9525" indent="0">
                  <a:lnSpc>
                    <a:spcPct val="110000"/>
                  </a:lnSpc>
                  <a:buFont typeface="Arial" charset="0"/>
                  <a:buNone/>
                  <a:defRPr/>
                </a:pPr>
                <a:endParaRPr lang="en-US" sz="2600" dirty="0">
                  <a:solidFill>
                    <a:schemeClr val="tx1"/>
                  </a:solidFill>
                </a:endParaRPr>
              </a:p>
              <a:p>
                <a:pPr marL="9525" indent="0">
                  <a:lnSpc>
                    <a:spcPct val="110000"/>
                  </a:lnSpc>
                  <a:buFont typeface="Arial" charset="0"/>
                  <a:buNone/>
                  <a:defRPr/>
                </a:pPr>
                <a:r>
                  <a:rPr lang="en-US" sz="2600" dirty="0">
                    <a:solidFill>
                      <a:schemeClr val="tx1"/>
                    </a:solidFill>
                  </a:rPr>
                  <a:t>Incidence =  </a:t>
                </a:r>
                <a14:m>
                  <m:oMath xmlns:m="http://schemas.openxmlformats.org/officeDocument/2006/math">
                    <m:f>
                      <m:fPr>
                        <m:ctrlPr>
                          <a:rPr lang="en-US" sz="2600" i="1" smtClean="0">
                            <a:solidFill>
                              <a:schemeClr val="tx1"/>
                            </a:solidFill>
                            <a:latin typeface="Cambria Math" panose="02040503050406030204" pitchFamily="18" charset="0"/>
                          </a:rPr>
                        </m:ctrlPr>
                      </m:fPr>
                      <m:num>
                        <m:r>
                          <a:rPr lang="en-US" sz="2600" b="0" i="1" smtClean="0">
                            <a:solidFill>
                              <a:schemeClr val="tx1"/>
                            </a:solidFill>
                            <a:latin typeface="Cambria Math" panose="02040503050406030204" pitchFamily="18" charset="0"/>
                          </a:rPr>
                          <m:t>𝑛𝑢𝑚𝑏𝑒𝑟</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𝑛𝑒𝑤</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𝑐𝑎𝑠𝑒𝑠</m:t>
                        </m:r>
                      </m:num>
                      <m:den>
                        <m:r>
                          <a:rPr lang="en-US" sz="2600" b="0" i="1" smtClean="0">
                            <a:solidFill>
                              <a:schemeClr val="tx1"/>
                            </a:solidFill>
                            <a:latin typeface="Cambria Math" panose="02040503050406030204" pitchFamily="18" charset="0"/>
                          </a:rPr>
                          <m:t>𝑛𝑢𝑚𝑏𝑒𝑟</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𝑑𝑖𝑠𝑒𝑎𝑠𝑒</m:t>
                        </m:r>
                        <m:r>
                          <a:rPr lang="en-US" sz="2600" b="0" i="1" smtClean="0">
                            <a:solidFill>
                              <a:schemeClr val="tx1"/>
                            </a:solidFill>
                            <a:latin typeface="Cambria Math" panose="02040503050406030204" pitchFamily="18" charset="0"/>
                          </a:rPr>
                          <m:t>−</m:t>
                        </m:r>
                        <m:r>
                          <a:rPr lang="en-US" sz="2600" b="0" i="1" smtClean="0">
                            <a:solidFill>
                              <a:schemeClr val="tx1"/>
                            </a:solidFill>
                            <a:latin typeface="Cambria Math" panose="02040503050406030204" pitchFamily="18" charset="0"/>
                          </a:rPr>
                          <m:t>𝑓𝑟𝑒𝑒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𝑝𝑒𝑟𝑠𝑜𝑛𝑠</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𝑎𝑡</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𝑡h𝑒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𝑏𝑒𝑔𝑖𝑛𝑛𝑖𝑛𝑔</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𝑡h𝑎𝑡</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𝑡𝑖𝑚𝑒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𝑝𝑒𝑟𝑖𝑜𝑑</m:t>
                        </m:r>
                      </m:den>
                    </m:f>
                  </m:oMath>
                </a14:m>
                <a:r>
                  <a:rPr lang="en-US" sz="2600" dirty="0">
                    <a:solidFill>
                      <a:schemeClr val="tx1"/>
                    </a:solidFill>
                  </a:rPr>
                  <a:t> </a:t>
                </a:r>
              </a:p>
              <a:p>
                <a:pPr>
                  <a:lnSpc>
                    <a:spcPct val="110000"/>
                  </a:lnSpc>
                  <a:buFont typeface="Arial" charset="0"/>
                  <a:buChar char="•"/>
                  <a:defRPr/>
                </a:pPr>
                <a:endParaRPr lang="en-US" sz="2600" dirty="0">
                  <a:solidFill>
                    <a:schemeClr val="tx1"/>
                  </a:solidFill>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US" sz="2800" dirty="0">
                  <a:solidFill>
                    <a:schemeClr val="tx1"/>
                  </a:solidFill>
                  <a:latin typeface="Palatino Linotype" panose="02040502050505030304" pitchFamily="18" charset="0"/>
                </a:endParaRPr>
              </a:p>
              <a:p>
                <a:pPr>
                  <a:lnSpc>
                    <a:spcPct val="110000"/>
                  </a:lnSpc>
                  <a:buFont typeface="Arial" charset="0"/>
                  <a:buChar char="•"/>
                  <a:defRPr/>
                </a:pPr>
                <a:endParaRPr lang="en-US"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p:txBody>
          </p:sp>
        </mc:Choice>
        <mc:Fallback xmlns="">
          <p:sp>
            <p:nvSpPr>
              <p:cNvPr id="3" name="Text Placeholder 2">
                <a:extLst>
                  <a:ext uri="{FF2B5EF4-FFF2-40B4-BE49-F238E27FC236}">
                    <a16:creationId xmlns:a16="http://schemas.microsoft.com/office/drawing/2014/main" id="{5526B49E-027B-4F31-BC06-E7CED66EBAAA}"/>
                  </a:ext>
                </a:extLst>
              </p:cNvPr>
              <p:cNvSpPr>
                <a:spLocks noGrp="1" noRot="1" noChangeAspect="1" noMove="1" noResize="1" noEditPoints="1" noAdjustHandles="1" noChangeArrowheads="1" noChangeShapeType="1" noTextEdit="1"/>
              </p:cNvSpPr>
              <p:nvPr>
                <p:ph type="body" sz="quarter" idx="11"/>
              </p:nvPr>
            </p:nvSpPr>
            <p:spPr>
              <a:xfrm>
                <a:off x="539552" y="1192530"/>
                <a:ext cx="8496943" cy="4644020"/>
              </a:xfrm>
              <a:blipFill>
                <a:blip r:embed="rId2"/>
                <a:stretch>
                  <a:fillRect l="-2082" t="-1971"/>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5719885A-729F-4715-8018-75649CE64012}"/>
              </a:ext>
            </a:extLst>
          </p:cNvPr>
          <p:cNvSpPr>
            <a:spLocks noGrp="1"/>
          </p:cNvSpPr>
          <p:nvPr>
            <p:ph type="title"/>
          </p:nvPr>
        </p:nvSpPr>
        <p:spPr>
          <a:xfrm>
            <a:off x="755576" y="188640"/>
            <a:ext cx="7886700" cy="1011108"/>
          </a:xfrm>
        </p:spPr>
        <p:txBody>
          <a:bodyPr/>
          <a:lstStyle/>
          <a:p>
            <a:r>
              <a:rPr lang="en-US" b="1" dirty="0">
                <a:solidFill>
                  <a:schemeClr val="tx1"/>
                </a:solidFill>
              </a:rPr>
              <a:t>Incidence</a:t>
            </a:r>
            <a:endParaRPr lang="en-GB" b="1" dirty="0">
              <a:solidFill>
                <a:schemeClr val="tx1"/>
              </a:solidFill>
            </a:endParaRPr>
          </a:p>
        </p:txBody>
      </p:sp>
    </p:spTree>
  </p:cSld>
  <p:clrMapOvr>
    <a:masterClrMapping/>
  </p:clrMapOvr>
  <p:transition spd="slow">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E76B6-5AC4-DBD7-CA5A-3481CAAFB27A}"/>
              </a:ext>
            </a:extLst>
          </p:cNvPr>
          <p:cNvSpPr>
            <a:spLocks noGrp="1"/>
          </p:cNvSpPr>
          <p:nvPr>
            <p:ph type="title"/>
          </p:nvPr>
        </p:nvSpPr>
        <p:spPr/>
        <p:txBody>
          <a:bodyPr/>
          <a:lstStyle/>
          <a:p>
            <a:r>
              <a:rPr lang="en-US" b="1" dirty="0">
                <a:solidFill>
                  <a:schemeClr val="tx1"/>
                </a:solidFill>
              </a:rPr>
              <a:t>Incidence</a:t>
            </a:r>
            <a:endParaRPr lang="en-GB" dirty="0"/>
          </a:p>
        </p:txBody>
      </p:sp>
      <p:sp>
        <p:nvSpPr>
          <p:cNvPr id="3" name="Content Placeholder 2">
            <a:extLst>
              <a:ext uri="{FF2B5EF4-FFF2-40B4-BE49-F238E27FC236}">
                <a16:creationId xmlns:a16="http://schemas.microsoft.com/office/drawing/2014/main" id="{169287F2-1E52-DFAF-B152-C8E32B6E6CE3}"/>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Incidence may be estimated through the follow-up of a population enrolled in a cohort or the identification of new events in a dynamic population. </a:t>
            </a:r>
          </a:p>
          <a:p>
            <a:pPr>
              <a:buFont typeface="Wingdings" panose="05000000000000000000" pitchFamily="2" charset="2"/>
              <a:buChar char="§"/>
            </a:pPr>
            <a:r>
              <a:rPr lang="en-GB" dirty="0"/>
              <a:t>It can be obtained using longitudinal studies or disease registers, when it is possible to eliminate those who have already experienced an event.</a:t>
            </a:r>
          </a:p>
        </p:txBody>
      </p:sp>
    </p:spTree>
    <p:extLst>
      <p:ext uri="{BB962C8B-B14F-4D97-AF65-F5344CB8AC3E}">
        <p14:creationId xmlns:p14="http://schemas.microsoft.com/office/powerpoint/2010/main" val="7623168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86A8-8367-4B18-80D5-8258554B2357}"/>
              </a:ext>
            </a:extLst>
          </p:cNvPr>
          <p:cNvSpPr>
            <a:spLocks noGrp="1"/>
          </p:cNvSpPr>
          <p:nvPr>
            <p:ph type="title"/>
          </p:nvPr>
        </p:nvSpPr>
        <p:spPr>
          <a:xfrm>
            <a:off x="884780" y="43126"/>
            <a:ext cx="7886700" cy="1011108"/>
          </a:xfrm>
        </p:spPr>
        <p:txBody>
          <a:bodyPr>
            <a:noAutofit/>
          </a:bodyPr>
          <a:lstStyle/>
          <a:p>
            <a:r>
              <a:rPr lang="en-US" sz="4400" b="1" cap="none" dirty="0">
                <a:solidFill>
                  <a:schemeClr val="tx1"/>
                </a:solidFill>
              </a:rPr>
              <a:t>Prevalence</a:t>
            </a:r>
            <a:r>
              <a:rPr lang="en-US" sz="4400" cap="none" dirty="0">
                <a:solidFill>
                  <a:schemeClr val="tx1"/>
                </a:solidFill>
                <a:latin typeface="Palatino Linotype" panose="02040502050505030304" pitchFamily="18" charset="0"/>
              </a:rPr>
              <a:t> </a:t>
            </a:r>
            <a:endParaRPr lang="en-GB" sz="4400" cap="none" dirty="0">
              <a:solidFill>
                <a:schemeClr val="tx1"/>
              </a:solidFill>
              <a:latin typeface="Palatino Linotype" panose="02040502050505030304" pitchFamily="18" charset="0"/>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A4DC6D3-D750-44C7-9086-38ACFE7C272D}"/>
                  </a:ext>
                </a:extLst>
              </p:cNvPr>
              <p:cNvSpPr>
                <a:spLocks noGrp="1"/>
              </p:cNvSpPr>
              <p:nvPr>
                <p:ph type="body" sz="quarter" idx="11"/>
              </p:nvPr>
            </p:nvSpPr>
            <p:spPr>
              <a:xfrm>
                <a:off x="884780" y="1268760"/>
                <a:ext cx="7632849" cy="4608512"/>
              </a:xfrm>
            </p:spPr>
            <p:txBody>
              <a:bodyPr>
                <a:normAutofit/>
              </a:bodyPr>
              <a:lstStyle/>
              <a:p>
                <a:pPr>
                  <a:buFont typeface="Wingdings" panose="05000000000000000000" pitchFamily="2" charset="2"/>
                  <a:buChar char="§"/>
                </a:pPr>
                <a:r>
                  <a:rPr lang="en-US" sz="3200" dirty="0">
                    <a:solidFill>
                      <a:schemeClr val="tx1"/>
                    </a:solidFill>
                  </a:rPr>
                  <a:t>The proportion of both </a:t>
                </a:r>
                <a:r>
                  <a:rPr lang="en-US" sz="3200" b="1" i="1" dirty="0">
                    <a:solidFill>
                      <a:schemeClr val="tx1"/>
                    </a:solidFill>
                  </a:rPr>
                  <a:t>old</a:t>
                </a:r>
                <a:r>
                  <a:rPr lang="en-US" sz="3200" dirty="0">
                    <a:solidFill>
                      <a:schemeClr val="tx1"/>
                    </a:solidFill>
                  </a:rPr>
                  <a:t> and </a:t>
                </a:r>
                <a:r>
                  <a:rPr lang="en-US" sz="3200" b="1" i="1" dirty="0">
                    <a:solidFill>
                      <a:schemeClr val="tx1"/>
                    </a:solidFill>
                  </a:rPr>
                  <a:t>new </a:t>
                </a:r>
                <a:r>
                  <a:rPr lang="en-US" sz="3200" i="1" dirty="0">
                    <a:solidFill>
                      <a:schemeClr val="tx1"/>
                    </a:solidFill>
                  </a:rPr>
                  <a:t>cases</a:t>
                </a:r>
                <a:r>
                  <a:rPr lang="en-US" sz="3200" b="1" i="1" dirty="0">
                    <a:solidFill>
                      <a:schemeClr val="tx1"/>
                    </a:solidFill>
                  </a:rPr>
                  <a:t> </a:t>
                </a:r>
                <a:r>
                  <a:rPr lang="en-US" sz="3200" dirty="0">
                    <a:solidFill>
                      <a:schemeClr val="tx1"/>
                    </a:solidFill>
                  </a:rPr>
                  <a:t>in a population AT ONE POINT IN TIME</a:t>
                </a:r>
              </a:p>
              <a:p>
                <a:pPr>
                  <a:buFont typeface="Wingdings" panose="05000000000000000000" pitchFamily="2" charset="2"/>
                  <a:buChar char="§"/>
                </a:pPr>
                <a:endParaRPr lang="en-US" sz="3200" dirty="0">
                  <a:solidFill>
                    <a:schemeClr val="tx1"/>
                  </a:solidFill>
                </a:endParaRPr>
              </a:p>
              <a:p>
                <a:pPr>
                  <a:buFont typeface="Wingdings" panose="05000000000000000000" pitchFamily="2" charset="2"/>
                  <a:buChar char="§"/>
                </a:pPr>
                <a:r>
                  <a:rPr lang="en-US" sz="3200" dirty="0">
                    <a:solidFill>
                      <a:schemeClr val="tx1"/>
                    </a:solidFill>
                  </a:rPr>
                  <a:t>Often expressed as a percentage</a:t>
                </a:r>
              </a:p>
              <a:p>
                <a:pPr>
                  <a:buFont typeface="Wingdings" panose="05000000000000000000" pitchFamily="2" charset="2"/>
                  <a:buChar char="§"/>
                </a:pPr>
                <a:endParaRPr lang="en-US" sz="3200" dirty="0">
                  <a:solidFill>
                    <a:schemeClr val="tx1"/>
                  </a:solidFill>
                </a:endParaRPr>
              </a:p>
              <a:p>
                <a:pPr>
                  <a:buFont typeface="Wingdings" panose="05000000000000000000" pitchFamily="2" charset="2"/>
                  <a:buChar char="§"/>
                </a:pPr>
                <a:r>
                  <a:rPr lang="en-US" sz="3200" dirty="0">
                    <a:solidFill>
                      <a:schemeClr val="tx1"/>
                    </a:solidFill>
                  </a:rPr>
                  <a:t>Prevalence = </a:t>
                </a:r>
                <a14:m>
                  <m:oMath xmlns:m="http://schemas.openxmlformats.org/officeDocument/2006/math">
                    <m:f>
                      <m:fPr>
                        <m:ctrlPr>
                          <a:rPr lang="en-US" sz="3200" i="1" smtClean="0">
                            <a:solidFill>
                              <a:schemeClr val="tx1"/>
                            </a:solidFill>
                            <a:latin typeface="Cambria Math" panose="02040503050406030204" pitchFamily="18" charset="0"/>
                          </a:rPr>
                        </m:ctrlPr>
                      </m:fPr>
                      <m:num>
                        <m:r>
                          <a:rPr lang="en-US" sz="3200" b="0" i="1" smtClean="0">
                            <a:solidFill>
                              <a:schemeClr val="tx1"/>
                            </a:solidFill>
                            <a:latin typeface="Cambria Math" panose="02040503050406030204" pitchFamily="18" charset="0"/>
                          </a:rPr>
                          <m:t>𝑁𝑢𝑚𝑏𝑒𝑟</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𝑜𝑓</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𝑐𝑎𝑠𝑒𝑠</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𝑜𝑙𝑑</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𝑎𝑛𝑑</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𝑛𝑒𝑤</m:t>
                        </m:r>
                        <m:r>
                          <a:rPr lang="en-US" sz="3200" b="0" i="1" smtClean="0">
                            <a:solidFill>
                              <a:schemeClr val="tx1"/>
                            </a:solidFill>
                            <a:latin typeface="Cambria Math" panose="02040503050406030204" pitchFamily="18" charset="0"/>
                          </a:rPr>
                          <m:t>)</m:t>
                        </m:r>
                      </m:num>
                      <m:den>
                        <m:r>
                          <a:rPr lang="en-US" sz="3200" b="0" i="1" smtClean="0">
                            <a:solidFill>
                              <a:schemeClr val="tx1"/>
                            </a:solidFill>
                            <a:latin typeface="Cambria Math" panose="02040503050406030204" pitchFamily="18" charset="0"/>
                          </a:rPr>
                          <m:t>𝑇𝑜𝑡𝑎𝑙</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𝑛𝑢𝑚𝑏𝑒𝑟</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𝑜𝑓</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𝑝𝑒𝑜𝑝𝑙𝑒</m:t>
                        </m:r>
                        <m:r>
                          <a:rPr lang="en-US" sz="3200" b="0" i="1" smtClean="0">
                            <a:solidFill>
                              <a:schemeClr val="tx1"/>
                            </a:solidFill>
                            <a:latin typeface="Cambria Math" panose="02040503050406030204" pitchFamily="18" charset="0"/>
                          </a:rPr>
                          <m:t> </m:t>
                        </m:r>
                      </m:den>
                    </m:f>
                  </m:oMath>
                </a14:m>
                <a:endParaRPr lang="en-US" sz="3200" dirty="0">
                  <a:solidFill>
                    <a:schemeClr val="tx1"/>
                  </a:solidFill>
                </a:endParaRPr>
              </a:p>
              <a:p>
                <a:pPr marL="0" indent="0">
                  <a:buNone/>
                </a:pPr>
                <a:endParaRPr lang="en-GB" sz="3200" dirty="0">
                  <a:solidFill>
                    <a:schemeClr val="tx1"/>
                  </a:solidFill>
                  <a:latin typeface="Palatino Linotype" panose="02040502050505030304" pitchFamily="18" charset="0"/>
                </a:endParaRPr>
              </a:p>
            </p:txBody>
          </p:sp>
        </mc:Choice>
        <mc:Fallback xmlns="">
          <p:sp>
            <p:nvSpPr>
              <p:cNvPr id="3" name="Content Placeholder 2">
                <a:extLst>
                  <a:ext uri="{FF2B5EF4-FFF2-40B4-BE49-F238E27FC236}">
                    <a16:creationId xmlns:a16="http://schemas.microsoft.com/office/drawing/2014/main" id="{AA4DC6D3-D750-44C7-9086-38ACFE7C272D}"/>
                  </a:ext>
                </a:extLst>
              </p:cNvPr>
              <p:cNvSpPr>
                <a:spLocks noGrp="1" noRot="1" noChangeAspect="1" noMove="1" noResize="1" noEditPoints="1" noAdjustHandles="1" noChangeArrowheads="1" noChangeShapeType="1" noTextEdit="1"/>
              </p:cNvSpPr>
              <p:nvPr>
                <p:ph type="body" sz="quarter" idx="11"/>
              </p:nvPr>
            </p:nvSpPr>
            <p:spPr>
              <a:xfrm>
                <a:off x="884780" y="1268760"/>
                <a:ext cx="7632849" cy="4608512"/>
              </a:xfrm>
              <a:blipFill>
                <a:blip r:embed="rId2"/>
                <a:stretch>
                  <a:fillRect l="-2796" t="-2646" r="-240"/>
                </a:stretch>
              </a:blipFill>
            </p:spPr>
            <p:txBody>
              <a:bodyPr/>
              <a:lstStyle/>
              <a:p>
                <a:r>
                  <a:rPr lang="en-GB">
                    <a:noFill/>
                  </a:rPr>
                  <a:t> </a:t>
                </a:r>
              </a:p>
            </p:txBody>
          </p:sp>
        </mc:Fallback>
      </mc:AlternateContent>
    </p:spTree>
    <p:extLst>
      <p:ext uri="{BB962C8B-B14F-4D97-AF65-F5344CB8AC3E}">
        <p14:creationId xmlns:p14="http://schemas.microsoft.com/office/powerpoint/2010/main" val="1982787019"/>
      </p:ext>
    </p:extLst>
  </p:cSld>
  <p:clrMapOvr>
    <a:masterClrMapping/>
  </p:clrMapOvr>
  <p:transition spd="slow">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8F927-F3E9-C2AD-998D-F53AE8224DDD}"/>
              </a:ext>
            </a:extLst>
          </p:cNvPr>
          <p:cNvSpPr>
            <a:spLocks noGrp="1"/>
          </p:cNvSpPr>
          <p:nvPr>
            <p:ph type="title"/>
          </p:nvPr>
        </p:nvSpPr>
        <p:spPr/>
        <p:txBody>
          <a:bodyPr/>
          <a:lstStyle/>
          <a:p>
            <a:r>
              <a:rPr lang="en-US" sz="4400" b="1" cap="none" dirty="0">
                <a:solidFill>
                  <a:schemeClr val="tx1"/>
                </a:solidFill>
              </a:rPr>
              <a:t>Prevalence &amp; </a:t>
            </a:r>
            <a:r>
              <a:rPr lang="en-US" b="1" dirty="0">
                <a:solidFill>
                  <a:schemeClr val="tx1"/>
                </a:solidFill>
              </a:rPr>
              <a:t>Incidence</a:t>
            </a:r>
            <a:r>
              <a:rPr lang="en-US" sz="4400" cap="none" dirty="0">
                <a:solidFill>
                  <a:schemeClr val="tx1"/>
                </a:solidFill>
              </a:rPr>
              <a:t> </a:t>
            </a:r>
            <a:endParaRPr lang="en-GB" dirty="0"/>
          </a:p>
        </p:txBody>
      </p:sp>
      <p:sp>
        <p:nvSpPr>
          <p:cNvPr id="3" name="Content Placeholder 2">
            <a:extLst>
              <a:ext uri="{FF2B5EF4-FFF2-40B4-BE49-F238E27FC236}">
                <a16:creationId xmlns:a16="http://schemas.microsoft.com/office/drawing/2014/main" id="{F73369D8-3182-739F-23E3-EB84D779EBC4}"/>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b="1" dirty="0"/>
              <a:t>Incidence rate: </a:t>
            </a:r>
            <a:r>
              <a:rPr lang="en-GB" dirty="0"/>
              <a:t>The number of people developing a disease (</a:t>
            </a:r>
            <a:r>
              <a:rPr lang="en-GB" b="1" i="1" dirty="0"/>
              <a:t>new cases of disease</a:t>
            </a:r>
            <a:r>
              <a:rPr lang="en-GB" dirty="0"/>
              <a:t>) over a specific period. e.g. In 2004, there were 44,659 newly diagnosed cases of breast cancer in the UK.</a:t>
            </a:r>
          </a:p>
          <a:p>
            <a:pPr>
              <a:buFont typeface="Wingdings" panose="05000000000000000000" pitchFamily="2" charset="2"/>
              <a:buChar char="§"/>
            </a:pPr>
            <a:r>
              <a:rPr lang="en-GB" b="1" dirty="0"/>
              <a:t>Prevalence rate: </a:t>
            </a:r>
            <a:r>
              <a:rPr lang="en-GB" dirty="0"/>
              <a:t>The number of </a:t>
            </a:r>
            <a:r>
              <a:rPr lang="en-GB" b="1" i="1" dirty="0"/>
              <a:t>new and old cases </a:t>
            </a:r>
            <a:r>
              <a:rPr lang="en-GB" dirty="0"/>
              <a:t>of disease/condition in a population at a specific time. OR</a:t>
            </a:r>
          </a:p>
          <a:p>
            <a:pPr>
              <a:buFont typeface="Wingdings" panose="05000000000000000000" pitchFamily="2" charset="2"/>
              <a:buChar char="§"/>
            </a:pPr>
            <a:r>
              <a:rPr lang="en-GB" dirty="0"/>
              <a:t>The proportion of persons with the disease in a population per 100 or per 1000 at a particular time.</a:t>
            </a:r>
          </a:p>
          <a:p>
            <a:endParaRPr lang="en-GB" dirty="0"/>
          </a:p>
        </p:txBody>
      </p:sp>
    </p:spTree>
    <p:extLst>
      <p:ext uri="{BB962C8B-B14F-4D97-AF65-F5344CB8AC3E}">
        <p14:creationId xmlns:p14="http://schemas.microsoft.com/office/powerpoint/2010/main" val="212235301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29564-1A70-4853-7E43-7CDBF9E08D86}"/>
              </a:ext>
            </a:extLst>
          </p:cNvPr>
          <p:cNvSpPr>
            <a:spLocks noGrp="1"/>
          </p:cNvSpPr>
          <p:nvPr>
            <p:ph type="title"/>
          </p:nvPr>
        </p:nvSpPr>
        <p:spPr/>
        <p:txBody>
          <a:bodyPr/>
          <a:lstStyle/>
          <a:p>
            <a:r>
              <a:rPr lang="en-US" sz="4400" b="1" cap="none" dirty="0">
                <a:solidFill>
                  <a:schemeClr val="tx1"/>
                </a:solidFill>
              </a:rPr>
              <a:t>Prevalence &amp; </a:t>
            </a:r>
            <a:r>
              <a:rPr lang="en-US" b="1" dirty="0">
                <a:solidFill>
                  <a:schemeClr val="tx1"/>
                </a:solidFill>
              </a:rPr>
              <a:t>Incidence</a:t>
            </a:r>
            <a:r>
              <a:rPr lang="en-US" sz="4400" cap="none" dirty="0">
                <a:solidFill>
                  <a:schemeClr val="tx1"/>
                </a:solidFill>
                <a:latin typeface="Palatino Linotype" panose="02040502050505030304" pitchFamily="18" charset="0"/>
              </a:rPr>
              <a:t> </a:t>
            </a:r>
            <a:endParaRPr lang="en-GB" dirty="0"/>
          </a:p>
        </p:txBody>
      </p:sp>
      <p:sp>
        <p:nvSpPr>
          <p:cNvPr id="3" name="Content Placeholder 2">
            <a:extLst>
              <a:ext uri="{FF2B5EF4-FFF2-40B4-BE49-F238E27FC236}">
                <a16:creationId xmlns:a16="http://schemas.microsoft.com/office/drawing/2014/main" id="{09675DE4-34C6-E964-669F-DEED1CB31BDF}"/>
              </a:ext>
            </a:extLst>
          </p:cNvPr>
          <p:cNvSpPr>
            <a:spLocks noGrp="1"/>
          </p:cNvSpPr>
          <p:nvPr>
            <p:ph idx="1"/>
          </p:nvPr>
        </p:nvSpPr>
        <p:spPr>
          <a:xfrm>
            <a:off x="457200" y="1417638"/>
            <a:ext cx="8229600" cy="4099595"/>
          </a:xfrm>
        </p:spPr>
        <p:txBody>
          <a:bodyPr>
            <a:normAutofit fontScale="62500" lnSpcReduction="20000"/>
          </a:bodyPr>
          <a:lstStyle/>
          <a:p>
            <a:pPr>
              <a:buFont typeface="Wingdings" panose="05000000000000000000" pitchFamily="2" charset="2"/>
              <a:buChar char="§"/>
            </a:pPr>
            <a:r>
              <a:rPr lang="en-GB" sz="4000" dirty="0"/>
              <a:t>Both prevalence and incidence are used for </a:t>
            </a:r>
            <a:r>
              <a:rPr lang="en-GB" sz="4000" i="1" dirty="0"/>
              <a:t>measuring the frequency of health conditions</a:t>
            </a:r>
            <a:r>
              <a:rPr lang="en-GB" sz="4000" dirty="0"/>
              <a:t> in the population.</a:t>
            </a:r>
            <a:endParaRPr lang="en-US" sz="4000" dirty="0"/>
          </a:p>
          <a:p>
            <a:pPr>
              <a:buFont typeface="Wingdings" panose="05000000000000000000" pitchFamily="2" charset="2"/>
              <a:buChar char="§"/>
            </a:pPr>
            <a:r>
              <a:rPr lang="en-US" sz="4000" b="1" dirty="0"/>
              <a:t>Incidence</a:t>
            </a:r>
            <a:r>
              <a:rPr lang="en-US" sz="4000" dirty="0"/>
              <a:t> is particularly important for diseases or conditions that are of </a:t>
            </a:r>
            <a:r>
              <a:rPr lang="en-US" sz="4000" b="1" dirty="0"/>
              <a:t>short duration </a:t>
            </a:r>
            <a:r>
              <a:rPr lang="en-US" sz="4000" dirty="0"/>
              <a:t>(such as many communicable diseases) or for those for which a substantial amount of the healthcare input occurs shortly after diagnosis (myocardial infarction, for example). </a:t>
            </a:r>
          </a:p>
          <a:p>
            <a:pPr>
              <a:buFont typeface="Wingdings" panose="05000000000000000000" pitchFamily="2" charset="2"/>
              <a:buChar char="§"/>
            </a:pPr>
            <a:endParaRPr lang="en-US" sz="4000" dirty="0"/>
          </a:p>
          <a:p>
            <a:pPr>
              <a:buFont typeface="Wingdings" panose="05000000000000000000" pitchFamily="2" charset="2"/>
              <a:buChar char="§"/>
            </a:pPr>
            <a:r>
              <a:rPr lang="en-US" sz="4000" b="1" dirty="0"/>
              <a:t>Prevalence</a:t>
            </a:r>
            <a:r>
              <a:rPr lang="en-US" sz="4000" dirty="0"/>
              <a:t> is particularly important when the duration of disease is </a:t>
            </a:r>
            <a:r>
              <a:rPr lang="en-US" sz="4000" b="1" dirty="0"/>
              <a:t>long</a:t>
            </a:r>
            <a:r>
              <a:rPr lang="en-US" sz="4000" dirty="0"/>
              <a:t>—for example, asthma, diabetes, or multiple sclerosis. </a:t>
            </a:r>
          </a:p>
          <a:p>
            <a:endParaRPr lang="en-GB" dirty="0"/>
          </a:p>
        </p:txBody>
      </p:sp>
    </p:spTree>
    <p:extLst>
      <p:ext uri="{BB962C8B-B14F-4D97-AF65-F5344CB8AC3E}">
        <p14:creationId xmlns:p14="http://schemas.microsoft.com/office/powerpoint/2010/main" val="370915911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86A8-8367-4B18-80D5-8258554B2357}"/>
              </a:ext>
            </a:extLst>
          </p:cNvPr>
          <p:cNvSpPr>
            <a:spLocks noGrp="1"/>
          </p:cNvSpPr>
          <p:nvPr>
            <p:ph type="title"/>
          </p:nvPr>
        </p:nvSpPr>
        <p:spPr>
          <a:xfrm>
            <a:off x="971600" y="188640"/>
            <a:ext cx="7886700" cy="1011108"/>
          </a:xfrm>
        </p:spPr>
        <p:txBody>
          <a:bodyPr>
            <a:normAutofit/>
          </a:bodyPr>
          <a:lstStyle/>
          <a:p>
            <a:r>
              <a:rPr lang="en-US" sz="2800" b="1" cap="none" dirty="0">
                <a:solidFill>
                  <a:schemeClr val="tx1"/>
                </a:solidFill>
                <a:latin typeface="Palatino Linotype" panose="02040502050505030304" pitchFamily="18" charset="0"/>
              </a:rPr>
              <a:t>Types of incidence and prevalence used in epidemiology</a:t>
            </a:r>
            <a:endParaRPr lang="en-GB" sz="2800" b="1" cap="none" dirty="0">
              <a:solidFill>
                <a:schemeClr val="tx1"/>
              </a:solidFill>
              <a:latin typeface="Palatino Linotype" panose="02040502050505030304" pitchFamily="18" charset="0"/>
            </a:endParaRPr>
          </a:p>
        </p:txBody>
      </p:sp>
      <p:sp>
        <p:nvSpPr>
          <p:cNvPr id="3" name="Content Placeholder 2">
            <a:extLst>
              <a:ext uri="{FF2B5EF4-FFF2-40B4-BE49-F238E27FC236}">
                <a16:creationId xmlns:a16="http://schemas.microsoft.com/office/drawing/2014/main" id="{AA4DC6D3-D750-44C7-9086-38ACFE7C272D}"/>
              </a:ext>
            </a:extLst>
          </p:cNvPr>
          <p:cNvSpPr>
            <a:spLocks noGrp="1"/>
          </p:cNvSpPr>
          <p:nvPr>
            <p:ph type="body" sz="quarter" idx="11"/>
          </p:nvPr>
        </p:nvSpPr>
        <p:spPr>
          <a:xfrm>
            <a:off x="827584" y="1199748"/>
            <a:ext cx="7886699" cy="4824536"/>
          </a:xfrm>
        </p:spPr>
        <p:txBody>
          <a:bodyPr>
            <a:noAutofit/>
          </a:bodyPr>
          <a:lstStyle/>
          <a:p>
            <a:r>
              <a:rPr lang="en-US" b="1" dirty="0">
                <a:latin typeface="Palatino Linotype" panose="02040502050505030304" pitchFamily="18" charset="0"/>
              </a:rPr>
              <a:t>Crude estimates: </a:t>
            </a:r>
            <a:r>
              <a:rPr lang="en-US" dirty="0">
                <a:latin typeface="Palatino Linotype" panose="02040502050505030304" pitchFamily="18" charset="0"/>
              </a:rPr>
              <a:t>crudely calculated by summing the numerators over all strata (for example, all ages) and dividing by the denominator of the total population</a:t>
            </a:r>
          </a:p>
          <a:p>
            <a:pPr lvl="1"/>
            <a:r>
              <a:rPr lang="en-US" dirty="0">
                <a:latin typeface="Palatino Linotype" panose="02040502050505030304" pitchFamily="18" charset="0"/>
              </a:rPr>
              <a:t>E.g., </a:t>
            </a:r>
            <a:r>
              <a:rPr lang="en-GB" altLang="en-US" dirty="0">
                <a:latin typeface="Palatino Linotype" panose="02040502050505030304" pitchFamily="18" charset="0"/>
              </a:rPr>
              <a:t>Crude death rate:(number of deaths / mid year pop) multiplied by 1000</a:t>
            </a:r>
          </a:p>
          <a:p>
            <a:pPr lvl="1"/>
            <a:endParaRPr lang="en-GB" altLang="en-US" dirty="0">
              <a:latin typeface="Palatino Linotype" panose="02040502050505030304" pitchFamily="18" charset="0"/>
            </a:endParaRPr>
          </a:p>
          <a:p>
            <a:r>
              <a:rPr lang="en-US" b="1" dirty="0">
                <a:latin typeface="Palatino Linotype" panose="02040502050505030304" pitchFamily="18" charset="0"/>
              </a:rPr>
              <a:t>Stratum specific estimates</a:t>
            </a:r>
            <a:r>
              <a:rPr lang="en-US" dirty="0">
                <a:latin typeface="Palatino Linotype" panose="02040502050505030304" pitchFamily="18" charset="0"/>
              </a:rPr>
              <a:t>: for example, age specific—for those in a given age</a:t>
            </a:r>
            <a:r>
              <a:rPr lang="en-GB" altLang="en-US" dirty="0">
                <a:latin typeface="Palatino Linotype" panose="02040502050505030304" pitchFamily="18" charset="0"/>
              </a:rPr>
              <a:t> </a:t>
            </a:r>
            <a:r>
              <a:rPr lang="en-US" dirty="0">
                <a:latin typeface="Palatino Linotype" panose="02040502050505030304" pitchFamily="18" charset="0"/>
              </a:rPr>
              <a:t>group.</a:t>
            </a:r>
          </a:p>
          <a:p>
            <a:pPr lvl="1"/>
            <a:r>
              <a:rPr lang="en-GB" altLang="en-US" dirty="0">
                <a:latin typeface="Palatino Linotype" panose="02040502050505030304" pitchFamily="18" charset="0"/>
              </a:rPr>
              <a:t>Cause specific mortality rate: (Deaths by cause X / mid year pop) multiplied by1000</a:t>
            </a:r>
          </a:p>
          <a:p>
            <a:pPr lvl="1"/>
            <a:endParaRPr lang="en-GB" altLang="en-US" dirty="0">
              <a:latin typeface="Palatino Linotype" panose="02040502050505030304" pitchFamily="18" charset="0"/>
            </a:endParaRPr>
          </a:p>
          <a:p>
            <a:r>
              <a:rPr lang="en-US" b="1" dirty="0">
                <a:latin typeface="Palatino Linotype" panose="02040502050505030304" pitchFamily="18" charset="0"/>
              </a:rPr>
              <a:t>Standardised estimates</a:t>
            </a:r>
            <a:r>
              <a:rPr lang="en-US" dirty="0">
                <a:latin typeface="Palatino Linotype" panose="02040502050505030304" pitchFamily="18" charset="0"/>
              </a:rPr>
              <a:t>: taking into account that the populations being compared may differ in terms of age or another important attribute</a:t>
            </a:r>
          </a:p>
          <a:p>
            <a:pPr lvl="1"/>
            <a:r>
              <a:rPr lang="en-US" altLang="en-US" dirty="0">
                <a:latin typeface="Palatino Linotype" panose="02040502050505030304" pitchFamily="18" charset="0"/>
              </a:rPr>
              <a:t>E.g., </a:t>
            </a:r>
            <a:r>
              <a:rPr lang="en-GB" altLang="en-US" dirty="0">
                <a:latin typeface="Palatino Linotype" panose="02040502050505030304" pitchFamily="18" charset="0"/>
              </a:rPr>
              <a:t>Age or sex standardised mortality rate</a:t>
            </a:r>
          </a:p>
          <a:p>
            <a:pPr marL="171450" lvl="1" indent="0">
              <a:buNone/>
            </a:pPr>
            <a:endParaRPr lang="en-US" sz="2000" dirty="0">
              <a:latin typeface="Palatino Linotype" panose="02040502050505030304" pitchFamily="18" charset="0"/>
            </a:endParaRPr>
          </a:p>
          <a:p>
            <a:pPr lvl="1"/>
            <a:endParaRPr lang="en-GB" sz="2000" dirty="0">
              <a:latin typeface="Palatino Linotype" panose="02040502050505030304" pitchFamily="18" charset="0"/>
            </a:endParaRPr>
          </a:p>
        </p:txBody>
      </p:sp>
    </p:spTree>
    <p:extLst>
      <p:ext uri="{BB962C8B-B14F-4D97-AF65-F5344CB8AC3E}">
        <p14:creationId xmlns:p14="http://schemas.microsoft.com/office/powerpoint/2010/main" val="2309683998"/>
      </p:ext>
    </p:extLst>
  </p:cSld>
  <p:clrMapOvr>
    <a:masterClrMapping/>
  </p:clrMapOvr>
  <p:transition spd="slow">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BB5A-8C7D-4AD0-9DAC-BB66A0EE6A2C}"/>
              </a:ext>
            </a:extLst>
          </p:cNvPr>
          <p:cNvSpPr>
            <a:spLocks noGrp="1"/>
          </p:cNvSpPr>
          <p:nvPr>
            <p:ph type="title"/>
          </p:nvPr>
        </p:nvSpPr>
        <p:spPr>
          <a:xfrm>
            <a:off x="901916" y="692696"/>
            <a:ext cx="7202456" cy="577379"/>
          </a:xfrm>
        </p:spPr>
        <p:txBody>
          <a:bodyPr>
            <a:normAutofit fontScale="90000"/>
          </a:bodyPr>
          <a:lstStyle/>
          <a:p>
            <a:pPr algn="ctr"/>
            <a:r>
              <a:rPr lang="en-GB" b="1"/>
              <a:t>Activity</a:t>
            </a:r>
          </a:p>
        </p:txBody>
      </p:sp>
      <p:sp>
        <p:nvSpPr>
          <p:cNvPr id="3" name="Content Placeholder 2">
            <a:extLst>
              <a:ext uri="{FF2B5EF4-FFF2-40B4-BE49-F238E27FC236}">
                <a16:creationId xmlns:a16="http://schemas.microsoft.com/office/drawing/2014/main" id="{4DC4540B-BD77-49A4-8626-E70817BD44D4}"/>
              </a:ext>
            </a:extLst>
          </p:cNvPr>
          <p:cNvSpPr>
            <a:spLocks noGrp="1"/>
          </p:cNvSpPr>
          <p:nvPr>
            <p:ph idx="1"/>
          </p:nvPr>
        </p:nvSpPr>
        <p:spPr>
          <a:xfrm>
            <a:off x="415886" y="1772816"/>
            <a:ext cx="8312227" cy="2999341"/>
          </a:xfrm>
        </p:spPr>
        <p:txBody>
          <a:bodyPr>
            <a:noAutofit/>
          </a:bodyPr>
          <a:lstStyle/>
          <a:p>
            <a:pPr marL="0" indent="0">
              <a:buNone/>
            </a:pPr>
            <a:r>
              <a:rPr lang="en-GB" sz="1800"/>
              <a:t> </a:t>
            </a:r>
            <a:r>
              <a:rPr lang="en-GB" sz="2100"/>
              <a:t>Watch the video below then discuss and</a:t>
            </a:r>
          </a:p>
          <a:p>
            <a:pPr marL="0" indent="0" algn="ctr">
              <a:buNone/>
            </a:pPr>
            <a:endParaRPr lang="en-GB" sz="2100">
              <a:solidFill>
                <a:srgbClr val="BC658E"/>
              </a:solidFill>
              <a:hlinkClick r:id="rId3">
                <a:extLst>
                  <a:ext uri="{A12FA001-AC4F-418D-AE19-62706E023703}">
                    <ahyp:hlinkClr xmlns:ahyp="http://schemas.microsoft.com/office/drawing/2018/hyperlinkcolor" val="tx"/>
                  </a:ext>
                </a:extLst>
              </a:hlinkClick>
            </a:endParaRPr>
          </a:p>
          <a:p>
            <a:pPr marL="0" indent="0" algn="ctr">
              <a:buNone/>
            </a:pPr>
            <a:r>
              <a:rPr lang="en-GB" sz="2100">
                <a:solidFill>
                  <a:srgbClr val="BC658E"/>
                </a:solidFill>
                <a:hlinkClick r:id="rId4"/>
              </a:rPr>
              <a:t>https://www.youtube.com/watch?v=1jzZe3ORdd8</a:t>
            </a:r>
            <a:endParaRPr lang="en-GB" sz="2100">
              <a:solidFill>
                <a:srgbClr val="BC658E"/>
              </a:solidFill>
            </a:endParaRPr>
          </a:p>
          <a:p>
            <a:pPr marL="0" indent="0" algn="ctr">
              <a:buNone/>
            </a:pPr>
            <a:endParaRPr lang="en-GB" sz="2100"/>
          </a:p>
          <a:p>
            <a:pPr algn="ctr"/>
            <a:r>
              <a:rPr lang="en-GB" sz="2100">
                <a:hlinkClick r:id="rId5"/>
              </a:rPr>
              <a:t>https://www.youtube.com/watch?v=2VCVdtUTwh4</a:t>
            </a:r>
            <a:endParaRPr lang="en-GB" sz="2100"/>
          </a:p>
          <a:p>
            <a:pPr marL="0" indent="0" algn="ctr">
              <a:buNone/>
            </a:pPr>
            <a:endParaRPr lang="en-GB" sz="2100"/>
          </a:p>
          <a:p>
            <a:pPr marL="0" indent="0">
              <a:buNone/>
            </a:pPr>
            <a:r>
              <a:rPr lang="en-GB" sz="2100"/>
              <a:t>                       </a:t>
            </a:r>
            <a:r>
              <a:rPr lang="en-GB" sz="2100" b="1"/>
              <a:t>Feedback your findings to the whole class</a:t>
            </a:r>
          </a:p>
        </p:txBody>
      </p:sp>
    </p:spTree>
    <p:extLst>
      <p:ext uri="{BB962C8B-B14F-4D97-AF65-F5344CB8AC3E}">
        <p14:creationId xmlns:p14="http://schemas.microsoft.com/office/powerpoint/2010/main" val="31191863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a:t>Working in a groups, research the current </a:t>
            </a:r>
            <a:r>
              <a:rPr lang="en-GB" sz="2800" b="1"/>
              <a:t>incidence and prevalence </a:t>
            </a:r>
            <a:r>
              <a:rPr lang="en-GB" sz="2800"/>
              <a:t>rate of </a:t>
            </a:r>
            <a:r>
              <a:rPr lang="en-GB" sz="2800" b="1"/>
              <a:t>Covid-19</a:t>
            </a:r>
            <a:r>
              <a:rPr lang="en-GB" sz="2800"/>
              <a:t> in the UK</a:t>
            </a:r>
            <a:endParaRPr lang="en-GB" sz="2800" b="1"/>
          </a:p>
          <a:p>
            <a:pPr marL="0" indent="0">
              <a:buNone/>
            </a:pPr>
            <a:endParaRPr lang="en-GB" sz="2800"/>
          </a:p>
          <a:p>
            <a:pPr marL="0" indent="0" algn="ctr">
              <a:buNone/>
            </a:pPr>
            <a:endParaRPr lang="en-GB" sz="2800" b="1"/>
          </a:p>
          <a:p>
            <a:pPr marL="0" indent="0" algn="ctr">
              <a:buNone/>
            </a:pPr>
            <a:endParaRPr lang="en-GB" sz="2800" b="1"/>
          </a:p>
          <a:p>
            <a:pPr marL="0" indent="0" algn="ctr">
              <a:buNone/>
            </a:pPr>
            <a:r>
              <a:rPr lang="en-GB" sz="2800" b="1"/>
              <a:t>Feedback your findings to the whole class</a:t>
            </a:r>
          </a:p>
          <a:p>
            <a:pPr marL="0" indent="0">
              <a:buNone/>
            </a:pPr>
            <a:r>
              <a:rPr lang="en-GB" sz="2800"/>
              <a:t>                                       </a:t>
            </a:r>
          </a:p>
          <a:p>
            <a:pPr marL="0" indent="0">
              <a:buNone/>
            </a:pPr>
            <a:r>
              <a:rPr lang="en-GB" sz="2800"/>
              <a:t>                                       </a:t>
            </a:r>
          </a:p>
        </p:txBody>
      </p:sp>
    </p:spTree>
    <p:extLst>
      <p:ext uri="{BB962C8B-B14F-4D97-AF65-F5344CB8AC3E}">
        <p14:creationId xmlns:p14="http://schemas.microsoft.com/office/powerpoint/2010/main" val="9529261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EBC8-A68C-B3E9-CABC-D21B2D17342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5FD824E-DF92-FA91-3D79-14F10935E8ED}"/>
              </a:ext>
            </a:extLst>
          </p:cNvPr>
          <p:cNvSpPr>
            <a:spLocks noGrp="1"/>
          </p:cNvSpPr>
          <p:nvPr>
            <p:ph idx="1"/>
          </p:nvPr>
        </p:nvSpPr>
        <p:spPr>
          <a:xfrm>
            <a:off x="457200" y="1628800"/>
            <a:ext cx="8229600" cy="3917032"/>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ea typeface="+mn-ea"/>
                <a:cs typeface="+mn-cs"/>
              </a:rPr>
              <a:t>Watch the video below </a:t>
            </a:r>
            <a:r>
              <a:rPr lang="en-GB" sz="2800" dirty="0"/>
              <a:t>then discuss </a:t>
            </a:r>
            <a:r>
              <a:rPr kumimoji="0" lang="en-GB" sz="2800" b="0" i="0" u="none" strike="noStrike" kern="1200" cap="none" spc="0" normalizeH="0" baseline="0" noProof="0" dirty="0">
                <a:ln>
                  <a:noFill/>
                </a:ln>
                <a:solidFill>
                  <a:prstClr val="black"/>
                </a:solidFill>
                <a:effectLst/>
                <a:uLnTx/>
                <a:uFillTx/>
                <a:ea typeface="+mn-ea"/>
                <a:cs typeface="+mn-cs"/>
              </a:rPr>
              <a:t>and</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0" marR="0" lvl="0" indent="0" algn="ctr" defTabSz="914400" rtl="0" eaLnBrk="1" fontAlgn="auto" latinLnBrk="0" hangingPunct="1">
              <a:lnSpc>
                <a:spcPct val="90000"/>
              </a:lnSpc>
              <a:spcBef>
                <a:spcPts val="1000"/>
              </a:spcBef>
              <a:spcAft>
                <a:spcPts val="0"/>
              </a:spcAft>
              <a:buClrTx/>
              <a:buSzTx/>
              <a:buNone/>
              <a:tabLst/>
              <a:defRPr/>
            </a:pPr>
            <a:r>
              <a:rPr kumimoji="0" lang="en-GB" sz="2400" b="0" i="0" u="none" strike="noStrike" kern="1200" cap="none" spc="0" normalizeH="0" baseline="0" noProof="0" dirty="0">
                <a:ln>
                  <a:noFill/>
                </a:ln>
                <a:solidFill>
                  <a:prstClr val="black"/>
                </a:solidFill>
                <a:effectLst/>
                <a:uLnTx/>
                <a:uFillTx/>
                <a:ea typeface="+mn-ea"/>
                <a:cs typeface="+mn-cs"/>
                <a:hlinkClick r:id="rId3"/>
              </a:rPr>
              <a:t>https://www.youtube.com/watch?v=p6fpkj963OE</a:t>
            </a:r>
            <a:endParaRPr lang="en-GB" sz="2400" dirty="0">
              <a:solidFill>
                <a:prstClr val="black"/>
              </a:solidFill>
            </a:endParaRPr>
          </a:p>
          <a:p>
            <a:pPr marL="0" marR="0" lvl="0" indent="0" algn="ctr" defTabSz="914400" rtl="0" eaLnBrk="1" fontAlgn="auto" latinLnBrk="0" hangingPunct="1">
              <a:lnSpc>
                <a:spcPct val="90000"/>
              </a:lnSpc>
              <a:spcBef>
                <a:spcPts val="1000"/>
              </a:spcBef>
              <a:spcAft>
                <a:spcPts val="0"/>
              </a:spcAft>
              <a:buClrTx/>
              <a:buSzTx/>
              <a:buNone/>
              <a:tabLst/>
              <a:defRPr/>
            </a:pPr>
            <a:endParaRPr lang="en-GB" sz="2400" dirty="0">
              <a:hlinkClick r:id="rId4"/>
            </a:endParaRPr>
          </a:p>
          <a:p>
            <a:pPr marL="0" indent="0" algn="ctr">
              <a:buNone/>
            </a:pPr>
            <a:r>
              <a:rPr lang="en-GB" sz="2400" dirty="0">
                <a:hlinkClick r:id="rId4"/>
              </a:rPr>
              <a:t>https://www.youtube.com/watch?v=KgdDLP6NnOs</a:t>
            </a:r>
            <a:endParaRPr lang="en-GB" sz="2400" dirty="0"/>
          </a:p>
          <a:p>
            <a:endParaRPr lang="en-GB" sz="2800" dirty="0"/>
          </a:p>
          <a:p>
            <a:pPr marL="0" indent="0" algn="ctr">
              <a:buNone/>
            </a:pPr>
            <a:r>
              <a:rPr lang="en-GB" sz="2800" b="1" dirty="0"/>
              <a:t>Feedback your findings to the whole class</a:t>
            </a:r>
          </a:p>
          <a:p>
            <a:pPr marL="0" indent="0">
              <a:buNone/>
            </a:pPr>
            <a:endParaRPr lang="en-GB" dirty="0"/>
          </a:p>
        </p:txBody>
      </p:sp>
    </p:spTree>
    <p:extLst>
      <p:ext uri="{BB962C8B-B14F-4D97-AF65-F5344CB8AC3E}">
        <p14:creationId xmlns:p14="http://schemas.microsoft.com/office/powerpoint/2010/main" val="84004373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51771-82FE-FE10-9636-FDFDE6592D52}"/>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74D49223-113E-D337-E475-D664D0AA9DD4}"/>
              </a:ext>
            </a:extLst>
          </p:cNvPr>
          <p:cNvSpPr>
            <a:spLocks noGrp="1"/>
          </p:cNvSpPr>
          <p:nvPr>
            <p:ph idx="1"/>
          </p:nvPr>
        </p:nvSpPr>
        <p:spPr/>
        <p:txBody>
          <a:bodyPr>
            <a:normAutofit/>
          </a:bodyPr>
          <a:lstStyle/>
          <a:p>
            <a:pPr>
              <a:buFont typeface="Wingdings" panose="05000000000000000000" pitchFamily="2" charset="2"/>
              <a:buChar char="§"/>
            </a:pPr>
            <a:r>
              <a:rPr lang="en-US" sz="1800" dirty="0">
                <a:effectLst/>
                <a:latin typeface="Arial" panose="020B0604020202020204" pitchFamily="34" charset="0"/>
                <a:ea typeface="Arial" panose="020B0604020202020204" pitchFamily="34" charset="0"/>
              </a:rPr>
              <a:t>Naidoo, J. and Wills, J. (2016) </a:t>
            </a:r>
            <a:r>
              <a:rPr lang="en-US" sz="1800" i="1" dirty="0">
                <a:effectLst/>
                <a:latin typeface="Arial" panose="020B0604020202020204" pitchFamily="34" charset="0"/>
                <a:ea typeface="Arial" panose="020B0604020202020204" pitchFamily="34" charset="0"/>
              </a:rPr>
              <a:t>Foundations for health promotion</a:t>
            </a:r>
            <a:r>
              <a:rPr lang="en-US" sz="1800" dirty="0">
                <a:effectLst/>
                <a:latin typeface="Arial" panose="020B0604020202020204" pitchFamily="34" charset="0"/>
                <a:ea typeface="Arial" panose="020B0604020202020204" pitchFamily="34" charset="0"/>
              </a:rPr>
              <a:t>. Fourth edition. Place of publication not identified: Elsevier.</a:t>
            </a:r>
          </a:p>
          <a:p>
            <a:pPr>
              <a:buFont typeface="Wingdings" panose="05000000000000000000" pitchFamily="2" charset="2"/>
              <a:buChar char="§"/>
            </a:pPr>
            <a:r>
              <a:rPr lang="en-GB" sz="1800" dirty="0"/>
              <a:t>Last JM, editor (2007) A dictionary of public health. New York: Oxford University Press; Available at: </a:t>
            </a:r>
            <a:r>
              <a:rPr lang="en-GB" sz="1800" dirty="0">
                <a:hlinkClick r:id="rId3"/>
              </a:rPr>
              <a:t>https://www.ncbi.nlm.nih.gov/pmc/articles/PMC7171905/pdf/main.pdf</a:t>
            </a:r>
            <a:r>
              <a:rPr lang="en-GB" sz="1800" dirty="0"/>
              <a:t> (Accessed date 10th September 2022).</a:t>
            </a:r>
          </a:p>
          <a:p>
            <a:pPr>
              <a:buFont typeface="Wingdings" panose="05000000000000000000" pitchFamily="2" charset="2"/>
              <a:buChar char="§"/>
            </a:pPr>
            <a:endParaRPr lang="en-GB" sz="1800" dirty="0"/>
          </a:p>
        </p:txBody>
      </p:sp>
    </p:spTree>
    <p:extLst>
      <p:ext uri="{BB962C8B-B14F-4D97-AF65-F5344CB8AC3E}">
        <p14:creationId xmlns:p14="http://schemas.microsoft.com/office/powerpoint/2010/main" val="212630106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94288-9EBF-4396-B660-CF5905025C94}"/>
              </a:ext>
            </a:extLst>
          </p:cNvPr>
          <p:cNvSpPr>
            <a:spLocks noGrp="1"/>
          </p:cNvSpPr>
          <p:nvPr>
            <p:ph type="title"/>
          </p:nvPr>
        </p:nvSpPr>
        <p:spPr>
          <a:xfrm>
            <a:off x="755576" y="260648"/>
            <a:ext cx="7886700" cy="994172"/>
          </a:xfrm>
        </p:spPr>
        <p:txBody>
          <a:bodyPr>
            <a:normAutofit/>
          </a:bodyPr>
          <a:lstStyle/>
          <a:p>
            <a:pPr algn="ctr"/>
            <a:r>
              <a:rPr lang="en-GB" b="1" dirty="0"/>
              <a:t>Other specific indicators </a:t>
            </a:r>
          </a:p>
        </p:txBody>
      </p:sp>
      <p:sp>
        <p:nvSpPr>
          <p:cNvPr id="3" name="Content Placeholder 2">
            <a:extLst>
              <a:ext uri="{FF2B5EF4-FFF2-40B4-BE49-F238E27FC236}">
                <a16:creationId xmlns:a16="http://schemas.microsoft.com/office/drawing/2014/main" id="{E0962305-5867-4122-AF77-71F0235F5183}"/>
              </a:ext>
            </a:extLst>
          </p:cNvPr>
          <p:cNvSpPr>
            <a:spLocks noGrp="1"/>
          </p:cNvSpPr>
          <p:nvPr>
            <p:ph idx="1"/>
          </p:nvPr>
        </p:nvSpPr>
        <p:spPr>
          <a:xfrm>
            <a:off x="628650" y="1401961"/>
            <a:ext cx="7886700" cy="4054078"/>
          </a:xfrm>
        </p:spPr>
        <p:txBody>
          <a:bodyPr>
            <a:normAutofit fontScale="77500" lnSpcReduction="20000"/>
          </a:bodyPr>
          <a:lstStyle/>
          <a:p>
            <a:pPr>
              <a:buFont typeface="Wingdings" panose="05000000000000000000" pitchFamily="2" charset="2"/>
              <a:buChar char="§"/>
            </a:pPr>
            <a:r>
              <a:rPr lang="en-GB" b="1" dirty="0"/>
              <a:t>Hospital discharge rate or hospitalisation rate</a:t>
            </a:r>
            <a:r>
              <a:rPr lang="en-GB" dirty="0"/>
              <a:t>: The number of hospital discharge records of a specified main diagnosis divided by the estimated mid-year population per 1,000.</a:t>
            </a:r>
          </a:p>
          <a:p>
            <a:pPr>
              <a:buFont typeface="Wingdings" panose="05000000000000000000" pitchFamily="2" charset="2"/>
              <a:buChar char="§"/>
            </a:pPr>
            <a:r>
              <a:rPr lang="en-GB" b="1" dirty="0"/>
              <a:t>Attack rate: </a:t>
            </a:r>
            <a:r>
              <a:rPr lang="en-GB" dirty="0"/>
              <a:t>The number of events (first and recurrent) divided by the estimated mid-year population per 1,000.</a:t>
            </a:r>
          </a:p>
          <a:p>
            <a:pPr>
              <a:buFont typeface="Wingdings" panose="05000000000000000000" pitchFamily="2" charset="2"/>
              <a:buChar char="§"/>
            </a:pPr>
            <a:r>
              <a:rPr lang="en-GB" b="1" dirty="0"/>
              <a:t>Case fatality</a:t>
            </a:r>
            <a:r>
              <a:rPr lang="en-GB" dirty="0"/>
              <a:t>: The number of fatal cases divided by the total number of events. </a:t>
            </a:r>
          </a:p>
          <a:p>
            <a:pPr>
              <a:buFont typeface="Wingdings" panose="05000000000000000000" pitchFamily="2" charset="2"/>
              <a:buChar char="§"/>
            </a:pPr>
            <a:r>
              <a:rPr lang="en-GB" dirty="0"/>
              <a:t>It is usually expressed as the percentage of persons diagnosed as having a specified disease who die from that disease within a given period.</a:t>
            </a:r>
          </a:p>
        </p:txBody>
      </p:sp>
    </p:spTree>
    <p:extLst>
      <p:ext uri="{BB962C8B-B14F-4D97-AF65-F5344CB8AC3E}">
        <p14:creationId xmlns:p14="http://schemas.microsoft.com/office/powerpoint/2010/main" val="38142752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3326</Words>
  <Application>Microsoft Office PowerPoint</Application>
  <PresentationFormat>On-screen Show (4:3)</PresentationFormat>
  <Paragraphs>320</Paragraphs>
  <Slides>62</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62</vt:i4>
      </vt:variant>
    </vt:vector>
  </HeadingPairs>
  <TitlesOfParts>
    <vt:vector size="71" baseType="lpstr">
      <vt:lpstr>Myriad Pro</vt:lpstr>
      <vt:lpstr>Arial</vt:lpstr>
      <vt:lpstr>Calibri</vt:lpstr>
      <vt:lpstr>Cambria Math</vt:lpstr>
      <vt:lpstr>Courier New</vt:lpstr>
      <vt:lpstr>Palatino Linotype</vt:lpstr>
      <vt:lpstr>Tahoma</vt:lpstr>
      <vt:lpstr>Wingdings</vt:lpstr>
      <vt:lpstr>20140311PresentationUWTSDTemplate</vt:lpstr>
      <vt:lpstr>  Social Epidemiology and Public Health Development      Semester 1</vt:lpstr>
      <vt:lpstr>Learning outcomes</vt:lpstr>
      <vt:lpstr>Module Summary</vt:lpstr>
      <vt:lpstr>Aims of the Session</vt:lpstr>
      <vt:lpstr>Why Measure Health?</vt:lpstr>
      <vt:lpstr>Measuring Health</vt:lpstr>
      <vt:lpstr>Reason for Measuring Health</vt:lpstr>
      <vt:lpstr>Reason for Measuring Health</vt:lpstr>
      <vt:lpstr>Reason for Measuring Health</vt:lpstr>
      <vt:lpstr>Reason for Measuring Health</vt:lpstr>
      <vt:lpstr>What are the ways to measure health?</vt:lpstr>
      <vt:lpstr>Ways to Measure Health</vt:lpstr>
      <vt:lpstr>PowerPoint Presentation</vt:lpstr>
      <vt:lpstr>How can Health be measured?</vt:lpstr>
      <vt:lpstr>Measuring health</vt:lpstr>
      <vt:lpstr>What are Health Status Indicators?</vt:lpstr>
      <vt:lpstr>  Health Status Indicators </vt:lpstr>
      <vt:lpstr>Health Status Indicators</vt:lpstr>
      <vt:lpstr>Health Indicators</vt:lpstr>
      <vt:lpstr>Health status indicators</vt:lpstr>
      <vt:lpstr>What are the two most common means of measuring health?</vt:lpstr>
      <vt:lpstr>Measuring Health</vt:lpstr>
      <vt:lpstr>What are the shortcomings of measuring health?</vt:lpstr>
      <vt:lpstr>Shortcomings</vt:lpstr>
      <vt:lpstr>What does mortality and morbidity means?</vt:lpstr>
      <vt:lpstr>Mortality</vt:lpstr>
      <vt:lpstr>Morbidity</vt:lpstr>
      <vt:lpstr>Why is morbidity and mortality important?</vt:lpstr>
      <vt:lpstr>Importance of morbidity and mortality  </vt:lpstr>
      <vt:lpstr> Mortality Statistics</vt:lpstr>
      <vt:lpstr>Mortality Statistics</vt:lpstr>
      <vt:lpstr>What are the other key health indicators (mortality statistics)?</vt:lpstr>
      <vt:lpstr>Key Mortality Statistics</vt:lpstr>
      <vt:lpstr> Key Mortality Statistics</vt:lpstr>
      <vt:lpstr>Activity</vt:lpstr>
      <vt:lpstr>PowerPoint Presentation</vt:lpstr>
      <vt:lpstr>Proportionate Mortality</vt:lpstr>
      <vt:lpstr>Activity</vt:lpstr>
      <vt:lpstr>Morbidity statistics</vt:lpstr>
      <vt:lpstr>Morbidity Statistics</vt:lpstr>
      <vt:lpstr>Morbidity</vt:lpstr>
      <vt:lpstr>Morbidity</vt:lpstr>
      <vt:lpstr>Activity</vt:lpstr>
      <vt:lpstr>Case Fatality rate</vt:lpstr>
      <vt:lpstr>Attack rate</vt:lpstr>
      <vt:lpstr>What is a case?</vt:lpstr>
      <vt:lpstr>Case definition</vt:lpstr>
      <vt:lpstr>Case definition</vt:lpstr>
      <vt:lpstr>Case definition</vt:lpstr>
      <vt:lpstr>Case definition</vt:lpstr>
      <vt:lpstr>What is PREVALENCE AND INCIDENCE?</vt:lpstr>
      <vt:lpstr>Incidence</vt:lpstr>
      <vt:lpstr>Incidence</vt:lpstr>
      <vt:lpstr>Prevalence </vt:lpstr>
      <vt:lpstr>Prevalence &amp; Incidence </vt:lpstr>
      <vt:lpstr>Prevalence &amp; Incidence </vt:lpstr>
      <vt:lpstr>Types of incidence and prevalence used in epidemiology</vt:lpstr>
      <vt:lpstr>Activity</vt:lpstr>
      <vt:lpstr>Activity</vt:lpstr>
      <vt:lpstr>Activity</vt:lpstr>
      <vt:lpstr>References</vt:lpstr>
      <vt:lpstr>Other specific indicators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36</cp:revision>
  <dcterms:created xsi:type="dcterms:W3CDTF">2015-04-14T15:21:28Z</dcterms:created>
  <dcterms:modified xsi:type="dcterms:W3CDTF">2024-02-24T14:39:57Z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