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712"/>
  </p:normalViewPr>
  <p:slideViewPr>
    <p:cSldViewPr snapToGrid="0">
      <p:cViewPr varScale="1">
        <p:scale>
          <a:sx n="105" d="100"/>
          <a:sy n="105" d="100"/>
        </p:scale>
        <p:origin x="6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5E78D-F262-7F1B-346F-BAAABCBA4F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69A8B-3094-55EA-2665-9993D1E9E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7C06E-FFF8-9E0E-2126-269ABB766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E113B-806C-D60B-7E77-4D219FEED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1F6A4-56A0-6CF9-68D4-FAE2CFBA9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72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E846E-6466-2CC6-93BF-11985F619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28B4D-C697-0DC8-8255-1BBB437C2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EA054-9A29-1951-B553-3C97426FC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B5C5D-DA93-F586-96A8-13807739C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059A0-65B5-D16A-BB82-36A624B3C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691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C956D-9F0D-E8B9-E07B-8377CAA2B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7D544-5870-F257-200D-E5562DE9E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39C27-DAEC-A05E-D5D6-5DA1EC49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823E1-A397-54DC-1A46-5F659DB1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128BE-2FE2-708C-81B4-8934367F7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471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CB4C-D1EC-F60A-5228-4C7EF02E1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767C-7236-5C45-05AA-5C35EB464C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BDA3C-B2B0-675D-5F3F-B4DE6A6D5D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2F3A8-D547-2568-6E49-77FBB2F65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E04BB4-B610-79AF-74F2-B9EBE6C43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0E16F-E82C-AE2A-0668-16CADFB1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344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14A7-ABBB-99C5-E228-92C0686F7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C9056-C5AC-997A-9FA0-6D1AC3E9BD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454CD-B56F-C56E-76B7-EB25C51E65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70F0DF-E743-78F9-911F-1F2DCC4C5C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EED7E4-9708-33EC-11B8-259EEF3807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09A307-33B2-D72F-6E77-5BC74C5F8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F51142-C91D-6F15-9D4F-CE43AF739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96E508-6367-6EBC-10E6-D20A7FB4D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270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2D4E3-0F4D-6B5B-B100-F02BFE47B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19DE60-0CC6-8D00-3488-B287964ED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80F6A8-5326-58EA-CFA5-81DD606A4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A3ADBA-5815-F0F3-B007-BB6803B83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822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FAA3A7-F1D4-B9D4-C11E-4005FAE97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9DEB75-BF9F-042E-DC2A-00B10AEC1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BC036B-ADA7-8A67-1951-1F769892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68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5966-035A-2C54-C85A-7ED0B9787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C264D-7B65-02B5-D645-50CD4C6B0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AFFD83-6B99-E7CF-BC61-2774610048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A13C27-BEE1-B275-D055-F6A43306C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15D04-0577-44D7-1C47-A32E0EE7A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1D1AB-FF2D-545E-05ED-1DBB80638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087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0FDA0-2869-FA1E-8BF2-D765F6FE3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112212-BD3C-A7EF-DE01-14F4FB9C52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C81F90-D16B-6580-50EE-20D809A592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507FE-1565-D774-3461-5F9C32725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6425C-433B-26BF-0E14-AF445E2AF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94472A-6079-394A-5B9C-E234E80F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803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E7E79-CFA1-DA81-76BE-2020C9D88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F5661-083D-DB10-69BC-5B83434788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DE1AC-5F39-3AA1-8940-3C864EE51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B3F7A-D197-C148-697C-5D8FC03BB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097BF-5862-E079-5B5A-8B1E8A1A2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553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D9509B-6311-C716-58FC-0C1221EEE8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446201-5451-F2D7-35A5-7B4B21F032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EB59D-75D5-2050-5E50-0E996B132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62D2D-8E7D-814D-F000-352E8742B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F0718-101D-632C-0325-854221FDC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060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14C75A-FEC0-3F15-61A7-062E0444B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25C1DD-C1EA-5B9B-B4F6-9F0996A4C8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C1099-305D-4BC2-4488-BE644AE8F6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56C67-F793-0D4C-AEEC-9864ACE4847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F481C-7B48-EB35-6D7B-D391EA543C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B8955-4E4A-A531-ED1E-45E3AFC4A0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62DF72-22AF-3D48-8620-16BBD0227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993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t.2018.00484" TargetMode="External"/><Relationship Id="rId2" Type="http://schemas.openxmlformats.org/officeDocument/2006/relationships/hyperlink" Target="http://doi.org/10.1136/bmj.324.7342.9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89/fpsyg.2015.01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60317-EFFE-E084-7673-DC3AFA61F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088" y="40589"/>
            <a:ext cx="8656320" cy="1877567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/>
                <a:latin typeface="Helvetica Neue" panose="02000503000000020004" pitchFamily="2" charset="0"/>
              </a:rPr>
              <a:t>HOW CAN DIAGNOSIS HELP?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D59DE-D163-DFA3-7CBB-2C0DC5208D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5088" y="1914143"/>
            <a:ext cx="9509760" cy="463905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effectLst/>
              <a:latin typeface="Helvetica Neue" panose="02000503000000020004" pitchFamily="2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Providing comfort to the suffered person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More precise help can be obtained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 Access to numerous support groups, treatment programmes, and appropriate medications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Helvetica" pitchFamily="2" charset="0"/>
              </a:rPr>
              <a:t>The diagnosis' clarity helps with educational or vocational assistance.</a:t>
            </a:r>
          </a:p>
          <a:p>
            <a:pPr algn="l"/>
            <a:r>
              <a:rPr lang="en-GB" sz="2400" dirty="0">
                <a:effectLst/>
                <a:latin typeface="Helvetica Neue" panose="02000503000000020004" pitchFamily="2" charset="0"/>
              </a:rPr>
              <a:t>Van </a:t>
            </a:r>
            <a:r>
              <a:rPr lang="en-GB" sz="2400" dirty="0" err="1">
                <a:effectLst/>
                <a:latin typeface="Helvetica Neue" panose="02000503000000020004" pitchFamily="2" charset="0"/>
              </a:rPr>
              <a:t>Heughte</a:t>
            </a:r>
            <a:r>
              <a:rPr lang="en-GB" sz="2400" dirty="0">
                <a:effectLst/>
                <a:latin typeface="Helvetica Neue" panose="02000503000000020004" pitchFamily="2" charset="0"/>
              </a:rPr>
              <a:t>-van der </a:t>
            </a:r>
            <a:r>
              <a:rPr lang="en-GB" sz="2400" dirty="0" err="1">
                <a:effectLst/>
                <a:latin typeface="Helvetica Neue" panose="02000503000000020004" pitchFamily="2" charset="0"/>
              </a:rPr>
              <a:t>Kloet</a:t>
            </a:r>
            <a:r>
              <a:rPr lang="en-GB" dirty="0">
                <a:latin typeface="Helvetica Neue" panose="02000503000000020004" pitchFamily="2" charset="0"/>
              </a:rPr>
              <a:t> </a:t>
            </a:r>
            <a:r>
              <a:rPr lang="en-GB" sz="2400" dirty="0">
                <a:effectLst/>
                <a:latin typeface="Helvetica Neue" panose="02000503000000020004" pitchFamily="2" charset="0"/>
              </a:rPr>
              <a:t>&amp; van </a:t>
            </a:r>
            <a:r>
              <a:rPr lang="en-GB" sz="2400" dirty="0" err="1">
                <a:effectLst/>
                <a:latin typeface="Helvetica Neue" panose="02000503000000020004" pitchFamily="2" charset="0"/>
              </a:rPr>
              <a:t>Heughten</a:t>
            </a:r>
            <a:r>
              <a:rPr lang="en-GB" dirty="0">
                <a:latin typeface="Helvetica Neue" panose="02000503000000020004" pitchFamily="2" charset="0"/>
              </a:rPr>
              <a:t>, </a:t>
            </a:r>
            <a:r>
              <a:rPr lang="en-GB" sz="2400" dirty="0">
                <a:effectLst/>
                <a:latin typeface="Helvetica Neue" panose="02000503000000020004" pitchFamily="2" charset="0"/>
              </a:rPr>
              <a:t>(2015) 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7DC3F-F1D8-DF06-346A-2D61533822D5}"/>
              </a:ext>
            </a:extLst>
          </p:cNvPr>
          <p:cNvSpPr txBox="1"/>
          <p:nvPr/>
        </p:nvSpPr>
        <p:spPr>
          <a:xfrm>
            <a:off x="9772650" y="304801"/>
            <a:ext cx="2728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2928303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9C4FF-4215-44C4-B7C3-56B192B33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Helvetica Neue" panose="02000503000000020004" pitchFamily="2" charset="0"/>
              </a:rPr>
              <a:t>ROSENHAN’S STUDY 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BE401-E702-CA75-8D2D-E196809AE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" y="167532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400" dirty="0">
                <a:latin typeface="Helvetica" pitchFamily="2" charset="0"/>
              </a:rPr>
              <a:t>Psychiatric diagnoses are become more trustworthy thanks to the publishing of Rosenhan's study. It was connected to a move back toward the biological model of mental disease (Double, 2002). </a:t>
            </a:r>
          </a:p>
          <a:p>
            <a:pPr marL="0" indent="0">
              <a:buNone/>
            </a:pPr>
            <a:r>
              <a:rPr lang="en-GB" sz="2400" dirty="0">
                <a:latin typeface="Helvetica" pitchFamily="2" charset="0"/>
              </a:rPr>
              <a:t>The biomedical model of health ignores the effects of psychological, environmental, and social elements in favour of biological ones </a:t>
            </a:r>
            <a:r>
              <a:rPr lang="en-GB" sz="2400" dirty="0">
                <a:latin typeface="Helvetica Neue" panose="02000503000000020004" pitchFamily="2" charset="0"/>
              </a:rPr>
              <a:t>(National Research Council,1998).</a:t>
            </a:r>
            <a:endParaRPr lang="en-GB" sz="2400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8DC721-BBB7-E5EB-52AE-C86F97E74466}"/>
              </a:ext>
            </a:extLst>
          </p:cNvPr>
          <p:cNvSpPr txBox="1"/>
          <p:nvPr/>
        </p:nvSpPr>
        <p:spPr>
          <a:xfrm>
            <a:off x="9386888" y="365125"/>
            <a:ext cx="248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2005948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40F1-2EFB-DD6F-4DCA-25266EB62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4900" b="1" dirty="0"/>
              <a:t>Strength of diagnosis</a:t>
            </a:r>
            <a:br>
              <a:rPr lang="en-US" b="1" dirty="0"/>
            </a:br>
            <a:r>
              <a:rPr lang="en-US" sz="3100" b="1" dirty="0"/>
              <a:t>DSM approach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69AE3-1085-12F0-5AE7-B4395863F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744" y="1825625"/>
            <a:ext cx="10354056" cy="3441319"/>
          </a:xfrm>
        </p:spPr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Everyone follows the same standards for diagnosis, which helps in determining treatment (</a:t>
            </a:r>
            <a:r>
              <a:rPr lang="en-GB" dirty="0" err="1"/>
              <a:t>Lynam</a:t>
            </a:r>
            <a:r>
              <a:rPr lang="en-GB" dirty="0"/>
              <a:t> and </a:t>
            </a:r>
            <a:r>
              <a:rPr lang="en-GB" dirty="0" err="1"/>
              <a:t>Widiger</a:t>
            </a:r>
            <a:r>
              <a:rPr lang="en-GB" dirty="0"/>
              <a:t>, 2001). </a:t>
            </a:r>
          </a:p>
          <a:p>
            <a:pPr marL="0" indent="0">
              <a:buNone/>
            </a:pPr>
            <a:r>
              <a:rPr lang="en-GB" dirty="0"/>
              <a:t>The DSM and its predecessors have significantly improved the process of creating a universal terminology for psychiatric diseases (</a:t>
            </a:r>
            <a:r>
              <a:rPr lang="en-GB" dirty="0" err="1"/>
              <a:t>Fluyau</a:t>
            </a:r>
            <a:r>
              <a:rPr lang="en-GB" dirty="0"/>
              <a:t>, 2018).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74F944-A155-3463-AF97-2C451645D115}"/>
              </a:ext>
            </a:extLst>
          </p:cNvPr>
          <p:cNvSpPr txBox="1"/>
          <p:nvPr/>
        </p:nvSpPr>
        <p:spPr>
          <a:xfrm>
            <a:off x="10048875" y="315396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297525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4751-0816-73BB-A061-D461B0AA1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Weakness of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4F02D-D08C-D073-57C5-F9A390BA4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496" y="2142617"/>
            <a:ext cx="10853928" cy="3782695"/>
          </a:xfrm>
        </p:spPr>
        <p:txBody>
          <a:bodyPr/>
          <a:lstStyle/>
          <a:p>
            <a:r>
              <a:rPr lang="en-GB" dirty="0"/>
              <a:t>Testing, measuring, and imaging do not serve as reliable indicators of a mental condition. </a:t>
            </a:r>
          </a:p>
          <a:p>
            <a:r>
              <a:rPr lang="en-GB" dirty="0"/>
              <a:t>Additionally, incorrect and excessive diagnosis, labelling, and stigmatisation are also problems (Craddock &amp; </a:t>
            </a:r>
            <a:r>
              <a:rPr lang="en-GB" dirty="0" err="1"/>
              <a:t>Mynors</a:t>
            </a:r>
            <a:r>
              <a:rPr lang="en-GB" dirty="0"/>
              <a:t>-Wallis, 2014).</a:t>
            </a:r>
            <a:r>
              <a:rPr lang="en-US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02B89A-CA2B-6DD7-6874-ADFCEB8C3870}"/>
              </a:ext>
            </a:extLst>
          </p:cNvPr>
          <p:cNvSpPr txBox="1"/>
          <p:nvPr/>
        </p:nvSpPr>
        <p:spPr>
          <a:xfrm>
            <a:off x="10044113" y="365125"/>
            <a:ext cx="2071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1558508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C758A-E3C7-79E7-15A1-ABF06FED1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Conclusion </a:t>
            </a:r>
            <a:br>
              <a:rPr lang="en-US" b="1" dirty="0"/>
            </a:br>
            <a:r>
              <a:rPr lang="en-US" sz="2800" b="1" dirty="0"/>
              <a:t>(strength and weakness of diagnosis)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6E14D-5A0E-FCE8-E3F2-3842256CD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DSM makes mental diagnoses more accurate. </a:t>
            </a:r>
          </a:p>
          <a:p>
            <a:r>
              <a:rPr lang="en-GB" dirty="0"/>
              <a:t>The strategy still has limitations in both science and clinical, though. </a:t>
            </a:r>
          </a:p>
          <a:p>
            <a:r>
              <a:rPr lang="en-GB" dirty="0"/>
              <a:t>Alternative views (social, environmental, and political factors) must be employed in conjunction with the DSM </a:t>
            </a:r>
          </a:p>
          <a:p>
            <a:pPr marL="0" indent="0">
              <a:buNone/>
            </a:pPr>
            <a:r>
              <a:rPr lang="en-GB" dirty="0"/>
              <a:t>Double, 2002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51D4D8-D2C3-70D2-5EF3-737041EAEF69}"/>
              </a:ext>
            </a:extLst>
          </p:cNvPr>
          <p:cNvSpPr txBox="1"/>
          <p:nvPr/>
        </p:nvSpPr>
        <p:spPr>
          <a:xfrm>
            <a:off x="10110787" y="180459"/>
            <a:ext cx="248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3052675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4223A-43D5-D5DA-B9BA-DB7696171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83E7F-9231-19BF-1510-73C78CA4B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600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US" sz="1600" dirty="0">
                <a:latin typeface="Helvetica" pitchFamily="2" charset="0"/>
              </a:rPr>
              <a:t>Craddock, N., &amp; </a:t>
            </a:r>
            <a:r>
              <a:rPr lang="en-US" sz="1600" dirty="0" err="1">
                <a:latin typeface="Helvetica" pitchFamily="2" charset="0"/>
              </a:rPr>
              <a:t>Mynors</a:t>
            </a:r>
            <a:r>
              <a:rPr lang="en-US" sz="1600" dirty="0">
                <a:latin typeface="Helvetica" pitchFamily="2" charset="0"/>
              </a:rPr>
              <a:t>-Wallis, L. (2014).Psychiatric diagnosis: Impersonal, imperfect and important. </a:t>
            </a:r>
            <a:r>
              <a:rPr lang="en-US" sz="1600" i="1" dirty="0">
                <a:latin typeface="Helvetica" pitchFamily="2" charset="0"/>
              </a:rPr>
              <a:t>British Journal of Psychiatry,</a:t>
            </a:r>
            <a:r>
              <a:rPr lang="en-US" sz="1600" dirty="0">
                <a:latin typeface="Helvetica" pitchFamily="2" charset="0"/>
              </a:rPr>
              <a:t>204(2),93-95. doi:10.1192/bjp.bp.113.133090.</a:t>
            </a:r>
          </a:p>
          <a:p>
            <a:pPr marL="0" indent="0">
              <a:buNone/>
            </a:pPr>
            <a:r>
              <a:rPr lang="en-GB" sz="1600" dirty="0">
                <a:effectLst/>
                <a:latin typeface="Helvetica Neue" panose="02000503000000020004" pitchFamily="2" charset="0"/>
              </a:rPr>
              <a:t>Double D. (2002).The limits of psychiatry. </a:t>
            </a:r>
            <a:r>
              <a:rPr lang="en-GB" sz="1600" i="1" dirty="0">
                <a:effectLst/>
                <a:latin typeface="Helvetica Neue" panose="02000503000000020004" pitchFamily="2" charset="0"/>
              </a:rPr>
              <a:t>BMJ. ed.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324(7342), 900-9004. </a:t>
            </a:r>
            <a:r>
              <a:rPr lang="en-GB" sz="1600" u="sng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2"/>
              </a:rPr>
              <a:t>http://doi.org/10.1136/bmj.324.7342.90</a:t>
            </a:r>
            <a:r>
              <a:rPr lang="en-GB" sz="1600" u="sng" dirty="0">
                <a:solidFill>
                  <a:srgbClr val="DCA10D"/>
                </a:solidFill>
                <a:effectLst/>
                <a:latin typeface="Helvetica Neue" panose="02000503000000020004" pitchFamily="2" charset="0"/>
              </a:rPr>
              <a:t> </a:t>
            </a:r>
            <a:endParaRPr lang="en-US" sz="1600" dirty="0">
              <a:latin typeface="Helvetica" pitchFamily="2" charset="0"/>
            </a:endParaRPr>
          </a:p>
          <a:p>
            <a:pPr marL="0" indent="0">
              <a:buNone/>
            </a:pPr>
            <a:r>
              <a:rPr lang="en-US" sz="1600" dirty="0" err="1">
                <a:latin typeface="Helvetica" pitchFamily="2" charset="0"/>
              </a:rPr>
              <a:t>Fluyau</a:t>
            </a:r>
            <a:r>
              <a:rPr lang="en-US" sz="1600" dirty="0">
                <a:latin typeface="Helvetica" pitchFamily="2" charset="0"/>
              </a:rPr>
              <a:t> D. (2018). Integrating DSM/ICD, Research Domain Criteria, and Descriptive Psychopathology in Teaching and Practice of Psychiatry. Sec. </a:t>
            </a:r>
            <a:r>
              <a:rPr lang="en-US" sz="1600" i="1" dirty="0" err="1">
                <a:latin typeface="Helvetica" pitchFamily="2" charset="0"/>
              </a:rPr>
              <a:t>Psychopatholgy</a:t>
            </a:r>
            <a:r>
              <a:rPr lang="en-US" sz="1600" i="1" dirty="0">
                <a:latin typeface="Helvetica" pitchFamily="2" charset="0"/>
              </a:rPr>
              <a:t>. </a:t>
            </a:r>
            <a:r>
              <a:rPr lang="en-US" sz="1600" dirty="0">
                <a:latin typeface="Helvetica" pitchFamily="2" charset="0"/>
                <a:hlinkClick r:id="rId3"/>
              </a:rPr>
              <a:t>https://doi.org/10.3389/fpsyt.2018.00484</a:t>
            </a:r>
            <a:r>
              <a:rPr lang="en-US" sz="1600" dirty="0">
                <a:latin typeface="Helvetica" pitchFamily="2" charset="0"/>
              </a:rPr>
              <a:t> </a:t>
            </a:r>
          </a:p>
          <a:p>
            <a:pPr marL="0" indent="0">
              <a:buNone/>
            </a:pPr>
            <a:r>
              <a:rPr lang="en-US" sz="1600" dirty="0" err="1">
                <a:latin typeface="Helvetica" pitchFamily="2" charset="0"/>
              </a:rPr>
              <a:t>Lynam</a:t>
            </a:r>
            <a:r>
              <a:rPr lang="en-US" sz="1600" dirty="0">
                <a:latin typeface="Helvetica" pitchFamily="2" charset="0"/>
              </a:rPr>
              <a:t> D.R.,&amp; </a:t>
            </a:r>
            <a:r>
              <a:rPr lang="en-US" sz="1600" dirty="0" err="1">
                <a:latin typeface="Helvetica" pitchFamily="2" charset="0"/>
              </a:rPr>
              <a:t>Widiger</a:t>
            </a:r>
            <a:r>
              <a:rPr lang="en-US" sz="1600" dirty="0">
                <a:latin typeface="Helvetica" pitchFamily="2" charset="0"/>
              </a:rPr>
              <a:t> T.A.. (2001). Using the five-factor model to represent the DSM-IV personality disorders: an expert consensus approach</a:t>
            </a:r>
            <a:r>
              <a:rPr lang="en-US" sz="1600" i="1" dirty="0">
                <a:latin typeface="Helvetica" pitchFamily="2" charset="0"/>
              </a:rPr>
              <a:t>. J. </a:t>
            </a:r>
            <a:r>
              <a:rPr lang="en-US" sz="1600" i="1" dirty="0" err="1">
                <a:latin typeface="Helvetica" pitchFamily="2" charset="0"/>
              </a:rPr>
              <a:t>Abnorm</a:t>
            </a:r>
            <a:r>
              <a:rPr lang="en-US" sz="1600" i="1" dirty="0">
                <a:latin typeface="Helvetica" pitchFamily="2" charset="0"/>
              </a:rPr>
              <a:t>. Psychol. </a:t>
            </a:r>
            <a:r>
              <a:rPr lang="en-US" sz="1600" dirty="0">
                <a:latin typeface="Helvetica" pitchFamily="2" charset="0"/>
              </a:rPr>
              <a:t>110, 401-412. 10.1037//0021-843X. 110.3.401</a:t>
            </a:r>
          </a:p>
          <a:p>
            <a:pPr marL="0" indent="0">
              <a:buNone/>
            </a:pPr>
            <a:r>
              <a:rPr lang="en-GB" sz="1600" dirty="0">
                <a:latin typeface="Helvetica Neue" panose="02000503000000020004" pitchFamily="2" charset="0"/>
              </a:rPr>
              <a:t>National 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Research Council (US) Committee on New and Emerging Models on Biomedical and </a:t>
            </a:r>
            <a:r>
              <a:rPr lang="en-GB" sz="1600" dirty="0" err="1">
                <a:effectLst/>
                <a:latin typeface="Helvetica Neue" panose="02000503000000020004" pitchFamily="2" charset="0"/>
              </a:rPr>
              <a:t>Behevioral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 Research. Biomedical Models and </a:t>
            </a:r>
            <a:r>
              <a:rPr lang="en-GB" sz="1600" dirty="0" err="1">
                <a:effectLst/>
                <a:latin typeface="Helvetica Neue" panose="02000503000000020004" pitchFamily="2" charset="0"/>
              </a:rPr>
              <a:t>Recources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: Current  Needs and Future Opportunities. Washington (DC): National Academies Press (US); 1998. 2, Biomedical Model Definition.</a:t>
            </a:r>
          </a:p>
          <a:p>
            <a:pPr marL="0" indent="0">
              <a:buNone/>
            </a:pPr>
            <a:r>
              <a:rPr lang="en-GB" sz="1600" dirty="0">
                <a:effectLst/>
                <a:latin typeface="Helvetica Neue" panose="02000503000000020004" pitchFamily="2" charset="0"/>
              </a:rPr>
              <a:t>Van </a:t>
            </a:r>
            <a:r>
              <a:rPr lang="en-GB" sz="1600" dirty="0" err="1">
                <a:effectLst/>
                <a:latin typeface="Helvetica Neue" panose="02000503000000020004" pitchFamily="2" charset="0"/>
              </a:rPr>
              <a:t>Heughte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-van der </a:t>
            </a:r>
            <a:r>
              <a:rPr lang="en-GB" sz="1600" dirty="0" err="1">
                <a:effectLst/>
                <a:latin typeface="Helvetica Neue" panose="02000503000000020004" pitchFamily="2" charset="0"/>
              </a:rPr>
              <a:t>Kloet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, D., &amp; van </a:t>
            </a:r>
            <a:r>
              <a:rPr lang="en-GB" sz="1600" dirty="0" err="1">
                <a:effectLst/>
                <a:latin typeface="Helvetica Neue" panose="02000503000000020004" pitchFamily="2" charset="0"/>
              </a:rPr>
              <a:t>Heughten,T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. (2015). The classification of psychiatric disorders according to DSM-5 deserves an internationally standardized psychological test battery on symptom level. </a:t>
            </a:r>
            <a:r>
              <a:rPr lang="en-GB" sz="1600" i="1" dirty="0">
                <a:effectLst/>
                <a:latin typeface="Helvetica Neue" panose="02000503000000020004" pitchFamily="2" charset="0"/>
              </a:rPr>
              <a:t>Frontiers in psychology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, 6, 1108. </a:t>
            </a:r>
            <a:r>
              <a:rPr lang="en-GB" sz="1600" u="sng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4"/>
              </a:rPr>
              <a:t>https://doi.org/10.3389/fpsyg.2015.0110</a:t>
            </a:r>
            <a:r>
              <a:rPr lang="en-GB" sz="1600" dirty="0">
                <a:effectLst/>
                <a:latin typeface="Helvetica Neue" panose="02000503000000020004" pitchFamily="2" charset="0"/>
              </a:rPr>
              <a:t> 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8B4C12-2F94-78F3-AA1B-FCEF526CC973}"/>
              </a:ext>
            </a:extLst>
          </p:cNvPr>
          <p:cNvSpPr txBox="1"/>
          <p:nvPr/>
        </p:nvSpPr>
        <p:spPr>
          <a:xfrm>
            <a:off x="9872663" y="365125"/>
            <a:ext cx="208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Gurpinder</a:t>
            </a:r>
            <a:r>
              <a:rPr lang="en-US" dirty="0"/>
              <a:t> Singh</a:t>
            </a:r>
          </a:p>
        </p:txBody>
      </p:sp>
    </p:spTree>
    <p:extLst>
      <p:ext uri="{BB962C8B-B14F-4D97-AF65-F5344CB8AC3E}">
        <p14:creationId xmlns:p14="http://schemas.microsoft.com/office/powerpoint/2010/main" val="1514584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3012</TotalTime>
  <Words>528</Words>
  <Application>Microsoft Macintosh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Helvetica</vt:lpstr>
      <vt:lpstr>Helvetica Neue</vt:lpstr>
      <vt:lpstr>Office Theme</vt:lpstr>
      <vt:lpstr>HOW CAN DIAGNOSIS HELP? </vt:lpstr>
      <vt:lpstr>ROSENHAN’S STUDY  </vt:lpstr>
      <vt:lpstr>Strength of diagnosis DSM approach </vt:lpstr>
      <vt:lpstr>Weakness of diagnosis</vt:lpstr>
      <vt:lpstr>Conclusion  (strength and weakness of diagnosis)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CAN DIAGNOSIS HELP? </dc:title>
  <dc:creator>Gurpinder Singh (2222498)</dc:creator>
  <cp:lastModifiedBy>Gurpinder Singh (2222498)</cp:lastModifiedBy>
  <cp:revision>11</cp:revision>
  <dcterms:created xsi:type="dcterms:W3CDTF">2022-10-27T14:30:31Z</dcterms:created>
  <dcterms:modified xsi:type="dcterms:W3CDTF">2022-10-29T17:42:47Z</dcterms:modified>
</cp:coreProperties>
</file>