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8" r:id="rId2"/>
    <p:sldId id="266" r:id="rId3"/>
    <p:sldId id="272" r:id="rId4"/>
    <p:sldId id="273" r:id="rId5"/>
    <p:sldId id="274" r:id="rId6"/>
    <p:sldId id="275" r:id="rId7"/>
    <p:sldId id="276" r:id="rId8"/>
    <p:sldId id="277" r:id="rId9"/>
    <p:sldId id="278" r:id="rId10"/>
    <p:sldId id="279" r:id="rId11"/>
    <p:sldId id="280" r:id="rId12"/>
    <p:sldId id="281" r:id="rId13"/>
    <p:sldId id="282" r:id="rId14"/>
    <p:sldId id="283" r:id="rId15"/>
    <p:sldId id="284" r:id="rId16"/>
    <p:sldId id="285" r:id="rId17"/>
    <p:sldId id="286" r:id="rId18"/>
    <p:sldId id="287" r:id="rId19"/>
    <p:sldId id="288" r:id="rId20"/>
    <p:sldId id="289" r:id="rId21"/>
    <p:sldId id="290" r:id="rId22"/>
    <p:sldId id="291" r:id="rId23"/>
    <p:sldId id="292" r:id="rId24"/>
    <p:sldId id="293" r:id="rId25"/>
    <p:sldId id="294" r:id="rId26"/>
    <p:sldId id="295" r:id="rId27"/>
    <p:sldId id="296" r:id="rId28"/>
    <p:sldId id="297" r:id="rId29"/>
    <p:sldId id="298" r:id="rId30"/>
    <p:sldId id="299" r:id="rId31"/>
    <p:sldId id="267" r:id="rId32"/>
    <p:sldId id="302" r:id="rId33"/>
    <p:sldId id="303" r:id="rId34"/>
    <p:sldId id="26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3F9D86-2129-7FAA-51CA-16F76A100EB9}" v="1" dt="2022-10-19T16:48:55.687"/>
    <p1510:client id="{911487E1-B262-8423-4384-CD96AEEC0DAB}" v="23" dt="2023-02-20T14:20:48.365"/>
    <p1510:client id="{B39870B8-4BA1-7DFA-3178-42A748904905}" v="45" dt="2023-02-18T10:48:35.026"/>
    <p1510:client id="{EBA1945B-8A62-D3D9-F382-D6F2C64F2A54}" v="70" dt="2022-10-19T08:18:01.390"/>
    <p1510:client id="{EF7089BE-FD5B-822E-117B-5F8590D9F545}" v="1" dt="2022-10-31T11:46:28.4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5D3F9D86-2129-7FAA-51CA-16F76A100EB9}"/>
    <pc:docChg chg="modSld">
      <pc:chgData name="Alison Cooke" userId="S::a.cooke@uwtsd.ac.uk::46c329c9-26b7-4eba-b77b-7474421bfd31" providerId="AD" clId="Web-{5D3F9D86-2129-7FAA-51CA-16F76A100EB9}" dt="2022-10-19T16:48:55.687" v="0" actId="1076"/>
      <pc:docMkLst>
        <pc:docMk/>
      </pc:docMkLst>
      <pc:sldChg chg="modSp">
        <pc:chgData name="Alison Cooke" userId="S::a.cooke@uwtsd.ac.uk::46c329c9-26b7-4eba-b77b-7474421bfd31" providerId="AD" clId="Web-{5D3F9D86-2129-7FAA-51CA-16F76A100EB9}" dt="2022-10-19T16:48:55.687" v="0" actId="1076"/>
        <pc:sldMkLst>
          <pc:docMk/>
          <pc:sldMk cId="1368668640" sldId="274"/>
        </pc:sldMkLst>
        <pc:picChg chg="mod">
          <ac:chgData name="Alison Cooke" userId="S::a.cooke@uwtsd.ac.uk::46c329c9-26b7-4eba-b77b-7474421bfd31" providerId="AD" clId="Web-{5D3F9D86-2129-7FAA-51CA-16F76A100EB9}" dt="2022-10-19T16:48:55.687" v="0" actId="1076"/>
          <ac:picMkLst>
            <pc:docMk/>
            <pc:sldMk cId="1368668640" sldId="274"/>
            <ac:picMk id="7" creationId="{6618E20D-3B9E-4290-80C9-7CA07CE86B76}"/>
          </ac:picMkLst>
        </pc:picChg>
      </pc:sldChg>
    </pc:docChg>
  </pc:docChgLst>
  <pc:docChgLst>
    <pc:chgData name="Alison Cooke" userId="S::a.cooke@uwtsd.ac.uk::46c329c9-26b7-4eba-b77b-7474421bfd31" providerId="AD" clId="Web-{911487E1-B262-8423-4384-CD96AEEC0DAB}"/>
    <pc:docChg chg="modSld">
      <pc:chgData name="Alison Cooke" userId="S::a.cooke@uwtsd.ac.uk::46c329c9-26b7-4eba-b77b-7474421bfd31" providerId="AD" clId="Web-{911487E1-B262-8423-4384-CD96AEEC0DAB}" dt="2023-02-20T14:20:47.959" v="21" actId="1076"/>
      <pc:docMkLst>
        <pc:docMk/>
      </pc:docMkLst>
      <pc:sldChg chg="modSp">
        <pc:chgData name="Alison Cooke" userId="S::a.cooke@uwtsd.ac.uk::46c329c9-26b7-4eba-b77b-7474421bfd31" providerId="AD" clId="Web-{911487E1-B262-8423-4384-CD96AEEC0DAB}" dt="2023-02-20T14:20:47.959" v="21" actId="1076"/>
        <pc:sldMkLst>
          <pc:docMk/>
          <pc:sldMk cId="1147549936" sldId="258"/>
        </pc:sldMkLst>
        <pc:spChg chg="mod">
          <ac:chgData name="Alison Cooke" userId="S::a.cooke@uwtsd.ac.uk::46c329c9-26b7-4eba-b77b-7474421bfd31" providerId="AD" clId="Web-{911487E1-B262-8423-4384-CD96AEEC0DAB}" dt="2023-02-20T14:20:47.959" v="21" actId="1076"/>
          <ac:spMkLst>
            <pc:docMk/>
            <pc:sldMk cId="1147549936" sldId="258"/>
            <ac:spMk id="5" creationId="{96FE8A07-45B3-4401-AEF2-C9368D14EA2F}"/>
          </ac:spMkLst>
        </pc:spChg>
      </pc:sldChg>
    </pc:docChg>
  </pc:docChgLst>
  <pc:docChgLst>
    <pc:chgData name="Alison Cooke" userId="S::a.cooke@uwtsd.ac.uk::46c329c9-26b7-4eba-b77b-7474421bfd31" providerId="AD" clId="Web-{B39870B8-4BA1-7DFA-3178-42A748904905}"/>
    <pc:docChg chg="addSld delSld modSld">
      <pc:chgData name="Alison Cooke" userId="S::a.cooke@uwtsd.ac.uk::46c329c9-26b7-4eba-b77b-7474421bfd31" providerId="AD" clId="Web-{B39870B8-4BA1-7DFA-3178-42A748904905}" dt="2023-02-18T10:48:35.026" v="55" actId="1076"/>
      <pc:docMkLst>
        <pc:docMk/>
      </pc:docMkLst>
      <pc:sldChg chg="modSp">
        <pc:chgData name="Alison Cooke" userId="S::a.cooke@uwtsd.ac.uk::46c329c9-26b7-4eba-b77b-7474421bfd31" providerId="AD" clId="Web-{B39870B8-4BA1-7DFA-3178-42A748904905}" dt="2023-02-18T09:35:04.582" v="16" actId="20577"/>
        <pc:sldMkLst>
          <pc:docMk/>
          <pc:sldMk cId="1147549936" sldId="258"/>
        </pc:sldMkLst>
        <pc:spChg chg="mod">
          <ac:chgData name="Alison Cooke" userId="S::a.cooke@uwtsd.ac.uk::46c329c9-26b7-4eba-b77b-7474421bfd31" providerId="AD" clId="Web-{B39870B8-4BA1-7DFA-3178-42A748904905}" dt="2023-02-18T09:35:04.582" v="16" actId="20577"/>
          <ac:spMkLst>
            <pc:docMk/>
            <pc:sldMk cId="1147549936" sldId="258"/>
            <ac:spMk id="5" creationId="{96FE8A07-45B3-4401-AEF2-C9368D14EA2F}"/>
          </ac:spMkLst>
        </pc:spChg>
      </pc:sldChg>
      <pc:sldChg chg="delSp modSp">
        <pc:chgData name="Alison Cooke" userId="S::a.cooke@uwtsd.ac.uk::46c329c9-26b7-4eba-b77b-7474421bfd31" providerId="AD" clId="Web-{B39870B8-4BA1-7DFA-3178-42A748904905}" dt="2023-02-18T09:36:35.840" v="30" actId="20577"/>
        <pc:sldMkLst>
          <pc:docMk/>
          <pc:sldMk cId="1235079451" sldId="267"/>
        </pc:sldMkLst>
        <pc:spChg chg="mod">
          <ac:chgData name="Alison Cooke" userId="S::a.cooke@uwtsd.ac.uk::46c329c9-26b7-4eba-b77b-7474421bfd31" providerId="AD" clId="Web-{B39870B8-4BA1-7DFA-3178-42A748904905}" dt="2023-02-18T09:36:35.840" v="30" actId="20577"/>
          <ac:spMkLst>
            <pc:docMk/>
            <pc:sldMk cId="1235079451" sldId="267"/>
            <ac:spMk id="2" creationId="{DD76C98B-C642-4D1B-B9C3-867BA75A425E}"/>
          </ac:spMkLst>
        </pc:spChg>
        <pc:spChg chg="mod">
          <ac:chgData name="Alison Cooke" userId="S::a.cooke@uwtsd.ac.uk::46c329c9-26b7-4eba-b77b-7474421bfd31" providerId="AD" clId="Web-{B39870B8-4BA1-7DFA-3178-42A748904905}" dt="2023-02-18T09:36:14.902" v="22" actId="1076"/>
          <ac:spMkLst>
            <pc:docMk/>
            <pc:sldMk cId="1235079451" sldId="267"/>
            <ac:spMk id="5" creationId="{A576CAF0-0FA5-433A-90C5-57E76951DCC5}"/>
          </ac:spMkLst>
        </pc:spChg>
        <pc:spChg chg="mod">
          <ac:chgData name="Alison Cooke" userId="S::a.cooke@uwtsd.ac.uk::46c329c9-26b7-4eba-b77b-7474421bfd31" providerId="AD" clId="Web-{B39870B8-4BA1-7DFA-3178-42A748904905}" dt="2023-02-18T09:36:18.652" v="23" actId="1076"/>
          <ac:spMkLst>
            <pc:docMk/>
            <pc:sldMk cId="1235079451" sldId="267"/>
            <ac:spMk id="6" creationId="{429C8704-FD09-4F4F-B32E-F534B74EAE94}"/>
          </ac:spMkLst>
        </pc:spChg>
        <pc:picChg chg="del">
          <ac:chgData name="Alison Cooke" userId="S::a.cooke@uwtsd.ac.uk::46c329c9-26b7-4eba-b77b-7474421bfd31" providerId="AD" clId="Web-{B39870B8-4BA1-7DFA-3178-42A748904905}" dt="2023-02-18T09:36:09.355" v="21"/>
          <ac:picMkLst>
            <pc:docMk/>
            <pc:sldMk cId="1235079451" sldId="267"/>
            <ac:picMk id="4" creationId="{F8949B8C-D992-4516-BA5F-24C82D442C65}"/>
          </ac:picMkLst>
        </pc:picChg>
      </pc:sldChg>
      <pc:sldChg chg="del">
        <pc:chgData name="Alison Cooke" userId="S::a.cooke@uwtsd.ac.uk::46c329c9-26b7-4eba-b77b-7474421bfd31" providerId="AD" clId="Web-{B39870B8-4BA1-7DFA-3178-42A748904905}" dt="2023-02-18T09:35:39.792" v="17"/>
        <pc:sldMkLst>
          <pc:docMk/>
          <pc:sldMk cId="2612822078" sldId="268"/>
        </pc:sldMkLst>
      </pc:sldChg>
      <pc:sldChg chg="del">
        <pc:chgData name="Alison Cooke" userId="S::a.cooke@uwtsd.ac.uk::46c329c9-26b7-4eba-b77b-7474421bfd31" providerId="AD" clId="Web-{B39870B8-4BA1-7DFA-3178-42A748904905}" dt="2023-02-18T09:35:43.760" v="18"/>
        <pc:sldMkLst>
          <pc:docMk/>
          <pc:sldMk cId="3897324358" sldId="270"/>
        </pc:sldMkLst>
      </pc:sldChg>
      <pc:sldChg chg="del">
        <pc:chgData name="Alison Cooke" userId="S::a.cooke@uwtsd.ac.uk::46c329c9-26b7-4eba-b77b-7474421bfd31" providerId="AD" clId="Web-{B39870B8-4BA1-7DFA-3178-42A748904905}" dt="2023-02-18T09:35:47.886" v="19"/>
        <pc:sldMkLst>
          <pc:docMk/>
          <pc:sldMk cId="2902071671" sldId="271"/>
        </pc:sldMkLst>
      </pc:sldChg>
      <pc:sldChg chg="modSp">
        <pc:chgData name="Alison Cooke" userId="S::a.cooke@uwtsd.ac.uk::46c329c9-26b7-4eba-b77b-7474421bfd31" providerId="AD" clId="Web-{B39870B8-4BA1-7DFA-3178-42A748904905}" dt="2023-02-18T10:48:35.026" v="55" actId="1076"/>
        <pc:sldMkLst>
          <pc:docMk/>
          <pc:sldMk cId="1368668640" sldId="274"/>
        </pc:sldMkLst>
        <pc:picChg chg="mod">
          <ac:chgData name="Alison Cooke" userId="S::a.cooke@uwtsd.ac.uk::46c329c9-26b7-4eba-b77b-7474421bfd31" providerId="AD" clId="Web-{B39870B8-4BA1-7DFA-3178-42A748904905}" dt="2023-02-18T10:48:35.026" v="55" actId="1076"/>
          <ac:picMkLst>
            <pc:docMk/>
            <pc:sldMk cId="1368668640" sldId="274"/>
            <ac:picMk id="7" creationId="{6618E20D-3B9E-4290-80C9-7CA07CE86B76}"/>
          </ac:picMkLst>
        </pc:picChg>
      </pc:sldChg>
      <pc:sldChg chg="del">
        <pc:chgData name="Alison Cooke" userId="S::a.cooke@uwtsd.ac.uk::46c329c9-26b7-4eba-b77b-7474421bfd31" providerId="AD" clId="Web-{B39870B8-4BA1-7DFA-3178-42A748904905}" dt="2023-02-18T09:35:51.308" v="20"/>
        <pc:sldMkLst>
          <pc:docMk/>
          <pc:sldMk cId="3176764732" sldId="301"/>
        </pc:sldMkLst>
      </pc:sldChg>
      <pc:sldChg chg="addSp delSp modSp new del">
        <pc:chgData name="Alison Cooke" userId="S::a.cooke@uwtsd.ac.uk::46c329c9-26b7-4eba-b77b-7474421bfd31" providerId="AD" clId="Web-{B39870B8-4BA1-7DFA-3178-42A748904905}" dt="2023-02-18T10:01:48.398" v="53"/>
        <pc:sldMkLst>
          <pc:docMk/>
          <pc:sldMk cId="1188712232" sldId="304"/>
        </pc:sldMkLst>
        <pc:spChg chg="mod">
          <ac:chgData name="Alison Cooke" userId="S::a.cooke@uwtsd.ac.uk::46c329c9-26b7-4eba-b77b-7474421bfd31" providerId="AD" clId="Web-{B39870B8-4BA1-7DFA-3178-42A748904905}" dt="2023-02-18T09:55:23.887" v="39" actId="20577"/>
          <ac:spMkLst>
            <pc:docMk/>
            <pc:sldMk cId="1188712232" sldId="304"/>
            <ac:spMk id="2" creationId="{8669B24D-D518-210D-A41F-8042D266C431}"/>
          </ac:spMkLst>
        </pc:spChg>
        <pc:spChg chg="del">
          <ac:chgData name="Alison Cooke" userId="S::a.cooke@uwtsd.ac.uk::46c329c9-26b7-4eba-b77b-7474421bfd31" providerId="AD" clId="Web-{B39870B8-4BA1-7DFA-3178-42A748904905}" dt="2023-02-18T09:55:37.668" v="40"/>
          <ac:spMkLst>
            <pc:docMk/>
            <pc:sldMk cId="1188712232" sldId="304"/>
            <ac:spMk id="3" creationId="{FD6745DD-48B9-9510-9812-5FA6658A79A9}"/>
          </ac:spMkLst>
        </pc:spChg>
        <pc:graphicFrameChg chg="add mod ord modGraphic">
          <ac:chgData name="Alison Cooke" userId="S::a.cooke@uwtsd.ac.uk::46c329c9-26b7-4eba-b77b-7474421bfd31" providerId="AD" clId="Web-{B39870B8-4BA1-7DFA-3178-42A748904905}" dt="2023-02-18T10:01:39.054" v="52" actId="20577"/>
          <ac:graphicFrameMkLst>
            <pc:docMk/>
            <pc:sldMk cId="1188712232" sldId="304"/>
            <ac:graphicFrameMk id="4" creationId="{727A4CE4-FD17-1A5C-D2EF-9FA4CF71E9D6}"/>
          </ac:graphicFrameMkLst>
        </pc:graphicFrameChg>
      </pc:sldChg>
    </pc:docChg>
  </pc:docChgLst>
  <pc:docChgLst>
    <pc:chgData name="Alison Cooke" userId="S::a.cooke@uwtsd.ac.uk::46c329c9-26b7-4eba-b77b-7474421bfd31" providerId="AD" clId="Web-{EF7089BE-FD5B-822E-117B-5F8590D9F545}"/>
    <pc:docChg chg="modSld">
      <pc:chgData name="Alison Cooke" userId="S::a.cooke@uwtsd.ac.uk::46c329c9-26b7-4eba-b77b-7474421bfd31" providerId="AD" clId="Web-{EF7089BE-FD5B-822E-117B-5F8590D9F545}" dt="2022-10-31T11:46:28.445" v="0" actId="1076"/>
      <pc:docMkLst>
        <pc:docMk/>
      </pc:docMkLst>
      <pc:sldChg chg="modSp">
        <pc:chgData name="Alison Cooke" userId="S::a.cooke@uwtsd.ac.uk::46c329c9-26b7-4eba-b77b-7474421bfd31" providerId="AD" clId="Web-{EF7089BE-FD5B-822E-117B-5F8590D9F545}" dt="2022-10-31T11:46:28.445" v="0" actId="1076"/>
        <pc:sldMkLst>
          <pc:docMk/>
          <pc:sldMk cId="1368668640" sldId="274"/>
        </pc:sldMkLst>
        <pc:picChg chg="mod">
          <ac:chgData name="Alison Cooke" userId="S::a.cooke@uwtsd.ac.uk::46c329c9-26b7-4eba-b77b-7474421bfd31" providerId="AD" clId="Web-{EF7089BE-FD5B-822E-117B-5F8590D9F545}" dt="2022-10-31T11:46:28.445" v="0" actId="1076"/>
          <ac:picMkLst>
            <pc:docMk/>
            <pc:sldMk cId="1368668640" sldId="274"/>
            <ac:picMk id="7" creationId="{6618E20D-3B9E-4290-80C9-7CA07CE86B76}"/>
          </ac:picMkLst>
        </pc:picChg>
      </pc:sldChg>
    </pc:docChg>
  </pc:docChgLst>
  <pc:docChgLst>
    <pc:chgData name="Alison Cooke" userId="S::a.cooke@uwtsd.ac.uk::46c329c9-26b7-4eba-b77b-7474421bfd31" providerId="AD" clId="Web-{EBA1945B-8A62-D3D9-F382-D6F2C64F2A54}"/>
    <pc:docChg chg="modSld">
      <pc:chgData name="Alison Cooke" userId="S::a.cooke@uwtsd.ac.uk::46c329c9-26b7-4eba-b77b-7474421bfd31" providerId="AD" clId="Web-{EBA1945B-8A62-D3D9-F382-D6F2C64F2A54}" dt="2022-10-19T08:18:01.390" v="65" actId="14100"/>
      <pc:docMkLst>
        <pc:docMk/>
      </pc:docMkLst>
      <pc:sldChg chg="modSp">
        <pc:chgData name="Alison Cooke" userId="S::a.cooke@uwtsd.ac.uk::46c329c9-26b7-4eba-b77b-7474421bfd31" providerId="AD" clId="Web-{EBA1945B-8A62-D3D9-F382-D6F2C64F2A54}" dt="2022-10-19T08:06:09.640" v="14" actId="20577"/>
        <pc:sldMkLst>
          <pc:docMk/>
          <pc:sldMk cId="1147549936" sldId="258"/>
        </pc:sldMkLst>
        <pc:spChg chg="mod">
          <ac:chgData name="Alison Cooke" userId="S::a.cooke@uwtsd.ac.uk::46c329c9-26b7-4eba-b77b-7474421bfd31" providerId="AD" clId="Web-{EBA1945B-8A62-D3D9-F382-D6F2C64F2A54}" dt="2022-10-19T08:06:09.640" v="14" actId="20577"/>
          <ac:spMkLst>
            <pc:docMk/>
            <pc:sldMk cId="1147549936" sldId="258"/>
            <ac:spMk id="5" creationId="{96FE8A07-45B3-4401-AEF2-C9368D14EA2F}"/>
          </ac:spMkLst>
        </pc:spChg>
      </pc:sldChg>
      <pc:sldChg chg="addSp modSp">
        <pc:chgData name="Alison Cooke" userId="S::a.cooke@uwtsd.ac.uk::46c329c9-26b7-4eba-b77b-7474421bfd31" providerId="AD" clId="Web-{EBA1945B-8A62-D3D9-F382-D6F2C64F2A54}" dt="2022-10-19T08:08:34.252" v="17" actId="1076"/>
        <pc:sldMkLst>
          <pc:docMk/>
          <pc:sldMk cId="1770069780" sldId="278"/>
        </pc:sldMkLst>
        <pc:picChg chg="add mod">
          <ac:chgData name="Alison Cooke" userId="S::a.cooke@uwtsd.ac.uk::46c329c9-26b7-4eba-b77b-7474421bfd31" providerId="AD" clId="Web-{EBA1945B-8A62-D3D9-F382-D6F2C64F2A54}" dt="2022-10-19T08:08:34.252" v="17" actId="1076"/>
          <ac:picMkLst>
            <pc:docMk/>
            <pc:sldMk cId="1770069780" sldId="278"/>
            <ac:picMk id="3" creationId="{63D3EA15-197F-0EE2-1858-20DAFCA7CB7E}"/>
          </ac:picMkLst>
        </pc:picChg>
      </pc:sldChg>
      <pc:sldChg chg="addSp delSp modSp">
        <pc:chgData name="Alison Cooke" userId="S::a.cooke@uwtsd.ac.uk::46c329c9-26b7-4eba-b77b-7474421bfd31" providerId="AD" clId="Web-{EBA1945B-8A62-D3D9-F382-D6F2C64F2A54}" dt="2022-10-19T08:09:55.942" v="27" actId="1076"/>
        <pc:sldMkLst>
          <pc:docMk/>
          <pc:sldMk cId="135937270" sldId="286"/>
        </pc:sldMkLst>
        <pc:spChg chg="mod">
          <ac:chgData name="Alison Cooke" userId="S::a.cooke@uwtsd.ac.uk::46c329c9-26b7-4eba-b77b-7474421bfd31" providerId="AD" clId="Web-{EBA1945B-8A62-D3D9-F382-D6F2C64F2A54}" dt="2022-10-19T08:09:31.269" v="20"/>
          <ac:spMkLst>
            <pc:docMk/>
            <pc:sldMk cId="135937270" sldId="286"/>
            <ac:spMk id="2" creationId="{B78AEC3B-2F7B-40A8-8BE0-B0E8C9DC6BC8}"/>
          </ac:spMkLst>
        </pc:spChg>
        <pc:spChg chg="mod">
          <ac:chgData name="Alison Cooke" userId="S::a.cooke@uwtsd.ac.uk::46c329c9-26b7-4eba-b77b-7474421bfd31" providerId="AD" clId="Web-{EBA1945B-8A62-D3D9-F382-D6F2C64F2A54}" dt="2022-10-19T08:09:31.269" v="20"/>
          <ac:spMkLst>
            <pc:docMk/>
            <pc:sldMk cId="135937270" sldId="286"/>
            <ac:spMk id="3" creationId="{F5929821-5648-4973-9A57-587B7CCB3E95}"/>
          </ac:spMkLst>
        </pc:spChg>
        <pc:spChg chg="add del">
          <ac:chgData name="Alison Cooke" userId="S::a.cooke@uwtsd.ac.uk::46c329c9-26b7-4eba-b77b-7474421bfd31" providerId="AD" clId="Web-{EBA1945B-8A62-D3D9-F382-D6F2C64F2A54}" dt="2022-10-19T08:09:31.269" v="20"/>
          <ac:spMkLst>
            <pc:docMk/>
            <pc:sldMk cId="135937270" sldId="286"/>
            <ac:spMk id="4" creationId="{61C4AB31-2724-438C-BB98-526002AC53C5}"/>
          </ac:spMkLst>
        </pc:spChg>
        <pc:picChg chg="add mod">
          <ac:chgData name="Alison Cooke" userId="S::a.cooke@uwtsd.ac.uk::46c329c9-26b7-4eba-b77b-7474421bfd31" providerId="AD" clId="Web-{EBA1945B-8A62-D3D9-F382-D6F2C64F2A54}" dt="2022-10-19T08:09:55.942" v="27" actId="1076"/>
          <ac:picMkLst>
            <pc:docMk/>
            <pc:sldMk cId="135937270" sldId="286"/>
            <ac:picMk id="6" creationId="{510B1322-4DA4-71EB-7D05-A2B4A5FC85AF}"/>
          </ac:picMkLst>
        </pc:picChg>
      </pc:sldChg>
      <pc:sldChg chg="addSp modSp mod modClrScheme chgLayout">
        <pc:chgData name="Alison Cooke" userId="S::a.cooke@uwtsd.ac.uk::46c329c9-26b7-4eba-b77b-7474421bfd31" providerId="AD" clId="Web-{EBA1945B-8A62-D3D9-F382-D6F2C64F2A54}" dt="2022-10-19T08:17:26.779" v="60" actId="1076"/>
        <pc:sldMkLst>
          <pc:docMk/>
          <pc:sldMk cId="876846305" sldId="287"/>
        </pc:sldMkLst>
        <pc:spChg chg="mod ord">
          <ac:chgData name="Alison Cooke" userId="S::a.cooke@uwtsd.ac.uk::46c329c9-26b7-4eba-b77b-7474421bfd31" providerId="AD" clId="Web-{EBA1945B-8A62-D3D9-F382-D6F2C64F2A54}" dt="2022-10-19T08:16:37.841" v="48"/>
          <ac:spMkLst>
            <pc:docMk/>
            <pc:sldMk cId="876846305" sldId="287"/>
            <ac:spMk id="2" creationId="{7798B276-D9D9-4FF2-A992-B95FB91E82E1}"/>
          </ac:spMkLst>
        </pc:spChg>
        <pc:spChg chg="mod ord">
          <ac:chgData name="Alison Cooke" userId="S::a.cooke@uwtsd.ac.uk::46c329c9-26b7-4eba-b77b-7474421bfd31" providerId="AD" clId="Web-{EBA1945B-8A62-D3D9-F382-D6F2C64F2A54}" dt="2022-10-19T08:17:19.186" v="58" actId="20577"/>
          <ac:spMkLst>
            <pc:docMk/>
            <pc:sldMk cId="876846305" sldId="287"/>
            <ac:spMk id="3" creationId="{7A28F820-C22D-483B-A798-4A6EC29E7BF8}"/>
          </ac:spMkLst>
        </pc:spChg>
        <pc:spChg chg="add mod ord">
          <ac:chgData name="Alison Cooke" userId="S::a.cooke@uwtsd.ac.uk::46c329c9-26b7-4eba-b77b-7474421bfd31" providerId="AD" clId="Web-{EBA1945B-8A62-D3D9-F382-D6F2C64F2A54}" dt="2022-10-19T08:17:15.826" v="57" actId="20577"/>
          <ac:spMkLst>
            <pc:docMk/>
            <pc:sldMk cId="876846305" sldId="287"/>
            <ac:spMk id="5" creationId="{77D772F5-8C87-5438-09E4-761FBEB7F58A}"/>
          </ac:spMkLst>
        </pc:spChg>
        <pc:picChg chg="mod">
          <ac:chgData name="Alison Cooke" userId="S::a.cooke@uwtsd.ac.uk::46c329c9-26b7-4eba-b77b-7474421bfd31" providerId="AD" clId="Web-{EBA1945B-8A62-D3D9-F382-D6F2C64F2A54}" dt="2022-10-19T08:17:26.779" v="60" actId="1076"/>
          <ac:picMkLst>
            <pc:docMk/>
            <pc:sldMk cId="876846305" sldId="287"/>
            <ac:picMk id="4" creationId="{B96FDA1B-1FC9-4763-8ABC-90A843AB6DBF}"/>
          </ac:picMkLst>
        </pc:picChg>
      </pc:sldChg>
      <pc:sldChg chg="modSp">
        <pc:chgData name="Alison Cooke" userId="S::a.cooke@uwtsd.ac.uk::46c329c9-26b7-4eba-b77b-7474421bfd31" providerId="AD" clId="Web-{EBA1945B-8A62-D3D9-F382-D6F2C64F2A54}" dt="2022-10-19T08:11:32.897" v="39" actId="20577"/>
        <pc:sldMkLst>
          <pc:docMk/>
          <pc:sldMk cId="3372372167" sldId="288"/>
        </pc:sldMkLst>
        <pc:spChg chg="mod">
          <ac:chgData name="Alison Cooke" userId="S::a.cooke@uwtsd.ac.uk::46c329c9-26b7-4eba-b77b-7474421bfd31" providerId="AD" clId="Web-{EBA1945B-8A62-D3D9-F382-D6F2C64F2A54}" dt="2022-10-19T08:11:24.256" v="37" actId="20577"/>
          <ac:spMkLst>
            <pc:docMk/>
            <pc:sldMk cId="3372372167" sldId="288"/>
            <ac:spMk id="3" creationId="{34C5C534-F25E-4417-9EDE-4FBDA0BD971B}"/>
          </ac:spMkLst>
        </pc:spChg>
        <pc:spChg chg="mod">
          <ac:chgData name="Alison Cooke" userId="S::a.cooke@uwtsd.ac.uk::46c329c9-26b7-4eba-b77b-7474421bfd31" providerId="AD" clId="Web-{EBA1945B-8A62-D3D9-F382-D6F2C64F2A54}" dt="2022-10-19T08:11:32.897" v="39" actId="20577"/>
          <ac:spMkLst>
            <pc:docMk/>
            <pc:sldMk cId="3372372167" sldId="288"/>
            <ac:spMk id="4" creationId="{30CEB057-DD23-4538-A343-CE417DC9B107}"/>
          </ac:spMkLst>
        </pc:spChg>
      </pc:sldChg>
      <pc:sldChg chg="addSp modSp">
        <pc:chgData name="Alison Cooke" userId="S::a.cooke@uwtsd.ac.uk::46c329c9-26b7-4eba-b77b-7474421bfd31" providerId="AD" clId="Web-{EBA1945B-8A62-D3D9-F382-D6F2C64F2A54}" dt="2022-10-19T08:15:49.746" v="47" actId="1076"/>
        <pc:sldMkLst>
          <pc:docMk/>
          <pc:sldMk cId="1053623149" sldId="289"/>
        </pc:sldMkLst>
        <pc:picChg chg="add mod">
          <ac:chgData name="Alison Cooke" userId="S::a.cooke@uwtsd.ac.uk::46c329c9-26b7-4eba-b77b-7474421bfd31" providerId="AD" clId="Web-{EBA1945B-8A62-D3D9-F382-D6F2C64F2A54}" dt="2022-10-19T08:15:49.746" v="47" actId="1076"/>
          <ac:picMkLst>
            <pc:docMk/>
            <pc:sldMk cId="1053623149" sldId="289"/>
            <ac:picMk id="2" creationId="{C250EEFA-D054-69E0-0893-F582363A598F}"/>
          </ac:picMkLst>
        </pc:picChg>
      </pc:sldChg>
      <pc:sldChg chg="addSp modSp">
        <pc:chgData name="Alison Cooke" userId="S::a.cooke@uwtsd.ac.uk::46c329c9-26b7-4eba-b77b-7474421bfd31" providerId="AD" clId="Web-{EBA1945B-8A62-D3D9-F382-D6F2C64F2A54}" dt="2022-10-19T08:13:10.711" v="43" actId="1076"/>
        <pc:sldMkLst>
          <pc:docMk/>
          <pc:sldMk cId="4193691028" sldId="291"/>
        </pc:sldMkLst>
        <pc:picChg chg="add mod">
          <ac:chgData name="Alison Cooke" userId="S::a.cooke@uwtsd.ac.uk::46c329c9-26b7-4eba-b77b-7474421bfd31" providerId="AD" clId="Web-{EBA1945B-8A62-D3D9-F382-D6F2C64F2A54}" dt="2022-10-19T08:13:10.711" v="43" actId="1076"/>
          <ac:picMkLst>
            <pc:docMk/>
            <pc:sldMk cId="4193691028" sldId="291"/>
            <ac:picMk id="4" creationId="{0FA75BC8-FB83-E998-05ED-F4839BD25711}"/>
          </ac:picMkLst>
        </pc:picChg>
      </pc:sldChg>
      <pc:sldChg chg="modSp">
        <pc:chgData name="Alison Cooke" userId="S::a.cooke@uwtsd.ac.uk::46c329c9-26b7-4eba-b77b-7474421bfd31" providerId="AD" clId="Web-{EBA1945B-8A62-D3D9-F382-D6F2C64F2A54}" dt="2022-10-19T08:18:01.390" v="65" actId="14100"/>
        <pc:sldMkLst>
          <pc:docMk/>
          <pc:sldMk cId="1127659476" sldId="294"/>
        </pc:sldMkLst>
        <pc:spChg chg="mod">
          <ac:chgData name="Alison Cooke" userId="S::a.cooke@uwtsd.ac.uk::46c329c9-26b7-4eba-b77b-7474421bfd31" providerId="AD" clId="Web-{EBA1945B-8A62-D3D9-F382-D6F2C64F2A54}" dt="2022-10-19T08:17:50.233" v="62" actId="14100"/>
          <ac:spMkLst>
            <pc:docMk/>
            <pc:sldMk cId="1127659476" sldId="294"/>
            <ac:spMk id="2" creationId="{13EAC6D4-C7B1-4574-AFE6-9BC649EF4D73}"/>
          </ac:spMkLst>
        </pc:spChg>
        <pc:picChg chg="mod">
          <ac:chgData name="Alison Cooke" userId="S::a.cooke@uwtsd.ac.uk::46c329c9-26b7-4eba-b77b-7474421bfd31" providerId="AD" clId="Web-{EBA1945B-8A62-D3D9-F382-D6F2C64F2A54}" dt="2022-10-19T08:18:01.390" v="65" actId="14100"/>
          <ac:picMkLst>
            <pc:docMk/>
            <pc:sldMk cId="1127659476" sldId="294"/>
            <ac:picMk id="8" creationId="{3CE1794F-A9F2-4BB9-AD47-9042ECEA9D6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7E17D-8498-4820-AEBE-A9D221D95CC6}" type="datetimeFigureOut">
              <a:rPr lang="en-GB" smtClean="0"/>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A0E93-3C3A-4EFD-8771-40EFB653E409}" type="slidenum">
              <a:rPr lang="en-GB" smtClean="0"/>
              <a:t>‹#›</a:t>
            </a:fld>
            <a:endParaRPr lang="en-GB"/>
          </a:p>
        </p:txBody>
      </p:sp>
    </p:spTree>
    <p:extLst>
      <p:ext uri="{BB962C8B-B14F-4D97-AF65-F5344CB8AC3E}">
        <p14:creationId xmlns:p14="http://schemas.microsoft.com/office/powerpoint/2010/main" val="3101346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9A0E93-3C3A-4EFD-8771-40EFB653E409}" type="slidenum">
              <a:rPr lang="en-GB" smtClean="0"/>
              <a:t>19</a:t>
            </a:fld>
            <a:endParaRPr lang="en-GB"/>
          </a:p>
        </p:txBody>
      </p:sp>
    </p:spTree>
    <p:extLst>
      <p:ext uri="{BB962C8B-B14F-4D97-AF65-F5344CB8AC3E}">
        <p14:creationId xmlns:p14="http://schemas.microsoft.com/office/powerpoint/2010/main" val="5830238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8967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189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2830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043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500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5850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941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108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321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1262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40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20/02/2023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6408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endParaRPr lang="en-GB" sz="3200">
              <a:solidFill>
                <a:prstClr val="white"/>
              </a:solidFill>
              <a:latin typeface="Myriad Pro"/>
            </a:endParaRPr>
          </a:p>
          <a:p>
            <a:endParaRPr lang="en-GB">
              <a:solidFill>
                <a:prstClr val="black"/>
              </a:solidFill>
              <a:latin typeface="Myriad Pro"/>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1697236" y="1072060"/>
            <a:ext cx="10363200" cy="3179507"/>
          </a:xfrm>
        </p:spPr>
        <p:txBody>
          <a:bodyPr>
            <a:normAutofit/>
          </a:bodyPr>
          <a:lstStyle/>
          <a:p>
            <a:r>
              <a:rPr lang="en-GB" b="1" dirty="0">
                <a:solidFill>
                  <a:schemeClr val="bg1"/>
                </a:solidFill>
              </a:rPr>
              <a:t>Critical Reading, Thinking &amp; Writing</a:t>
            </a:r>
            <a:br>
              <a:rPr lang="en-GB" b="1" dirty="0">
                <a:solidFill>
                  <a:schemeClr val="bg1"/>
                </a:solidFill>
              </a:rPr>
            </a:br>
            <a:r>
              <a:rPr lang="en-GB" b="1" dirty="0" err="1">
                <a:solidFill>
                  <a:srgbClr val="002060"/>
                </a:solidFill>
              </a:rPr>
              <a:t>Darllen</a:t>
            </a:r>
            <a:r>
              <a:rPr lang="en-GB" b="1" dirty="0">
                <a:solidFill>
                  <a:srgbClr val="002060"/>
                </a:solidFill>
              </a:rPr>
              <a:t>, </a:t>
            </a:r>
            <a:r>
              <a:rPr lang="en-GB" b="1" dirty="0" err="1">
                <a:solidFill>
                  <a:srgbClr val="002060"/>
                </a:solidFill>
              </a:rPr>
              <a:t>meddwl</a:t>
            </a:r>
            <a:r>
              <a:rPr lang="en-GB" b="1" dirty="0">
                <a:solidFill>
                  <a:srgbClr val="002060"/>
                </a:solidFill>
              </a:rPr>
              <a:t> ac </a:t>
            </a:r>
            <a:r>
              <a:rPr lang="en-GB" b="1" dirty="0" err="1">
                <a:solidFill>
                  <a:srgbClr val="002060"/>
                </a:solidFill>
              </a:rPr>
              <a:t>ysgrifennu</a:t>
            </a:r>
            <a:r>
              <a:rPr lang="en-GB" b="1" dirty="0">
                <a:solidFill>
                  <a:srgbClr val="002060"/>
                </a:solidFill>
              </a:rPr>
              <a:t> </a:t>
            </a:r>
            <a:r>
              <a:rPr lang="en-GB" b="1" dirty="0" err="1">
                <a:solidFill>
                  <a:srgbClr val="002060"/>
                </a:solidFill>
              </a:rPr>
              <a:t>beirniadol</a:t>
            </a:r>
            <a:br>
              <a:rPr lang="en-GB" b="1" dirty="0"/>
            </a:br>
            <a:endParaRPr lang="en-GB" b="1">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0760C4-4803-4DF4-99F5-CF8A0369BA48}"/>
              </a:ext>
            </a:extLst>
          </p:cNvPr>
          <p:cNvSpPr>
            <a:spLocks noGrp="1"/>
          </p:cNvSpPr>
          <p:nvPr>
            <p:ph type="title"/>
          </p:nvPr>
        </p:nvSpPr>
        <p:spPr>
          <a:solidFill>
            <a:srgbClr val="002060"/>
          </a:solidFill>
        </p:spPr>
        <p:txBody>
          <a:bodyPr/>
          <a:lstStyle/>
          <a:p>
            <a:r>
              <a:rPr lang="en-GB">
                <a:solidFill>
                  <a:schemeClr val="bg1"/>
                </a:solidFill>
              </a:rPr>
              <a:t>Aim</a:t>
            </a:r>
          </a:p>
        </p:txBody>
      </p:sp>
      <p:sp>
        <p:nvSpPr>
          <p:cNvPr id="5" name="Content Placeholder 4">
            <a:extLst>
              <a:ext uri="{FF2B5EF4-FFF2-40B4-BE49-F238E27FC236}">
                <a16:creationId xmlns:a16="http://schemas.microsoft.com/office/drawing/2014/main" id="{84DE109C-A3CC-45B3-BFCF-D918E837ACBA}"/>
              </a:ext>
            </a:extLst>
          </p:cNvPr>
          <p:cNvSpPr>
            <a:spLocks noGrp="1"/>
          </p:cNvSpPr>
          <p:nvPr>
            <p:ph idx="1"/>
          </p:nvPr>
        </p:nvSpPr>
        <p:spPr/>
        <p:txBody>
          <a:bodyPr/>
          <a:lstStyle/>
          <a:p>
            <a:pPr marL="0" indent="0">
              <a:buNone/>
            </a:pPr>
            <a:r>
              <a:rPr lang="en-GB"/>
              <a:t>To introduce you to the following academic skills:</a:t>
            </a:r>
          </a:p>
          <a:p>
            <a:endParaRPr lang="en-GB"/>
          </a:p>
          <a:p>
            <a:r>
              <a:rPr lang="en-GB" i="1">
                <a:solidFill>
                  <a:srgbClr val="FF0000"/>
                </a:solidFill>
              </a:rPr>
              <a:t>Critical Reading</a:t>
            </a:r>
            <a:endParaRPr lang="en-GB"/>
          </a:p>
          <a:p>
            <a:r>
              <a:rPr lang="en-GB" i="1">
                <a:solidFill>
                  <a:srgbClr val="00B050"/>
                </a:solidFill>
              </a:rPr>
              <a:t>Critical thinking  </a:t>
            </a:r>
          </a:p>
          <a:p>
            <a:r>
              <a:rPr lang="en-GB" i="1">
                <a:solidFill>
                  <a:srgbClr val="0070C0"/>
                </a:solidFill>
              </a:rPr>
              <a:t>Academic writing</a:t>
            </a:r>
          </a:p>
          <a:p>
            <a:endParaRPr lang="en-GB"/>
          </a:p>
        </p:txBody>
      </p:sp>
      <p:pic>
        <p:nvPicPr>
          <p:cNvPr id="3" name="Picture 2">
            <a:extLst>
              <a:ext uri="{FF2B5EF4-FFF2-40B4-BE49-F238E27FC236}">
                <a16:creationId xmlns:a16="http://schemas.microsoft.com/office/drawing/2014/main" id="{BD9F28DE-F079-44AA-A39A-6A65334942F3}"/>
              </a:ext>
            </a:extLst>
          </p:cNvPr>
          <p:cNvPicPr>
            <a:picLocks noChangeAspect="1"/>
          </p:cNvPicPr>
          <p:nvPr/>
        </p:nvPicPr>
        <p:blipFill>
          <a:blip r:embed="rId2"/>
          <a:stretch>
            <a:fillRect/>
          </a:stretch>
        </p:blipFill>
        <p:spPr>
          <a:xfrm>
            <a:off x="7529066" y="2555076"/>
            <a:ext cx="2408564" cy="1945379"/>
          </a:xfrm>
          <a:prstGeom prst="rect">
            <a:avLst/>
          </a:prstGeom>
        </p:spPr>
      </p:pic>
    </p:spTree>
    <p:extLst>
      <p:ext uri="{BB962C8B-B14F-4D97-AF65-F5344CB8AC3E}">
        <p14:creationId xmlns:p14="http://schemas.microsoft.com/office/powerpoint/2010/main" val="3431296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73C0-5425-4B57-A0D6-C4BADC80C399}"/>
              </a:ext>
            </a:extLst>
          </p:cNvPr>
          <p:cNvSpPr>
            <a:spLocks noGrp="1"/>
          </p:cNvSpPr>
          <p:nvPr>
            <p:ph type="title"/>
          </p:nvPr>
        </p:nvSpPr>
        <p:spPr>
          <a:solidFill>
            <a:srgbClr val="002060"/>
          </a:solidFill>
        </p:spPr>
        <p:txBody>
          <a:bodyPr/>
          <a:lstStyle/>
          <a:p>
            <a:r>
              <a:rPr lang="en-GB">
                <a:solidFill>
                  <a:schemeClr val="bg1"/>
                </a:solidFill>
              </a:rPr>
              <a:t>Learning Outcomes</a:t>
            </a:r>
          </a:p>
        </p:txBody>
      </p:sp>
      <p:sp>
        <p:nvSpPr>
          <p:cNvPr id="3" name="Content Placeholder 2">
            <a:extLst>
              <a:ext uri="{FF2B5EF4-FFF2-40B4-BE49-F238E27FC236}">
                <a16:creationId xmlns:a16="http://schemas.microsoft.com/office/drawing/2014/main" id="{410A5C19-428B-4854-9052-8CE895B20A27}"/>
              </a:ext>
            </a:extLst>
          </p:cNvPr>
          <p:cNvSpPr>
            <a:spLocks noGrp="1"/>
          </p:cNvSpPr>
          <p:nvPr>
            <p:ph sz="half" idx="1"/>
          </p:nvPr>
        </p:nvSpPr>
        <p:spPr/>
        <p:txBody>
          <a:bodyPr>
            <a:normAutofit lnSpcReduction="10000"/>
          </a:bodyPr>
          <a:lstStyle/>
          <a:p>
            <a:pPr marL="0" indent="0">
              <a:buNone/>
            </a:pPr>
            <a:r>
              <a:rPr lang="en-GB" i="1">
                <a:solidFill>
                  <a:srgbClr val="FF0000"/>
                </a:solidFill>
              </a:rPr>
              <a:t>Critical Reading </a:t>
            </a:r>
            <a:r>
              <a:rPr lang="en-GB"/>
              <a:t>– </a:t>
            </a:r>
          </a:p>
          <a:p>
            <a:r>
              <a:rPr lang="en-GB" i="1"/>
              <a:t>Define ‘critical reading’</a:t>
            </a:r>
          </a:p>
          <a:p>
            <a:r>
              <a:rPr lang="en-GB" i="1"/>
              <a:t>Become a more selective reader</a:t>
            </a:r>
          </a:p>
          <a:p>
            <a:pPr marL="0" indent="0">
              <a:buNone/>
            </a:pPr>
            <a:endParaRPr lang="en-GB" i="1"/>
          </a:p>
          <a:p>
            <a:pPr marL="0" indent="0">
              <a:buNone/>
            </a:pPr>
            <a:r>
              <a:rPr lang="en-GB" i="1">
                <a:solidFill>
                  <a:srgbClr val="00B050"/>
                </a:solidFill>
              </a:rPr>
              <a:t>Critical Thinking</a:t>
            </a:r>
          </a:p>
          <a:p>
            <a:r>
              <a:rPr lang="en-GB" i="1"/>
              <a:t>Define ‘critical thinking’</a:t>
            </a:r>
          </a:p>
          <a:p>
            <a:r>
              <a:rPr lang="en-GB" i="1"/>
              <a:t>Apply critical thinking to</a:t>
            </a:r>
          </a:p>
          <a:p>
            <a:pPr marL="0" indent="0">
              <a:buNone/>
            </a:pPr>
            <a:r>
              <a:rPr lang="en-GB" i="1"/>
              <a:t> your own work</a:t>
            </a:r>
          </a:p>
          <a:p>
            <a:endParaRPr lang="en-GB"/>
          </a:p>
        </p:txBody>
      </p:sp>
      <p:sp>
        <p:nvSpPr>
          <p:cNvPr id="4" name="Content Placeholder 3">
            <a:extLst>
              <a:ext uri="{FF2B5EF4-FFF2-40B4-BE49-F238E27FC236}">
                <a16:creationId xmlns:a16="http://schemas.microsoft.com/office/drawing/2014/main" id="{07B58D35-6C25-44F6-A5BE-1B4463297264}"/>
              </a:ext>
            </a:extLst>
          </p:cNvPr>
          <p:cNvSpPr>
            <a:spLocks noGrp="1"/>
          </p:cNvSpPr>
          <p:nvPr>
            <p:ph sz="half" idx="2"/>
          </p:nvPr>
        </p:nvSpPr>
        <p:spPr/>
        <p:txBody>
          <a:bodyPr>
            <a:normAutofit lnSpcReduction="10000"/>
          </a:bodyPr>
          <a:lstStyle/>
          <a:p>
            <a:r>
              <a:rPr lang="en-GB">
                <a:solidFill>
                  <a:srgbClr val="0070C0"/>
                </a:solidFill>
              </a:rPr>
              <a:t>Identify 3 key parts of an assignment</a:t>
            </a:r>
          </a:p>
        </p:txBody>
      </p:sp>
      <p:pic>
        <p:nvPicPr>
          <p:cNvPr id="5" name="Picture 4">
            <a:extLst>
              <a:ext uri="{FF2B5EF4-FFF2-40B4-BE49-F238E27FC236}">
                <a16:creationId xmlns:a16="http://schemas.microsoft.com/office/drawing/2014/main" id="{30FF5182-C11D-42BF-9E28-F80982E53BBE}"/>
              </a:ext>
            </a:extLst>
          </p:cNvPr>
          <p:cNvPicPr>
            <a:picLocks noChangeAspect="1"/>
          </p:cNvPicPr>
          <p:nvPr/>
        </p:nvPicPr>
        <p:blipFill>
          <a:blip r:embed="rId2"/>
          <a:stretch>
            <a:fillRect/>
          </a:stretch>
        </p:blipFill>
        <p:spPr>
          <a:xfrm>
            <a:off x="8515030" y="3008694"/>
            <a:ext cx="2408129" cy="1944793"/>
          </a:xfrm>
          <a:prstGeom prst="rect">
            <a:avLst/>
          </a:prstGeom>
        </p:spPr>
      </p:pic>
    </p:spTree>
    <p:extLst>
      <p:ext uri="{BB962C8B-B14F-4D97-AF65-F5344CB8AC3E}">
        <p14:creationId xmlns:p14="http://schemas.microsoft.com/office/powerpoint/2010/main" val="3982878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FDCB54-5011-417C-887B-B640F4F9826D}"/>
              </a:ext>
            </a:extLst>
          </p:cNvPr>
          <p:cNvSpPr>
            <a:spLocks noGrp="1"/>
          </p:cNvSpPr>
          <p:nvPr>
            <p:ph type="title"/>
          </p:nvPr>
        </p:nvSpPr>
        <p:spPr>
          <a:solidFill>
            <a:srgbClr val="002060"/>
          </a:solidFill>
        </p:spPr>
        <p:txBody>
          <a:bodyPr/>
          <a:lstStyle/>
          <a:p>
            <a:r>
              <a:rPr lang="en-GB">
                <a:solidFill>
                  <a:schemeClr val="bg1"/>
                </a:solidFill>
              </a:rPr>
              <a:t>Academic Reading</a:t>
            </a:r>
          </a:p>
        </p:txBody>
      </p:sp>
      <p:sp>
        <p:nvSpPr>
          <p:cNvPr id="5" name="Content Placeholder 4">
            <a:extLst>
              <a:ext uri="{FF2B5EF4-FFF2-40B4-BE49-F238E27FC236}">
                <a16:creationId xmlns:a16="http://schemas.microsoft.com/office/drawing/2014/main" id="{26DE7FE3-0066-4077-94FE-30D6342987BF}"/>
              </a:ext>
            </a:extLst>
          </p:cNvPr>
          <p:cNvSpPr>
            <a:spLocks noGrp="1"/>
          </p:cNvSpPr>
          <p:nvPr>
            <p:ph sz="half" idx="1"/>
          </p:nvPr>
        </p:nvSpPr>
        <p:spPr/>
        <p:txBody>
          <a:bodyPr>
            <a:normAutofit lnSpcReduction="10000"/>
          </a:bodyPr>
          <a:lstStyle/>
          <a:p>
            <a:pPr marL="0" indent="0">
              <a:buNone/>
            </a:pPr>
            <a:r>
              <a:rPr lang="en-GB"/>
              <a:t>Reading whilst studying for a degree IS different</a:t>
            </a:r>
          </a:p>
          <a:p>
            <a:r>
              <a:rPr lang="en-GB"/>
              <a:t>You have to read more</a:t>
            </a:r>
          </a:p>
          <a:p>
            <a:r>
              <a:rPr lang="en-GB"/>
              <a:t>Content is different</a:t>
            </a:r>
          </a:p>
          <a:p>
            <a:r>
              <a:rPr lang="en-GB"/>
              <a:t>Textbooks/journals are difficult to understand/use complex concepts</a:t>
            </a:r>
          </a:p>
          <a:p>
            <a:r>
              <a:rPr lang="en-GB"/>
              <a:t>You have to understand AND remember it!</a:t>
            </a:r>
          </a:p>
          <a:p>
            <a:endParaRPr lang="en-GB"/>
          </a:p>
        </p:txBody>
      </p:sp>
      <p:sp>
        <p:nvSpPr>
          <p:cNvPr id="6" name="Content Placeholder 5">
            <a:extLst>
              <a:ext uri="{FF2B5EF4-FFF2-40B4-BE49-F238E27FC236}">
                <a16:creationId xmlns:a16="http://schemas.microsoft.com/office/drawing/2014/main" id="{6FEF9A82-127F-432A-B92E-D90C4542FD97}"/>
              </a:ext>
            </a:extLst>
          </p:cNvPr>
          <p:cNvSpPr>
            <a:spLocks noGrp="1"/>
          </p:cNvSpPr>
          <p:nvPr>
            <p:ph sz="half" idx="2"/>
          </p:nvPr>
        </p:nvSpPr>
        <p:spPr/>
        <p:txBody>
          <a:bodyPr>
            <a:normAutofit lnSpcReduction="10000"/>
          </a:bodyPr>
          <a:lstStyle/>
          <a:p>
            <a:r>
              <a:rPr lang="en-GB">
                <a:solidFill>
                  <a:srgbClr val="0070C0"/>
                </a:solidFill>
              </a:rPr>
              <a:t>Do NOT get overwhelmed!</a:t>
            </a:r>
          </a:p>
          <a:p>
            <a:r>
              <a:rPr lang="en-GB">
                <a:solidFill>
                  <a:srgbClr val="0070C0"/>
                </a:solidFill>
              </a:rPr>
              <a:t>Reading lists provided</a:t>
            </a:r>
          </a:p>
          <a:p>
            <a:r>
              <a:rPr lang="en-GB">
                <a:solidFill>
                  <a:srgbClr val="0070C0"/>
                </a:solidFill>
              </a:rPr>
              <a:t>Essential reading/key texts</a:t>
            </a:r>
          </a:p>
          <a:p>
            <a:endParaRPr lang="en-GB"/>
          </a:p>
        </p:txBody>
      </p:sp>
      <p:pic>
        <p:nvPicPr>
          <p:cNvPr id="7" name="Picture 6">
            <a:extLst>
              <a:ext uri="{FF2B5EF4-FFF2-40B4-BE49-F238E27FC236}">
                <a16:creationId xmlns:a16="http://schemas.microsoft.com/office/drawing/2014/main" id="{AC99BD68-7A70-4EDD-8C8A-314A2CE8E955}"/>
              </a:ext>
            </a:extLst>
          </p:cNvPr>
          <p:cNvPicPr>
            <a:picLocks noChangeAspect="1"/>
          </p:cNvPicPr>
          <p:nvPr/>
        </p:nvPicPr>
        <p:blipFill>
          <a:blip r:embed="rId2"/>
          <a:stretch>
            <a:fillRect/>
          </a:stretch>
        </p:blipFill>
        <p:spPr>
          <a:xfrm>
            <a:off x="8890000" y="3019431"/>
            <a:ext cx="1821489" cy="2752373"/>
          </a:xfrm>
          <a:prstGeom prst="rect">
            <a:avLst/>
          </a:prstGeom>
        </p:spPr>
      </p:pic>
    </p:spTree>
    <p:extLst>
      <p:ext uri="{BB962C8B-B14F-4D97-AF65-F5344CB8AC3E}">
        <p14:creationId xmlns:p14="http://schemas.microsoft.com/office/powerpoint/2010/main" val="411328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000"/>
                                        <p:tgtEl>
                                          <p:spTgt spid="5">
                                            <p:txEl>
                                              <p:pRg st="4" end="4"/>
                                            </p:txEl>
                                          </p:spTgt>
                                        </p:tgtEl>
                                      </p:cBhvr>
                                    </p:animEffect>
                                    <p:anim calcmode="lin" valueType="num">
                                      <p:cBhvr>
                                        <p:cTn id="2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1000"/>
                                        <p:tgtEl>
                                          <p:spTgt spid="6">
                                            <p:txEl>
                                              <p:pRg st="0" end="0"/>
                                            </p:txEl>
                                          </p:spTgt>
                                        </p:tgtEl>
                                      </p:cBhvr>
                                    </p:animEffect>
                                    <p:anim calcmode="lin" valueType="num">
                                      <p:cBhvr>
                                        <p:cTn id="3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1" end="1"/>
                                            </p:txEl>
                                          </p:spTgt>
                                        </p:tgtEl>
                                        <p:attrNameLst>
                                          <p:attrName>style.visibility</p:attrName>
                                        </p:attrNameLst>
                                      </p:cBhvr>
                                      <p:to>
                                        <p:strVal val="visible"/>
                                      </p:to>
                                    </p:set>
                                    <p:animEffect transition="in" filter="fade">
                                      <p:cBhvr>
                                        <p:cTn id="34" dur="1000"/>
                                        <p:tgtEl>
                                          <p:spTgt spid="6">
                                            <p:txEl>
                                              <p:pRg st="1" end="1"/>
                                            </p:txEl>
                                          </p:spTgt>
                                        </p:tgtEl>
                                      </p:cBhvr>
                                    </p:animEffect>
                                    <p:anim calcmode="lin" valueType="num">
                                      <p:cBhvr>
                                        <p:cTn id="3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animEffect transition="in" filter="fade">
                                      <p:cBhvr>
                                        <p:cTn id="39" dur="1000"/>
                                        <p:tgtEl>
                                          <p:spTgt spid="6">
                                            <p:txEl>
                                              <p:pRg st="2" end="2"/>
                                            </p:txEl>
                                          </p:spTgt>
                                        </p:tgtEl>
                                      </p:cBhvr>
                                    </p:animEffect>
                                    <p:anim calcmode="lin" valueType="num">
                                      <p:cBhvr>
                                        <p:cTn id="4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82816B-5C92-4B12-A997-ED95628F5150}"/>
              </a:ext>
            </a:extLst>
          </p:cNvPr>
          <p:cNvSpPr>
            <a:spLocks noGrp="1"/>
          </p:cNvSpPr>
          <p:nvPr>
            <p:ph type="title"/>
          </p:nvPr>
        </p:nvSpPr>
        <p:spPr>
          <a:solidFill>
            <a:srgbClr val="002060"/>
          </a:solidFill>
        </p:spPr>
        <p:txBody>
          <a:bodyPr/>
          <a:lstStyle/>
          <a:p>
            <a:r>
              <a:rPr lang="en-GB">
                <a:solidFill>
                  <a:schemeClr val="bg1"/>
                </a:solidFill>
              </a:rPr>
              <a:t>Stages &amp; Types of Reading</a:t>
            </a:r>
          </a:p>
        </p:txBody>
      </p:sp>
      <p:sp>
        <p:nvSpPr>
          <p:cNvPr id="5" name="Content Placeholder 4">
            <a:extLst>
              <a:ext uri="{FF2B5EF4-FFF2-40B4-BE49-F238E27FC236}">
                <a16:creationId xmlns:a16="http://schemas.microsoft.com/office/drawing/2014/main" id="{AA76695D-9F04-4D89-ADF5-4A5F43EF6782}"/>
              </a:ext>
            </a:extLst>
          </p:cNvPr>
          <p:cNvSpPr>
            <a:spLocks noGrp="1"/>
          </p:cNvSpPr>
          <p:nvPr>
            <p:ph sz="half" idx="1"/>
          </p:nvPr>
        </p:nvSpPr>
        <p:spPr/>
        <p:txBody>
          <a:bodyPr>
            <a:normAutofit fontScale="92500" lnSpcReduction="10000"/>
          </a:bodyPr>
          <a:lstStyle/>
          <a:p>
            <a:pPr marL="0" indent="0" algn="ctr">
              <a:buNone/>
            </a:pPr>
            <a:r>
              <a:rPr lang="en-GB">
                <a:solidFill>
                  <a:srgbClr val="00B0F0"/>
                </a:solidFill>
              </a:rPr>
              <a:t>3 stages of reading</a:t>
            </a:r>
          </a:p>
          <a:p>
            <a:pPr marL="0" indent="0">
              <a:buNone/>
            </a:pPr>
            <a:r>
              <a:rPr lang="en-GB"/>
              <a:t>1.</a:t>
            </a:r>
            <a:r>
              <a:rPr lang="en-GB">
                <a:solidFill>
                  <a:srgbClr val="00B0F0"/>
                </a:solidFill>
              </a:rPr>
              <a:t>Early stage </a:t>
            </a:r>
            <a:r>
              <a:rPr lang="en-GB"/>
              <a:t>– thorough &amp; slow</a:t>
            </a:r>
          </a:p>
          <a:p>
            <a:pPr marL="0" indent="0">
              <a:buNone/>
            </a:pPr>
            <a:r>
              <a:rPr lang="en-GB"/>
              <a:t>2. </a:t>
            </a:r>
            <a:r>
              <a:rPr lang="en-GB">
                <a:solidFill>
                  <a:srgbClr val="00B0F0"/>
                </a:solidFill>
              </a:rPr>
              <a:t>Middle stage </a:t>
            </a:r>
            <a:r>
              <a:rPr lang="en-GB"/>
              <a:t>– precise in selection of sources, faster</a:t>
            </a:r>
          </a:p>
          <a:p>
            <a:pPr marL="0" indent="0">
              <a:buNone/>
            </a:pPr>
            <a:r>
              <a:rPr lang="en-GB"/>
              <a:t>3.</a:t>
            </a:r>
            <a:r>
              <a:rPr lang="en-GB">
                <a:solidFill>
                  <a:srgbClr val="00B0F0"/>
                </a:solidFill>
              </a:rPr>
              <a:t>Final stage </a:t>
            </a:r>
            <a:r>
              <a:rPr lang="en-GB"/>
              <a:t>– check specific points or follow up ideas – fast </a:t>
            </a:r>
          </a:p>
          <a:p>
            <a:endParaRPr lang="en-GB"/>
          </a:p>
        </p:txBody>
      </p:sp>
      <p:sp>
        <p:nvSpPr>
          <p:cNvPr id="6" name="Content Placeholder 5">
            <a:extLst>
              <a:ext uri="{FF2B5EF4-FFF2-40B4-BE49-F238E27FC236}">
                <a16:creationId xmlns:a16="http://schemas.microsoft.com/office/drawing/2014/main" id="{CFEE3D2F-12B1-44F7-9E31-CD10C2CA8FFA}"/>
              </a:ext>
            </a:extLst>
          </p:cNvPr>
          <p:cNvSpPr>
            <a:spLocks noGrp="1"/>
          </p:cNvSpPr>
          <p:nvPr>
            <p:ph sz="half" idx="2"/>
          </p:nvPr>
        </p:nvSpPr>
        <p:spPr/>
        <p:txBody>
          <a:bodyPr>
            <a:normAutofit fontScale="92500" lnSpcReduction="10000"/>
          </a:bodyPr>
          <a:lstStyle/>
          <a:p>
            <a:pPr marL="0" indent="0" algn="ctr">
              <a:buNone/>
            </a:pPr>
            <a:r>
              <a:rPr lang="en-GB">
                <a:solidFill>
                  <a:srgbClr val="00B050"/>
                </a:solidFill>
              </a:rPr>
              <a:t>4 Types of reading</a:t>
            </a:r>
          </a:p>
          <a:p>
            <a:pPr marL="514350" indent="-514350">
              <a:buAutoNum type="arabicPeriod"/>
            </a:pPr>
            <a:r>
              <a:rPr lang="en-GB">
                <a:solidFill>
                  <a:srgbClr val="00B050"/>
                </a:solidFill>
              </a:rPr>
              <a:t>Systematic – </a:t>
            </a:r>
            <a:r>
              <a:rPr lang="en-GB"/>
              <a:t>slow &amp; careful – summarising, evaluating</a:t>
            </a:r>
          </a:p>
          <a:p>
            <a:pPr marL="514350" indent="-514350">
              <a:buAutoNum type="arabicPeriod"/>
            </a:pPr>
            <a:r>
              <a:rPr lang="en-GB">
                <a:solidFill>
                  <a:srgbClr val="00B050"/>
                </a:solidFill>
              </a:rPr>
              <a:t>Standard – </a:t>
            </a:r>
            <a:r>
              <a:rPr lang="en-GB"/>
              <a:t>answer specific questions, explain to someone else</a:t>
            </a:r>
          </a:p>
          <a:p>
            <a:pPr marL="514350" indent="-514350">
              <a:buAutoNum type="arabicPeriod"/>
            </a:pPr>
            <a:r>
              <a:rPr lang="en-GB">
                <a:solidFill>
                  <a:srgbClr val="00B050"/>
                </a:solidFill>
              </a:rPr>
              <a:t>Scanning – </a:t>
            </a:r>
            <a:r>
              <a:rPr lang="en-GB"/>
              <a:t>faster, general ideas, gist of topics</a:t>
            </a:r>
          </a:p>
          <a:p>
            <a:pPr marL="514350" indent="-514350">
              <a:buAutoNum type="arabicPeriod"/>
            </a:pPr>
            <a:r>
              <a:rPr lang="en-GB">
                <a:solidFill>
                  <a:srgbClr val="00B050"/>
                </a:solidFill>
              </a:rPr>
              <a:t>Skimming – </a:t>
            </a:r>
            <a:r>
              <a:rPr lang="en-GB"/>
              <a:t>faster, searching for something</a:t>
            </a:r>
          </a:p>
          <a:p>
            <a:endParaRPr lang="en-GB"/>
          </a:p>
        </p:txBody>
      </p:sp>
      <p:pic>
        <p:nvPicPr>
          <p:cNvPr id="7" name="Picture 6">
            <a:extLst>
              <a:ext uri="{FF2B5EF4-FFF2-40B4-BE49-F238E27FC236}">
                <a16:creationId xmlns:a16="http://schemas.microsoft.com/office/drawing/2014/main" id="{6618E20D-3B9E-4290-80C9-7CA07CE86B76}"/>
              </a:ext>
            </a:extLst>
          </p:cNvPr>
          <p:cNvPicPr>
            <a:picLocks noChangeAspect="1"/>
          </p:cNvPicPr>
          <p:nvPr/>
        </p:nvPicPr>
        <p:blipFill>
          <a:blip r:embed="rId2"/>
          <a:stretch>
            <a:fillRect/>
          </a:stretch>
        </p:blipFill>
        <p:spPr>
          <a:xfrm>
            <a:off x="2032895" y="4359842"/>
            <a:ext cx="2028991" cy="1365667"/>
          </a:xfrm>
          <a:prstGeom prst="rect">
            <a:avLst/>
          </a:prstGeom>
        </p:spPr>
      </p:pic>
    </p:spTree>
    <p:extLst>
      <p:ext uri="{BB962C8B-B14F-4D97-AF65-F5344CB8AC3E}">
        <p14:creationId xmlns:p14="http://schemas.microsoft.com/office/powerpoint/2010/main" val="136866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1000"/>
                                        <p:tgtEl>
                                          <p:spTgt spid="6">
                                            <p:txEl>
                                              <p:pRg st="1" end="1"/>
                                            </p:txEl>
                                          </p:spTgt>
                                        </p:tgtEl>
                                      </p:cBhvr>
                                    </p:animEffect>
                                    <p:anim calcmode="lin" valueType="num">
                                      <p:cBhvr>
                                        <p:cTn id="4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3" end="3"/>
                                            </p:txEl>
                                          </p:spTgt>
                                        </p:tgtEl>
                                        <p:attrNameLst>
                                          <p:attrName>style.visibility</p:attrName>
                                        </p:attrNameLst>
                                      </p:cBhvr>
                                      <p:to>
                                        <p:strVal val="visible"/>
                                      </p:to>
                                    </p:set>
                                    <p:animEffect transition="in" filter="fade">
                                      <p:cBhvr>
                                        <p:cTn id="56" dur="1000"/>
                                        <p:tgtEl>
                                          <p:spTgt spid="6">
                                            <p:txEl>
                                              <p:pRg st="3" end="3"/>
                                            </p:txEl>
                                          </p:spTgt>
                                        </p:tgtEl>
                                      </p:cBhvr>
                                    </p:animEffect>
                                    <p:anim calcmode="lin" valueType="num">
                                      <p:cBhvr>
                                        <p:cTn id="5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1000"/>
                                        <p:tgtEl>
                                          <p:spTgt spid="6">
                                            <p:txEl>
                                              <p:pRg st="4" end="4"/>
                                            </p:txEl>
                                          </p:spTgt>
                                        </p:tgtEl>
                                      </p:cBhvr>
                                    </p:animEffect>
                                    <p:anim calcmode="lin" valueType="num">
                                      <p:cBhvr>
                                        <p:cTn id="6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73504F-B321-4F60-B334-74DA7EA3610A}"/>
              </a:ext>
            </a:extLst>
          </p:cNvPr>
          <p:cNvSpPr>
            <a:spLocks noGrp="1"/>
          </p:cNvSpPr>
          <p:nvPr>
            <p:ph type="title"/>
          </p:nvPr>
        </p:nvSpPr>
        <p:spPr>
          <a:solidFill>
            <a:srgbClr val="002060"/>
          </a:solidFill>
        </p:spPr>
        <p:txBody>
          <a:bodyPr/>
          <a:lstStyle/>
          <a:p>
            <a:r>
              <a:rPr lang="en-GB">
                <a:solidFill>
                  <a:schemeClr val="bg1"/>
                </a:solidFill>
              </a:rPr>
              <a:t>Purpose of Academic Reading</a:t>
            </a:r>
          </a:p>
        </p:txBody>
      </p:sp>
      <p:sp>
        <p:nvSpPr>
          <p:cNvPr id="6" name="Content Placeholder 5">
            <a:extLst>
              <a:ext uri="{FF2B5EF4-FFF2-40B4-BE49-F238E27FC236}">
                <a16:creationId xmlns:a16="http://schemas.microsoft.com/office/drawing/2014/main" id="{10577B5A-6CBF-48F6-AF0A-CAD62442901A}"/>
              </a:ext>
            </a:extLst>
          </p:cNvPr>
          <p:cNvSpPr>
            <a:spLocks noGrp="1"/>
          </p:cNvSpPr>
          <p:nvPr>
            <p:ph idx="1"/>
          </p:nvPr>
        </p:nvSpPr>
        <p:spPr/>
        <p:txBody>
          <a:bodyPr>
            <a:normAutofit lnSpcReduction="10000"/>
          </a:bodyPr>
          <a:lstStyle/>
          <a:p>
            <a:pPr marL="0" indent="0">
              <a:buNone/>
            </a:pPr>
            <a:r>
              <a:rPr lang="en-GB"/>
              <a:t>The 3 main purposes of academic reading are:</a:t>
            </a:r>
          </a:p>
          <a:p>
            <a:pPr marL="0" indent="0">
              <a:buNone/>
            </a:pPr>
            <a:endParaRPr lang="en-GB"/>
          </a:p>
          <a:p>
            <a:r>
              <a:rPr lang="en-GB">
                <a:solidFill>
                  <a:srgbClr val="0070C0"/>
                </a:solidFill>
              </a:rPr>
              <a:t>Information</a:t>
            </a:r>
          </a:p>
          <a:p>
            <a:pPr marL="0" indent="0">
              <a:buNone/>
            </a:pPr>
            <a:endParaRPr lang="en-GB"/>
          </a:p>
          <a:p>
            <a:r>
              <a:rPr lang="en-GB">
                <a:solidFill>
                  <a:schemeClr val="accent5">
                    <a:lumMod val="75000"/>
                  </a:schemeClr>
                </a:solidFill>
              </a:rPr>
              <a:t>Understanding</a:t>
            </a:r>
          </a:p>
          <a:p>
            <a:pPr marL="0" indent="0">
              <a:buNone/>
            </a:pPr>
            <a:endParaRPr lang="en-GB"/>
          </a:p>
          <a:p>
            <a:r>
              <a:rPr lang="en-GB">
                <a:solidFill>
                  <a:srgbClr val="002060"/>
                </a:solidFill>
              </a:rPr>
              <a:t>Analysis</a:t>
            </a:r>
          </a:p>
          <a:p>
            <a:endParaRPr lang="en-GB"/>
          </a:p>
        </p:txBody>
      </p:sp>
      <p:pic>
        <p:nvPicPr>
          <p:cNvPr id="7" name="Picture 6">
            <a:extLst>
              <a:ext uri="{FF2B5EF4-FFF2-40B4-BE49-F238E27FC236}">
                <a16:creationId xmlns:a16="http://schemas.microsoft.com/office/drawing/2014/main" id="{453499D3-A6A9-4A69-856F-DA75060F899A}"/>
              </a:ext>
            </a:extLst>
          </p:cNvPr>
          <p:cNvPicPr>
            <a:picLocks noChangeAspect="1"/>
          </p:cNvPicPr>
          <p:nvPr/>
        </p:nvPicPr>
        <p:blipFill>
          <a:blip r:embed="rId2"/>
          <a:stretch>
            <a:fillRect/>
          </a:stretch>
        </p:blipFill>
        <p:spPr>
          <a:xfrm>
            <a:off x="5464355" y="2374141"/>
            <a:ext cx="5749026" cy="2883658"/>
          </a:xfrm>
          <a:prstGeom prst="rect">
            <a:avLst/>
          </a:prstGeom>
        </p:spPr>
      </p:pic>
    </p:spTree>
    <p:extLst>
      <p:ext uri="{BB962C8B-B14F-4D97-AF65-F5344CB8AC3E}">
        <p14:creationId xmlns:p14="http://schemas.microsoft.com/office/powerpoint/2010/main" val="123046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fade">
                                      <p:cBhvr>
                                        <p:cTn id="21" dur="1000"/>
                                        <p:tgtEl>
                                          <p:spTgt spid="6">
                                            <p:txEl>
                                              <p:pRg st="4" end="4"/>
                                            </p:txEl>
                                          </p:spTgt>
                                        </p:tgtEl>
                                      </p:cBhvr>
                                    </p:animEffect>
                                    <p:anim calcmode="lin" valueType="num">
                                      <p:cBhvr>
                                        <p:cTn id="2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6" end="6"/>
                                            </p:txEl>
                                          </p:spTgt>
                                        </p:tgtEl>
                                        <p:attrNameLst>
                                          <p:attrName>style.visibility</p:attrName>
                                        </p:attrNameLst>
                                      </p:cBhvr>
                                      <p:to>
                                        <p:strVal val="visible"/>
                                      </p:to>
                                    </p:set>
                                    <p:animEffect transition="in" filter="fade">
                                      <p:cBhvr>
                                        <p:cTn id="28" dur="1000"/>
                                        <p:tgtEl>
                                          <p:spTgt spid="6">
                                            <p:txEl>
                                              <p:pRg st="6" end="6"/>
                                            </p:txEl>
                                          </p:spTgt>
                                        </p:tgtEl>
                                      </p:cBhvr>
                                    </p:animEffect>
                                    <p:anim calcmode="lin" valueType="num">
                                      <p:cBhvr>
                                        <p:cTn id="29"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C27F17-6958-45A8-90CE-E9DBB9F0024E}"/>
              </a:ext>
            </a:extLst>
          </p:cNvPr>
          <p:cNvSpPr>
            <a:spLocks noGrp="1"/>
          </p:cNvSpPr>
          <p:nvPr>
            <p:ph type="title"/>
          </p:nvPr>
        </p:nvSpPr>
        <p:spPr>
          <a:solidFill>
            <a:srgbClr val="002060"/>
          </a:solidFill>
        </p:spPr>
        <p:txBody>
          <a:bodyPr/>
          <a:lstStyle/>
          <a:p>
            <a:r>
              <a:rPr lang="en-GB">
                <a:solidFill>
                  <a:schemeClr val="bg1"/>
                </a:solidFill>
              </a:rPr>
              <a:t>Reasons for Academic Reading</a:t>
            </a:r>
          </a:p>
        </p:txBody>
      </p:sp>
      <p:sp>
        <p:nvSpPr>
          <p:cNvPr id="5" name="Content Placeholder 4">
            <a:extLst>
              <a:ext uri="{FF2B5EF4-FFF2-40B4-BE49-F238E27FC236}">
                <a16:creationId xmlns:a16="http://schemas.microsoft.com/office/drawing/2014/main" id="{16D431C2-B3CB-4FDD-8998-509EAFDADAFD}"/>
              </a:ext>
            </a:extLst>
          </p:cNvPr>
          <p:cNvSpPr>
            <a:spLocks noGrp="1"/>
          </p:cNvSpPr>
          <p:nvPr>
            <p:ph sz="half" idx="1"/>
          </p:nvPr>
        </p:nvSpPr>
        <p:spPr/>
        <p:txBody>
          <a:bodyPr>
            <a:normAutofit fontScale="92500" lnSpcReduction="10000"/>
          </a:bodyPr>
          <a:lstStyle/>
          <a:p>
            <a:pPr marL="0" indent="0" algn="ctr">
              <a:buNone/>
            </a:pPr>
            <a:r>
              <a:rPr lang="en-GB" b="1">
                <a:solidFill>
                  <a:srgbClr val="0070C0"/>
                </a:solidFill>
              </a:rPr>
              <a:t>Reading for INFORMATION</a:t>
            </a:r>
          </a:p>
          <a:p>
            <a:pPr marL="0" indent="0">
              <a:buNone/>
            </a:pPr>
            <a:r>
              <a:rPr lang="en-GB" sz="2800">
                <a:solidFill>
                  <a:srgbClr val="0070C0"/>
                </a:solidFill>
              </a:rPr>
              <a:t>Overview</a:t>
            </a:r>
            <a:r>
              <a:rPr lang="en-GB" sz="2800"/>
              <a:t>: </a:t>
            </a:r>
            <a:r>
              <a:rPr lang="en-GB" sz="2800" i="1"/>
              <a:t>Looking for specific pieces of data</a:t>
            </a:r>
          </a:p>
          <a:p>
            <a:pPr marL="0" indent="0">
              <a:buNone/>
            </a:pPr>
            <a:r>
              <a:rPr lang="en-GB" sz="2800">
                <a:solidFill>
                  <a:srgbClr val="0070C0"/>
                </a:solidFill>
              </a:rPr>
              <a:t>Example</a:t>
            </a:r>
            <a:r>
              <a:rPr lang="en-GB" sz="2800"/>
              <a:t>: </a:t>
            </a:r>
            <a:r>
              <a:rPr lang="en-GB" sz="2800" i="1"/>
              <a:t>getting directions, finding specific information about drink/drive limits, age limits for certain activities etc.</a:t>
            </a:r>
          </a:p>
          <a:p>
            <a:pPr marL="0" indent="0">
              <a:buNone/>
            </a:pPr>
            <a:r>
              <a:rPr lang="en-GB" sz="2800">
                <a:solidFill>
                  <a:srgbClr val="0070C0"/>
                </a:solidFill>
              </a:rPr>
              <a:t>Technique</a:t>
            </a:r>
            <a:r>
              <a:rPr lang="en-GB" sz="2800"/>
              <a:t>: </a:t>
            </a:r>
            <a:r>
              <a:rPr lang="en-GB" sz="2800" i="1"/>
              <a:t>scanning a text to look for keywords or phrases that answer your question then moving on</a:t>
            </a:r>
          </a:p>
          <a:p>
            <a:endParaRPr lang="en-GB"/>
          </a:p>
        </p:txBody>
      </p:sp>
      <p:sp>
        <p:nvSpPr>
          <p:cNvPr id="6" name="Content Placeholder 5">
            <a:extLst>
              <a:ext uri="{FF2B5EF4-FFF2-40B4-BE49-F238E27FC236}">
                <a16:creationId xmlns:a16="http://schemas.microsoft.com/office/drawing/2014/main" id="{D982AD27-6114-4B42-9EEC-6631DDCA7DAB}"/>
              </a:ext>
            </a:extLst>
          </p:cNvPr>
          <p:cNvSpPr>
            <a:spLocks noGrp="1"/>
          </p:cNvSpPr>
          <p:nvPr>
            <p:ph sz="half" idx="2"/>
          </p:nvPr>
        </p:nvSpPr>
        <p:spPr/>
        <p:txBody>
          <a:bodyPr>
            <a:normAutofit fontScale="92500" lnSpcReduction="10000"/>
          </a:bodyPr>
          <a:lstStyle/>
          <a:p>
            <a:pPr marL="0" indent="0" algn="ctr">
              <a:buNone/>
            </a:pPr>
            <a:r>
              <a:rPr lang="en-GB" b="1">
                <a:solidFill>
                  <a:schemeClr val="accent5">
                    <a:lumMod val="75000"/>
                  </a:schemeClr>
                </a:solidFill>
              </a:rPr>
              <a:t>Reading for UNDERSTANDING</a:t>
            </a:r>
          </a:p>
          <a:p>
            <a:pPr marL="0" indent="0">
              <a:buNone/>
            </a:pPr>
            <a:r>
              <a:rPr lang="en-GB" sz="2800">
                <a:solidFill>
                  <a:schemeClr val="accent5">
                    <a:lumMod val="75000"/>
                  </a:schemeClr>
                </a:solidFill>
              </a:rPr>
              <a:t>Overview: </a:t>
            </a:r>
            <a:r>
              <a:rPr lang="en-GB" sz="2800" i="1"/>
              <a:t>gaining a general overview of a topic, area of study</a:t>
            </a:r>
          </a:p>
          <a:p>
            <a:pPr marL="0" indent="0">
              <a:buNone/>
            </a:pPr>
            <a:r>
              <a:rPr lang="en-GB" sz="2800">
                <a:solidFill>
                  <a:schemeClr val="accent5">
                    <a:lumMod val="75000"/>
                  </a:schemeClr>
                </a:solidFill>
              </a:rPr>
              <a:t>Example</a:t>
            </a:r>
            <a:r>
              <a:rPr lang="en-GB" sz="2800"/>
              <a:t>: </a:t>
            </a:r>
            <a:r>
              <a:rPr lang="en-GB" sz="2800" i="1"/>
              <a:t>background reading into a specific topic, pre-reads</a:t>
            </a:r>
          </a:p>
          <a:p>
            <a:pPr marL="0" indent="0">
              <a:buNone/>
            </a:pPr>
            <a:r>
              <a:rPr lang="en-GB" sz="2800">
                <a:solidFill>
                  <a:schemeClr val="accent5">
                    <a:lumMod val="75000"/>
                  </a:schemeClr>
                </a:solidFill>
              </a:rPr>
              <a:t>Technique</a:t>
            </a:r>
            <a:r>
              <a:rPr lang="en-GB" sz="2800"/>
              <a:t>: </a:t>
            </a:r>
            <a:r>
              <a:rPr lang="en-GB" sz="2800" i="1"/>
              <a:t>reading a text once from start to finish, often passively</a:t>
            </a:r>
          </a:p>
          <a:p>
            <a:endParaRPr lang="en-GB"/>
          </a:p>
        </p:txBody>
      </p:sp>
      <p:pic>
        <p:nvPicPr>
          <p:cNvPr id="7" name="Picture 6">
            <a:extLst>
              <a:ext uri="{FF2B5EF4-FFF2-40B4-BE49-F238E27FC236}">
                <a16:creationId xmlns:a16="http://schemas.microsoft.com/office/drawing/2014/main" id="{72A8BB55-DE05-4C5D-A40B-A21F1E6BBE09}"/>
              </a:ext>
            </a:extLst>
          </p:cNvPr>
          <p:cNvPicPr>
            <a:picLocks noChangeAspect="1"/>
          </p:cNvPicPr>
          <p:nvPr/>
        </p:nvPicPr>
        <p:blipFill>
          <a:blip r:embed="rId2"/>
          <a:stretch>
            <a:fillRect/>
          </a:stretch>
        </p:blipFill>
        <p:spPr>
          <a:xfrm>
            <a:off x="8938521" y="4479269"/>
            <a:ext cx="2847079" cy="1902117"/>
          </a:xfrm>
          <a:prstGeom prst="rect">
            <a:avLst/>
          </a:prstGeom>
        </p:spPr>
      </p:pic>
    </p:spTree>
    <p:extLst>
      <p:ext uri="{BB962C8B-B14F-4D97-AF65-F5344CB8AC3E}">
        <p14:creationId xmlns:p14="http://schemas.microsoft.com/office/powerpoint/2010/main" val="3529625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1000"/>
                                        <p:tgtEl>
                                          <p:spTgt spid="6">
                                            <p:txEl>
                                              <p:pRg st="0" end="0"/>
                                            </p:txEl>
                                          </p:spTgt>
                                        </p:tgtEl>
                                      </p:cBhvr>
                                    </p:animEffect>
                                    <p:anim calcmode="lin" valueType="num">
                                      <p:cBhvr>
                                        <p:cTn id="3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1" end="1"/>
                                            </p:txEl>
                                          </p:spTgt>
                                        </p:tgtEl>
                                        <p:attrNameLst>
                                          <p:attrName>style.visibility</p:attrName>
                                        </p:attrNameLst>
                                      </p:cBhvr>
                                      <p:to>
                                        <p:strVal val="visible"/>
                                      </p:to>
                                    </p:set>
                                    <p:animEffect transition="in" filter="fade">
                                      <p:cBhvr>
                                        <p:cTn id="34" dur="1000"/>
                                        <p:tgtEl>
                                          <p:spTgt spid="6">
                                            <p:txEl>
                                              <p:pRg st="1" end="1"/>
                                            </p:txEl>
                                          </p:spTgt>
                                        </p:tgtEl>
                                      </p:cBhvr>
                                    </p:animEffect>
                                    <p:anim calcmode="lin" valueType="num">
                                      <p:cBhvr>
                                        <p:cTn id="3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animEffect transition="in" filter="fade">
                                      <p:cBhvr>
                                        <p:cTn id="39" dur="1000"/>
                                        <p:tgtEl>
                                          <p:spTgt spid="6">
                                            <p:txEl>
                                              <p:pRg st="2" end="2"/>
                                            </p:txEl>
                                          </p:spTgt>
                                        </p:tgtEl>
                                      </p:cBhvr>
                                    </p:animEffect>
                                    <p:anim calcmode="lin" valueType="num">
                                      <p:cBhvr>
                                        <p:cTn id="4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6">
                                            <p:txEl>
                                              <p:pRg st="3" end="3"/>
                                            </p:txEl>
                                          </p:spTgt>
                                        </p:tgtEl>
                                        <p:attrNameLst>
                                          <p:attrName>style.visibility</p:attrName>
                                        </p:attrNameLst>
                                      </p:cBhvr>
                                      <p:to>
                                        <p:strVal val="visible"/>
                                      </p:to>
                                    </p:set>
                                    <p:animEffect transition="in" filter="fade">
                                      <p:cBhvr>
                                        <p:cTn id="44" dur="1000"/>
                                        <p:tgtEl>
                                          <p:spTgt spid="6">
                                            <p:txEl>
                                              <p:pRg st="3" end="3"/>
                                            </p:txEl>
                                          </p:spTgt>
                                        </p:tgtEl>
                                      </p:cBhvr>
                                    </p:animEffect>
                                    <p:anim calcmode="lin" valueType="num">
                                      <p:cBhvr>
                                        <p:cTn id="4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2E534-7EA6-44C7-878C-03B4321C746A}"/>
              </a:ext>
            </a:extLst>
          </p:cNvPr>
          <p:cNvSpPr>
            <a:spLocks noGrp="1"/>
          </p:cNvSpPr>
          <p:nvPr>
            <p:ph type="title"/>
          </p:nvPr>
        </p:nvSpPr>
        <p:spPr>
          <a:solidFill>
            <a:srgbClr val="002060"/>
          </a:solidFill>
        </p:spPr>
        <p:txBody>
          <a:bodyPr/>
          <a:lstStyle/>
          <a:p>
            <a:r>
              <a:rPr lang="en-GB">
                <a:solidFill>
                  <a:schemeClr val="bg1"/>
                </a:solidFill>
              </a:rPr>
              <a:t>Reasons for Academic Reading 3</a:t>
            </a:r>
          </a:p>
        </p:txBody>
      </p:sp>
      <p:sp>
        <p:nvSpPr>
          <p:cNvPr id="3" name="Content Placeholder 2">
            <a:extLst>
              <a:ext uri="{FF2B5EF4-FFF2-40B4-BE49-F238E27FC236}">
                <a16:creationId xmlns:a16="http://schemas.microsoft.com/office/drawing/2014/main" id="{FD73145B-E896-4381-BF72-06AC3F748F34}"/>
              </a:ext>
            </a:extLst>
          </p:cNvPr>
          <p:cNvSpPr>
            <a:spLocks noGrp="1"/>
          </p:cNvSpPr>
          <p:nvPr>
            <p:ph sz="half" idx="1"/>
          </p:nvPr>
        </p:nvSpPr>
        <p:spPr/>
        <p:txBody>
          <a:bodyPr>
            <a:normAutofit fontScale="92500" lnSpcReduction="20000"/>
          </a:bodyPr>
          <a:lstStyle/>
          <a:p>
            <a:pPr marL="0" indent="0" algn="ctr">
              <a:buNone/>
            </a:pPr>
            <a:r>
              <a:rPr lang="en-GB" b="1">
                <a:solidFill>
                  <a:srgbClr val="002060"/>
                </a:solidFill>
              </a:rPr>
              <a:t>Reading for ANALYSIS</a:t>
            </a:r>
          </a:p>
          <a:p>
            <a:pPr marL="0" indent="0">
              <a:buNone/>
            </a:pPr>
            <a:r>
              <a:rPr lang="en-GB" sz="2800">
                <a:solidFill>
                  <a:srgbClr val="002060"/>
                </a:solidFill>
              </a:rPr>
              <a:t>Overview</a:t>
            </a:r>
            <a:r>
              <a:rPr lang="en-GB" sz="2800"/>
              <a:t>: </a:t>
            </a:r>
            <a:r>
              <a:rPr lang="en-GB" sz="2800" i="1"/>
              <a:t>using your prior knowledge and applying it to what you are reading</a:t>
            </a:r>
          </a:p>
          <a:p>
            <a:pPr marL="0" indent="0">
              <a:buNone/>
            </a:pPr>
            <a:endParaRPr lang="en-GB" sz="2800"/>
          </a:p>
          <a:p>
            <a:pPr marL="0" indent="0">
              <a:buNone/>
            </a:pPr>
            <a:r>
              <a:rPr lang="en-GB" sz="2800">
                <a:solidFill>
                  <a:srgbClr val="002060"/>
                </a:solidFill>
              </a:rPr>
              <a:t>Example</a:t>
            </a:r>
            <a:r>
              <a:rPr lang="en-GB" sz="2800"/>
              <a:t>: </a:t>
            </a:r>
            <a:r>
              <a:rPr lang="en-GB" sz="2800" i="1"/>
              <a:t>reading for an assignment, dissertation, literature review etc.</a:t>
            </a:r>
          </a:p>
          <a:p>
            <a:pPr marL="0" indent="0">
              <a:buNone/>
            </a:pPr>
            <a:endParaRPr lang="en-GB" sz="2800"/>
          </a:p>
          <a:p>
            <a:pPr marL="0" indent="0">
              <a:buNone/>
            </a:pPr>
            <a:r>
              <a:rPr lang="en-GB" sz="2800">
                <a:solidFill>
                  <a:srgbClr val="002060"/>
                </a:solidFill>
              </a:rPr>
              <a:t>Technique</a:t>
            </a:r>
            <a:r>
              <a:rPr lang="en-GB" sz="2800"/>
              <a:t>: </a:t>
            </a:r>
            <a:r>
              <a:rPr lang="en-GB" sz="2800" i="1"/>
              <a:t>reading a text actively multiple times, asking questions of the text</a:t>
            </a:r>
          </a:p>
          <a:p>
            <a:endParaRPr lang="en-GB"/>
          </a:p>
        </p:txBody>
      </p:sp>
      <p:pic>
        <p:nvPicPr>
          <p:cNvPr id="5" name="Content Placeholder 4">
            <a:extLst>
              <a:ext uri="{FF2B5EF4-FFF2-40B4-BE49-F238E27FC236}">
                <a16:creationId xmlns:a16="http://schemas.microsoft.com/office/drawing/2014/main" id="{01A7BB56-6BA3-46BF-AF03-88105CEA9767}"/>
              </a:ext>
            </a:extLst>
          </p:cNvPr>
          <p:cNvPicPr>
            <a:picLocks noGrp="1" noChangeAspect="1"/>
          </p:cNvPicPr>
          <p:nvPr>
            <p:ph sz="half" idx="2"/>
          </p:nvPr>
        </p:nvPicPr>
        <p:blipFill>
          <a:blip r:embed="rId2"/>
          <a:stretch>
            <a:fillRect/>
          </a:stretch>
        </p:blipFill>
        <p:spPr>
          <a:xfrm>
            <a:off x="7143345" y="2312473"/>
            <a:ext cx="3035826" cy="3019931"/>
          </a:xfrm>
          <a:prstGeom prst="rect">
            <a:avLst/>
          </a:prstGeom>
        </p:spPr>
      </p:pic>
    </p:spTree>
    <p:extLst>
      <p:ext uri="{BB962C8B-B14F-4D97-AF65-F5344CB8AC3E}">
        <p14:creationId xmlns:p14="http://schemas.microsoft.com/office/powerpoint/2010/main" val="3084721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A3572BA-36EF-4144-A258-A343B3755F8A}"/>
              </a:ext>
            </a:extLst>
          </p:cNvPr>
          <p:cNvSpPr>
            <a:spLocks noGrp="1"/>
          </p:cNvSpPr>
          <p:nvPr>
            <p:ph type="title"/>
          </p:nvPr>
        </p:nvSpPr>
        <p:spPr>
          <a:solidFill>
            <a:srgbClr val="002060"/>
          </a:solidFill>
        </p:spPr>
        <p:txBody>
          <a:bodyPr/>
          <a:lstStyle/>
          <a:p>
            <a:r>
              <a:rPr lang="en-GB">
                <a:solidFill>
                  <a:schemeClr val="bg1"/>
                </a:solidFill>
              </a:rPr>
              <a:t>What is ‘Critical reading’?</a:t>
            </a:r>
          </a:p>
        </p:txBody>
      </p:sp>
      <p:sp>
        <p:nvSpPr>
          <p:cNvPr id="6" name="Content Placeholder 5">
            <a:extLst>
              <a:ext uri="{FF2B5EF4-FFF2-40B4-BE49-F238E27FC236}">
                <a16:creationId xmlns:a16="http://schemas.microsoft.com/office/drawing/2014/main" id="{73BF16DD-A452-49E7-976E-610EDCAA20C0}"/>
              </a:ext>
            </a:extLst>
          </p:cNvPr>
          <p:cNvSpPr>
            <a:spLocks noGrp="1"/>
          </p:cNvSpPr>
          <p:nvPr>
            <p:ph idx="1"/>
          </p:nvPr>
        </p:nvSpPr>
        <p:spPr/>
        <p:txBody>
          <a:bodyPr>
            <a:normAutofit fontScale="85000" lnSpcReduction="20000"/>
          </a:bodyPr>
          <a:lstStyle/>
          <a:p>
            <a:r>
              <a:rPr lang="en-GB" sz="2800"/>
              <a:t>Analyse what you are reading</a:t>
            </a:r>
          </a:p>
          <a:p>
            <a:r>
              <a:rPr lang="en-GB" sz="2800"/>
              <a:t>Establishing validity and significance of the text</a:t>
            </a:r>
          </a:p>
          <a:p>
            <a:pPr lvl="1"/>
            <a:r>
              <a:rPr lang="en-GB" sz="2400" i="1"/>
              <a:t>What is it claiming?</a:t>
            </a:r>
          </a:p>
          <a:p>
            <a:pPr lvl="1"/>
            <a:r>
              <a:rPr lang="en-GB" sz="2400" i="1"/>
              <a:t>What are the reasons for the author to make that claim?</a:t>
            </a:r>
          </a:p>
          <a:p>
            <a:pPr lvl="1"/>
            <a:r>
              <a:rPr lang="en-GB" sz="2400" i="1"/>
              <a:t>Do any other authors support that text?</a:t>
            </a:r>
          </a:p>
          <a:p>
            <a:pPr marL="457200" lvl="1" indent="0">
              <a:buNone/>
            </a:pPr>
            <a:r>
              <a:rPr lang="en-GB" sz="2400" i="1"/>
              <a:t>How does that text relate to other available texts?</a:t>
            </a:r>
          </a:p>
          <a:p>
            <a:r>
              <a:rPr lang="en-GB" sz="2800"/>
              <a:t>Distinguish between </a:t>
            </a:r>
            <a:r>
              <a:rPr lang="en-GB" sz="2800" b="1">
                <a:solidFill>
                  <a:srgbClr val="0070C0"/>
                </a:solidFill>
              </a:rPr>
              <a:t>FACT</a:t>
            </a:r>
            <a:r>
              <a:rPr lang="en-GB" sz="2800"/>
              <a:t> and </a:t>
            </a:r>
            <a:r>
              <a:rPr lang="en-GB" sz="2800" b="1">
                <a:solidFill>
                  <a:srgbClr val="0070C0"/>
                </a:solidFill>
              </a:rPr>
              <a:t>OPINION</a:t>
            </a:r>
            <a:r>
              <a:rPr lang="en-GB" sz="2800"/>
              <a:t> of the author</a:t>
            </a:r>
          </a:p>
          <a:p>
            <a:r>
              <a:rPr lang="en-GB" sz="2800"/>
              <a:t>Fact = can be verified/checked for accuracy</a:t>
            </a:r>
          </a:p>
          <a:p>
            <a:r>
              <a:rPr lang="en-GB" sz="2800"/>
              <a:t>Opinion = cannot!</a:t>
            </a:r>
          </a:p>
          <a:p>
            <a:r>
              <a:rPr lang="en-GB" sz="2800"/>
              <a:t>Academic opinion – evidence, fact and reason to convince reader that it is a valid opinion</a:t>
            </a:r>
          </a:p>
          <a:p>
            <a:endParaRPr lang="en-GB"/>
          </a:p>
        </p:txBody>
      </p:sp>
      <p:pic>
        <p:nvPicPr>
          <p:cNvPr id="3" name="Picture 2">
            <a:extLst>
              <a:ext uri="{FF2B5EF4-FFF2-40B4-BE49-F238E27FC236}">
                <a16:creationId xmlns:a16="http://schemas.microsoft.com/office/drawing/2014/main" id="{63D3EA15-197F-0EE2-1858-20DAFCA7CB7E}"/>
              </a:ext>
            </a:extLst>
          </p:cNvPr>
          <p:cNvPicPr>
            <a:picLocks noChangeAspect="1"/>
          </p:cNvPicPr>
          <p:nvPr/>
        </p:nvPicPr>
        <p:blipFill>
          <a:blip r:embed="rId2"/>
          <a:stretch>
            <a:fillRect/>
          </a:stretch>
        </p:blipFill>
        <p:spPr>
          <a:xfrm>
            <a:off x="8171043" y="1723266"/>
            <a:ext cx="3399526" cy="1708908"/>
          </a:xfrm>
          <a:prstGeom prst="rect">
            <a:avLst/>
          </a:prstGeom>
        </p:spPr>
      </p:pic>
    </p:spTree>
    <p:extLst>
      <p:ext uri="{BB962C8B-B14F-4D97-AF65-F5344CB8AC3E}">
        <p14:creationId xmlns:p14="http://schemas.microsoft.com/office/powerpoint/2010/main" val="1770069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1000"/>
                                        <p:tgtEl>
                                          <p:spTgt spid="6">
                                            <p:txEl>
                                              <p:pRg st="4" end="4"/>
                                            </p:txEl>
                                          </p:spTgt>
                                        </p:tgtEl>
                                      </p:cBhvr>
                                    </p:animEffect>
                                    <p:anim calcmode="lin" valueType="num">
                                      <p:cBhvr>
                                        <p:cTn id="3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1000"/>
                                        <p:tgtEl>
                                          <p:spTgt spid="6">
                                            <p:txEl>
                                              <p:pRg st="5" end="5"/>
                                            </p:txEl>
                                          </p:spTgt>
                                        </p:tgtEl>
                                      </p:cBhvr>
                                    </p:animEffect>
                                    <p:anim calcmode="lin" valueType="num">
                                      <p:cBhvr>
                                        <p:cTn id="3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6">
                                            <p:txEl>
                                              <p:pRg st="6" end="6"/>
                                            </p:txEl>
                                          </p:spTgt>
                                        </p:tgtEl>
                                        <p:attrNameLst>
                                          <p:attrName>style.visibility</p:attrName>
                                        </p:attrNameLst>
                                      </p:cBhvr>
                                      <p:to>
                                        <p:strVal val="visible"/>
                                      </p:to>
                                    </p:set>
                                    <p:animEffect transition="in" filter="fade">
                                      <p:cBhvr>
                                        <p:cTn id="41" dur="1000"/>
                                        <p:tgtEl>
                                          <p:spTgt spid="6">
                                            <p:txEl>
                                              <p:pRg st="6" end="6"/>
                                            </p:txEl>
                                          </p:spTgt>
                                        </p:tgtEl>
                                      </p:cBhvr>
                                    </p:animEffect>
                                    <p:anim calcmode="lin" valueType="num">
                                      <p:cBhvr>
                                        <p:cTn id="42"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6">
                                            <p:txEl>
                                              <p:pRg st="7" end="7"/>
                                            </p:txEl>
                                          </p:spTgt>
                                        </p:tgtEl>
                                        <p:attrNameLst>
                                          <p:attrName>style.visibility</p:attrName>
                                        </p:attrNameLst>
                                      </p:cBhvr>
                                      <p:to>
                                        <p:strVal val="visible"/>
                                      </p:to>
                                    </p:set>
                                    <p:animEffect transition="in" filter="fade">
                                      <p:cBhvr>
                                        <p:cTn id="48" dur="1000"/>
                                        <p:tgtEl>
                                          <p:spTgt spid="6">
                                            <p:txEl>
                                              <p:pRg st="7" end="7"/>
                                            </p:txEl>
                                          </p:spTgt>
                                        </p:tgtEl>
                                      </p:cBhvr>
                                    </p:animEffect>
                                    <p:anim calcmode="lin" valueType="num">
                                      <p:cBhvr>
                                        <p:cTn id="49"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Effect transition="in" filter="fade">
                                      <p:cBhvr>
                                        <p:cTn id="55" dur="1000"/>
                                        <p:tgtEl>
                                          <p:spTgt spid="6">
                                            <p:txEl>
                                              <p:pRg st="8" end="8"/>
                                            </p:txEl>
                                          </p:spTgt>
                                        </p:tgtEl>
                                      </p:cBhvr>
                                    </p:animEffect>
                                    <p:anim calcmode="lin" valueType="num">
                                      <p:cBhvr>
                                        <p:cTn id="56"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6">
                                            <p:txEl>
                                              <p:pRg st="9" end="9"/>
                                            </p:txEl>
                                          </p:spTgt>
                                        </p:tgtEl>
                                        <p:attrNameLst>
                                          <p:attrName>style.visibility</p:attrName>
                                        </p:attrNameLst>
                                      </p:cBhvr>
                                      <p:to>
                                        <p:strVal val="visible"/>
                                      </p:to>
                                    </p:set>
                                    <p:animEffect transition="in" filter="fade">
                                      <p:cBhvr>
                                        <p:cTn id="62" dur="1000"/>
                                        <p:tgtEl>
                                          <p:spTgt spid="6">
                                            <p:txEl>
                                              <p:pRg st="9" end="9"/>
                                            </p:txEl>
                                          </p:spTgt>
                                        </p:tgtEl>
                                      </p:cBhvr>
                                    </p:animEffect>
                                    <p:anim calcmode="lin" valueType="num">
                                      <p:cBhvr>
                                        <p:cTn id="63"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A73C-16A3-4011-9AD4-0CC0C46C2994}"/>
              </a:ext>
            </a:extLst>
          </p:cNvPr>
          <p:cNvSpPr>
            <a:spLocks noGrp="1"/>
          </p:cNvSpPr>
          <p:nvPr>
            <p:ph type="title"/>
          </p:nvPr>
        </p:nvSpPr>
        <p:spPr>
          <a:solidFill>
            <a:srgbClr val="002060"/>
          </a:solidFill>
        </p:spPr>
        <p:txBody>
          <a:bodyPr/>
          <a:lstStyle/>
          <a:p>
            <a:r>
              <a:rPr lang="en-GB">
                <a:solidFill>
                  <a:schemeClr val="bg1"/>
                </a:solidFill>
              </a:rPr>
              <a:t>Critical Reading Strategies</a:t>
            </a:r>
          </a:p>
        </p:txBody>
      </p:sp>
      <p:sp>
        <p:nvSpPr>
          <p:cNvPr id="3" name="Content Placeholder 2">
            <a:extLst>
              <a:ext uri="{FF2B5EF4-FFF2-40B4-BE49-F238E27FC236}">
                <a16:creationId xmlns:a16="http://schemas.microsoft.com/office/drawing/2014/main" id="{D0EF43EC-C9F1-46A2-873B-1B5B30F9A6FA}"/>
              </a:ext>
            </a:extLst>
          </p:cNvPr>
          <p:cNvSpPr>
            <a:spLocks noGrp="1"/>
          </p:cNvSpPr>
          <p:nvPr>
            <p:ph idx="1"/>
          </p:nvPr>
        </p:nvSpPr>
        <p:spPr/>
        <p:txBody>
          <a:bodyPr/>
          <a:lstStyle/>
          <a:p>
            <a:pPr marL="0" indent="0">
              <a:buNone/>
            </a:pPr>
            <a:r>
              <a:rPr lang="en-GB"/>
              <a:t>5 step tool to aid you – there are others out there!</a:t>
            </a:r>
          </a:p>
          <a:p>
            <a:pPr marL="0" indent="0">
              <a:buNone/>
            </a:pPr>
            <a:r>
              <a:rPr lang="en-GB">
                <a:solidFill>
                  <a:srgbClr val="FF0000"/>
                </a:solidFill>
              </a:rPr>
              <a:t>1.Predict</a:t>
            </a:r>
          </a:p>
          <a:p>
            <a:pPr marL="0" indent="0">
              <a:buNone/>
            </a:pPr>
            <a:r>
              <a:rPr lang="en-GB">
                <a:solidFill>
                  <a:srgbClr val="FFC000"/>
                </a:solidFill>
              </a:rPr>
              <a:t>2. Identify</a:t>
            </a:r>
          </a:p>
          <a:p>
            <a:pPr marL="0" indent="0">
              <a:buNone/>
            </a:pPr>
            <a:r>
              <a:rPr lang="en-GB">
                <a:solidFill>
                  <a:srgbClr val="00B050"/>
                </a:solidFill>
              </a:rPr>
              <a:t>3. Question</a:t>
            </a:r>
          </a:p>
          <a:p>
            <a:pPr marL="0" indent="0">
              <a:buNone/>
            </a:pPr>
            <a:r>
              <a:rPr lang="en-GB">
                <a:solidFill>
                  <a:srgbClr val="0070C0"/>
                </a:solidFill>
              </a:rPr>
              <a:t>4. Clarify</a:t>
            </a:r>
          </a:p>
          <a:p>
            <a:pPr marL="0" indent="0">
              <a:buNone/>
            </a:pPr>
            <a:r>
              <a:rPr lang="en-GB">
                <a:solidFill>
                  <a:srgbClr val="7030A0"/>
                </a:solidFill>
              </a:rPr>
              <a:t>5. Summarise</a:t>
            </a:r>
          </a:p>
          <a:p>
            <a:endParaRPr lang="en-GB"/>
          </a:p>
        </p:txBody>
      </p:sp>
      <p:pic>
        <p:nvPicPr>
          <p:cNvPr id="4" name="Picture 3">
            <a:extLst>
              <a:ext uri="{FF2B5EF4-FFF2-40B4-BE49-F238E27FC236}">
                <a16:creationId xmlns:a16="http://schemas.microsoft.com/office/drawing/2014/main" id="{0818C3FD-94FC-43BD-97D4-8C75239FCBEA}"/>
              </a:ext>
            </a:extLst>
          </p:cNvPr>
          <p:cNvPicPr>
            <a:picLocks noChangeAspect="1"/>
          </p:cNvPicPr>
          <p:nvPr/>
        </p:nvPicPr>
        <p:blipFill>
          <a:blip r:embed="rId2"/>
          <a:stretch>
            <a:fillRect/>
          </a:stretch>
        </p:blipFill>
        <p:spPr>
          <a:xfrm>
            <a:off x="5184188" y="3529760"/>
            <a:ext cx="2188654" cy="1432684"/>
          </a:xfrm>
          <a:prstGeom prst="rect">
            <a:avLst/>
          </a:prstGeom>
        </p:spPr>
      </p:pic>
      <p:pic>
        <p:nvPicPr>
          <p:cNvPr id="5" name="Picture 4">
            <a:extLst>
              <a:ext uri="{FF2B5EF4-FFF2-40B4-BE49-F238E27FC236}">
                <a16:creationId xmlns:a16="http://schemas.microsoft.com/office/drawing/2014/main" id="{D096F102-6AE5-49F5-8D27-531C6F7015B1}"/>
              </a:ext>
            </a:extLst>
          </p:cNvPr>
          <p:cNvPicPr>
            <a:picLocks noChangeAspect="1"/>
          </p:cNvPicPr>
          <p:nvPr/>
        </p:nvPicPr>
        <p:blipFill>
          <a:blip r:embed="rId3"/>
          <a:stretch>
            <a:fillRect/>
          </a:stretch>
        </p:blipFill>
        <p:spPr>
          <a:xfrm>
            <a:off x="7404627" y="2119936"/>
            <a:ext cx="1804572" cy="1438781"/>
          </a:xfrm>
          <a:prstGeom prst="rect">
            <a:avLst/>
          </a:prstGeom>
        </p:spPr>
      </p:pic>
      <p:pic>
        <p:nvPicPr>
          <p:cNvPr id="6" name="Picture 5">
            <a:extLst>
              <a:ext uri="{FF2B5EF4-FFF2-40B4-BE49-F238E27FC236}">
                <a16:creationId xmlns:a16="http://schemas.microsoft.com/office/drawing/2014/main" id="{5A3FBE65-87C1-40D2-805E-3C5BEFA41361}"/>
              </a:ext>
            </a:extLst>
          </p:cNvPr>
          <p:cNvPicPr>
            <a:picLocks noChangeAspect="1"/>
          </p:cNvPicPr>
          <p:nvPr/>
        </p:nvPicPr>
        <p:blipFill>
          <a:blip r:embed="rId4"/>
          <a:stretch>
            <a:fillRect/>
          </a:stretch>
        </p:blipFill>
        <p:spPr>
          <a:xfrm>
            <a:off x="9209199" y="3429000"/>
            <a:ext cx="2220439" cy="1977325"/>
          </a:xfrm>
          <a:prstGeom prst="rect">
            <a:avLst/>
          </a:prstGeom>
        </p:spPr>
      </p:pic>
    </p:spTree>
    <p:extLst>
      <p:ext uri="{BB962C8B-B14F-4D97-AF65-F5344CB8AC3E}">
        <p14:creationId xmlns:p14="http://schemas.microsoft.com/office/powerpoint/2010/main" val="1444463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308027-BDFD-461B-AB42-939ADBDEF9DB}"/>
              </a:ext>
            </a:extLst>
          </p:cNvPr>
          <p:cNvSpPr>
            <a:spLocks noGrp="1"/>
          </p:cNvSpPr>
          <p:nvPr>
            <p:ph type="title"/>
          </p:nvPr>
        </p:nvSpPr>
        <p:spPr>
          <a:solidFill>
            <a:srgbClr val="002060"/>
          </a:solidFill>
        </p:spPr>
        <p:txBody>
          <a:bodyPr/>
          <a:lstStyle/>
          <a:p>
            <a:r>
              <a:rPr lang="en-GB">
                <a:solidFill>
                  <a:schemeClr val="bg1"/>
                </a:solidFill>
              </a:rPr>
              <a:t>Critical Reading Strategy</a:t>
            </a:r>
          </a:p>
        </p:txBody>
      </p:sp>
      <p:sp>
        <p:nvSpPr>
          <p:cNvPr id="5" name="Content Placeholder 4">
            <a:extLst>
              <a:ext uri="{FF2B5EF4-FFF2-40B4-BE49-F238E27FC236}">
                <a16:creationId xmlns:a16="http://schemas.microsoft.com/office/drawing/2014/main" id="{2E0F6575-19E1-43B5-9198-EE711FCFAE14}"/>
              </a:ext>
            </a:extLst>
          </p:cNvPr>
          <p:cNvSpPr>
            <a:spLocks noGrp="1"/>
          </p:cNvSpPr>
          <p:nvPr>
            <p:ph sz="half" idx="1"/>
          </p:nvPr>
        </p:nvSpPr>
        <p:spPr/>
        <p:txBody>
          <a:bodyPr>
            <a:normAutofit fontScale="77500" lnSpcReduction="20000"/>
          </a:bodyPr>
          <a:lstStyle/>
          <a:p>
            <a:pPr algn="ctr"/>
            <a:r>
              <a:rPr lang="en-GB" b="1">
                <a:solidFill>
                  <a:srgbClr val="FF0000"/>
                </a:solidFill>
              </a:rPr>
              <a:t>PREDICT</a:t>
            </a:r>
          </a:p>
          <a:p>
            <a:pPr marL="0" indent="0">
              <a:buNone/>
            </a:pPr>
            <a:r>
              <a:rPr lang="en-GB"/>
              <a:t>Guides your reading in a purposeful way and creates links</a:t>
            </a:r>
          </a:p>
          <a:p>
            <a:pPr marL="0" indent="0">
              <a:buNone/>
            </a:pPr>
            <a:endParaRPr lang="en-GB"/>
          </a:p>
          <a:p>
            <a:pPr marL="0" indent="0">
              <a:buNone/>
            </a:pPr>
            <a:r>
              <a:rPr lang="en-GB"/>
              <a:t>Ask:</a:t>
            </a:r>
          </a:p>
          <a:p>
            <a:pPr marL="0" indent="0">
              <a:buNone/>
            </a:pPr>
            <a:r>
              <a:rPr lang="en-GB" sz="2800"/>
              <a:t>What do you want to get out of reading it?</a:t>
            </a:r>
          </a:p>
          <a:p>
            <a:pPr marL="0" indent="0">
              <a:buNone/>
            </a:pPr>
            <a:r>
              <a:rPr lang="en-GB" sz="2800"/>
              <a:t>What are your expectations?</a:t>
            </a:r>
          </a:p>
          <a:p>
            <a:pPr marL="0" indent="0">
              <a:buNone/>
            </a:pPr>
            <a:r>
              <a:rPr lang="en-GB" sz="2800"/>
              <a:t>What is your goal?</a:t>
            </a:r>
          </a:p>
          <a:p>
            <a:pPr marL="0" indent="0">
              <a:buNone/>
            </a:pPr>
            <a:r>
              <a:rPr lang="en-GB" sz="2800"/>
              <a:t>What are your limits?</a:t>
            </a:r>
          </a:p>
          <a:p>
            <a:pPr marL="0" indent="0">
              <a:buNone/>
            </a:pPr>
            <a:r>
              <a:rPr lang="en-GB" sz="2800"/>
              <a:t>What do you think the main arguments of the text will be?</a:t>
            </a:r>
          </a:p>
          <a:p>
            <a:endParaRPr lang="en-GB"/>
          </a:p>
        </p:txBody>
      </p:sp>
      <p:sp>
        <p:nvSpPr>
          <p:cNvPr id="6" name="Content Placeholder 5">
            <a:extLst>
              <a:ext uri="{FF2B5EF4-FFF2-40B4-BE49-F238E27FC236}">
                <a16:creationId xmlns:a16="http://schemas.microsoft.com/office/drawing/2014/main" id="{0EB8FCA3-507B-4D14-9976-43F914E4A0C2}"/>
              </a:ext>
            </a:extLst>
          </p:cNvPr>
          <p:cNvSpPr>
            <a:spLocks noGrp="1"/>
          </p:cNvSpPr>
          <p:nvPr>
            <p:ph sz="half" idx="2"/>
          </p:nvPr>
        </p:nvSpPr>
        <p:spPr/>
        <p:txBody>
          <a:bodyPr>
            <a:normAutofit fontScale="77500" lnSpcReduction="20000"/>
          </a:bodyPr>
          <a:lstStyle/>
          <a:p>
            <a:pPr algn="ctr"/>
            <a:r>
              <a:rPr lang="en-GB" b="1">
                <a:solidFill>
                  <a:srgbClr val="FFC000"/>
                </a:solidFill>
              </a:rPr>
              <a:t>IDENTIFY</a:t>
            </a:r>
          </a:p>
          <a:p>
            <a:pPr marL="0" indent="0">
              <a:buNone/>
            </a:pPr>
            <a:r>
              <a:rPr lang="en-GB"/>
              <a:t>Focus on understanding the text by identifying main themes/ideas</a:t>
            </a:r>
          </a:p>
          <a:p>
            <a:pPr marL="0" indent="0">
              <a:buNone/>
            </a:pPr>
            <a:endParaRPr lang="en-GB"/>
          </a:p>
          <a:p>
            <a:pPr marL="0" indent="0">
              <a:buNone/>
            </a:pPr>
            <a:r>
              <a:rPr lang="en-GB"/>
              <a:t>Ask:</a:t>
            </a:r>
          </a:p>
          <a:p>
            <a:pPr marL="0" indent="0">
              <a:buNone/>
            </a:pPr>
            <a:r>
              <a:rPr lang="en-GB" sz="2800"/>
              <a:t>What are the main ideas/themes in the text?</a:t>
            </a:r>
          </a:p>
          <a:p>
            <a:pPr marL="0" indent="0">
              <a:buNone/>
            </a:pPr>
            <a:r>
              <a:rPr lang="en-GB" sz="2800"/>
              <a:t>What are the key pieces of information?</a:t>
            </a:r>
          </a:p>
          <a:p>
            <a:pPr marL="0" indent="0">
              <a:buNone/>
            </a:pPr>
            <a:r>
              <a:rPr lang="en-GB" sz="2800"/>
              <a:t>What links these together?</a:t>
            </a:r>
          </a:p>
          <a:p>
            <a:pPr marL="0" indent="0">
              <a:buNone/>
            </a:pPr>
            <a:r>
              <a:rPr lang="en-GB" sz="2800"/>
              <a:t>How do these ideas link with others you’ve read?</a:t>
            </a:r>
          </a:p>
          <a:p>
            <a:endParaRPr lang="en-GB"/>
          </a:p>
        </p:txBody>
      </p:sp>
    </p:spTree>
    <p:extLst>
      <p:ext uri="{BB962C8B-B14F-4D97-AF65-F5344CB8AC3E}">
        <p14:creationId xmlns:p14="http://schemas.microsoft.com/office/powerpoint/2010/main" val="183616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000"/>
                                        <p:tgtEl>
                                          <p:spTgt spid="5">
                                            <p:txEl>
                                              <p:pRg st="4" end="4"/>
                                            </p:txEl>
                                          </p:spTgt>
                                        </p:tgtEl>
                                      </p:cBhvr>
                                    </p:animEffect>
                                    <p:anim calcmode="lin" valueType="num">
                                      <p:cBhvr>
                                        <p:cTn id="2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1000"/>
                                        <p:tgtEl>
                                          <p:spTgt spid="5">
                                            <p:txEl>
                                              <p:pRg st="5" end="5"/>
                                            </p:txEl>
                                          </p:spTgt>
                                        </p:tgtEl>
                                      </p:cBhvr>
                                    </p:animEffect>
                                    <p:anim calcmode="lin" valueType="num">
                                      <p:cBhvr>
                                        <p:cTn id="2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1000"/>
                                        <p:tgtEl>
                                          <p:spTgt spid="5">
                                            <p:txEl>
                                              <p:pRg st="6" end="6"/>
                                            </p:txEl>
                                          </p:spTgt>
                                        </p:tgtEl>
                                      </p:cBhvr>
                                    </p:animEffect>
                                    <p:anim calcmode="lin" valueType="num">
                                      <p:cBhvr>
                                        <p:cTn id="3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Effect transition="in" filter="fade">
                                      <p:cBhvr>
                                        <p:cTn id="37" dur="1000"/>
                                        <p:tgtEl>
                                          <p:spTgt spid="5">
                                            <p:txEl>
                                              <p:pRg st="7" end="7"/>
                                            </p:txEl>
                                          </p:spTgt>
                                        </p:tgtEl>
                                      </p:cBhvr>
                                    </p:animEffect>
                                    <p:anim calcmode="lin" valueType="num">
                                      <p:cBhvr>
                                        <p:cTn id="38"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Effect transition="in" filter="fade">
                                      <p:cBhvr>
                                        <p:cTn id="42" dur="1000"/>
                                        <p:tgtEl>
                                          <p:spTgt spid="5">
                                            <p:txEl>
                                              <p:pRg st="8" end="8"/>
                                            </p:txEl>
                                          </p:spTgt>
                                        </p:tgtEl>
                                      </p:cBhvr>
                                    </p:animEffect>
                                    <p:anim calcmode="lin" valueType="num">
                                      <p:cBhvr>
                                        <p:cTn id="43"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0" end="0"/>
                                            </p:txEl>
                                          </p:spTgt>
                                        </p:tgtEl>
                                        <p:attrNameLst>
                                          <p:attrName>style.visibility</p:attrName>
                                        </p:attrNameLst>
                                      </p:cBhvr>
                                      <p:to>
                                        <p:strVal val="visible"/>
                                      </p:to>
                                    </p:set>
                                    <p:animEffect transition="in" filter="fade">
                                      <p:cBhvr>
                                        <p:cTn id="49" dur="1000"/>
                                        <p:tgtEl>
                                          <p:spTgt spid="6">
                                            <p:txEl>
                                              <p:pRg st="0" end="0"/>
                                            </p:txEl>
                                          </p:spTgt>
                                        </p:tgtEl>
                                      </p:cBhvr>
                                    </p:animEffect>
                                    <p:anim calcmode="lin" valueType="num">
                                      <p:cBhvr>
                                        <p:cTn id="5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6">
                                            <p:txEl>
                                              <p:pRg st="1" end="1"/>
                                            </p:txEl>
                                          </p:spTgt>
                                        </p:tgtEl>
                                        <p:attrNameLst>
                                          <p:attrName>style.visibility</p:attrName>
                                        </p:attrNameLst>
                                      </p:cBhvr>
                                      <p:to>
                                        <p:strVal val="visible"/>
                                      </p:to>
                                    </p:set>
                                    <p:animEffect transition="in" filter="fade">
                                      <p:cBhvr>
                                        <p:cTn id="54" dur="1000"/>
                                        <p:tgtEl>
                                          <p:spTgt spid="6">
                                            <p:txEl>
                                              <p:pRg st="1" end="1"/>
                                            </p:txEl>
                                          </p:spTgt>
                                        </p:tgtEl>
                                      </p:cBhvr>
                                    </p:animEffect>
                                    <p:anim calcmode="lin" valueType="num">
                                      <p:cBhvr>
                                        <p:cTn id="5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6">
                                            <p:txEl>
                                              <p:pRg st="3" end="3"/>
                                            </p:txEl>
                                          </p:spTgt>
                                        </p:tgtEl>
                                        <p:attrNameLst>
                                          <p:attrName>style.visibility</p:attrName>
                                        </p:attrNameLst>
                                      </p:cBhvr>
                                      <p:to>
                                        <p:strVal val="visible"/>
                                      </p:to>
                                    </p:set>
                                    <p:animEffect transition="in" filter="fade">
                                      <p:cBhvr>
                                        <p:cTn id="59" dur="1000"/>
                                        <p:tgtEl>
                                          <p:spTgt spid="6">
                                            <p:txEl>
                                              <p:pRg st="3" end="3"/>
                                            </p:txEl>
                                          </p:spTgt>
                                        </p:tgtEl>
                                      </p:cBhvr>
                                    </p:animEffect>
                                    <p:anim calcmode="lin" valueType="num">
                                      <p:cBhvr>
                                        <p:cTn id="6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6">
                                            <p:txEl>
                                              <p:pRg st="4" end="4"/>
                                            </p:txEl>
                                          </p:spTgt>
                                        </p:tgtEl>
                                        <p:attrNameLst>
                                          <p:attrName>style.visibility</p:attrName>
                                        </p:attrNameLst>
                                      </p:cBhvr>
                                      <p:to>
                                        <p:strVal val="visible"/>
                                      </p:to>
                                    </p:set>
                                    <p:animEffect transition="in" filter="fade">
                                      <p:cBhvr>
                                        <p:cTn id="64" dur="1000"/>
                                        <p:tgtEl>
                                          <p:spTgt spid="6">
                                            <p:txEl>
                                              <p:pRg st="4" end="4"/>
                                            </p:txEl>
                                          </p:spTgt>
                                        </p:tgtEl>
                                      </p:cBhvr>
                                    </p:animEffect>
                                    <p:anim calcmode="lin" valueType="num">
                                      <p:cBhvr>
                                        <p:cTn id="6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6">
                                            <p:txEl>
                                              <p:pRg st="5" end="5"/>
                                            </p:txEl>
                                          </p:spTgt>
                                        </p:tgtEl>
                                        <p:attrNameLst>
                                          <p:attrName>style.visibility</p:attrName>
                                        </p:attrNameLst>
                                      </p:cBhvr>
                                      <p:to>
                                        <p:strVal val="visible"/>
                                      </p:to>
                                    </p:set>
                                    <p:animEffect transition="in" filter="fade">
                                      <p:cBhvr>
                                        <p:cTn id="69" dur="1000"/>
                                        <p:tgtEl>
                                          <p:spTgt spid="6">
                                            <p:txEl>
                                              <p:pRg st="5" end="5"/>
                                            </p:txEl>
                                          </p:spTgt>
                                        </p:tgtEl>
                                      </p:cBhvr>
                                    </p:animEffect>
                                    <p:anim calcmode="lin" valueType="num">
                                      <p:cBhvr>
                                        <p:cTn id="7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7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6">
                                            <p:txEl>
                                              <p:pRg st="6" end="6"/>
                                            </p:txEl>
                                          </p:spTgt>
                                        </p:tgtEl>
                                        <p:attrNameLst>
                                          <p:attrName>style.visibility</p:attrName>
                                        </p:attrNameLst>
                                      </p:cBhvr>
                                      <p:to>
                                        <p:strVal val="visible"/>
                                      </p:to>
                                    </p:set>
                                    <p:animEffect transition="in" filter="fade">
                                      <p:cBhvr>
                                        <p:cTn id="74" dur="1000"/>
                                        <p:tgtEl>
                                          <p:spTgt spid="6">
                                            <p:txEl>
                                              <p:pRg st="6" end="6"/>
                                            </p:txEl>
                                          </p:spTgt>
                                        </p:tgtEl>
                                      </p:cBhvr>
                                    </p:animEffect>
                                    <p:anim calcmode="lin" valueType="num">
                                      <p:cBhvr>
                                        <p:cTn id="7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76" dur="1000" fill="hold"/>
                                        <p:tgtEl>
                                          <p:spTgt spid="6">
                                            <p:txEl>
                                              <p:pRg st="6" end="6"/>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6">
                                            <p:txEl>
                                              <p:pRg st="7" end="7"/>
                                            </p:txEl>
                                          </p:spTgt>
                                        </p:tgtEl>
                                        <p:attrNameLst>
                                          <p:attrName>style.visibility</p:attrName>
                                        </p:attrNameLst>
                                      </p:cBhvr>
                                      <p:to>
                                        <p:strVal val="visible"/>
                                      </p:to>
                                    </p:set>
                                    <p:animEffect transition="in" filter="fade">
                                      <p:cBhvr>
                                        <p:cTn id="79" dur="1000"/>
                                        <p:tgtEl>
                                          <p:spTgt spid="6">
                                            <p:txEl>
                                              <p:pRg st="7" end="7"/>
                                            </p:txEl>
                                          </p:spTgt>
                                        </p:tgtEl>
                                      </p:cBhvr>
                                    </p:animEffect>
                                    <p:anim calcmode="lin" valueType="num">
                                      <p:cBhvr>
                                        <p:cTn id="8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8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A48A9-7159-4082-A339-31B80139AD8C}"/>
              </a:ext>
            </a:extLst>
          </p:cNvPr>
          <p:cNvSpPr>
            <a:spLocks noGrp="1"/>
          </p:cNvSpPr>
          <p:nvPr>
            <p:ph type="title"/>
          </p:nvPr>
        </p:nvSpPr>
        <p:spPr>
          <a:solidFill>
            <a:srgbClr val="002060"/>
          </a:solidFill>
        </p:spPr>
        <p:txBody>
          <a:bodyPr/>
          <a:lstStyle/>
          <a:p>
            <a:r>
              <a:rPr lang="en-GB">
                <a:solidFill>
                  <a:schemeClr val="bg1"/>
                </a:solidFill>
              </a:rPr>
              <a:t>Critical Reading Strategy</a:t>
            </a:r>
          </a:p>
        </p:txBody>
      </p:sp>
      <p:sp>
        <p:nvSpPr>
          <p:cNvPr id="3" name="Content Placeholder 2">
            <a:extLst>
              <a:ext uri="{FF2B5EF4-FFF2-40B4-BE49-F238E27FC236}">
                <a16:creationId xmlns:a16="http://schemas.microsoft.com/office/drawing/2014/main" id="{2A21BD20-60FD-456D-B755-6FDBAF419FA5}"/>
              </a:ext>
            </a:extLst>
          </p:cNvPr>
          <p:cNvSpPr>
            <a:spLocks noGrp="1"/>
          </p:cNvSpPr>
          <p:nvPr>
            <p:ph sz="half" idx="1"/>
          </p:nvPr>
        </p:nvSpPr>
        <p:spPr/>
        <p:txBody>
          <a:bodyPr>
            <a:normAutofit fontScale="70000" lnSpcReduction="20000"/>
          </a:bodyPr>
          <a:lstStyle/>
          <a:p>
            <a:pPr algn="ctr"/>
            <a:r>
              <a:rPr lang="en-GB" b="1">
                <a:solidFill>
                  <a:srgbClr val="00B050"/>
                </a:solidFill>
              </a:rPr>
              <a:t>Question</a:t>
            </a:r>
          </a:p>
          <a:p>
            <a:r>
              <a:rPr lang="en-GB" sz="3200"/>
              <a:t>This is where your analysis begins</a:t>
            </a:r>
          </a:p>
          <a:p>
            <a:r>
              <a:rPr lang="en-GB" sz="3200"/>
              <a:t>Look for weaknesses or limitations in the arguments, discussions etc</a:t>
            </a:r>
            <a:endParaRPr lang="en-GB"/>
          </a:p>
          <a:p>
            <a:r>
              <a:rPr lang="en-GB"/>
              <a:t>Ask:</a:t>
            </a:r>
          </a:p>
          <a:p>
            <a:r>
              <a:rPr lang="en-GB" sz="2800"/>
              <a:t>Is there any information missing?</a:t>
            </a:r>
          </a:p>
          <a:p>
            <a:r>
              <a:rPr lang="en-GB" sz="2800"/>
              <a:t>Are the arguments valid?</a:t>
            </a:r>
          </a:p>
          <a:p>
            <a:r>
              <a:rPr lang="en-GB" sz="2800"/>
              <a:t>Is the data reliable?</a:t>
            </a:r>
          </a:p>
          <a:p>
            <a:r>
              <a:rPr lang="en-GB" sz="2800"/>
              <a:t>What is the author’s position?</a:t>
            </a:r>
          </a:p>
          <a:p>
            <a:r>
              <a:rPr lang="en-GB" sz="2800"/>
              <a:t>Any bias? </a:t>
            </a:r>
          </a:p>
          <a:p>
            <a:r>
              <a:rPr lang="en-GB" sz="2800"/>
              <a:t>How does it fit with other evidence/what you already know about topic?</a:t>
            </a:r>
          </a:p>
          <a:p>
            <a:endParaRPr lang="en-GB"/>
          </a:p>
        </p:txBody>
      </p:sp>
      <p:sp>
        <p:nvSpPr>
          <p:cNvPr id="4" name="Content Placeholder 3">
            <a:extLst>
              <a:ext uri="{FF2B5EF4-FFF2-40B4-BE49-F238E27FC236}">
                <a16:creationId xmlns:a16="http://schemas.microsoft.com/office/drawing/2014/main" id="{613363CE-1896-47AC-93A3-0CB34F41694A}"/>
              </a:ext>
            </a:extLst>
          </p:cNvPr>
          <p:cNvSpPr>
            <a:spLocks noGrp="1"/>
          </p:cNvSpPr>
          <p:nvPr>
            <p:ph sz="half" idx="2"/>
          </p:nvPr>
        </p:nvSpPr>
        <p:spPr/>
        <p:txBody>
          <a:bodyPr>
            <a:normAutofit fontScale="70000" lnSpcReduction="20000"/>
          </a:bodyPr>
          <a:lstStyle/>
          <a:p>
            <a:pPr algn="ctr"/>
            <a:r>
              <a:rPr lang="en-GB" b="1">
                <a:solidFill>
                  <a:srgbClr val="0070C0"/>
                </a:solidFill>
              </a:rPr>
              <a:t>Clarify</a:t>
            </a:r>
          </a:p>
          <a:p>
            <a:r>
              <a:rPr lang="en-GB" sz="3200"/>
              <a:t>Developing your understanding of the text</a:t>
            </a:r>
          </a:p>
          <a:p>
            <a:r>
              <a:rPr lang="en-GB" sz="3200"/>
              <a:t>Ensure you understand terminology</a:t>
            </a:r>
          </a:p>
          <a:p>
            <a:pPr marL="0" indent="0">
              <a:buNone/>
            </a:pPr>
            <a:endParaRPr lang="en-GB"/>
          </a:p>
          <a:p>
            <a:pPr marL="0" indent="0">
              <a:buNone/>
            </a:pPr>
            <a:r>
              <a:rPr lang="en-GB"/>
              <a:t>Ask:</a:t>
            </a:r>
          </a:p>
          <a:p>
            <a:r>
              <a:rPr lang="en-GB" sz="2800"/>
              <a:t>Are words/phrases or sentences unclear?</a:t>
            </a:r>
          </a:p>
          <a:p>
            <a:r>
              <a:rPr lang="en-GB" sz="2800"/>
              <a:t>Terminology?</a:t>
            </a:r>
          </a:p>
          <a:p>
            <a:r>
              <a:rPr lang="en-GB" sz="2800"/>
              <a:t>Are there any other authors/theories referred to that are relevant to your reading?</a:t>
            </a:r>
          </a:p>
          <a:p>
            <a:endParaRPr lang="en-GB"/>
          </a:p>
        </p:txBody>
      </p:sp>
    </p:spTree>
    <p:extLst>
      <p:ext uri="{BB962C8B-B14F-4D97-AF65-F5344CB8AC3E}">
        <p14:creationId xmlns:p14="http://schemas.microsoft.com/office/powerpoint/2010/main" val="1108973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1000"/>
                                        <p:tgtEl>
                                          <p:spTgt spid="3">
                                            <p:txEl>
                                              <p:pRg st="8" end="8"/>
                                            </p:txEl>
                                          </p:spTgt>
                                        </p:tgtEl>
                                      </p:cBhvr>
                                    </p:animEffect>
                                    <p:anim calcmode="lin" valueType="num">
                                      <p:cBhvr>
                                        <p:cTn id="4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1000"/>
                                        <p:tgtEl>
                                          <p:spTgt spid="3">
                                            <p:txEl>
                                              <p:pRg st="9" end="9"/>
                                            </p:txEl>
                                          </p:spTgt>
                                        </p:tgtEl>
                                      </p:cBhvr>
                                    </p:animEffect>
                                    <p:anim calcmode="lin" valueType="num">
                                      <p:cBhvr>
                                        <p:cTn id="5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4">
                                            <p:txEl>
                                              <p:pRg st="0" end="0"/>
                                            </p:txEl>
                                          </p:spTgt>
                                        </p:tgtEl>
                                        <p:attrNameLst>
                                          <p:attrName>style.visibility</p:attrName>
                                        </p:attrNameLst>
                                      </p:cBhvr>
                                      <p:to>
                                        <p:strVal val="visible"/>
                                      </p:to>
                                    </p:set>
                                    <p:animEffect transition="in" filter="fade">
                                      <p:cBhvr>
                                        <p:cTn id="59" dur="1000"/>
                                        <p:tgtEl>
                                          <p:spTgt spid="4">
                                            <p:txEl>
                                              <p:pRg st="0" end="0"/>
                                            </p:txEl>
                                          </p:spTgt>
                                        </p:tgtEl>
                                      </p:cBhvr>
                                    </p:animEffect>
                                    <p:anim calcmode="lin" valueType="num">
                                      <p:cBhvr>
                                        <p:cTn id="6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1" end="1"/>
                                            </p:txEl>
                                          </p:spTgt>
                                        </p:tgtEl>
                                        <p:attrNameLst>
                                          <p:attrName>style.visibility</p:attrName>
                                        </p:attrNameLst>
                                      </p:cBhvr>
                                      <p:to>
                                        <p:strVal val="visible"/>
                                      </p:to>
                                    </p:set>
                                    <p:animEffect transition="in" filter="fade">
                                      <p:cBhvr>
                                        <p:cTn id="64" dur="1000"/>
                                        <p:tgtEl>
                                          <p:spTgt spid="4">
                                            <p:txEl>
                                              <p:pRg st="1" end="1"/>
                                            </p:txEl>
                                          </p:spTgt>
                                        </p:tgtEl>
                                      </p:cBhvr>
                                    </p:animEffect>
                                    <p:anim calcmode="lin" valueType="num">
                                      <p:cBhvr>
                                        <p:cTn id="6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2" end="2"/>
                                            </p:txEl>
                                          </p:spTgt>
                                        </p:tgtEl>
                                        <p:attrNameLst>
                                          <p:attrName>style.visibility</p:attrName>
                                        </p:attrNameLst>
                                      </p:cBhvr>
                                      <p:to>
                                        <p:strVal val="visible"/>
                                      </p:to>
                                    </p:set>
                                    <p:animEffect transition="in" filter="fade">
                                      <p:cBhvr>
                                        <p:cTn id="69" dur="1000"/>
                                        <p:tgtEl>
                                          <p:spTgt spid="4">
                                            <p:txEl>
                                              <p:pRg st="2" end="2"/>
                                            </p:txEl>
                                          </p:spTgt>
                                        </p:tgtEl>
                                      </p:cBhvr>
                                    </p:animEffect>
                                    <p:anim calcmode="lin" valueType="num">
                                      <p:cBhvr>
                                        <p:cTn id="7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4" end="4"/>
                                            </p:txEl>
                                          </p:spTgt>
                                        </p:tgtEl>
                                        <p:attrNameLst>
                                          <p:attrName>style.visibility</p:attrName>
                                        </p:attrNameLst>
                                      </p:cBhvr>
                                      <p:to>
                                        <p:strVal val="visible"/>
                                      </p:to>
                                    </p:set>
                                    <p:animEffect transition="in" filter="fade">
                                      <p:cBhvr>
                                        <p:cTn id="74" dur="1000"/>
                                        <p:tgtEl>
                                          <p:spTgt spid="4">
                                            <p:txEl>
                                              <p:pRg st="4" end="4"/>
                                            </p:txEl>
                                          </p:spTgt>
                                        </p:tgtEl>
                                      </p:cBhvr>
                                    </p:animEffect>
                                    <p:anim calcmode="lin" valueType="num">
                                      <p:cBhvr>
                                        <p:cTn id="7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5" end="5"/>
                                            </p:txEl>
                                          </p:spTgt>
                                        </p:tgtEl>
                                        <p:attrNameLst>
                                          <p:attrName>style.visibility</p:attrName>
                                        </p:attrNameLst>
                                      </p:cBhvr>
                                      <p:to>
                                        <p:strVal val="visible"/>
                                      </p:to>
                                    </p:set>
                                    <p:animEffect transition="in" filter="fade">
                                      <p:cBhvr>
                                        <p:cTn id="79" dur="1000"/>
                                        <p:tgtEl>
                                          <p:spTgt spid="4">
                                            <p:txEl>
                                              <p:pRg st="5" end="5"/>
                                            </p:txEl>
                                          </p:spTgt>
                                        </p:tgtEl>
                                      </p:cBhvr>
                                    </p:animEffect>
                                    <p:anim calcmode="lin" valueType="num">
                                      <p:cBhvr>
                                        <p:cTn id="8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5" end="5"/>
                                            </p:txEl>
                                          </p:spTgt>
                                        </p:tgtEl>
                                        <p:attrNameLst>
                                          <p:attrName>ppt_y</p:attrName>
                                        </p:attrNameLst>
                                      </p:cBhvr>
                                      <p:tavLst>
                                        <p:tav tm="0">
                                          <p:val>
                                            <p:strVal val="#ppt_y+.1"/>
                                          </p:val>
                                        </p:tav>
                                        <p:tav tm="100000">
                                          <p:val>
                                            <p:strVal val="#ppt_y"/>
                                          </p:val>
                                        </p:tav>
                                      </p:tavLst>
                                    </p:anim>
                                  </p:childTnLst>
                                </p:cTn>
                              </p:par>
                              <p:par>
                                <p:cTn id="82" presetID="42" presetClass="entr" presetSubtype="0" fill="hold" nodeType="withEffect">
                                  <p:stCondLst>
                                    <p:cond delay="0"/>
                                  </p:stCondLst>
                                  <p:childTnLst>
                                    <p:set>
                                      <p:cBhvr>
                                        <p:cTn id="83" dur="1" fill="hold">
                                          <p:stCondLst>
                                            <p:cond delay="0"/>
                                          </p:stCondLst>
                                        </p:cTn>
                                        <p:tgtEl>
                                          <p:spTgt spid="4">
                                            <p:txEl>
                                              <p:pRg st="6" end="6"/>
                                            </p:txEl>
                                          </p:spTgt>
                                        </p:tgtEl>
                                        <p:attrNameLst>
                                          <p:attrName>style.visibility</p:attrName>
                                        </p:attrNameLst>
                                      </p:cBhvr>
                                      <p:to>
                                        <p:strVal val="visible"/>
                                      </p:to>
                                    </p:set>
                                    <p:animEffect transition="in" filter="fade">
                                      <p:cBhvr>
                                        <p:cTn id="84" dur="1000"/>
                                        <p:tgtEl>
                                          <p:spTgt spid="4">
                                            <p:txEl>
                                              <p:pRg st="6" end="6"/>
                                            </p:txEl>
                                          </p:spTgt>
                                        </p:tgtEl>
                                      </p:cBhvr>
                                    </p:animEffect>
                                    <p:anim calcmode="lin" valueType="num">
                                      <p:cBhvr>
                                        <p:cTn id="8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6" end="6"/>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4">
                                            <p:txEl>
                                              <p:pRg st="7" end="7"/>
                                            </p:txEl>
                                          </p:spTgt>
                                        </p:tgtEl>
                                        <p:attrNameLst>
                                          <p:attrName>style.visibility</p:attrName>
                                        </p:attrNameLst>
                                      </p:cBhvr>
                                      <p:to>
                                        <p:strVal val="visible"/>
                                      </p:to>
                                    </p:set>
                                    <p:animEffect transition="in" filter="fade">
                                      <p:cBhvr>
                                        <p:cTn id="89" dur="1000"/>
                                        <p:tgtEl>
                                          <p:spTgt spid="4">
                                            <p:txEl>
                                              <p:pRg st="7" end="7"/>
                                            </p:txEl>
                                          </p:spTgt>
                                        </p:tgtEl>
                                      </p:cBhvr>
                                    </p:animEffect>
                                    <p:anim calcmode="lin" valueType="num">
                                      <p:cBhvr>
                                        <p:cTn id="9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9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3DCB4-B955-47F1-ABD7-51BF24963062}"/>
              </a:ext>
            </a:extLst>
          </p:cNvPr>
          <p:cNvSpPr>
            <a:spLocks noGrp="1"/>
          </p:cNvSpPr>
          <p:nvPr>
            <p:ph type="title"/>
          </p:nvPr>
        </p:nvSpPr>
        <p:spPr>
          <a:solidFill>
            <a:srgbClr val="002060"/>
          </a:solidFill>
        </p:spPr>
        <p:txBody>
          <a:bodyPr/>
          <a:lstStyle/>
          <a:p>
            <a:r>
              <a:rPr lang="en-GB">
                <a:solidFill>
                  <a:schemeClr val="bg1"/>
                </a:solidFill>
              </a:rPr>
              <a:t>Critical Reading Strategy</a:t>
            </a:r>
          </a:p>
        </p:txBody>
      </p:sp>
      <p:sp>
        <p:nvSpPr>
          <p:cNvPr id="3" name="Content Placeholder 2">
            <a:extLst>
              <a:ext uri="{FF2B5EF4-FFF2-40B4-BE49-F238E27FC236}">
                <a16:creationId xmlns:a16="http://schemas.microsoft.com/office/drawing/2014/main" id="{3A17A1C0-19C0-412A-A2BC-784E9B143FE3}"/>
              </a:ext>
            </a:extLst>
          </p:cNvPr>
          <p:cNvSpPr>
            <a:spLocks noGrp="1"/>
          </p:cNvSpPr>
          <p:nvPr>
            <p:ph sz="half" idx="1"/>
          </p:nvPr>
        </p:nvSpPr>
        <p:spPr/>
        <p:txBody>
          <a:bodyPr>
            <a:normAutofit fontScale="85000" lnSpcReduction="20000"/>
          </a:bodyPr>
          <a:lstStyle/>
          <a:p>
            <a:pPr algn="ctr"/>
            <a:r>
              <a:rPr lang="en-GB" b="1">
                <a:solidFill>
                  <a:srgbClr val="7030A0"/>
                </a:solidFill>
              </a:rPr>
              <a:t>Summarise</a:t>
            </a:r>
          </a:p>
          <a:p>
            <a:endParaRPr lang="en-GB"/>
          </a:p>
          <a:p>
            <a:r>
              <a:rPr lang="en-GB" sz="2800"/>
              <a:t>Vital to cement your understanding, grasped important concepts &amp; can explain in your own words</a:t>
            </a:r>
          </a:p>
          <a:p>
            <a:r>
              <a:rPr lang="en-GB" sz="2800"/>
              <a:t>Summarise key arguments of text in your own words</a:t>
            </a:r>
          </a:p>
          <a:p>
            <a:pPr marL="0" indent="0">
              <a:buNone/>
            </a:pPr>
            <a:endParaRPr lang="en-GB" sz="2800"/>
          </a:p>
          <a:p>
            <a:pPr marL="0" indent="0">
              <a:buNone/>
            </a:pPr>
            <a:r>
              <a:rPr lang="en-GB" sz="2800"/>
              <a:t>* </a:t>
            </a:r>
            <a:r>
              <a:rPr lang="en-GB" sz="2800" i="1"/>
              <a:t>If you cannot summarise the text you’ve just read – you haven’t understood it!*</a:t>
            </a:r>
          </a:p>
          <a:p>
            <a:endParaRPr lang="en-GB"/>
          </a:p>
        </p:txBody>
      </p:sp>
      <p:pic>
        <p:nvPicPr>
          <p:cNvPr id="5" name="Content Placeholder 4">
            <a:extLst>
              <a:ext uri="{FF2B5EF4-FFF2-40B4-BE49-F238E27FC236}">
                <a16:creationId xmlns:a16="http://schemas.microsoft.com/office/drawing/2014/main" id="{58AC5AF4-C851-40FC-9C4C-2D94A16EB2E0}"/>
              </a:ext>
            </a:extLst>
          </p:cNvPr>
          <p:cNvPicPr>
            <a:picLocks noGrp="1" noChangeAspect="1"/>
          </p:cNvPicPr>
          <p:nvPr>
            <p:ph sz="half" idx="2"/>
          </p:nvPr>
        </p:nvPicPr>
        <p:blipFill>
          <a:blip r:embed="rId2"/>
          <a:stretch>
            <a:fillRect/>
          </a:stretch>
        </p:blipFill>
        <p:spPr>
          <a:xfrm>
            <a:off x="7158586" y="2052472"/>
            <a:ext cx="3462828" cy="3084843"/>
          </a:xfrm>
          <a:prstGeom prst="rect">
            <a:avLst/>
          </a:prstGeom>
        </p:spPr>
      </p:pic>
    </p:spTree>
    <p:extLst>
      <p:ext uri="{BB962C8B-B14F-4D97-AF65-F5344CB8AC3E}">
        <p14:creationId xmlns:p14="http://schemas.microsoft.com/office/powerpoint/2010/main" val="126611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7E5DB8-DCAE-4CDA-9A00-F2F2B6BD19B3}"/>
              </a:ext>
            </a:extLst>
          </p:cNvPr>
          <p:cNvSpPr>
            <a:spLocks noGrp="1"/>
          </p:cNvSpPr>
          <p:nvPr>
            <p:ph type="title"/>
          </p:nvPr>
        </p:nvSpPr>
        <p:spPr>
          <a:solidFill>
            <a:srgbClr val="002060"/>
          </a:solidFill>
        </p:spPr>
        <p:txBody>
          <a:bodyPr/>
          <a:lstStyle/>
          <a:p>
            <a:r>
              <a:rPr lang="en-GB">
                <a:solidFill>
                  <a:schemeClr val="bg1"/>
                </a:solidFill>
              </a:rPr>
              <a:t>Critical Thinking</a:t>
            </a:r>
          </a:p>
        </p:txBody>
      </p:sp>
      <p:sp>
        <p:nvSpPr>
          <p:cNvPr id="6" name="Content Placeholder 5">
            <a:extLst>
              <a:ext uri="{FF2B5EF4-FFF2-40B4-BE49-F238E27FC236}">
                <a16:creationId xmlns:a16="http://schemas.microsoft.com/office/drawing/2014/main" id="{3A4DFD65-D8F4-4C68-B1C0-A2A6A5C8DA4B}"/>
              </a:ext>
            </a:extLst>
          </p:cNvPr>
          <p:cNvSpPr>
            <a:spLocks noGrp="1"/>
          </p:cNvSpPr>
          <p:nvPr>
            <p:ph idx="1"/>
          </p:nvPr>
        </p:nvSpPr>
        <p:spPr/>
        <p:txBody>
          <a:bodyPr>
            <a:normAutofit fontScale="77500" lnSpcReduction="20000"/>
          </a:bodyPr>
          <a:lstStyle/>
          <a:p>
            <a:r>
              <a:rPr lang="en-GB" sz="3600"/>
              <a:t>Not a new concept</a:t>
            </a:r>
          </a:p>
          <a:p>
            <a:pPr marL="0" indent="0">
              <a:buNone/>
            </a:pPr>
            <a:r>
              <a:rPr lang="en-GB" sz="3200"/>
              <a:t>1930’s - </a:t>
            </a:r>
            <a:r>
              <a:rPr lang="en-GB" sz="3200" b="1"/>
              <a:t>Dewey</a:t>
            </a:r>
            <a:r>
              <a:rPr lang="en-GB" sz="3200"/>
              <a:t> defined as:</a:t>
            </a:r>
          </a:p>
          <a:p>
            <a:pPr marL="0" indent="0" algn="ctr">
              <a:buNone/>
            </a:pPr>
            <a:r>
              <a:rPr lang="en-GB" sz="3200" i="1"/>
              <a:t>“Active, persistent and careful consideration of any belief or supposed form of knowledge in the light of the grounds that support it and the further conclusions to which it tends” (1933, p118)</a:t>
            </a:r>
          </a:p>
          <a:p>
            <a:pPr marL="0" indent="0">
              <a:buNone/>
            </a:pPr>
            <a:endParaRPr lang="en-GB" sz="3200" i="1"/>
          </a:p>
          <a:p>
            <a:pPr marL="0" indent="0">
              <a:buNone/>
            </a:pPr>
            <a:r>
              <a:rPr lang="en-GB" sz="3200"/>
              <a:t>2009 – </a:t>
            </a:r>
            <a:r>
              <a:rPr lang="en-GB" sz="3200" b="1"/>
              <a:t>Judge et al </a:t>
            </a:r>
            <a:r>
              <a:rPr lang="en-GB" sz="3200"/>
              <a:t>defined as:</a:t>
            </a:r>
          </a:p>
          <a:p>
            <a:pPr marL="0" indent="0">
              <a:buNone/>
            </a:pPr>
            <a:r>
              <a:rPr lang="en-GB" sz="3200" i="1"/>
              <a:t>“questioning, challenging approach to knowledge and perceived wisdom which involves examining ideas and information from an objective position and then questioning this information in the light of our own values, attitudes and personal philosophy” (2009, p2)</a:t>
            </a:r>
          </a:p>
          <a:p>
            <a:endParaRPr lang="en-GB"/>
          </a:p>
        </p:txBody>
      </p:sp>
      <p:pic>
        <p:nvPicPr>
          <p:cNvPr id="7" name="Picture 6">
            <a:extLst>
              <a:ext uri="{FF2B5EF4-FFF2-40B4-BE49-F238E27FC236}">
                <a16:creationId xmlns:a16="http://schemas.microsoft.com/office/drawing/2014/main" id="{8789A1C3-1A94-4B7F-89A4-11536522E909}"/>
              </a:ext>
            </a:extLst>
          </p:cNvPr>
          <p:cNvPicPr>
            <a:picLocks noChangeAspect="1"/>
          </p:cNvPicPr>
          <p:nvPr/>
        </p:nvPicPr>
        <p:blipFill>
          <a:blip r:embed="rId2"/>
          <a:stretch>
            <a:fillRect/>
          </a:stretch>
        </p:blipFill>
        <p:spPr>
          <a:xfrm>
            <a:off x="9701177" y="5257799"/>
            <a:ext cx="2274368" cy="1340767"/>
          </a:xfrm>
          <a:prstGeom prst="rect">
            <a:avLst/>
          </a:prstGeom>
        </p:spPr>
      </p:pic>
    </p:spTree>
    <p:extLst>
      <p:ext uri="{BB962C8B-B14F-4D97-AF65-F5344CB8AC3E}">
        <p14:creationId xmlns:p14="http://schemas.microsoft.com/office/powerpoint/2010/main" val="343611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anim calcmode="lin" valueType="num">
                                      <p:cBhvr>
                                        <p:cTn id="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1000"/>
                                        <p:tgtEl>
                                          <p:spTgt spid="6">
                                            <p:txEl>
                                              <p:pRg st="2" end="2"/>
                                            </p:txEl>
                                          </p:spTgt>
                                        </p:tgtEl>
                                      </p:cBhvr>
                                    </p:animEffect>
                                    <p:anim calcmode="lin" valueType="num">
                                      <p:cBhvr>
                                        <p:cTn id="1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fade">
                                      <p:cBhvr>
                                        <p:cTn id="19" dur="1000"/>
                                        <p:tgtEl>
                                          <p:spTgt spid="6">
                                            <p:txEl>
                                              <p:pRg st="4" end="4"/>
                                            </p:txEl>
                                          </p:spTgt>
                                        </p:tgtEl>
                                      </p:cBhvr>
                                    </p:animEffect>
                                    <p:anim calcmode="lin" valueType="num">
                                      <p:cBhvr>
                                        <p:cTn id="2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5" end="5"/>
                                            </p:txEl>
                                          </p:spTgt>
                                        </p:tgtEl>
                                        <p:attrNameLst>
                                          <p:attrName>style.visibility</p:attrName>
                                        </p:attrNameLst>
                                      </p:cBhvr>
                                      <p:to>
                                        <p:strVal val="visible"/>
                                      </p:to>
                                    </p:set>
                                    <p:animEffect transition="in" filter="fade">
                                      <p:cBhvr>
                                        <p:cTn id="24" dur="1000"/>
                                        <p:tgtEl>
                                          <p:spTgt spid="6">
                                            <p:txEl>
                                              <p:pRg st="5" end="5"/>
                                            </p:txEl>
                                          </p:spTgt>
                                        </p:tgtEl>
                                      </p:cBhvr>
                                    </p:animEffect>
                                    <p:anim calcmode="lin" valueType="num">
                                      <p:cBhvr>
                                        <p:cTn id="2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4CE8-541D-4BE3-86BC-BBFFE5E59778}"/>
              </a:ext>
            </a:extLst>
          </p:cNvPr>
          <p:cNvSpPr>
            <a:spLocks noGrp="1"/>
          </p:cNvSpPr>
          <p:nvPr>
            <p:ph type="title"/>
          </p:nvPr>
        </p:nvSpPr>
        <p:spPr>
          <a:solidFill>
            <a:srgbClr val="002060"/>
          </a:solidFill>
        </p:spPr>
        <p:txBody>
          <a:bodyPr/>
          <a:lstStyle/>
          <a:p>
            <a:r>
              <a:rPr lang="en-GB">
                <a:solidFill>
                  <a:schemeClr val="bg1"/>
                </a:solidFill>
              </a:rPr>
              <a:t>Cottrell (2005)  - Critical thinking</a:t>
            </a:r>
          </a:p>
        </p:txBody>
      </p:sp>
      <p:sp>
        <p:nvSpPr>
          <p:cNvPr id="3" name="Content Placeholder 2">
            <a:extLst>
              <a:ext uri="{FF2B5EF4-FFF2-40B4-BE49-F238E27FC236}">
                <a16:creationId xmlns:a16="http://schemas.microsoft.com/office/drawing/2014/main" id="{7301EB3C-A333-4613-A756-8A3990963954}"/>
              </a:ext>
            </a:extLst>
          </p:cNvPr>
          <p:cNvSpPr>
            <a:spLocks noGrp="1"/>
          </p:cNvSpPr>
          <p:nvPr>
            <p:ph idx="1"/>
          </p:nvPr>
        </p:nvSpPr>
        <p:spPr/>
        <p:txBody>
          <a:bodyPr>
            <a:normAutofit fontScale="62500" lnSpcReduction="20000"/>
          </a:bodyPr>
          <a:lstStyle/>
          <a:p>
            <a:pPr marL="0" indent="0">
              <a:buNone/>
            </a:pPr>
            <a:r>
              <a:rPr lang="en-GB" sz="3200"/>
              <a:t>Identifies range of skills and attitudes that constitute critical thinking:</a:t>
            </a:r>
          </a:p>
          <a:p>
            <a:pPr marL="457200" indent="-457200">
              <a:buAutoNum type="arabicPeriod"/>
            </a:pPr>
            <a:r>
              <a:rPr lang="en-GB" sz="3200"/>
              <a:t>Identifying other people’s positions, arguments and conclusions</a:t>
            </a:r>
          </a:p>
          <a:p>
            <a:pPr marL="457200" indent="-457200">
              <a:buAutoNum type="arabicPeriod"/>
            </a:pPr>
            <a:r>
              <a:rPr lang="en-GB" sz="3200"/>
              <a:t>Evaluating the evidence for alternative points of view</a:t>
            </a:r>
          </a:p>
          <a:p>
            <a:pPr marL="457200" indent="-457200">
              <a:buAutoNum type="arabicPeriod"/>
            </a:pPr>
            <a:r>
              <a:rPr lang="en-GB" sz="3200"/>
              <a:t>Weighing up opposing arguments and evidence fairly</a:t>
            </a:r>
          </a:p>
          <a:p>
            <a:pPr marL="457200" indent="-457200">
              <a:buAutoNum type="arabicPeriod"/>
            </a:pPr>
            <a:r>
              <a:rPr lang="en-GB" sz="3200"/>
              <a:t>Being able to read between the lines, seeing behind surfaces and identifying false or unfair assumptions</a:t>
            </a:r>
          </a:p>
          <a:p>
            <a:pPr marL="457200" indent="-457200">
              <a:buAutoNum type="arabicPeriod"/>
            </a:pPr>
            <a:r>
              <a:rPr lang="en-GB" sz="3200"/>
              <a:t>Recognising techniques used to make certain positions more appealing than others, i.e. false logic </a:t>
            </a:r>
          </a:p>
          <a:p>
            <a:pPr marL="457200" indent="-457200">
              <a:buAutoNum type="arabicPeriod"/>
            </a:pPr>
            <a:r>
              <a:rPr lang="en-GB" sz="3200"/>
              <a:t>Reflecting on issues in a structured way, bringing logic and insight to bear</a:t>
            </a:r>
          </a:p>
          <a:p>
            <a:pPr marL="457200" indent="-457200">
              <a:buAutoNum type="arabicPeriod"/>
            </a:pPr>
            <a:r>
              <a:rPr lang="en-GB" sz="3200"/>
              <a:t>Drawing conclusions about whether arguments are valid and justifiable, based on good evidence and sensible assumptions</a:t>
            </a:r>
          </a:p>
          <a:p>
            <a:pPr marL="457200" indent="-457200">
              <a:buAutoNum type="arabicPeriod"/>
            </a:pPr>
            <a:r>
              <a:rPr lang="en-GB" sz="3200"/>
              <a:t>Presenting a point of view in a structured, clear, well reasoned way that convinces others</a:t>
            </a:r>
            <a:endParaRPr lang="en-GB"/>
          </a:p>
        </p:txBody>
      </p:sp>
    </p:spTree>
    <p:extLst>
      <p:ext uri="{BB962C8B-B14F-4D97-AF65-F5344CB8AC3E}">
        <p14:creationId xmlns:p14="http://schemas.microsoft.com/office/powerpoint/2010/main" val="426470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anim calcmode="lin" valueType="num">
                                      <p:cBhvr>
                                        <p:cTn id="3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1000"/>
                                        <p:tgtEl>
                                          <p:spTgt spid="3">
                                            <p:txEl>
                                              <p:pRg st="8" end="8"/>
                                            </p:txEl>
                                          </p:spTgt>
                                        </p:tgtEl>
                                      </p:cBhvr>
                                    </p:animEffect>
                                    <p:anim calcmode="lin" valueType="num">
                                      <p:cBhvr>
                                        <p:cTn id="4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74C15E-4E28-4EED-874F-5E0404ADE08E}"/>
              </a:ext>
            </a:extLst>
          </p:cNvPr>
          <p:cNvSpPr>
            <a:spLocks noGrp="1"/>
          </p:cNvSpPr>
          <p:nvPr>
            <p:ph type="title"/>
          </p:nvPr>
        </p:nvSpPr>
        <p:spPr>
          <a:solidFill>
            <a:srgbClr val="002060"/>
          </a:solidFill>
        </p:spPr>
        <p:txBody>
          <a:bodyPr/>
          <a:lstStyle/>
          <a:p>
            <a:r>
              <a:rPr lang="en-GB">
                <a:solidFill>
                  <a:schemeClr val="bg1"/>
                </a:solidFill>
              </a:rPr>
              <a:t>Identifying and analysing an argument</a:t>
            </a:r>
          </a:p>
        </p:txBody>
      </p:sp>
      <p:sp>
        <p:nvSpPr>
          <p:cNvPr id="5" name="Content Placeholder 4">
            <a:extLst>
              <a:ext uri="{FF2B5EF4-FFF2-40B4-BE49-F238E27FC236}">
                <a16:creationId xmlns:a16="http://schemas.microsoft.com/office/drawing/2014/main" id="{6F352896-A019-4713-9271-C773267E213C}"/>
              </a:ext>
            </a:extLst>
          </p:cNvPr>
          <p:cNvSpPr>
            <a:spLocks noGrp="1"/>
          </p:cNvSpPr>
          <p:nvPr>
            <p:ph sz="half" idx="1"/>
          </p:nvPr>
        </p:nvSpPr>
        <p:spPr/>
        <p:txBody>
          <a:bodyPr>
            <a:normAutofit fontScale="92500" lnSpcReduction="20000"/>
          </a:bodyPr>
          <a:lstStyle/>
          <a:p>
            <a:r>
              <a:rPr lang="en-GB" b="1" i="1"/>
              <a:t>What is an argument?</a:t>
            </a:r>
          </a:p>
          <a:p>
            <a:pPr marL="0" indent="0">
              <a:buNone/>
            </a:pPr>
            <a:endParaRPr lang="en-GB"/>
          </a:p>
          <a:p>
            <a:pPr marL="0" indent="0">
              <a:buNone/>
            </a:pPr>
            <a:r>
              <a:rPr lang="en-GB"/>
              <a:t>Disagreement or dispute</a:t>
            </a:r>
          </a:p>
          <a:p>
            <a:endParaRPr lang="en-GB"/>
          </a:p>
        </p:txBody>
      </p:sp>
      <p:sp>
        <p:nvSpPr>
          <p:cNvPr id="6" name="Content Placeholder 5">
            <a:extLst>
              <a:ext uri="{FF2B5EF4-FFF2-40B4-BE49-F238E27FC236}">
                <a16:creationId xmlns:a16="http://schemas.microsoft.com/office/drawing/2014/main" id="{53A18B29-2442-47F7-BDEF-29553EE7C58D}"/>
              </a:ext>
            </a:extLst>
          </p:cNvPr>
          <p:cNvSpPr>
            <a:spLocks noGrp="1"/>
          </p:cNvSpPr>
          <p:nvPr>
            <p:ph sz="half" idx="2"/>
          </p:nvPr>
        </p:nvSpPr>
        <p:spPr/>
        <p:txBody>
          <a:bodyPr>
            <a:normAutofit fontScale="92500" lnSpcReduction="20000"/>
          </a:bodyPr>
          <a:lstStyle/>
          <a:p>
            <a:r>
              <a:rPr lang="en-GB" b="1" i="1"/>
              <a:t>What is an academic argument?</a:t>
            </a:r>
          </a:p>
          <a:p>
            <a:pPr marL="0" indent="0">
              <a:buNone/>
            </a:pPr>
            <a:endParaRPr lang="en-GB"/>
          </a:p>
          <a:p>
            <a:pPr marL="0" indent="0">
              <a:buNone/>
            </a:pPr>
            <a:r>
              <a:rPr lang="en-GB"/>
              <a:t>An attempt to persuade others (of the validity of a conclusion) by offering at least one reason that supports that conclusion.</a:t>
            </a:r>
          </a:p>
          <a:p>
            <a:pPr marL="0" indent="0">
              <a:buNone/>
            </a:pPr>
            <a:endParaRPr lang="en-GB"/>
          </a:p>
          <a:p>
            <a:pPr marL="0" indent="0">
              <a:buNone/>
            </a:pPr>
            <a:r>
              <a:rPr lang="en-GB" sz="2000" i="1"/>
              <a:t>i.e. an argument begins with an issue, which is followed by a line of thinking/reasoning, leads to a conclusion</a:t>
            </a:r>
          </a:p>
          <a:p>
            <a:endParaRPr lang="en-GB"/>
          </a:p>
        </p:txBody>
      </p:sp>
      <p:pic>
        <p:nvPicPr>
          <p:cNvPr id="7" name="Picture 2">
            <a:extLst>
              <a:ext uri="{FF2B5EF4-FFF2-40B4-BE49-F238E27FC236}">
                <a16:creationId xmlns:a16="http://schemas.microsoft.com/office/drawing/2014/main" id="{9548B1EB-E240-4AB6-B2D3-E3FE181A20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7504" y="2945921"/>
            <a:ext cx="3095625" cy="2482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738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1000"/>
                                        <p:tgtEl>
                                          <p:spTgt spid="6">
                                            <p:txEl>
                                              <p:pRg st="0" end="0"/>
                                            </p:txEl>
                                          </p:spTgt>
                                        </p:tgtEl>
                                      </p:cBhvr>
                                    </p:animEffect>
                                    <p:anim calcmode="lin" valueType="num">
                                      <p:cBhvr>
                                        <p:cTn id="2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1000"/>
                                        <p:tgtEl>
                                          <p:spTgt spid="6">
                                            <p:txEl>
                                              <p:pRg st="2" end="2"/>
                                            </p:txEl>
                                          </p:spTgt>
                                        </p:tgtEl>
                                      </p:cBhvr>
                                    </p:animEffect>
                                    <p:anim calcmode="lin" valueType="num">
                                      <p:cBhvr>
                                        <p:cTn id="2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EC3B-2F7B-40A8-8BE0-B0E8C9DC6BC8}"/>
              </a:ext>
            </a:extLst>
          </p:cNvPr>
          <p:cNvSpPr>
            <a:spLocks noGrp="1"/>
          </p:cNvSpPr>
          <p:nvPr>
            <p:ph type="title"/>
          </p:nvPr>
        </p:nvSpPr>
        <p:spPr>
          <a:solidFill>
            <a:srgbClr val="002060"/>
          </a:solidFill>
        </p:spPr>
        <p:txBody>
          <a:bodyPr/>
          <a:lstStyle/>
          <a:p>
            <a:r>
              <a:rPr lang="en-GB">
                <a:solidFill>
                  <a:schemeClr val="bg1"/>
                </a:solidFill>
              </a:rPr>
              <a:t>Evaluating the evidence of an argument</a:t>
            </a:r>
          </a:p>
        </p:txBody>
      </p:sp>
      <p:sp>
        <p:nvSpPr>
          <p:cNvPr id="3" name="Content Placeholder 2">
            <a:extLst>
              <a:ext uri="{FF2B5EF4-FFF2-40B4-BE49-F238E27FC236}">
                <a16:creationId xmlns:a16="http://schemas.microsoft.com/office/drawing/2014/main" id="{F5929821-5648-4973-9A57-587B7CCB3E95}"/>
              </a:ext>
            </a:extLst>
          </p:cNvPr>
          <p:cNvSpPr>
            <a:spLocks noGrp="1"/>
          </p:cNvSpPr>
          <p:nvPr>
            <p:ph sz="half" idx="1"/>
          </p:nvPr>
        </p:nvSpPr>
        <p:spPr/>
        <p:txBody>
          <a:bodyPr/>
          <a:lstStyle/>
          <a:p>
            <a:r>
              <a:rPr lang="en-GB"/>
              <a:t>The author</a:t>
            </a:r>
          </a:p>
          <a:p>
            <a:r>
              <a:rPr lang="en-GB"/>
              <a:t>Specialist knowledge</a:t>
            </a:r>
          </a:p>
          <a:p>
            <a:r>
              <a:rPr lang="en-GB"/>
              <a:t>Bias and hidden agendas</a:t>
            </a:r>
          </a:p>
          <a:p>
            <a:r>
              <a:rPr lang="en-GB"/>
              <a:t>Ambiguity</a:t>
            </a:r>
          </a:p>
          <a:p>
            <a:r>
              <a:rPr lang="en-GB"/>
              <a:t>Inconsistency</a:t>
            </a:r>
          </a:p>
          <a:p>
            <a:r>
              <a:rPr lang="en-GB"/>
              <a:t>Fact or opinion</a:t>
            </a:r>
          </a:p>
          <a:p>
            <a:endParaRPr lang="en-GB"/>
          </a:p>
        </p:txBody>
      </p:sp>
      <p:sp>
        <p:nvSpPr>
          <p:cNvPr id="4" name="Content Placeholder 3">
            <a:extLst>
              <a:ext uri="{FF2B5EF4-FFF2-40B4-BE49-F238E27FC236}">
                <a16:creationId xmlns:a16="http://schemas.microsoft.com/office/drawing/2014/main" id="{61C4AB31-2724-438C-BB98-526002AC53C5}"/>
              </a:ext>
            </a:extLst>
          </p:cNvPr>
          <p:cNvSpPr>
            <a:spLocks noGrp="1"/>
          </p:cNvSpPr>
          <p:nvPr>
            <p:ph sz="half" idx="2"/>
          </p:nvPr>
        </p:nvSpPr>
        <p:spPr/>
        <p:txBody>
          <a:bodyPr/>
          <a:lstStyle/>
          <a:p>
            <a:endParaRPr lang="en-GB"/>
          </a:p>
        </p:txBody>
      </p:sp>
      <p:pic>
        <p:nvPicPr>
          <p:cNvPr id="6" name="Picture 2" descr="A picture containing text&#10;&#10;Description automatically generated">
            <a:extLst>
              <a:ext uri="{FF2B5EF4-FFF2-40B4-BE49-F238E27FC236}">
                <a16:creationId xmlns:a16="http://schemas.microsoft.com/office/drawing/2014/main" id="{510B1322-4DA4-71EB-7D05-A2B4A5FC85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7129" y="1628297"/>
            <a:ext cx="4603750" cy="3664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372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8B276-D9D9-4FF2-A992-B95FB91E82E1}"/>
              </a:ext>
            </a:extLst>
          </p:cNvPr>
          <p:cNvSpPr>
            <a:spLocks noGrp="1"/>
          </p:cNvSpPr>
          <p:nvPr>
            <p:ph type="title"/>
          </p:nvPr>
        </p:nvSpPr>
        <p:spPr>
          <a:solidFill>
            <a:srgbClr val="002060"/>
          </a:solidFill>
        </p:spPr>
        <p:txBody>
          <a:bodyPr/>
          <a:lstStyle/>
          <a:p>
            <a:r>
              <a:rPr lang="en-GB">
                <a:solidFill>
                  <a:schemeClr val="bg1"/>
                </a:solidFill>
              </a:rPr>
              <a:t>Group Task</a:t>
            </a:r>
          </a:p>
        </p:txBody>
      </p:sp>
      <p:sp>
        <p:nvSpPr>
          <p:cNvPr id="3" name="Content Placeholder 2">
            <a:extLst>
              <a:ext uri="{FF2B5EF4-FFF2-40B4-BE49-F238E27FC236}">
                <a16:creationId xmlns:a16="http://schemas.microsoft.com/office/drawing/2014/main" id="{7A28F820-C22D-483B-A798-4A6EC29E7BF8}"/>
              </a:ext>
            </a:extLst>
          </p:cNvPr>
          <p:cNvSpPr>
            <a:spLocks noGrp="1"/>
          </p:cNvSpPr>
          <p:nvPr>
            <p:ph sz="half" idx="1"/>
          </p:nvPr>
        </p:nvSpPr>
        <p:spPr/>
        <p:txBody>
          <a:bodyPr vert="horz" lIns="91440" tIns="45720" rIns="91440" bIns="45720" rtlCol="0" anchor="t">
            <a:normAutofit/>
          </a:bodyPr>
          <a:lstStyle/>
          <a:p>
            <a:pPr marL="0" indent="0">
              <a:buNone/>
            </a:pPr>
            <a:r>
              <a:rPr lang="en-GB"/>
              <a:t>How would you critically question the following claim:</a:t>
            </a:r>
            <a:endParaRPr lang="en-US"/>
          </a:p>
          <a:p>
            <a:pPr marL="0" indent="0">
              <a:buNone/>
            </a:pPr>
            <a:endParaRPr lang="en-GB"/>
          </a:p>
          <a:p>
            <a:pPr marL="0" indent="0" algn="ctr">
              <a:buNone/>
            </a:pPr>
            <a:endParaRPr lang="en-GB" b="1" i="1">
              <a:solidFill>
                <a:srgbClr val="7030A0"/>
              </a:solidFill>
            </a:endParaRPr>
          </a:p>
          <a:p>
            <a:endParaRPr lang="en-GB"/>
          </a:p>
        </p:txBody>
      </p:sp>
      <p:sp>
        <p:nvSpPr>
          <p:cNvPr id="5" name="Content Placeholder 4">
            <a:extLst>
              <a:ext uri="{FF2B5EF4-FFF2-40B4-BE49-F238E27FC236}">
                <a16:creationId xmlns:a16="http://schemas.microsoft.com/office/drawing/2014/main" id="{77D772F5-8C87-5438-09E4-761FBEB7F58A}"/>
              </a:ext>
            </a:extLst>
          </p:cNvPr>
          <p:cNvSpPr>
            <a:spLocks noGrp="1"/>
          </p:cNvSpPr>
          <p:nvPr>
            <p:ph sz="half" idx="2"/>
          </p:nvPr>
        </p:nvSpPr>
        <p:spPr/>
        <p:txBody>
          <a:bodyPr vert="horz" lIns="91440" tIns="45720" rIns="91440" bIns="45720" rtlCol="0" anchor="t">
            <a:normAutofit/>
          </a:bodyPr>
          <a:lstStyle/>
          <a:p>
            <a:pPr marL="0" indent="0">
              <a:buNone/>
            </a:pPr>
            <a:endParaRPr lang="en-GB" b="1">
              <a:ea typeface="+mn-lt"/>
              <a:cs typeface="+mn-lt"/>
            </a:endParaRPr>
          </a:p>
          <a:p>
            <a:pPr marL="0" indent="0">
              <a:buNone/>
            </a:pPr>
            <a:endParaRPr lang="en-GB" b="1">
              <a:ea typeface="+mn-lt"/>
              <a:cs typeface="+mn-lt"/>
            </a:endParaRPr>
          </a:p>
          <a:p>
            <a:pPr marL="0" indent="0" algn="ctr">
              <a:buNone/>
            </a:pPr>
            <a:r>
              <a:rPr lang="en-GB" b="1">
                <a:ea typeface="+mn-lt"/>
                <a:cs typeface="+mn-lt"/>
              </a:rPr>
              <a:t>‘</a:t>
            </a:r>
            <a:r>
              <a:rPr lang="en-GB" b="1" i="1">
                <a:solidFill>
                  <a:srgbClr val="7030A0"/>
                </a:solidFill>
                <a:ea typeface="+mn-lt"/>
                <a:cs typeface="+mn-lt"/>
              </a:rPr>
              <a:t>In the last year crime figures have dropped by 10 per cent’.</a:t>
            </a:r>
            <a:endParaRPr lang="en-GB"/>
          </a:p>
        </p:txBody>
      </p:sp>
      <p:pic>
        <p:nvPicPr>
          <p:cNvPr id="4" name="Picture 3">
            <a:extLst>
              <a:ext uri="{FF2B5EF4-FFF2-40B4-BE49-F238E27FC236}">
                <a16:creationId xmlns:a16="http://schemas.microsoft.com/office/drawing/2014/main" id="{B96FDA1B-1FC9-4763-8ABC-90A843AB6DBF}"/>
              </a:ext>
            </a:extLst>
          </p:cNvPr>
          <p:cNvPicPr>
            <a:picLocks noChangeAspect="1"/>
          </p:cNvPicPr>
          <p:nvPr/>
        </p:nvPicPr>
        <p:blipFill>
          <a:blip r:embed="rId2"/>
          <a:stretch>
            <a:fillRect/>
          </a:stretch>
        </p:blipFill>
        <p:spPr>
          <a:xfrm>
            <a:off x="1554025" y="3000375"/>
            <a:ext cx="2543449" cy="2295856"/>
          </a:xfrm>
          <a:prstGeom prst="rect">
            <a:avLst/>
          </a:prstGeom>
        </p:spPr>
      </p:pic>
    </p:spTree>
    <p:extLst>
      <p:ext uri="{BB962C8B-B14F-4D97-AF65-F5344CB8AC3E}">
        <p14:creationId xmlns:p14="http://schemas.microsoft.com/office/powerpoint/2010/main" val="876846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B2498-6ED5-4EC4-8879-C196BD8CAB5D}"/>
              </a:ext>
            </a:extLst>
          </p:cNvPr>
          <p:cNvSpPr>
            <a:spLocks noGrp="1"/>
          </p:cNvSpPr>
          <p:nvPr>
            <p:ph type="title"/>
          </p:nvPr>
        </p:nvSpPr>
        <p:spPr>
          <a:solidFill>
            <a:srgbClr val="002060"/>
          </a:solidFill>
        </p:spPr>
        <p:txBody>
          <a:bodyPr/>
          <a:lstStyle/>
          <a:p>
            <a:r>
              <a:rPr lang="en-GB">
                <a:solidFill>
                  <a:schemeClr val="bg1"/>
                </a:solidFill>
              </a:rPr>
              <a:t>Suggestions…</a:t>
            </a:r>
          </a:p>
        </p:txBody>
      </p:sp>
      <p:sp>
        <p:nvSpPr>
          <p:cNvPr id="3" name="Content Placeholder 2">
            <a:extLst>
              <a:ext uri="{FF2B5EF4-FFF2-40B4-BE49-F238E27FC236}">
                <a16:creationId xmlns:a16="http://schemas.microsoft.com/office/drawing/2014/main" id="{34C5C534-F25E-4417-9EDE-4FBDA0BD971B}"/>
              </a:ext>
            </a:extLst>
          </p:cNvPr>
          <p:cNvSpPr>
            <a:spLocks noGrp="1"/>
          </p:cNvSpPr>
          <p:nvPr>
            <p:ph sz="half" idx="1"/>
          </p:nvPr>
        </p:nvSpPr>
        <p:spPr/>
        <p:txBody>
          <a:bodyPr vert="horz" lIns="91440" tIns="45720" rIns="91440" bIns="45720" rtlCol="0" anchor="t">
            <a:normAutofit fontScale="40000" lnSpcReduction="20000"/>
          </a:bodyPr>
          <a:lstStyle/>
          <a:p>
            <a:endParaRPr lang="en-GB" sz="5100"/>
          </a:p>
          <a:p>
            <a:r>
              <a:rPr lang="en-GB" sz="5100"/>
              <a:t>What is meant by CRIME? It could be that certain acts, previously considered as a crime are no longer so</a:t>
            </a:r>
            <a:endParaRPr lang="en-GB"/>
          </a:p>
          <a:p>
            <a:r>
              <a:rPr lang="en-GB" sz="5100"/>
              <a:t>HAS there been a drop in reported crime? Or is it still going on but we don’t know about it</a:t>
            </a:r>
          </a:p>
          <a:p>
            <a:r>
              <a:rPr lang="en-GB" sz="5100"/>
              <a:t>What does 10% mean? Is it likely to have an impact? Is 10% just an average drop – which means some may go up?</a:t>
            </a:r>
          </a:p>
          <a:p>
            <a:r>
              <a:rPr lang="en-GB" sz="5100"/>
              <a:t>Who made the claim? Newspaper or H.O</a:t>
            </a:r>
            <a:r>
              <a:rPr lang="en-GB" sz="3800"/>
              <a:t>.</a:t>
            </a:r>
          </a:p>
          <a:p>
            <a:endParaRPr lang="en-GB"/>
          </a:p>
        </p:txBody>
      </p:sp>
      <p:sp>
        <p:nvSpPr>
          <p:cNvPr id="4" name="Content Placeholder 3">
            <a:extLst>
              <a:ext uri="{FF2B5EF4-FFF2-40B4-BE49-F238E27FC236}">
                <a16:creationId xmlns:a16="http://schemas.microsoft.com/office/drawing/2014/main" id="{30CEB057-DD23-4538-A343-CE417DC9B107}"/>
              </a:ext>
            </a:extLst>
          </p:cNvPr>
          <p:cNvSpPr>
            <a:spLocks noGrp="1"/>
          </p:cNvSpPr>
          <p:nvPr>
            <p:ph sz="half" idx="2"/>
          </p:nvPr>
        </p:nvSpPr>
        <p:spPr/>
        <p:txBody>
          <a:bodyPr vert="horz" lIns="91440" tIns="45720" rIns="91440" bIns="45720" rtlCol="0" anchor="t">
            <a:normAutofit fontScale="40000" lnSpcReduction="20000"/>
          </a:bodyPr>
          <a:lstStyle/>
          <a:p>
            <a:endParaRPr lang="en-GB" sz="5000"/>
          </a:p>
          <a:p>
            <a:r>
              <a:rPr lang="en-GB" sz="5000"/>
              <a:t>Was the drop in crime nationwide or just within one particular area?</a:t>
            </a:r>
            <a:endParaRPr lang="en-GB"/>
          </a:p>
          <a:p>
            <a:r>
              <a:rPr lang="en-GB" sz="5000"/>
              <a:t>How recent is the claim and/or statistics? Always look for up to date figures/data</a:t>
            </a:r>
          </a:p>
          <a:p>
            <a:r>
              <a:rPr lang="en-GB" sz="5000"/>
              <a:t>Are there other reports that support the claim or claim other stats</a:t>
            </a:r>
          </a:p>
          <a:p>
            <a:r>
              <a:rPr lang="en-GB" sz="5000">
                <a:solidFill>
                  <a:srgbClr val="FF0000"/>
                </a:solidFill>
              </a:rPr>
              <a:t>DON’T just accept what you are told….QUESTION IT!</a:t>
            </a:r>
          </a:p>
          <a:p>
            <a:endParaRPr lang="en-GB"/>
          </a:p>
        </p:txBody>
      </p:sp>
    </p:spTree>
    <p:extLst>
      <p:ext uri="{BB962C8B-B14F-4D97-AF65-F5344CB8AC3E}">
        <p14:creationId xmlns:p14="http://schemas.microsoft.com/office/powerpoint/2010/main" val="3372372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9A69DF-F69D-42BB-BE29-246AA8A97878}"/>
              </a:ext>
            </a:extLst>
          </p:cNvPr>
          <p:cNvSpPr>
            <a:spLocks noGrp="1"/>
          </p:cNvSpPr>
          <p:nvPr>
            <p:ph type="title"/>
          </p:nvPr>
        </p:nvSpPr>
        <p:spPr>
          <a:solidFill>
            <a:srgbClr val="002060"/>
          </a:solidFill>
        </p:spPr>
        <p:txBody>
          <a:bodyPr/>
          <a:lstStyle/>
          <a:p>
            <a:r>
              <a:rPr lang="en-GB">
                <a:solidFill>
                  <a:schemeClr val="bg1"/>
                </a:solidFill>
              </a:rPr>
              <a:t>Applying critical thinking to your work</a:t>
            </a:r>
          </a:p>
        </p:txBody>
      </p:sp>
      <p:sp>
        <p:nvSpPr>
          <p:cNvPr id="5" name="Content Placeholder 4">
            <a:extLst>
              <a:ext uri="{FF2B5EF4-FFF2-40B4-BE49-F238E27FC236}">
                <a16:creationId xmlns:a16="http://schemas.microsoft.com/office/drawing/2014/main" id="{0440635A-5EC5-4CB2-BBBD-90BB11AD8265}"/>
              </a:ext>
            </a:extLst>
          </p:cNvPr>
          <p:cNvSpPr>
            <a:spLocks noGrp="1"/>
          </p:cNvSpPr>
          <p:nvPr>
            <p:ph sz="half" idx="1"/>
          </p:nvPr>
        </p:nvSpPr>
        <p:spPr/>
        <p:txBody>
          <a:bodyPr>
            <a:normAutofit fontScale="92500" lnSpcReduction="20000"/>
          </a:bodyPr>
          <a:lstStyle/>
          <a:p>
            <a:r>
              <a:rPr lang="en-GB" sz="2400"/>
              <a:t>Try to convince your readers of your view/conclusion by offering appropriate, logical reasoning</a:t>
            </a:r>
          </a:p>
          <a:p>
            <a:r>
              <a:rPr lang="en-GB" sz="2400"/>
              <a:t>Take a step back from your work – pretend to disagree with the conclusion –</a:t>
            </a:r>
          </a:p>
          <a:p>
            <a:pPr lvl="1"/>
            <a:r>
              <a:rPr lang="en-GB" sz="2000"/>
              <a:t>Where can you see the gaps in your argument, which elements are weak/not supported well</a:t>
            </a:r>
          </a:p>
          <a:p>
            <a:pPr lvl="1"/>
            <a:r>
              <a:rPr lang="en-GB" sz="2000"/>
              <a:t>List all the reasons leading to your conclusion – adequate/sufficient?</a:t>
            </a:r>
          </a:p>
          <a:p>
            <a:r>
              <a:rPr lang="en-GB" sz="2400"/>
              <a:t>Be careful using general statements – ‘all, every, never, always’ – do you have the evidence to make the claim?</a:t>
            </a:r>
          </a:p>
          <a:p>
            <a:endParaRPr lang="en-GB"/>
          </a:p>
        </p:txBody>
      </p:sp>
      <p:sp>
        <p:nvSpPr>
          <p:cNvPr id="6" name="Content Placeholder 5">
            <a:extLst>
              <a:ext uri="{FF2B5EF4-FFF2-40B4-BE49-F238E27FC236}">
                <a16:creationId xmlns:a16="http://schemas.microsoft.com/office/drawing/2014/main" id="{710AA79F-D7AC-4229-B508-20A3D08B399E}"/>
              </a:ext>
            </a:extLst>
          </p:cNvPr>
          <p:cNvSpPr>
            <a:spLocks noGrp="1"/>
          </p:cNvSpPr>
          <p:nvPr>
            <p:ph sz="half" idx="2"/>
          </p:nvPr>
        </p:nvSpPr>
        <p:spPr/>
        <p:txBody>
          <a:bodyPr>
            <a:normAutofit fontScale="92500" lnSpcReduction="20000"/>
          </a:bodyPr>
          <a:lstStyle/>
          <a:p>
            <a:r>
              <a:rPr lang="en-GB"/>
              <a:t>Keep your argument factual</a:t>
            </a:r>
          </a:p>
          <a:p>
            <a:endParaRPr lang="en-GB"/>
          </a:p>
        </p:txBody>
      </p:sp>
      <p:pic>
        <p:nvPicPr>
          <p:cNvPr id="2" name="Picture 2">
            <a:extLst>
              <a:ext uri="{FF2B5EF4-FFF2-40B4-BE49-F238E27FC236}">
                <a16:creationId xmlns:a16="http://schemas.microsoft.com/office/drawing/2014/main" id="{C250EEFA-D054-69E0-0893-F582363A598F}"/>
              </a:ext>
            </a:extLst>
          </p:cNvPr>
          <p:cNvPicPr>
            <a:picLocks noChangeAspect="1"/>
          </p:cNvPicPr>
          <p:nvPr/>
        </p:nvPicPr>
        <p:blipFill>
          <a:blip r:embed="rId2"/>
          <a:stretch>
            <a:fillRect/>
          </a:stretch>
        </p:blipFill>
        <p:spPr>
          <a:xfrm>
            <a:off x="7167563" y="2581276"/>
            <a:ext cx="3825875" cy="2544762"/>
          </a:xfrm>
          <a:prstGeom prst="rect">
            <a:avLst/>
          </a:prstGeom>
        </p:spPr>
      </p:pic>
    </p:spTree>
    <p:extLst>
      <p:ext uri="{BB962C8B-B14F-4D97-AF65-F5344CB8AC3E}">
        <p14:creationId xmlns:p14="http://schemas.microsoft.com/office/powerpoint/2010/main" val="105362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1000"/>
                                        <p:tgtEl>
                                          <p:spTgt spid="5">
                                            <p:txEl>
                                              <p:pRg st="3" end="3"/>
                                            </p:txEl>
                                          </p:spTgt>
                                        </p:tgtEl>
                                      </p:cBhvr>
                                    </p:animEffect>
                                    <p:anim calcmode="lin" valueType="num">
                                      <p:cBhvr>
                                        <p:cTn id="2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6">
                                            <p:txEl>
                                              <p:pRg st="0" end="0"/>
                                            </p:txEl>
                                          </p:spTgt>
                                        </p:tgtEl>
                                        <p:attrNameLst>
                                          <p:attrName>style.visibility</p:attrName>
                                        </p:attrNameLst>
                                      </p:cBhvr>
                                      <p:to>
                                        <p:strVal val="visible"/>
                                      </p:to>
                                    </p:set>
                                    <p:animEffect transition="in" filter="fade">
                                      <p:cBhvr>
                                        <p:cTn id="38" dur="1000"/>
                                        <p:tgtEl>
                                          <p:spTgt spid="6">
                                            <p:txEl>
                                              <p:pRg st="0" end="0"/>
                                            </p:txEl>
                                          </p:spTgt>
                                        </p:tgtEl>
                                      </p:cBhvr>
                                    </p:animEffect>
                                    <p:anim calcmode="lin" valueType="num">
                                      <p:cBhvr>
                                        <p:cTn id="3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F7CA-BA7B-4672-9ABD-EC3AA0F1FD93}"/>
              </a:ext>
            </a:extLst>
          </p:cNvPr>
          <p:cNvSpPr>
            <a:spLocks noGrp="1"/>
          </p:cNvSpPr>
          <p:nvPr>
            <p:ph type="title"/>
          </p:nvPr>
        </p:nvSpPr>
        <p:spPr>
          <a:solidFill>
            <a:srgbClr val="002060"/>
          </a:solidFill>
        </p:spPr>
        <p:txBody>
          <a:bodyPr/>
          <a:lstStyle/>
          <a:p>
            <a:r>
              <a:rPr lang="en-GB">
                <a:solidFill>
                  <a:schemeClr val="bg1"/>
                </a:solidFill>
              </a:rPr>
              <a:t>If in doubt – question it!</a:t>
            </a:r>
          </a:p>
        </p:txBody>
      </p:sp>
      <p:pic>
        <p:nvPicPr>
          <p:cNvPr id="6" name="Content Placeholder 5">
            <a:extLst>
              <a:ext uri="{FF2B5EF4-FFF2-40B4-BE49-F238E27FC236}">
                <a16:creationId xmlns:a16="http://schemas.microsoft.com/office/drawing/2014/main" id="{1F2A262D-87C7-4ADE-9A9B-2E8AEAB18CC6}"/>
              </a:ext>
            </a:extLst>
          </p:cNvPr>
          <p:cNvPicPr>
            <a:picLocks noGrp="1" noChangeAspect="1"/>
          </p:cNvPicPr>
          <p:nvPr>
            <p:ph idx="1"/>
          </p:nvPr>
        </p:nvPicPr>
        <p:blipFill>
          <a:blip r:embed="rId2"/>
          <a:stretch>
            <a:fillRect/>
          </a:stretch>
        </p:blipFill>
        <p:spPr>
          <a:xfrm>
            <a:off x="3526313" y="1900126"/>
            <a:ext cx="5139373" cy="3316511"/>
          </a:xfrm>
          <a:prstGeom prst="rect">
            <a:avLst/>
          </a:prstGeom>
        </p:spPr>
      </p:pic>
    </p:spTree>
    <p:extLst>
      <p:ext uri="{BB962C8B-B14F-4D97-AF65-F5344CB8AC3E}">
        <p14:creationId xmlns:p14="http://schemas.microsoft.com/office/powerpoint/2010/main" val="1051950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B03E-F0B2-4E15-BE7D-6A052195EE75}"/>
              </a:ext>
            </a:extLst>
          </p:cNvPr>
          <p:cNvSpPr>
            <a:spLocks noGrp="1"/>
          </p:cNvSpPr>
          <p:nvPr>
            <p:ph type="title"/>
          </p:nvPr>
        </p:nvSpPr>
        <p:spPr>
          <a:solidFill>
            <a:srgbClr val="002060"/>
          </a:solidFill>
        </p:spPr>
        <p:txBody>
          <a:bodyPr/>
          <a:lstStyle/>
          <a:p>
            <a:r>
              <a:rPr lang="en-GB">
                <a:solidFill>
                  <a:schemeClr val="bg1"/>
                </a:solidFill>
              </a:rPr>
              <a:t>Academic Writing</a:t>
            </a:r>
          </a:p>
        </p:txBody>
      </p:sp>
      <p:sp>
        <p:nvSpPr>
          <p:cNvPr id="3" name="Content Placeholder 2">
            <a:extLst>
              <a:ext uri="{FF2B5EF4-FFF2-40B4-BE49-F238E27FC236}">
                <a16:creationId xmlns:a16="http://schemas.microsoft.com/office/drawing/2014/main" id="{DF062305-86B4-4BEA-B8AD-C9D189E314E6}"/>
              </a:ext>
            </a:extLst>
          </p:cNvPr>
          <p:cNvSpPr>
            <a:spLocks noGrp="1"/>
          </p:cNvSpPr>
          <p:nvPr>
            <p:ph idx="1"/>
          </p:nvPr>
        </p:nvSpPr>
        <p:spPr/>
        <p:txBody>
          <a:bodyPr/>
          <a:lstStyle/>
          <a:p>
            <a:r>
              <a:rPr lang="en-GB"/>
              <a:t>Differentiate between four different writing styles</a:t>
            </a:r>
          </a:p>
          <a:p>
            <a:r>
              <a:rPr lang="en-GB"/>
              <a:t>Able to identify process/content/limiting words</a:t>
            </a:r>
          </a:p>
          <a:p>
            <a:r>
              <a:rPr lang="en-GB"/>
              <a:t>Structure an essay/assignment</a:t>
            </a:r>
          </a:p>
          <a:p>
            <a:pPr marL="0" indent="0">
              <a:buNone/>
            </a:pPr>
            <a:endParaRPr lang="en-GB"/>
          </a:p>
        </p:txBody>
      </p:sp>
      <p:pic>
        <p:nvPicPr>
          <p:cNvPr id="4" name="Picture 4" descr="Text, whiteboard&#10;&#10;Description automatically generated">
            <a:extLst>
              <a:ext uri="{FF2B5EF4-FFF2-40B4-BE49-F238E27FC236}">
                <a16:creationId xmlns:a16="http://schemas.microsoft.com/office/drawing/2014/main" id="{0FA75BC8-FB83-E998-05ED-F4839BD25711}"/>
              </a:ext>
            </a:extLst>
          </p:cNvPr>
          <p:cNvPicPr>
            <a:picLocks noChangeAspect="1"/>
          </p:cNvPicPr>
          <p:nvPr/>
        </p:nvPicPr>
        <p:blipFill>
          <a:blip r:embed="rId2"/>
          <a:stretch>
            <a:fillRect/>
          </a:stretch>
        </p:blipFill>
        <p:spPr>
          <a:xfrm>
            <a:off x="8056563" y="2674938"/>
            <a:ext cx="3524250" cy="2952750"/>
          </a:xfrm>
          <a:prstGeom prst="rect">
            <a:avLst/>
          </a:prstGeom>
        </p:spPr>
      </p:pic>
    </p:spTree>
    <p:extLst>
      <p:ext uri="{BB962C8B-B14F-4D97-AF65-F5344CB8AC3E}">
        <p14:creationId xmlns:p14="http://schemas.microsoft.com/office/powerpoint/2010/main" val="41936910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13A47-CC61-4811-B87C-C23E33FAF170}"/>
              </a:ext>
            </a:extLst>
          </p:cNvPr>
          <p:cNvSpPr>
            <a:spLocks noGrp="1"/>
          </p:cNvSpPr>
          <p:nvPr>
            <p:ph type="title"/>
          </p:nvPr>
        </p:nvSpPr>
        <p:spPr>
          <a:solidFill>
            <a:srgbClr val="002060"/>
          </a:solidFill>
        </p:spPr>
        <p:txBody>
          <a:bodyPr/>
          <a:lstStyle/>
          <a:p>
            <a:r>
              <a:rPr lang="en-GB">
                <a:solidFill>
                  <a:schemeClr val="bg1"/>
                </a:solidFill>
              </a:rPr>
              <a:t>The 4 Types of Academic Writing</a:t>
            </a:r>
          </a:p>
        </p:txBody>
      </p:sp>
      <p:sp>
        <p:nvSpPr>
          <p:cNvPr id="3" name="Content Placeholder 2">
            <a:extLst>
              <a:ext uri="{FF2B5EF4-FFF2-40B4-BE49-F238E27FC236}">
                <a16:creationId xmlns:a16="http://schemas.microsoft.com/office/drawing/2014/main" id="{546945C4-9FC8-4825-8268-DAB6E85A9172}"/>
              </a:ext>
            </a:extLst>
          </p:cNvPr>
          <p:cNvSpPr>
            <a:spLocks noGrp="1"/>
          </p:cNvSpPr>
          <p:nvPr>
            <p:ph sz="half" idx="1"/>
          </p:nvPr>
        </p:nvSpPr>
        <p:spPr/>
        <p:txBody>
          <a:bodyPr>
            <a:normAutofit fontScale="55000" lnSpcReduction="20000"/>
          </a:bodyPr>
          <a:lstStyle/>
          <a:p>
            <a:pPr marL="514350" indent="-514350">
              <a:buAutoNum type="arabicPeriod"/>
            </a:pPr>
            <a:r>
              <a:rPr lang="en-GB" sz="3600">
                <a:solidFill>
                  <a:srgbClr val="FF0000"/>
                </a:solidFill>
              </a:rPr>
              <a:t>Descriptive</a:t>
            </a:r>
          </a:p>
          <a:p>
            <a:pPr marL="0" indent="0">
              <a:buNone/>
            </a:pPr>
            <a:r>
              <a:rPr lang="en-GB" sz="2800" i="1"/>
              <a:t>Describe the facts.</a:t>
            </a:r>
          </a:p>
          <a:p>
            <a:pPr marL="0" indent="0">
              <a:buNone/>
            </a:pPr>
            <a:r>
              <a:rPr lang="en-GB" sz="2800" i="1"/>
              <a:t>Precise and accurate – what happened, what someone said or describe key features.</a:t>
            </a:r>
          </a:p>
          <a:p>
            <a:pPr marL="0" indent="0">
              <a:buNone/>
            </a:pPr>
            <a:r>
              <a:rPr lang="en-GB" sz="2800" i="1"/>
              <a:t>Associated with report writing.</a:t>
            </a:r>
          </a:p>
          <a:p>
            <a:pPr marL="0" indent="0">
              <a:buNone/>
            </a:pPr>
            <a:r>
              <a:rPr lang="en-GB" sz="2800" i="1"/>
              <a:t>Ok to use if giving background information</a:t>
            </a:r>
          </a:p>
          <a:p>
            <a:pPr marL="0" indent="0">
              <a:buNone/>
            </a:pPr>
            <a:endParaRPr lang="en-GB" sz="3600" i="1"/>
          </a:p>
          <a:p>
            <a:pPr marL="457200" indent="-457200">
              <a:buAutoNum type="arabicPeriod" startAt="2"/>
            </a:pPr>
            <a:r>
              <a:rPr lang="en-GB" sz="3600" i="1">
                <a:solidFill>
                  <a:srgbClr val="FF0000"/>
                </a:solidFill>
              </a:rPr>
              <a:t>Analytical/argumentative</a:t>
            </a:r>
          </a:p>
          <a:p>
            <a:pPr marL="0" indent="0">
              <a:buNone/>
            </a:pPr>
            <a:r>
              <a:rPr lang="en-GB" sz="2800" i="1"/>
              <a:t>Your opinion about the subject with evidence to support your opinion</a:t>
            </a:r>
          </a:p>
          <a:p>
            <a:pPr marL="0" indent="0">
              <a:buNone/>
            </a:pPr>
            <a:r>
              <a:rPr lang="en-GB" sz="2800" i="1"/>
              <a:t>State your point of view</a:t>
            </a:r>
          </a:p>
          <a:p>
            <a:pPr marL="0" indent="0">
              <a:buNone/>
            </a:pPr>
            <a:r>
              <a:rPr lang="en-GB" sz="2800" i="1"/>
              <a:t>Validity of position supported by evidence or examples</a:t>
            </a:r>
          </a:p>
          <a:p>
            <a:pPr marL="0" indent="0">
              <a:buNone/>
            </a:pPr>
            <a:r>
              <a:rPr lang="en-GB" sz="2800" i="1"/>
              <a:t>Consideration of counter-argument, including evidence</a:t>
            </a:r>
          </a:p>
          <a:p>
            <a:pPr marL="0" indent="0">
              <a:buNone/>
            </a:pPr>
            <a:r>
              <a:rPr lang="en-GB" sz="2800" i="1"/>
              <a:t>Persuades others that your position is the strongest</a:t>
            </a:r>
          </a:p>
          <a:p>
            <a:endParaRPr lang="en-GB"/>
          </a:p>
        </p:txBody>
      </p:sp>
      <p:sp>
        <p:nvSpPr>
          <p:cNvPr id="4" name="Content Placeholder 3">
            <a:extLst>
              <a:ext uri="{FF2B5EF4-FFF2-40B4-BE49-F238E27FC236}">
                <a16:creationId xmlns:a16="http://schemas.microsoft.com/office/drawing/2014/main" id="{D9E592EB-2AFE-4136-A4CB-89CED09F25D1}"/>
              </a:ext>
            </a:extLst>
          </p:cNvPr>
          <p:cNvSpPr>
            <a:spLocks noGrp="1"/>
          </p:cNvSpPr>
          <p:nvPr>
            <p:ph sz="half" idx="2"/>
          </p:nvPr>
        </p:nvSpPr>
        <p:spPr/>
        <p:txBody>
          <a:bodyPr>
            <a:normAutofit fontScale="55000" lnSpcReduction="20000"/>
          </a:bodyPr>
          <a:lstStyle/>
          <a:p>
            <a:pPr marL="457200" indent="-457200">
              <a:buAutoNum type="arabicPeriod" startAt="3"/>
            </a:pPr>
            <a:r>
              <a:rPr lang="en-GB" sz="3600">
                <a:solidFill>
                  <a:srgbClr val="FF0000"/>
                </a:solidFill>
              </a:rPr>
              <a:t>Analytical/Evaluative</a:t>
            </a:r>
          </a:p>
          <a:p>
            <a:pPr marL="0" indent="0">
              <a:buNone/>
            </a:pPr>
            <a:r>
              <a:rPr lang="en-GB" sz="2800" i="1"/>
              <a:t>Always consider two or more theories/beliefs/ideas that you compare and contrast</a:t>
            </a:r>
          </a:p>
          <a:p>
            <a:pPr marL="0" indent="0">
              <a:buNone/>
            </a:pPr>
            <a:r>
              <a:rPr lang="en-GB" sz="2800" i="1"/>
              <a:t>By comparing you bring out similarities</a:t>
            </a:r>
          </a:p>
          <a:p>
            <a:pPr marL="0" indent="0">
              <a:buNone/>
            </a:pPr>
            <a:r>
              <a:rPr lang="en-GB" sz="2800" i="1"/>
              <a:t>By contrasting you focus on the differences</a:t>
            </a:r>
          </a:p>
          <a:p>
            <a:pPr marL="0" indent="0">
              <a:buNone/>
            </a:pPr>
            <a:r>
              <a:rPr lang="en-GB" sz="2800" i="1"/>
              <a:t>You evaluate your findings – strengths/limitations/implications </a:t>
            </a:r>
          </a:p>
          <a:p>
            <a:pPr marL="0" indent="0">
              <a:buNone/>
            </a:pPr>
            <a:r>
              <a:rPr lang="en-GB" sz="2800" i="1"/>
              <a:t>Make a judgement on the findings – justify your choice</a:t>
            </a:r>
          </a:p>
          <a:p>
            <a:pPr marL="0" indent="0">
              <a:buNone/>
            </a:pPr>
            <a:r>
              <a:rPr lang="en-GB" sz="2800" i="1"/>
              <a:t>Must be balanced</a:t>
            </a:r>
          </a:p>
          <a:p>
            <a:pPr marL="0" indent="0">
              <a:buNone/>
            </a:pPr>
            <a:endParaRPr lang="en-GB" sz="2800"/>
          </a:p>
          <a:p>
            <a:pPr marL="0" indent="0">
              <a:buNone/>
            </a:pPr>
            <a:r>
              <a:rPr lang="en-GB" sz="3600">
                <a:solidFill>
                  <a:srgbClr val="FF0000"/>
                </a:solidFill>
              </a:rPr>
              <a:t>4. Personal/experiential</a:t>
            </a:r>
          </a:p>
          <a:p>
            <a:pPr marL="0" indent="0">
              <a:buNone/>
            </a:pPr>
            <a:r>
              <a:rPr lang="en-GB" sz="2800" i="1"/>
              <a:t>Where you relate theory to your practice/experience</a:t>
            </a:r>
          </a:p>
          <a:p>
            <a:pPr marL="0" indent="0">
              <a:buNone/>
            </a:pPr>
            <a:r>
              <a:rPr lang="en-GB" sz="2800" i="1"/>
              <a:t>Supportive or contradictory</a:t>
            </a:r>
          </a:p>
          <a:p>
            <a:pPr marL="0" indent="0">
              <a:buNone/>
            </a:pPr>
            <a:r>
              <a:rPr lang="en-GB" sz="2800" i="1"/>
              <a:t>Does NOT usually form part of essay</a:t>
            </a:r>
          </a:p>
          <a:p>
            <a:endParaRPr lang="en-GB"/>
          </a:p>
        </p:txBody>
      </p:sp>
    </p:spTree>
    <p:extLst>
      <p:ext uri="{BB962C8B-B14F-4D97-AF65-F5344CB8AC3E}">
        <p14:creationId xmlns:p14="http://schemas.microsoft.com/office/powerpoint/2010/main" val="305336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0" end="0"/>
                                            </p:txEl>
                                          </p:spTgt>
                                        </p:tgtEl>
                                        <p:attrNameLst>
                                          <p:attrName>style.visibility</p:attrName>
                                        </p:attrNameLst>
                                      </p:cBhvr>
                                      <p:to>
                                        <p:strVal val="visible"/>
                                      </p:to>
                                    </p:set>
                                    <p:animEffect transition="in" filter="fade">
                                      <p:cBhvr>
                                        <p:cTn id="84" dur="1000"/>
                                        <p:tgtEl>
                                          <p:spTgt spid="4">
                                            <p:txEl>
                                              <p:pRg st="0" end="0"/>
                                            </p:txEl>
                                          </p:spTgt>
                                        </p:tgtEl>
                                      </p:cBhvr>
                                    </p:animEffect>
                                    <p:anim calcmode="lin" valueType="num">
                                      <p:cBhvr>
                                        <p:cTn id="8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1" end="1"/>
                                            </p:txEl>
                                          </p:spTgt>
                                        </p:tgtEl>
                                        <p:attrNameLst>
                                          <p:attrName>style.visibility</p:attrName>
                                        </p:attrNameLst>
                                      </p:cBhvr>
                                      <p:to>
                                        <p:strVal val="visible"/>
                                      </p:to>
                                    </p:set>
                                    <p:animEffect transition="in" filter="fade">
                                      <p:cBhvr>
                                        <p:cTn id="91" dur="1000"/>
                                        <p:tgtEl>
                                          <p:spTgt spid="4">
                                            <p:txEl>
                                              <p:pRg st="1" end="1"/>
                                            </p:txEl>
                                          </p:spTgt>
                                        </p:tgtEl>
                                      </p:cBhvr>
                                    </p:animEffect>
                                    <p:anim calcmode="lin" valueType="num">
                                      <p:cBhvr>
                                        <p:cTn id="9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4">
                                            <p:txEl>
                                              <p:pRg st="2" end="2"/>
                                            </p:txEl>
                                          </p:spTgt>
                                        </p:tgtEl>
                                        <p:attrNameLst>
                                          <p:attrName>style.visibility</p:attrName>
                                        </p:attrNameLst>
                                      </p:cBhvr>
                                      <p:to>
                                        <p:strVal val="visible"/>
                                      </p:to>
                                    </p:set>
                                    <p:animEffect transition="in" filter="fade">
                                      <p:cBhvr>
                                        <p:cTn id="98" dur="1000"/>
                                        <p:tgtEl>
                                          <p:spTgt spid="4">
                                            <p:txEl>
                                              <p:pRg st="2" end="2"/>
                                            </p:txEl>
                                          </p:spTgt>
                                        </p:tgtEl>
                                      </p:cBhvr>
                                    </p:animEffect>
                                    <p:anim calcmode="lin" valueType="num">
                                      <p:cBhvr>
                                        <p:cTn id="9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4">
                                            <p:txEl>
                                              <p:pRg st="3" end="3"/>
                                            </p:txEl>
                                          </p:spTgt>
                                        </p:tgtEl>
                                        <p:attrNameLst>
                                          <p:attrName>style.visibility</p:attrName>
                                        </p:attrNameLst>
                                      </p:cBhvr>
                                      <p:to>
                                        <p:strVal val="visible"/>
                                      </p:to>
                                    </p:set>
                                    <p:animEffect transition="in" filter="fade">
                                      <p:cBhvr>
                                        <p:cTn id="105" dur="1000"/>
                                        <p:tgtEl>
                                          <p:spTgt spid="4">
                                            <p:txEl>
                                              <p:pRg st="3" end="3"/>
                                            </p:txEl>
                                          </p:spTgt>
                                        </p:tgtEl>
                                      </p:cBhvr>
                                    </p:animEffect>
                                    <p:anim calcmode="lin" valueType="num">
                                      <p:cBhvr>
                                        <p:cTn id="10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4">
                                            <p:txEl>
                                              <p:pRg st="4" end="4"/>
                                            </p:txEl>
                                          </p:spTgt>
                                        </p:tgtEl>
                                        <p:attrNameLst>
                                          <p:attrName>style.visibility</p:attrName>
                                        </p:attrNameLst>
                                      </p:cBhvr>
                                      <p:to>
                                        <p:strVal val="visible"/>
                                      </p:to>
                                    </p:set>
                                    <p:animEffect transition="in" filter="fade">
                                      <p:cBhvr>
                                        <p:cTn id="112" dur="1000"/>
                                        <p:tgtEl>
                                          <p:spTgt spid="4">
                                            <p:txEl>
                                              <p:pRg st="4" end="4"/>
                                            </p:txEl>
                                          </p:spTgt>
                                        </p:tgtEl>
                                      </p:cBhvr>
                                    </p:animEffect>
                                    <p:anim calcmode="lin" valueType="num">
                                      <p:cBhvr>
                                        <p:cTn id="11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4">
                                            <p:txEl>
                                              <p:pRg st="5" end="5"/>
                                            </p:txEl>
                                          </p:spTgt>
                                        </p:tgtEl>
                                        <p:attrNameLst>
                                          <p:attrName>style.visibility</p:attrName>
                                        </p:attrNameLst>
                                      </p:cBhvr>
                                      <p:to>
                                        <p:strVal val="visible"/>
                                      </p:to>
                                    </p:set>
                                    <p:animEffect transition="in" filter="fade">
                                      <p:cBhvr>
                                        <p:cTn id="119" dur="1000"/>
                                        <p:tgtEl>
                                          <p:spTgt spid="4">
                                            <p:txEl>
                                              <p:pRg st="5" end="5"/>
                                            </p:txEl>
                                          </p:spTgt>
                                        </p:tgtEl>
                                      </p:cBhvr>
                                    </p:animEffect>
                                    <p:anim calcmode="lin" valueType="num">
                                      <p:cBhvr>
                                        <p:cTn id="12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2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4">
                                            <p:txEl>
                                              <p:pRg st="6" end="6"/>
                                            </p:txEl>
                                          </p:spTgt>
                                        </p:tgtEl>
                                        <p:attrNameLst>
                                          <p:attrName>style.visibility</p:attrName>
                                        </p:attrNameLst>
                                      </p:cBhvr>
                                      <p:to>
                                        <p:strVal val="visible"/>
                                      </p:to>
                                    </p:set>
                                    <p:animEffect transition="in" filter="fade">
                                      <p:cBhvr>
                                        <p:cTn id="126" dur="1000"/>
                                        <p:tgtEl>
                                          <p:spTgt spid="4">
                                            <p:txEl>
                                              <p:pRg st="6" end="6"/>
                                            </p:txEl>
                                          </p:spTgt>
                                        </p:tgtEl>
                                      </p:cBhvr>
                                    </p:animEffect>
                                    <p:anim calcmode="lin" valueType="num">
                                      <p:cBhvr>
                                        <p:cTn id="12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28"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4">
                                            <p:txEl>
                                              <p:pRg st="8" end="8"/>
                                            </p:txEl>
                                          </p:spTgt>
                                        </p:tgtEl>
                                        <p:attrNameLst>
                                          <p:attrName>style.visibility</p:attrName>
                                        </p:attrNameLst>
                                      </p:cBhvr>
                                      <p:to>
                                        <p:strVal val="visible"/>
                                      </p:to>
                                    </p:set>
                                    <p:animEffect transition="in" filter="fade">
                                      <p:cBhvr>
                                        <p:cTn id="133" dur="1000"/>
                                        <p:tgtEl>
                                          <p:spTgt spid="4">
                                            <p:txEl>
                                              <p:pRg st="8" end="8"/>
                                            </p:txEl>
                                          </p:spTgt>
                                        </p:tgtEl>
                                      </p:cBhvr>
                                    </p:animEffect>
                                    <p:anim calcmode="lin" valueType="num">
                                      <p:cBhvr>
                                        <p:cTn id="134"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135"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4">
                                            <p:txEl>
                                              <p:pRg st="9" end="9"/>
                                            </p:txEl>
                                          </p:spTgt>
                                        </p:tgtEl>
                                        <p:attrNameLst>
                                          <p:attrName>style.visibility</p:attrName>
                                        </p:attrNameLst>
                                      </p:cBhvr>
                                      <p:to>
                                        <p:strVal val="visible"/>
                                      </p:to>
                                    </p:set>
                                    <p:animEffect transition="in" filter="fade">
                                      <p:cBhvr>
                                        <p:cTn id="140" dur="1000"/>
                                        <p:tgtEl>
                                          <p:spTgt spid="4">
                                            <p:txEl>
                                              <p:pRg st="9" end="9"/>
                                            </p:txEl>
                                          </p:spTgt>
                                        </p:tgtEl>
                                      </p:cBhvr>
                                    </p:animEffect>
                                    <p:anim calcmode="lin" valueType="num">
                                      <p:cBhvr>
                                        <p:cTn id="141"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142"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42" presetClass="entr" presetSubtype="0" fill="hold" grpId="0" nodeType="clickEffect">
                                  <p:stCondLst>
                                    <p:cond delay="0"/>
                                  </p:stCondLst>
                                  <p:childTnLst>
                                    <p:set>
                                      <p:cBhvr>
                                        <p:cTn id="146" dur="1" fill="hold">
                                          <p:stCondLst>
                                            <p:cond delay="0"/>
                                          </p:stCondLst>
                                        </p:cTn>
                                        <p:tgtEl>
                                          <p:spTgt spid="4">
                                            <p:txEl>
                                              <p:pRg st="10" end="10"/>
                                            </p:txEl>
                                          </p:spTgt>
                                        </p:tgtEl>
                                        <p:attrNameLst>
                                          <p:attrName>style.visibility</p:attrName>
                                        </p:attrNameLst>
                                      </p:cBhvr>
                                      <p:to>
                                        <p:strVal val="visible"/>
                                      </p:to>
                                    </p:set>
                                    <p:animEffect transition="in" filter="fade">
                                      <p:cBhvr>
                                        <p:cTn id="147" dur="1000"/>
                                        <p:tgtEl>
                                          <p:spTgt spid="4">
                                            <p:txEl>
                                              <p:pRg st="10" end="10"/>
                                            </p:txEl>
                                          </p:spTgt>
                                        </p:tgtEl>
                                      </p:cBhvr>
                                    </p:animEffect>
                                    <p:anim calcmode="lin" valueType="num">
                                      <p:cBhvr>
                                        <p:cTn id="148"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149"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4">
                                            <p:txEl>
                                              <p:pRg st="11" end="11"/>
                                            </p:txEl>
                                          </p:spTgt>
                                        </p:tgtEl>
                                        <p:attrNameLst>
                                          <p:attrName>style.visibility</p:attrName>
                                        </p:attrNameLst>
                                      </p:cBhvr>
                                      <p:to>
                                        <p:strVal val="visible"/>
                                      </p:to>
                                    </p:set>
                                    <p:animEffect transition="in" filter="fade">
                                      <p:cBhvr>
                                        <p:cTn id="154" dur="1000"/>
                                        <p:tgtEl>
                                          <p:spTgt spid="4">
                                            <p:txEl>
                                              <p:pRg st="11" end="11"/>
                                            </p:txEl>
                                          </p:spTgt>
                                        </p:tgtEl>
                                      </p:cBhvr>
                                    </p:animEffect>
                                    <p:anim calcmode="lin" valueType="num">
                                      <p:cBhvr>
                                        <p:cTn id="155"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156"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0B1AD-E80D-4B5E-A626-E3EEB691B3A9}"/>
              </a:ext>
            </a:extLst>
          </p:cNvPr>
          <p:cNvSpPr>
            <a:spLocks noGrp="1"/>
          </p:cNvSpPr>
          <p:nvPr>
            <p:ph type="title"/>
          </p:nvPr>
        </p:nvSpPr>
        <p:spPr>
          <a:solidFill>
            <a:srgbClr val="002060"/>
          </a:solidFill>
        </p:spPr>
        <p:txBody>
          <a:bodyPr/>
          <a:lstStyle/>
          <a:p>
            <a:r>
              <a:rPr lang="en-GB">
                <a:solidFill>
                  <a:schemeClr val="bg1"/>
                </a:solidFill>
              </a:rPr>
              <a:t>Academic Writing</a:t>
            </a:r>
          </a:p>
        </p:txBody>
      </p:sp>
      <p:sp>
        <p:nvSpPr>
          <p:cNvPr id="3" name="Content Placeholder 2">
            <a:extLst>
              <a:ext uri="{FF2B5EF4-FFF2-40B4-BE49-F238E27FC236}">
                <a16:creationId xmlns:a16="http://schemas.microsoft.com/office/drawing/2014/main" id="{08965797-B391-43FB-B488-75FC7475F8E3}"/>
              </a:ext>
            </a:extLst>
          </p:cNvPr>
          <p:cNvSpPr>
            <a:spLocks noGrp="1"/>
          </p:cNvSpPr>
          <p:nvPr>
            <p:ph sz="half" idx="1"/>
          </p:nvPr>
        </p:nvSpPr>
        <p:spPr/>
        <p:txBody>
          <a:bodyPr>
            <a:normAutofit lnSpcReduction="10000"/>
          </a:bodyPr>
          <a:lstStyle/>
          <a:p>
            <a:pPr marL="0" indent="0" algn="ctr">
              <a:buNone/>
            </a:pPr>
            <a:r>
              <a:rPr lang="en-GB">
                <a:solidFill>
                  <a:schemeClr val="accent5">
                    <a:lumMod val="75000"/>
                  </a:schemeClr>
                </a:solidFill>
              </a:rPr>
              <a:t>Purpose</a:t>
            </a:r>
          </a:p>
          <a:p>
            <a:r>
              <a:rPr lang="en-GB">
                <a:solidFill>
                  <a:srgbClr val="0070C0"/>
                </a:solidFill>
              </a:rPr>
              <a:t>To demonstrate-</a:t>
            </a:r>
          </a:p>
          <a:p>
            <a:pPr lvl="1"/>
            <a:r>
              <a:rPr lang="en-GB">
                <a:solidFill>
                  <a:srgbClr val="00B0F0"/>
                </a:solidFill>
              </a:rPr>
              <a:t>Knowledge and understanding of a topic</a:t>
            </a:r>
          </a:p>
          <a:p>
            <a:pPr lvl="1"/>
            <a:r>
              <a:rPr lang="en-GB">
                <a:solidFill>
                  <a:srgbClr val="00B0F0"/>
                </a:solidFill>
              </a:rPr>
              <a:t>Ability to research specific aspect of topic set in the assignment and</a:t>
            </a:r>
          </a:p>
          <a:p>
            <a:pPr lvl="1"/>
            <a:r>
              <a:rPr lang="en-GB">
                <a:solidFill>
                  <a:srgbClr val="00B0F0"/>
                </a:solidFill>
              </a:rPr>
              <a:t>Ability to organise supporting information/evidence within a structured piece of writing</a:t>
            </a:r>
          </a:p>
          <a:p>
            <a:endParaRPr lang="en-GB"/>
          </a:p>
        </p:txBody>
      </p:sp>
      <p:sp>
        <p:nvSpPr>
          <p:cNvPr id="4" name="Content Placeholder 3">
            <a:extLst>
              <a:ext uri="{FF2B5EF4-FFF2-40B4-BE49-F238E27FC236}">
                <a16:creationId xmlns:a16="http://schemas.microsoft.com/office/drawing/2014/main" id="{634B710D-2AF8-4FB2-A622-37CF89A693E0}"/>
              </a:ext>
            </a:extLst>
          </p:cNvPr>
          <p:cNvSpPr>
            <a:spLocks noGrp="1"/>
          </p:cNvSpPr>
          <p:nvPr>
            <p:ph sz="half" idx="2"/>
          </p:nvPr>
        </p:nvSpPr>
        <p:spPr/>
        <p:txBody>
          <a:bodyPr>
            <a:normAutofit lnSpcReduction="10000"/>
          </a:bodyPr>
          <a:lstStyle/>
          <a:p>
            <a:pPr marL="0" indent="0" algn="ctr">
              <a:buNone/>
            </a:pPr>
            <a:r>
              <a:rPr lang="en-GB">
                <a:solidFill>
                  <a:schemeClr val="accent5">
                    <a:lumMod val="75000"/>
                  </a:schemeClr>
                </a:solidFill>
              </a:rPr>
              <a:t>What is an essay?</a:t>
            </a:r>
          </a:p>
          <a:p>
            <a:pPr marL="514350" indent="-514350">
              <a:buAutoNum type="arabicPeriod"/>
            </a:pPr>
            <a:r>
              <a:rPr lang="en-GB" sz="2800" b="1">
                <a:solidFill>
                  <a:srgbClr val="0070C0"/>
                </a:solidFill>
              </a:rPr>
              <a:t>‘a short piece of writing on a set topic’ </a:t>
            </a:r>
            <a:r>
              <a:rPr lang="en-GB" sz="1800" i="1"/>
              <a:t>(Chambers and </a:t>
            </a:r>
            <a:r>
              <a:rPr lang="en-GB" sz="1800" i="1" err="1"/>
              <a:t>Northedge</a:t>
            </a:r>
            <a:r>
              <a:rPr lang="en-GB" sz="1800" i="1"/>
              <a:t>, 2008 . P.153)</a:t>
            </a:r>
          </a:p>
          <a:p>
            <a:pPr marL="0" indent="0">
              <a:buNone/>
            </a:pPr>
            <a:r>
              <a:rPr lang="en-GB" sz="2400" b="1">
                <a:solidFill>
                  <a:srgbClr val="0070C0"/>
                </a:solidFill>
              </a:rPr>
              <a:t>2.    </a:t>
            </a:r>
            <a:r>
              <a:rPr lang="en-GB" sz="2400"/>
              <a:t>‘</a:t>
            </a:r>
            <a:r>
              <a:rPr lang="en-GB" sz="2800" b="1">
                <a:solidFill>
                  <a:srgbClr val="0070C0"/>
                </a:solidFill>
              </a:rPr>
              <a:t>your opinion about a little bit of a subject, in which you use evidence to support your opinion</a:t>
            </a:r>
            <a:r>
              <a:rPr lang="en-GB" sz="2800" b="1"/>
              <a:t>’ </a:t>
            </a:r>
            <a:r>
              <a:rPr lang="en-GB" sz="1800" i="1"/>
              <a:t>(</a:t>
            </a:r>
            <a:r>
              <a:rPr lang="en-GB" sz="1800" i="1" err="1"/>
              <a:t>Mounsey</a:t>
            </a:r>
            <a:r>
              <a:rPr lang="en-GB" sz="1800" i="1"/>
              <a:t>, 2002. p10)</a:t>
            </a:r>
          </a:p>
          <a:p>
            <a:endParaRPr lang="en-GB"/>
          </a:p>
        </p:txBody>
      </p:sp>
    </p:spTree>
    <p:extLst>
      <p:ext uri="{BB962C8B-B14F-4D97-AF65-F5344CB8AC3E}">
        <p14:creationId xmlns:p14="http://schemas.microsoft.com/office/powerpoint/2010/main" val="6316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animEffect transition="in" filter="fade">
                                      <p:cBhvr>
                                        <p:cTn id="43" dur="1000"/>
                                        <p:tgtEl>
                                          <p:spTgt spid="4">
                                            <p:txEl>
                                              <p:pRg st="1" end="1"/>
                                            </p:txEl>
                                          </p:spTgt>
                                        </p:tgtEl>
                                      </p:cBhvr>
                                    </p:animEffect>
                                    <p:anim calcmode="lin" valueType="num">
                                      <p:cBhvr>
                                        <p:cTn id="4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fade">
                                      <p:cBhvr>
                                        <p:cTn id="50" dur="1000"/>
                                        <p:tgtEl>
                                          <p:spTgt spid="4">
                                            <p:txEl>
                                              <p:pRg st="2" end="2"/>
                                            </p:txEl>
                                          </p:spTgt>
                                        </p:tgtEl>
                                      </p:cBhvr>
                                    </p:animEffect>
                                    <p:anim calcmode="lin" valueType="num">
                                      <p:cBhvr>
                                        <p:cTn id="5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AC6D4-C7B1-4574-AFE6-9BC649EF4D73}"/>
              </a:ext>
            </a:extLst>
          </p:cNvPr>
          <p:cNvSpPr>
            <a:spLocks noGrp="1"/>
          </p:cNvSpPr>
          <p:nvPr>
            <p:ph type="title"/>
          </p:nvPr>
        </p:nvSpPr>
        <p:spPr>
          <a:xfrm>
            <a:off x="609600" y="274638"/>
            <a:ext cx="3130550" cy="2825750"/>
          </a:xfrm>
          <a:solidFill>
            <a:srgbClr val="002060"/>
          </a:solidFill>
        </p:spPr>
        <p:txBody>
          <a:bodyPr>
            <a:normAutofit/>
          </a:bodyPr>
          <a:lstStyle/>
          <a:p>
            <a:r>
              <a:rPr lang="en-GB">
                <a:solidFill>
                  <a:schemeClr val="bg1"/>
                </a:solidFill>
              </a:rPr>
              <a:t>Ingredients of a Good Essay</a:t>
            </a:r>
          </a:p>
        </p:txBody>
      </p:sp>
      <p:pic>
        <p:nvPicPr>
          <p:cNvPr id="8" name="Content Placeholder 7">
            <a:extLst>
              <a:ext uri="{FF2B5EF4-FFF2-40B4-BE49-F238E27FC236}">
                <a16:creationId xmlns:a16="http://schemas.microsoft.com/office/drawing/2014/main" id="{3CE1794F-A9F2-4BB9-AD47-9042ECEA9D6F}"/>
              </a:ext>
            </a:extLst>
          </p:cNvPr>
          <p:cNvPicPr>
            <a:picLocks noGrp="1" noChangeAspect="1"/>
          </p:cNvPicPr>
          <p:nvPr>
            <p:ph idx="1"/>
          </p:nvPr>
        </p:nvPicPr>
        <p:blipFill>
          <a:blip r:embed="rId2"/>
          <a:stretch>
            <a:fillRect/>
          </a:stretch>
        </p:blipFill>
        <p:spPr>
          <a:xfrm>
            <a:off x="3869314" y="195263"/>
            <a:ext cx="8405086" cy="5380245"/>
          </a:xfrm>
          <a:prstGeom prst="rect">
            <a:avLst/>
          </a:prstGeom>
        </p:spPr>
      </p:pic>
    </p:spTree>
    <p:extLst>
      <p:ext uri="{BB962C8B-B14F-4D97-AF65-F5344CB8AC3E}">
        <p14:creationId xmlns:p14="http://schemas.microsoft.com/office/powerpoint/2010/main" val="11276594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0AC9-0294-4E1A-86AB-4DBD033C4FD1}"/>
              </a:ext>
            </a:extLst>
          </p:cNvPr>
          <p:cNvSpPr>
            <a:spLocks noGrp="1"/>
          </p:cNvSpPr>
          <p:nvPr>
            <p:ph type="title"/>
          </p:nvPr>
        </p:nvSpPr>
        <p:spPr>
          <a:solidFill>
            <a:srgbClr val="002060"/>
          </a:solidFill>
        </p:spPr>
        <p:txBody>
          <a:bodyPr/>
          <a:lstStyle/>
          <a:p>
            <a:r>
              <a:rPr lang="en-GB">
                <a:solidFill>
                  <a:schemeClr val="bg1"/>
                </a:solidFill>
              </a:rPr>
              <a:t>Understanding the  Assignment</a:t>
            </a:r>
          </a:p>
        </p:txBody>
      </p:sp>
      <p:sp>
        <p:nvSpPr>
          <p:cNvPr id="3" name="Content Placeholder 2">
            <a:extLst>
              <a:ext uri="{FF2B5EF4-FFF2-40B4-BE49-F238E27FC236}">
                <a16:creationId xmlns:a16="http://schemas.microsoft.com/office/drawing/2014/main" id="{09E8398E-21AA-422F-A82A-8CE904BC3780}"/>
              </a:ext>
            </a:extLst>
          </p:cNvPr>
          <p:cNvSpPr>
            <a:spLocks noGrp="1"/>
          </p:cNvSpPr>
          <p:nvPr>
            <p:ph idx="1"/>
          </p:nvPr>
        </p:nvSpPr>
        <p:spPr/>
        <p:txBody>
          <a:bodyPr>
            <a:normAutofit fontScale="92500" lnSpcReduction="10000"/>
          </a:bodyPr>
          <a:lstStyle/>
          <a:p>
            <a:r>
              <a:rPr lang="en-GB"/>
              <a:t>Read the assignment brief</a:t>
            </a:r>
          </a:p>
          <a:p>
            <a:r>
              <a:rPr lang="en-GB"/>
              <a:t>Underline words that guide you on the </a:t>
            </a:r>
            <a:r>
              <a:rPr lang="en-GB" b="1">
                <a:solidFill>
                  <a:srgbClr val="00B050"/>
                </a:solidFill>
              </a:rPr>
              <a:t>subject/topic</a:t>
            </a:r>
            <a:r>
              <a:rPr lang="en-GB">
                <a:solidFill>
                  <a:srgbClr val="00B050"/>
                </a:solidFill>
              </a:rPr>
              <a:t> </a:t>
            </a:r>
            <a:r>
              <a:rPr lang="en-GB"/>
              <a:t>information you need ( i.e. content related)</a:t>
            </a:r>
          </a:p>
          <a:p>
            <a:r>
              <a:rPr lang="en-GB"/>
              <a:t>Underline words that are </a:t>
            </a:r>
            <a:r>
              <a:rPr lang="en-GB" b="1">
                <a:solidFill>
                  <a:srgbClr val="0070C0"/>
                </a:solidFill>
              </a:rPr>
              <a:t>process</a:t>
            </a:r>
            <a:r>
              <a:rPr lang="en-GB">
                <a:solidFill>
                  <a:srgbClr val="0070C0"/>
                </a:solidFill>
              </a:rPr>
              <a:t> </a:t>
            </a:r>
            <a:r>
              <a:rPr lang="en-GB"/>
              <a:t>related known as </a:t>
            </a:r>
            <a:r>
              <a:rPr lang="en-GB" b="1">
                <a:solidFill>
                  <a:srgbClr val="0070C0"/>
                </a:solidFill>
              </a:rPr>
              <a:t>Directive</a:t>
            </a:r>
            <a:r>
              <a:rPr lang="en-GB">
                <a:solidFill>
                  <a:srgbClr val="0070C0"/>
                </a:solidFill>
              </a:rPr>
              <a:t> </a:t>
            </a:r>
            <a:r>
              <a:rPr lang="en-GB" b="1">
                <a:solidFill>
                  <a:srgbClr val="0070C0"/>
                </a:solidFill>
              </a:rPr>
              <a:t>Words</a:t>
            </a:r>
            <a:r>
              <a:rPr lang="en-GB">
                <a:solidFill>
                  <a:srgbClr val="0070C0"/>
                </a:solidFill>
              </a:rPr>
              <a:t> </a:t>
            </a:r>
            <a:r>
              <a:rPr lang="en-GB"/>
              <a:t>(i.e. what to do with the subject - instructions)</a:t>
            </a:r>
          </a:p>
          <a:p>
            <a:r>
              <a:rPr lang="en-GB"/>
              <a:t>Underline </a:t>
            </a:r>
            <a:r>
              <a:rPr lang="en-GB" b="1">
                <a:solidFill>
                  <a:srgbClr val="FF0000"/>
                </a:solidFill>
              </a:rPr>
              <a:t>limiting</a:t>
            </a:r>
            <a:r>
              <a:rPr lang="en-GB"/>
              <a:t> words (i.e. word count, specific instruction)</a:t>
            </a:r>
          </a:p>
          <a:p>
            <a:r>
              <a:rPr lang="en-GB"/>
              <a:t>Content words – are specific to the module</a:t>
            </a:r>
          </a:p>
          <a:p>
            <a:r>
              <a:rPr lang="en-GB"/>
              <a:t>Process/instruction words – may be used in any module</a:t>
            </a:r>
          </a:p>
          <a:p>
            <a:endParaRPr lang="en-GB"/>
          </a:p>
        </p:txBody>
      </p:sp>
    </p:spTree>
    <p:extLst>
      <p:ext uri="{BB962C8B-B14F-4D97-AF65-F5344CB8AC3E}">
        <p14:creationId xmlns:p14="http://schemas.microsoft.com/office/powerpoint/2010/main" val="350544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9A6E-5C65-41F2-9F8B-D1BB1C34809F}"/>
              </a:ext>
            </a:extLst>
          </p:cNvPr>
          <p:cNvSpPr>
            <a:spLocks noGrp="1"/>
          </p:cNvSpPr>
          <p:nvPr>
            <p:ph type="title"/>
          </p:nvPr>
        </p:nvSpPr>
        <p:spPr>
          <a:solidFill>
            <a:srgbClr val="002060"/>
          </a:solidFill>
        </p:spPr>
        <p:txBody>
          <a:bodyPr/>
          <a:lstStyle/>
          <a:p>
            <a:r>
              <a:rPr lang="en-GB">
                <a:solidFill>
                  <a:schemeClr val="bg1"/>
                </a:solidFill>
              </a:rPr>
              <a:t>Directive Words</a:t>
            </a:r>
          </a:p>
        </p:txBody>
      </p:sp>
      <p:pic>
        <p:nvPicPr>
          <p:cNvPr id="5" name="Picture 4">
            <a:extLst>
              <a:ext uri="{FF2B5EF4-FFF2-40B4-BE49-F238E27FC236}">
                <a16:creationId xmlns:a16="http://schemas.microsoft.com/office/drawing/2014/main" id="{E8DD6B40-74F8-4668-B0EB-4CE0A309F41E}"/>
              </a:ext>
            </a:extLst>
          </p:cNvPr>
          <p:cNvPicPr>
            <a:picLocks noChangeAspect="1"/>
          </p:cNvPicPr>
          <p:nvPr/>
        </p:nvPicPr>
        <p:blipFill>
          <a:blip r:embed="rId2"/>
          <a:stretch>
            <a:fillRect/>
          </a:stretch>
        </p:blipFill>
        <p:spPr>
          <a:xfrm>
            <a:off x="5072332" y="1757193"/>
            <a:ext cx="6090432" cy="3603048"/>
          </a:xfrm>
          <a:prstGeom prst="rect">
            <a:avLst/>
          </a:prstGeom>
        </p:spPr>
      </p:pic>
      <p:sp>
        <p:nvSpPr>
          <p:cNvPr id="7" name="Content Placeholder 6">
            <a:extLst>
              <a:ext uri="{FF2B5EF4-FFF2-40B4-BE49-F238E27FC236}">
                <a16:creationId xmlns:a16="http://schemas.microsoft.com/office/drawing/2014/main" id="{CF5B7689-45E0-4142-B006-090D7317831D}"/>
              </a:ext>
            </a:extLst>
          </p:cNvPr>
          <p:cNvSpPr>
            <a:spLocks noGrp="1"/>
          </p:cNvSpPr>
          <p:nvPr>
            <p:ph idx="1"/>
          </p:nvPr>
        </p:nvSpPr>
        <p:spPr>
          <a:xfrm>
            <a:off x="609600" y="1600201"/>
            <a:ext cx="4462732" cy="3917032"/>
          </a:xfrm>
        </p:spPr>
        <p:txBody>
          <a:bodyPr/>
          <a:lstStyle/>
          <a:p>
            <a:r>
              <a:rPr lang="en-GB"/>
              <a:t>Directive words – </a:t>
            </a:r>
          </a:p>
          <a:p>
            <a:pPr marL="0" indent="0">
              <a:buNone/>
            </a:pPr>
            <a:r>
              <a:rPr lang="en-GB"/>
              <a:t>tell you what to do</a:t>
            </a:r>
          </a:p>
        </p:txBody>
      </p:sp>
    </p:spTree>
    <p:extLst>
      <p:ext uri="{BB962C8B-B14F-4D97-AF65-F5344CB8AC3E}">
        <p14:creationId xmlns:p14="http://schemas.microsoft.com/office/powerpoint/2010/main" val="16515678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4500EA-1801-46D5-A1E1-251B382DA841}"/>
              </a:ext>
            </a:extLst>
          </p:cNvPr>
          <p:cNvSpPr>
            <a:spLocks noGrp="1"/>
          </p:cNvSpPr>
          <p:nvPr>
            <p:ph type="title"/>
          </p:nvPr>
        </p:nvSpPr>
        <p:spPr>
          <a:solidFill>
            <a:srgbClr val="002060"/>
          </a:solidFill>
        </p:spPr>
        <p:txBody>
          <a:bodyPr/>
          <a:lstStyle/>
          <a:p>
            <a:r>
              <a:rPr lang="en-GB">
                <a:solidFill>
                  <a:schemeClr val="bg1"/>
                </a:solidFill>
              </a:rPr>
              <a:t>Directive Words (2)</a:t>
            </a:r>
          </a:p>
        </p:txBody>
      </p:sp>
      <p:sp>
        <p:nvSpPr>
          <p:cNvPr id="5" name="Content Placeholder 4">
            <a:extLst>
              <a:ext uri="{FF2B5EF4-FFF2-40B4-BE49-F238E27FC236}">
                <a16:creationId xmlns:a16="http://schemas.microsoft.com/office/drawing/2014/main" id="{83AAFF1B-CF8F-41C1-88B1-C83AABE7B202}"/>
              </a:ext>
            </a:extLst>
          </p:cNvPr>
          <p:cNvSpPr>
            <a:spLocks noGrp="1"/>
          </p:cNvSpPr>
          <p:nvPr>
            <p:ph sz="half" idx="1"/>
          </p:nvPr>
        </p:nvSpPr>
        <p:spPr/>
        <p:txBody>
          <a:bodyPr/>
          <a:lstStyle/>
          <a:p>
            <a:pPr marL="0" indent="0" algn="ctr">
              <a:buNone/>
            </a:pPr>
            <a:r>
              <a:rPr lang="en-GB" sz="3600" b="1">
                <a:solidFill>
                  <a:srgbClr val="0070C0"/>
                </a:solidFill>
              </a:rPr>
              <a:t>Description</a:t>
            </a:r>
          </a:p>
          <a:p>
            <a:pPr marL="0" indent="0">
              <a:buNone/>
            </a:pPr>
            <a:r>
              <a:rPr lang="en-GB"/>
              <a:t>Give the main information on a topic without comment</a:t>
            </a:r>
          </a:p>
          <a:p>
            <a:pPr marL="0" indent="0">
              <a:buNone/>
            </a:pPr>
            <a:r>
              <a:rPr lang="en-GB"/>
              <a:t>Evidence and specific examples are sometimes needed to support these main facts</a:t>
            </a:r>
          </a:p>
          <a:p>
            <a:endParaRPr lang="en-GB"/>
          </a:p>
        </p:txBody>
      </p:sp>
      <p:sp>
        <p:nvSpPr>
          <p:cNvPr id="6" name="Content Placeholder 5">
            <a:extLst>
              <a:ext uri="{FF2B5EF4-FFF2-40B4-BE49-F238E27FC236}">
                <a16:creationId xmlns:a16="http://schemas.microsoft.com/office/drawing/2014/main" id="{2B200F89-6519-4838-AECC-F822D71B46AC}"/>
              </a:ext>
            </a:extLst>
          </p:cNvPr>
          <p:cNvSpPr>
            <a:spLocks noGrp="1"/>
          </p:cNvSpPr>
          <p:nvPr>
            <p:ph sz="half" idx="2"/>
          </p:nvPr>
        </p:nvSpPr>
        <p:spPr/>
        <p:txBody>
          <a:bodyPr/>
          <a:lstStyle/>
          <a:p>
            <a:pPr marL="0" indent="0" algn="ctr">
              <a:buNone/>
            </a:pPr>
            <a:r>
              <a:rPr lang="en-GB" sz="3600" b="1">
                <a:solidFill>
                  <a:srgbClr val="0070C0"/>
                </a:solidFill>
              </a:rPr>
              <a:t>Discussion</a:t>
            </a:r>
          </a:p>
          <a:p>
            <a:r>
              <a:rPr lang="en-GB"/>
              <a:t>Give main points of topic then examine each point and look at different arguments</a:t>
            </a:r>
          </a:p>
          <a:p>
            <a:r>
              <a:rPr lang="en-GB"/>
              <a:t>Requires more ‘critical thinking’ and organising</a:t>
            </a:r>
          </a:p>
          <a:p>
            <a:r>
              <a:rPr lang="en-GB"/>
              <a:t>Select material and discuss it – support with evidence</a:t>
            </a:r>
          </a:p>
          <a:p>
            <a:endParaRPr lang="en-GB"/>
          </a:p>
        </p:txBody>
      </p:sp>
    </p:spTree>
    <p:extLst>
      <p:ext uri="{BB962C8B-B14F-4D97-AF65-F5344CB8AC3E}">
        <p14:creationId xmlns:p14="http://schemas.microsoft.com/office/powerpoint/2010/main" val="145848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xEl>
                                              <p:pRg st="0" end="0"/>
                                            </p:txEl>
                                          </p:spTgt>
                                        </p:tgtEl>
                                        <p:attrNameLst>
                                          <p:attrName>style.visibility</p:attrName>
                                        </p:attrNameLst>
                                      </p:cBhvr>
                                      <p:to>
                                        <p:strVal val="visible"/>
                                      </p:to>
                                    </p:set>
                                    <p:animEffect transition="in" filter="fade">
                                      <p:cBhvr>
                                        <p:cTn id="24" dur="1000"/>
                                        <p:tgtEl>
                                          <p:spTgt spid="6">
                                            <p:txEl>
                                              <p:pRg st="0" end="0"/>
                                            </p:txEl>
                                          </p:spTgt>
                                        </p:tgtEl>
                                      </p:cBhvr>
                                    </p:animEffect>
                                    <p:anim calcmode="lin" valueType="num">
                                      <p:cBhvr>
                                        <p:cTn id="2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animEffect transition="in" filter="fade">
                                      <p:cBhvr>
                                        <p:cTn id="29" dur="1000"/>
                                        <p:tgtEl>
                                          <p:spTgt spid="6">
                                            <p:txEl>
                                              <p:pRg st="1" end="1"/>
                                            </p:txEl>
                                          </p:spTgt>
                                        </p:tgtEl>
                                      </p:cBhvr>
                                    </p:animEffect>
                                    <p:anim calcmode="lin" valueType="num">
                                      <p:cBhvr>
                                        <p:cTn id="3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2" end="2"/>
                                            </p:txEl>
                                          </p:spTgt>
                                        </p:tgtEl>
                                        <p:attrNameLst>
                                          <p:attrName>style.visibility</p:attrName>
                                        </p:attrNameLst>
                                      </p:cBhvr>
                                      <p:to>
                                        <p:strVal val="visible"/>
                                      </p:to>
                                    </p:set>
                                    <p:animEffect transition="in" filter="fade">
                                      <p:cBhvr>
                                        <p:cTn id="34" dur="1000"/>
                                        <p:tgtEl>
                                          <p:spTgt spid="6">
                                            <p:txEl>
                                              <p:pRg st="2" end="2"/>
                                            </p:txEl>
                                          </p:spTgt>
                                        </p:tgtEl>
                                      </p:cBhvr>
                                    </p:animEffect>
                                    <p:anim calcmode="lin" valueType="num">
                                      <p:cBhvr>
                                        <p:cTn id="3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animEffect transition="in" filter="fade">
                                      <p:cBhvr>
                                        <p:cTn id="39" dur="1000"/>
                                        <p:tgtEl>
                                          <p:spTgt spid="6">
                                            <p:txEl>
                                              <p:pRg st="3" end="3"/>
                                            </p:txEl>
                                          </p:spTgt>
                                        </p:tgtEl>
                                      </p:cBhvr>
                                    </p:animEffect>
                                    <p:anim calcmode="lin" valueType="num">
                                      <p:cBhvr>
                                        <p:cTn id="4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BC8BA-A116-4F60-A255-1D7C2526F191}"/>
              </a:ext>
            </a:extLst>
          </p:cNvPr>
          <p:cNvSpPr>
            <a:spLocks noGrp="1"/>
          </p:cNvSpPr>
          <p:nvPr>
            <p:ph type="title"/>
          </p:nvPr>
        </p:nvSpPr>
        <p:spPr>
          <a:solidFill>
            <a:srgbClr val="002060"/>
          </a:solidFill>
        </p:spPr>
        <p:txBody>
          <a:bodyPr/>
          <a:lstStyle/>
          <a:p>
            <a:r>
              <a:rPr lang="en-GB">
                <a:solidFill>
                  <a:schemeClr val="bg1"/>
                </a:solidFill>
              </a:rPr>
              <a:t>Directive Words (3)</a:t>
            </a:r>
          </a:p>
        </p:txBody>
      </p:sp>
      <p:sp>
        <p:nvSpPr>
          <p:cNvPr id="3" name="Content Placeholder 2">
            <a:extLst>
              <a:ext uri="{FF2B5EF4-FFF2-40B4-BE49-F238E27FC236}">
                <a16:creationId xmlns:a16="http://schemas.microsoft.com/office/drawing/2014/main" id="{568675D2-84E4-4A1A-9C29-B98B6877D689}"/>
              </a:ext>
            </a:extLst>
          </p:cNvPr>
          <p:cNvSpPr>
            <a:spLocks noGrp="1"/>
          </p:cNvSpPr>
          <p:nvPr>
            <p:ph sz="half" idx="1"/>
          </p:nvPr>
        </p:nvSpPr>
        <p:spPr/>
        <p:txBody>
          <a:bodyPr/>
          <a:lstStyle/>
          <a:p>
            <a:pPr marL="0" indent="0" algn="ctr">
              <a:buNone/>
            </a:pPr>
            <a:r>
              <a:rPr lang="en-GB" sz="3600">
                <a:solidFill>
                  <a:srgbClr val="0070C0"/>
                </a:solidFill>
              </a:rPr>
              <a:t>Evaluation</a:t>
            </a:r>
          </a:p>
          <a:p>
            <a:r>
              <a:rPr lang="en-GB"/>
              <a:t>Most challenging essay type</a:t>
            </a:r>
          </a:p>
          <a:p>
            <a:r>
              <a:rPr lang="en-GB"/>
              <a:t>Present selected facts, discuss them in way to direct reader to a conclusion</a:t>
            </a:r>
          </a:p>
          <a:p>
            <a:r>
              <a:rPr lang="en-GB"/>
              <a:t>Back up your view – discuss evidence or reasoning involved</a:t>
            </a:r>
          </a:p>
          <a:p>
            <a:endParaRPr lang="en-GB"/>
          </a:p>
        </p:txBody>
      </p:sp>
      <p:sp>
        <p:nvSpPr>
          <p:cNvPr id="4" name="Content Placeholder 3">
            <a:extLst>
              <a:ext uri="{FF2B5EF4-FFF2-40B4-BE49-F238E27FC236}">
                <a16:creationId xmlns:a16="http://schemas.microsoft.com/office/drawing/2014/main" id="{141BB8BC-1273-4D60-8559-388D3A049C0B}"/>
              </a:ext>
            </a:extLst>
          </p:cNvPr>
          <p:cNvSpPr>
            <a:spLocks noGrp="1"/>
          </p:cNvSpPr>
          <p:nvPr>
            <p:ph sz="half" idx="2"/>
          </p:nvPr>
        </p:nvSpPr>
        <p:spPr/>
        <p:txBody>
          <a:bodyPr/>
          <a:lstStyle/>
          <a:p>
            <a:pPr marL="0" indent="0" algn="ctr">
              <a:buNone/>
            </a:pPr>
            <a:r>
              <a:rPr lang="en-GB" sz="3600">
                <a:solidFill>
                  <a:srgbClr val="0070C0"/>
                </a:solidFill>
              </a:rPr>
              <a:t>Comparison</a:t>
            </a:r>
          </a:p>
          <a:p>
            <a:pPr marL="0" indent="0">
              <a:buNone/>
            </a:pPr>
            <a:r>
              <a:rPr lang="en-GB"/>
              <a:t>Requires you to find similarities and/or differences between evidence/facts/viewpoints</a:t>
            </a:r>
          </a:p>
          <a:p>
            <a:pPr marL="0" indent="0">
              <a:buNone/>
            </a:pPr>
            <a:r>
              <a:rPr lang="en-GB"/>
              <a:t>Clear structure to essay</a:t>
            </a:r>
          </a:p>
          <a:p>
            <a:pPr marL="0" indent="0">
              <a:buNone/>
            </a:pPr>
            <a:r>
              <a:rPr lang="en-GB"/>
              <a:t>Can require description, discussion or evaluation depending on what asked</a:t>
            </a:r>
          </a:p>
          <a:p>
            <a:endParaRPr lang="en-GB"/>
          </a:p>
        </p:txBody>
      </p:sp>
    </p:spTree>
    <p:extLst>
      <p:ext uri="{BB962C8B-B14F-4D97-AF65-F5344CB8AC3E}">
        <p14:creationId xmlns:p14="http://schemas.microsoft.com/office/powerpoint/2010/main" val="2023274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fade">
                                      <p:cBhvr>
                                        <p:cTn id="29" dur="1000"/>
                                        <p:tgtEl>
                                          <p:spTgt spid="4">
                                            <p:txEl>
                                              <p:pRg st="0" end="0"/>
                                            </p:txEl>
                                          </p:spTgt>
                                        </p:tgtEl>
                                      </p:cBhvr>
                                    </p:animEffect>
                                    <p:anim calcmode="lin" valueType="num">
                                      <p:cBhvr>
                                        <p:cTn id="3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
                                            <p:txEl>
                                              <p:pRg st="1" end="1"/>
                                            </p:txEl>
                                          </p:spTgt>
                                        </p:tgtEl>
                                        <p:attrNameLst>
                                          <p:attrName>style.visibility</p:attrName>
                                        </p:attrNameLst>
                                      </p:cBhvr>
                                      <p:to>
                                        <p:strVal val="visible"/>
                                      </p:to>
                                    </p:set>
                                    <p:animEffect transition="in" filter="fade">
                                      <p:cBhvr>
                                        <p:cTn id="34" dur="1000"/>
                                        <p:tgtEl>
                                          <p:spTgt spid="4">
                                            <p:txEl>
                                              <p:pRg st="1" end="1"/>
                                            </p:txEl>
                                          </p:spTgt>
                                        </p:tgtEl>
                                      </p:cBhvr>
                                    </p:animEffect>
                                    <p:anim calcmode="lin" valueType="num">
                                      <p:cBhvr>
                                        <p:cTn id="3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1000"/>
                                        <p:tgtEl>
                                          <p:spTgt spid="4">
                                            <p:txEl>
                                              <p:pRg st="2" end="2"/>
                                            </p:txEl>
                                          </p:spTgt>
                                        </p:tgtEl>
                                      </p:cBhvr>
                                    </p:animEffect>
                                    <p:anim calcmode="lin" valueType="num">
                                      <p:cBhvr>
                                        <p:cTn id="4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4">
                                            <p:txEl>
                                              <p:pRg st="3" end="3"/>
                                            </p:txEl>
                                          </p:spTgt>
                                        </p:tgtEl>
                                        <p:attrNameLst>
                                          <p:attrName>style.visibility</p:attrName>
                                        </p:attrNameLst>
                                      </p:cBhvr>
                                      <p:to>
                                        <p:strVal val="visible"/>
                                      </p:to>
                                    </p:set>
                                    <p:animEffect transition="in" filter="fade">
                                      <p:cBhvr>
                                        <p:cTn id="44" dur="1000"/>
                                        <p:tgtEl>
                                          <p:spTgt spid="4">
                                            <p:txEl>
                                              <p:pRg st="3" end="3"/>
                                            </p:txEl>
                                          </p:spTgt>
                                        </p:tgtEl>
                                      </p:cBhvr>
                                    </p:animEffect>
                                    <p:anim calcmode="lin" valueType="num">
                                      <p:cBhvr>
                                        <p:cTn id="4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3621D-D226-40B9-A404-C97B026D18E1}"/>
              </a:ext>
            </a:extLst>
          </p:cNvPr>
          <p:cNvSpPr>
            <a:spLocks noGrp="1"/>
          </p:cNvSpPr>
          <p:nvPr>
            <p:ph type="title"/>
          </p:nvPr>
        </p:nvSpPr>
        <p:spPr>
          <a:solidFill>
            <a:srgbClr val="002060"/>
          </a:solidFill>
        </p:spPr>
        <p:txBody>
          <a:bodyPr/>
          <a:lstStyle/>
          <a:p>
            <a:r>
              <a:rPr lang="en-GB">
                <a:solidFill>
                  <a:schemeClr val="bg1"/>
                </a:solidFill>
              </a:rPr>
              <a:t>Limiting words</a:t>
            </a:r>
          </a:p>
        </p:txBody>
      </p:sp>
      <p:sp>
        <p:nvSpPr>
          <p:cNvPr id="3" name="Content Placeholder 2">
            <a:extLst>
              <a:ext uri="{FF2B5EF4-FFF2-40B4-BE49-F238E27FC236}">
                <a16:creationId xmlns:a16="http://schemas.microsoft.com/office/drawing/2014/main" id="{0FC15841-370A-4F84-A8F7-A3CAAC809434}"/>
              </a:ext>
            </a:extLst>
          </p:cNvPr>
          <p:cNvSpPr>
            <a:spLocks noGrp="1"/>
          </p:cNvSpPr>
          <p:nvPr>
            <p:ph idx="1"/>
          </p:nvPr>
        </p:nvSpPr>
        <p:spPr/>
        <p:txBody>
          <a:bodyPr/>
          <a:lstStyle/>
          <a:p>
            <a:pPr marL="0" indent="0" algn="ctr">
              <a:buNone/>
            </a:pPr>
            <a:r>
              <a:rPr lang="en-GB" b="1" i="1">
                <a:solidFill>
                  <a:srgbClr val="00B050"/>
                </a:solidFill>
              </a:rPr>
              <a:t>Words which provide boundaries or constrains for your assignment</a:t>
            </a:r>
          </a:p>
          <a:p>
            <a:pPr marL="0" indent="0" algn="ctr">
              <a:buNone/>
            </a:pPr>
            <a:r>
              <a:rPr lang="en-GB" b="1" i="1">
                <a:solidFill>
                  <a:srgbClr val="00B050"/>
                </a:solidFill>
              </a:rPr>
              <a:t>e.g. word count or subject specific</a:t>
            </a:r>
            <a:endParaRPr lang="en-GB"/>
          </a:p>
          <a:p>
            <a:endParaRPr lang="en-GB"/>
          </a:p>
        </p:txBody>
      </p:sp>
      <p:pic>
        <p:nvPicPr>
          <p:cNvPr id="4" name="Picture 3">
            <a:extLst>
              <a:ext uri="{FF2B5EF4-FFF2-40B4-BE49-F238E27FC236}">
                <a16:creationId xmlns:a16="http://schemas.microsoft.com/office/drawing/2014/main" id="{467859D7-3577-41D6-B35A-DABCA9D903DB}"/>
              </a:ext>
            </a:extLst>
          </p:cNvPr>
          <p:cNvPicPr>
            <a:picLocks noChangeAspect="1"/>
          </p:cNvPicPr>
          <p:nvPr/>
        </p:nvPicPr>
        <p:blipFill>
          <a:blip r:embed="rId2"/>
          <a:stretch>
            <a:fillRect/>
          </a:stretch>
        </p:blipFill>
        <p:spPr>
          <a:xfrm>
            <a:off x="4657117" y="3751344"/>
            <a:ext cx="2877766" cy="1775156"/>
          </a:xfrm>
          <a:prstGeom prst="rect">
            <a:avLst/>
          </a:prstGeom>
        </p:spPr>
      </p:pic>
    </p:spTree>
    <p:extLst>
      <p:ext uri="{BB962C8B-B14F-4D97-AF65-F5344CB8AC3E}">
        <p14:creationId xmlns:p14="http://schemas.microsoft.com/office/powerpoint/2010/main" val="250513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normAutofit fontScale="90000"/>
          </a:bodyPr>
          <a:lstStyle/>
          <a:p>
            <a:r>
              <a:rPr lang="en-GB">
                <a:solidFill>
                  <a:schemeClr val="bg1"/>
                </a:solidFill>
              </a:rPr>
              <a:t>Module Assignments -  Identifying key words</a:t>
            </a:r>
          </a:p>
        </p:txBody>
      </p:sp>
      <p:pic>
        <p:nvPicPr>
          <p:cNvPr id="3" name="Picture 2">
            <a:extLst>
              <a:ext uri="{FF2B5EF4-FFF2-40B4-BE49-F238E27FC236}">
                <a16:creationId xmlns:a16="http://schemas.microsoft.com/office/drawing/2014/main" id="{2AC5D5CC-E8A7-4157-A647-C176ADA7DAEB}"/>
              </a:ext>
            </a:extLst>
          </p:cNvPr>
          <p:cNvPicPr>
            <a:picLocks noChangeAspect="1"/>
          </p:cNvPicPr>
          <p:nvPr/>
        </p:nvPicPr>
        <p:blipFill>
          <a:blip r:embed="rId2"/>
          <a:stretch>
            <a:fillRect/>
          </a:stretch>
        </p:blipFill>
        <p:spPr>
          <a:xfrm>
            <a:off x="7463193" y="1883950"/>
            <a:ext cx="3423343" cy="3090097"/>
          </a:xfrm>
          <a:prstGeom prst="rect">
            <a:avLst/>
          </a:prstGeom>
        </p:spPr>
      </p:pic>
      <p:sp>
        <p:nvSpPr>
          <p:cNvPr id="5" name="Arrow: Right 4">
            <a:extLst>
              <a:ext uri="{FF2B5EF4-FFF2-40B4-BE49-F238E27FC236}">
                <a16:creationId xmlns:a16="http://schemas.microsoft.com/office/drawing/2014/main" id="{A576CAF0-0FA5-433A-90C5-57E76951DCC5}"/>
              </a:ext>
            </a:extLst>
          </p:cNvPr>
          <p:cNvSpPr/>
          <p:nvPr/>
        </p:nvSpPr>
        <p:spPr>
          <a:xfrm>
            <a:off x="1309081" y="2045089"/>
            <a:ext cx="2242868" cy="8641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Directive Words</a:t>
            </a:r>
          </a:p>
        </p:txBody>
      </p:sp>
      <p:sp>
        <p:nvSpPr>
          <p:cNvPr id="6" name="Arrow: Right 5">
            <a:extLst>
              <a:ext uri="{FF2B5EF4-FFF2-40B4-BE49-F238E27FC236}">
                <a16:creationId xmlns:a16="http://schemas.microsoft.com/office/drawing/2014/main" id="{429C8704-FD09-4F4F-B32E-F534B74EAE94}"/>
              </a:ext>
            </a:extLst>
          </p:cNvPr>
          <p:cNvSpPr/>
          <p:nvPr/>
        </p:nvSpPr>
        <p:spPr>
          <a:xfrm>
            <a:off x="2719971" y="3329777"/>
            <a:ext cx="2242868" cy="864194"/>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Topic</a:t>
            </a:r>
          </a:p>
        </p:txBody>
      </p:sp>
      <p:sp>
        <p:nvSpPr>
          <p:cNvPr id="7" name="Arrow: Right 6">
            <a:extLst>
              <a:ext uri="{FF2B5EF4-FFF2-40B4-BE49-F238E27FC236}">
                <a16:creationId xmlns:a16="http://schemas.microsoft.com/office/drawing/2014/main" id="{D99EB2EC-FDD3-4E4F-BBD7-942CB1A56E1A}"/>
              </a:ext>
            </a:extLst>
          </p:cNvPr>
          <p:cNvSpPr/>
          <p:nvPr/>
        </p:nvSpPr>
        <p:spPr>
          <a:xfrm>
            <a:off x="4589252" y="4416725"/>
            <a:ext cx="2242868" cy="864194"/>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Limiting words</a:t>
            </a:r>
          </a:p>
        </p:txBody>
      </p:sp>
    </p:spTree>
    <p:extLst>
      <p:ext uri="{BB962C8B-B14F-4D97-AF65-F5344CB8AC3E}">
        <p14:creationId xmlns:p14="http://schemas.microsoft.com/office/powerpoint/2010/main" val="12350794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D6187-AC78-40D6-B941-932E04A733C1}"/>
              </a:ext>
            </a:extLst>
          </p:cNvPr>
          <p:cNvSpPr>
            <a:spLocks noGrp="1"/>
          </p:cNvSpPr>
          <p:nvPr>
            <p:ph type="title"/>
          </p:nvPr>
        </p:nvSpPr>
        <p:spPr>
          <a:solidFill>
            <a:srgbClr val="002060"/>
          </a:solidFill>
        </p:spPr>
        <p:txBody>
          <a:bodyPr/>
          <a:lstStyle/>
          <a:p>
            <a:r>
              <a:rPr lang="en-GB">
                <a:solidFill>
                  <a:schemeClr val="bg1"/>
                </a:solidFill>
              </a:rPr>
              <a:t>Extra – tips - Paragraphs</a:t>
            </a:r>
          </a:p>
        </p:txBody>
      </p:sp>
      <p:sp>
        <p:nvSpPr>
          <p:cNvPr id="3" name="Content Placeholder 2">
            <a:extLst>
              <a:ext uri="{FF2B5EF4-FFF2-40B4-BE49-F238E27FC236}">
                <a16:creationId xmlns:a16="http://schemas.microsoft.com/office/drawing/2014/main" id="{BCBB7708-1249-412B-81E0-280BCD3A153A}"/>
              </a:ext>
            </a:extLst>
          </p:cNvPr>
          <p:cNvSpPr>
            <a:spLocks noGrp="1"/>
          </p:cNvSpPr>
          <p:nvPr>
            <p:ph idx="1"/>
          </p:nvPr>
        </p:nvSpPr>
        <p:spPr/>
        <p:txBody>
          <a:bodyPr/>
          <a:lstStyle/>
          <a:p>
            <a:r>
              <a:rPr lang="en-GB"/>
              <a:t>Building blocks of the essay</a:t>
            </a:r>
          </a:p>
          <a:p>
            <a:r>
              <a:rPr lang="en-GB"/>
              <a:t>Each paragraph should contain:</a:t>
            </a:r>
          </a:p>
          <a:p>
            <a:pPr lvl="1"/>
            <a:r>
              <a:rPr lang="en-GB"/>
              <a:t>A topic sentence ( or idea) that states your point</a:t>
            </a:r>
          </a:p>
          <a:p>
            <a:pPr lvl="1"/>
            <a:r>
              <a:rPr lang="en-GB"/>
              <a:t>An explanation of the point you are making</a:t>
            </a:r>
          </a:p>
          <a:p>
            <a:pPr lvl="1"/>
            <a:r>
              <a:rPr lang="en-GB"/>
              <a:t>Evidence – support your point with evidence from reading/example</a:t>
            </a:r>
          </a:p>
          <a:p>
            <a:endParaRPr lang="en-GB"/>
          </a:p>
        </p:txBody>
      </p:sp>
      <p:pic>
        <p:nvPicPr>
          <p:cNvPr id="4" name="Picture 3">
            <a:extLst>
              <a:ext uri="{FF2B5EF4-FFF2-40B4-BE49-F238E27FC236}">
                <a16:creationId xmlns:a16="http://schemas.microsoft.com/office/drawing/2014/main" id="{A6DAC7AF-983B-492E-A7F1-28B5A57C1267}"/>
              </a:ext>
            </a:extLst>
          </p:cNvPr>
          <p:cNvPicPr>
            <a:picLocks noChangeAspect="1"/>
          </p:cNvPicPr>
          <p:nvPr/>
        </p:nvPicPr>
        <p:blipFill>
          <a:blip r:embed="rId2"/>
          <a:stretch>
            <a:fillRect/>
          </a:stretch>
        </p:blipFill>
        <p:spPr>
          <a:xfrm>
            <a:off x="9356812" y="1676557"/>
            <a:ext cx="2651157" cy="1791583"/>
          </a:xfrm>
          <a:prstGeom prst="rect">
            <a:avLst/>
          </a:prstGeom>
        </p:spPr>
      </p:pic>
    </p:spTree>
    <p:extLst>
      <p:ext uri="{BB962C8B-B14F-4D97-AF65-F5344CB8AC3E}">
        <p14:creationId xmlns:p14="http://schemas.microsoft.com/office/powerpoint/2010/main" val="23840837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a:solidFill>
                  <a:schemeClr val="bg1"/>
                </a:solidFill>
              </a:rPr>
              <a:t>Extra tips - Signposting</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a:lstStyle/>
          <a:p>
            <a:r>
              <a:rPr lang="en-GB"/>
              <a:t>Paragraphs will require signposts/linking – these are words you use to join sentences</a:t>
            </a:r>
          </a:p>
          <a:p>
            <a:r>
              <a:rPr lang="en-GB"/>
              <a:t>Will make your essay flow</a:t>
            </a:r>
          </a:p>
          <a:p>
            <a:endParaRPr lang="en-GB"/>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2"/>
          <a:stretch>
            <a:fillRect/>
          </a:stretch>
        </p:blipFill>
        <p:spPr>
          <a:xfrm>
            <a:off x="8396378" y="2320123"/>
            <a:ext cx="2473377" cy="2477188"/>
          </a:xfrm>
          <a:prstGeom prst="rect">
            <a:avLst/>
          </a:prstGeom>
        </p:spPr>
      </p:pic>
    </p:spTree>
    <p:extLst>
      <p:ext uri="{BB962C8B-B14F-4D97-AF65-F5344CB8AC3E}">
        <p14:creationId xmlns:p14="http://schemas.microsoft.com/office/powerpoint/2010/main" val="33778530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34</Slides>
  <Notes>2</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Theme1.thmx first page pp</vt:lpstr>
      <vt:lpstr>Critical Reading, Thinking &amp; Writing Darllen, meddwl ac ysgrifennu beirniadol </vt:lpstr>
      <vt:lpstr>Aim</vt:lpstr>
      <vt:lpstr>Learning Outcomes</vt:lpstr>
      <vt:lpstr>Academic Reading</vt:lpstr>
      <vt:lpstr>Stages &amp; Types of Reading</vt:lpstr>
      <vt:lpstr>Purpose of Academic Reading</vt:lpstr>
      <vt:lpstr>Reasons for Academic Reading</vt:lpstr>
      <vt:lpstr>Reasons for Academic Reading 3</vt:lpstr>
      <vt:lpstr>What is ‘Critical reading’?</vt:lpstr>
      <vt:lpstr>Critical Reading Strategies</vt:lpstr>
      <vt:lpstr>Critical Reading Strategy</vt:lpstr>
      <vt:lpstr>Critical Reading Strategy</vt:lpstr>
      <vt:lpstr>Critical Reading Strategy</vt:lpstr>
      <vt:lpstr>Critical Thinking</vt:lpstr>
      <vt:lpstr>Cottrell (2005)  - Critical thinking</vt:lpstr>
      <vt:lpstr>Identifying and analysing an argument</vt:lpstr>
      <vt:lpstr>Evaluating the evidence of an argument</vt:lpstr>
      <vt:lpstr>Group Task</vt:lpstr>
      <vt:lpstr>Suggestions…</vt:lpstr>
      <vt:lpstr>Applying critical thinking to your work</vt:lpstr>
      <vt:lpstr>If in doubt – question it!</vt:lpstr>
      <vt:lpstr>Academic Writing</vt:lpstr>
      <vt:lpstr>The 4 Types of Academic Writing</vt:lpstr>
      <vt:lpstr>Academic Writing</vt:lpstr>
      <vt:lpstr>Ingredients of a Good Essay</vt:lpstr>
      <vt:lpstr>Understanding the  Assignment</vt:lpstr>
      <vt:lpstr>Directive Words</vt:lpstr>
      <vt:lpstr>Directive Words (2)</vt:lpstr>
      <vt:lpstr>Directive Words (3)</vt:lpstr>
      <vt:lpstr>Limiting words</vt:lpstr>
      <vt:lpstr>Module Assignments -  Identifying key words</vt:lpstr>
      <vt:lpstr>Extra – tips - Paragraphs</vt:lpstr>
      <vt:lpstr>Extra tips - Signposting</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BSc Professional Investigation 13.10.2021</dc:title>
  <dc:creator>Alison</dc:creator>
  <cp:revision>7</cp:revision>
  <dcterms:created xsi:type="dcterms:W3CDTF">2021-10-13T06:11:11Z</dcterms:created>
  <dcterms:modified xsi:type="dcterms:W3CDTF">2023-02-20T14:20:50Z</dcterms:modified>
</cp:coreProperties>
</file>