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5" r:id="rId2"/>
  </p:sldMasterIdLst>
  <p:notesMasterIdLst>
    <p:notesMasterId r:id="rId16"/>
  </p:notesMasterIdLst>
  <p:sldIdLst>
    <p:sldId id="271" r:id="rId3"/>
    <p:sldId id="265" r:id="rId4"/>
    <p:sldId id="258" r:id="rId5"/>
    <p:sldId id="257" r:id="rId6"/>
    <p:sldId id="259" r:id="rId7"/>
    <p:sldId id="260" r:id="rId8"/>
    <p:sldId id="261" r:id="rId9"/>
    <p:sldId id="270" r:id="rId10"/>
    <p:sldId id="262" r:id="rId11"/>
    <p:sldId id="263" r:id="rId12"/>
    <p:sldId id="264" r:id="rId13"/>
    <p:sldId id="268" r:id="rId14"/>
    <p:sldId id="267" r:id="rId1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C82BDC-D355-40EA-8DAB-F776A981769B}" v="119" dt="2022-01-20T10:29:43.848"/>
    <p1510:client id="{3DF6DAF5-D390-43B6-A140-576FA7D57AE8}" v="2" dt="2022-01-20T12:55:25.413"/>
    <p1510:client id="{5C37E187-64CA-4B15-AA52-C8FE3C5FF890}" v="28" dt="2022-01-20T10:20:56.4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2" autoAdjust="0"/>
    <p:restoredTop sz="64929" autoAdjust="0"/>
  </p:normalViewPr>
  <p:slideViewPr>
    <p:cSldViewPr snapToGrid="0">
      <p:cViewPr varScale="1">
        <p:scale>
          <a:sx n="72" d="100"/>
          <a:sy n="72" d="100"/>
        </p:scale>
        <p:origin x="178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21" Type="http://schemas.microsoft.com/office/2016/11/relationships/changesInfo" Target="changesInfos/changesInfo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w Green" userId="5c87a1a1-9dba-4e8d-80a3-ee66ced3ed9c" providerId="ADAL" clId="{3DF6DAF5-D390-43B6-A140-576FA7D57AE8}"/>
    <pc:docChg chg="modSld">
      <pc:chgData name="Andrew Green" userId="5c87a1a1-9dba-4e8d-80a3-ee66ced3ed9c" providerId="ADAL" clId="{3DF6DAF5-D390-43B6-A140-576FA7D57AE8}" dt="2022-01-20T12:55:24.280" v="0" actId="20578"/>
      <pc:docMkLst>
        <pc:docMk/>
      </pc:docMkLst>
      <pc:sldChg chg="modSp">
        <pc:chgData name="Andrew Green" userId="5c87a1a1-9dba-4e8d-80a3-ee66ced3ed9c" providerId="ADAL" clId="{3DF6DAF5-D390-43B6-A140-576FA7D57AE8}" dt="2022-01-20T12:55:24.280" v="0" actId="20578"/>
        <pc:sldMkLst>
          <pc:docMk/>
          <pc:sldMk cId="2140546337" sldId="267"/>
        </pc:sldMkLst>
        <pc:spChg chg="mod">
          <ac:chgData name="Andrew Green" userId="5c87a1a1-9dba-4e8d-80a3-ee66ced3ed9c" providerId="ADAL" clId="{3DF6DAF5-D390-43B6-A140-576FA7D57AE8}" dt="2022-01-20T12:55:24.280" v="0" actId="20578"/>
          <ac:spMkLst>
            <pc:docMk/>
            <pc:sldMk cId="2140546337" sldId="267"/>
            <ac:spMk id="3" creationId="{FE378FD6-2574-4B8A-B8A3-8F79B44E317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0C3784-C3B8-4AA7-90BB-810E8DBA1B4F}" type="datetimeFigureOut">
              <a:rPr lang="en-GB"/>
              <a:t>20/01/2022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D3629D6-B1AD-41D9-8906-A27F6FB78368}" type="slidenum">
              <a:rPr lang="en-GB"/>
              <a:t>‹#›</a:t>
            </a:fld>
            <a:endParaRPr lang="en-GB"/>
          </a:p>
        </p:txBody>
      </p:sp>
    </p:spTree>
    <p:extLst>
      <p:ext uri="{BB962C8B-B14F-4D97-AF65-F5344CB8AC3E}">
        <p14:creationId xmlns:p14="http://schemas.microsoft.com/office/powerpoint/2010/main" val="5767246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D3629D6-B1AD-41D9-8906-A27F6FB78368}" type="slidenum">
              <a:rPr lang="en-GB" smtClean="0"/>
              <a:t>1</a:t>
            </a:fld>
            <a:endParaRPr lang="en-GB"/>
          </a:p>
        </p:txBody>
      </p:sp>
    </p:spTree>
    <p:extLst>
      <p:ext uri="{BB962C8B-B14F-4D97-AF65-F5344CB8AC3E}">
        <p14:creationId xmlns:p14="http://schemas.microsoft.com/office/powerpoint/2010/main" val="96310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What Will It Do – A library chatbot  that can book computers for students, answer queries regarding where resources may be and find books, articles and journals for students based on their info filters. </a:t>
            </a:r>
          </a:p>
          <a:p>
            <a:r>
              <a:rPr lang="en-US">
                <a:cs typeface="Calibri"/>
              </a:rPr>
              <a:t>Chatbots are the emerging trend this project will utilize, why chatbots are an emerging trend in the computing world will be discussed as will the SDLC model we will use – spiral.</a:t>
            </a:r>
          </a:p>
          <a:p>
            <a:r>
              <a:rPr lang="en-US">
                <a:cs typeface="Calibri"/>
              </a:rPr>
              <a:t>Methods of evaluation will also be discussed.</a:t>
            </a:r>
          </a:p>
        </p:txBody>
      </p:sp>
      <p:sp>
        <p:nvSpPr>
          <p:cNvPr id="4" name="Slide Number Placeholder 3"/>
          <p:cNvSpPr>
            <a:spLocks noGrp="1"/>
          </p:cNvSpPr>
          <p:nvPr>
            <p:ph type="sldNum" sz="quarter" idx="5"/>
          </p:nvPr>
        </p:nvSpPr>
        <p:spPr/>
        <p:txBody>
          <a:bodyPr/>
          <a:lstStyle/>
          <a:p>
            <a:fld id="{DCDC0705-AE78-4DF4-8B2D-3774F26B6590}" type="slidenum">
              <a:rPr lang="en-US"/>
              <a:t>2</a:t>
            </a:fld>
            <a:endParaRPr lang="en-US"/>
          </a:p>
        </p:txBody>
      </p:sp>
    </p:spTree>
    <p:extLst>
      <p:ext uri="{BB962C8B-B14F-4D97-AF65-F5344CB8AC3E}">
        <p14:creationId xmlns:p14="http://schemas.microsoft.com/office/powerpoint/2010/main" val="32307861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simulates human conversation through voice, text or both</a:t>
            </a:r>
          </a:p>
          <a:p>
            <a:br>
              <a:rPr lang="en-US" dirty="0">
                <a:cs typeface="+mn-lt"/>
              </a:rPr>
            </a:br>
            <a:r>
              <a:rPr lang="en-US" dirty="0">
                <a:cs typeface="Calibri"/>
              </a:rPr>
              <a:t>Set Guidelines Chatbot – uses existing information and resources to answer questions or help individuals such as FAQs – existing information consists, existing conservation data or inputted data for the bot to use directly – covers support and commercially used chatbots typically - easy to implement</a:t>
            </a:r>
            <a:br>
              <a:rPr lang="en-US" dirty="0">
                <a:cs typeface="+mn-lt"/>
              </a:rPr>
            </a:br>
            <a:r>
              <a:rPr lang="en-US" dirty="0">
                <a:cs typeface="Calibri"/>
              </a:rPr>
              <a:t>Conversational Chatbot – uses ai and a language matrix (words used in the language) with examples of sentences and machine learning to create conversations or provide the services of the previous – </a:t>
            </a:r>
            <a:r>
              <a:rPr lang="en-US" dirty="0" err="1">
                <a:cs typeface="Calibri"/>
              </a:rPr>
              <a:t>cortana</a:t>
            </a:r>
            <a:r>
              <a:rPr lang="en-US" dirty="0">
                <a:cs typeface="Calibri"/>
              </a:rPr>
              <a:t>, </a:t>
            </a:r>
            <a:r>
              <a:rPr lang="en-US" dirty="0" err="1">
                <a:cs typeface="Calibri"/>
              </a:rPr>
              <a:t>siri</a:t>
            </a:r>
            <a:r>
              <a:rPr lang="en-US" dirty="0">
                <a:cs typeface="Calibri"/>
              </a:rPr>
              <a:t> and </a:t>
            </a:r>
            <a:r>
              <a:rPr lang="en-US" dirty="0" err="1">
                <a:cs typeface="Calibri"/>
              </a:rPr>
              <a:t>cleverbot</a:t>
            </a:r>
            <a:r>
              <a:rPr lang="en-US" dirty="0">
                <a:cs typeface="Calibri"/>
              </a:rPr>
              <a:t> are examples – harder to implement a lot more code needed</a:t>
            </a:r>
          </a:p>
          <a:p>
            <a:r>
              <a:rPr lang="en-US" dirty="0">
                <a:cs typeface="Calibri"/>
              </a:rPr>
              <a:t>[1]</a:t>
            </a:r>
          </a:p>
        </p:txBody>
      </p:sp>
      <p:sp>
        <p:nvSpPr>
          <p:cNvPr id="4" name="Slide Number Placeholder 3"/>
          <p:cNvSpPr>
            <a:spLocks noGrp="1"/>
          </p:cNvSpPr>
          <p:nvPr>
            <p:ph type="sldNum" sz="quarter" idx="5"/>
          </p:nvPr>
        </p:nvSpPr>
        <p:spPr/>
        <p:txBody>
          <a:bodyPr/>
          <a:lstStyle/>
          <a:p>
            <a:fld id="{DCDC0705-AE78-4DF4-8B2D-3774F26B6590}" type="slidenum">
              <a:rPr lang="en-US"/>
              <a:t>3</a:t>
            </a:fld>
            <a:endParaRPr lang="en-US"/>
          </a:p>
        </p:txBody>
      </p:sp>
    </p:spTree>
    <p:extLst>
      <p:ext uri="{BB962C8B-B14F-4D97-AF65-F5344CB8AC3E}">
        <p14:creationId xmlns:p14="http://schemas.microsoft.com/office/powerpoint/2010/main" val="17423346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t>
            </a:r>
            <a:r>
              <a:rPr lang="en-US" dirty="0"/>
              <a:t>From 2016, there is a rapid growth on Chatbot development which results to the creation of various types of Chatbot systems for industrial uses" </a:t>
            </a:r>
          </a:p>
          <a:p>
            <a:r>
              <a:rPr lang="en-US" dirty="0"/>
              <a:t>67% of consumers worldwide used a chatbot 85% of all customer interactions will be handled without a human agent by 2020.</a:t>
            </a:r>
            <a:endParaRPr lang="en-US" dirty="0">
              <a:cs typeface="Calibri"/>
            </a:endParaRPr>
          </a:p>
          <a:p>
            <a:r>
              <a:rPr lang="en-US" dirty="0"/>
              <a:t>Chatbots are being considered as a useful technology to facilitate learning within the educational context</a:t>
            </a:r>
            <a:endParaRPr lang="en-US" dirty="0">
              <a:cs typeface="Calibri" panose="020F0502020204030204"/>
            </a:endParaRPr>
          </a:p>
          <a:p>
            <a:endParaRPr lang="en-US" dirty="0"/>
          </a:p>
          <a:p>
            <a:r>
              <a:rPr lang="en-US" dirty="0"/>
              <a:t>Chatbots are transforming the ways businesses connect with current and prospective customers.</a:t>
            </a:r>
            <a:endParaRPr lang="en-US" dirty="0">
              <a:cs typeface="Calibri"/>
            </a:endParaRPr>
          </a:p>
          <a:p>
            <a:endParaRPr lang="en-US" dirty="0">
              <a:cs typeface="Calibri"/>
            </a:endParaRPr>
          </a:p>
          <a:p>
            <a:r>
              <a:rPr lang="en-US" dirty="0">
                <a:cs typeface="Calibri"/>
              </a:rPr>
              <a:t>Image 1 covers documents that cover chatbots while image 2 covers a typical bot that is used commonly </a:t>
            </a:r>
          </a:p>
          <a:p>
            <a:endParaRPr lang="en-US" dirty="0">
              <a:cs typeface="Calibri"/>
            </a:endParaRPr>
          </a:p>
          <a:p>
            <a:r>
              <a:rPr lang="en-US" dirty="0">
                <a:cs typeface="Calibri"/>
              </a:rPr>
              <a:t>Chatbots are on the rise and are being used by most companies with any set of foot in the computing world. This is because:</a:t>
            </a:r>
          </a:p>
          <a:p>
            <a:r>
              <a:rPr lang="en-US" dirty="0">
                <a:cs typeface="Calibri"/>
              </a:rPr>
              <a:t>- They save money on hiring real people</a:t>
            </a:r>
          </a:p>
          <a:p>
            <a:r>
              <a:rPr lang="en-US" dirty="0">
                <a:cs typeface="Calibri"/>
              </a:rPr>
              <a:t>- Developments in machine learning have made them more effective in providing their intended services and self-learning, to allow for future improvements.</a:t>
            </a:r>
          </a:p>
          <a:p>
            <a:r>
              <a:rPr lang="en-US" dirty="0">
                <a:cs typeface="Calibri"/>
              </a:rPr>
              <a:t>- Chatbots which use a human voice and can be communicated with via voice are also being used increasingly more, examples include Apple's Siri, Microsoft's Cortana and Amazon's Alexa.</a:t>
            </a:r>
          </a:p>
          <a:p>
            <a:r>
              <a:rPr lang="en-US" dirty="0">
                <a:cs typeface="Calibri"/>
              </a:rPr>
              <a:t>- Their constant use in advertisements for unrelated tech products has made it seem more natural for them to be used by people in casual contexts.</a:t>
            </a:r>
          </a:p>
          <a:p>
            <a:r>
              <a:rPr lang="en-US" dirty="0">
                <a:cs typeface="Calibri"/>
              </a:rPr>
              <a:t>- Chatbots can complete features that would previously have to manually be done by users.</a:t>
            </a:r>
            <a:br>
              <a:rPr lang="en-US" dirty="0">
                <a:cs typeface="+mn-lt"/>
              </a:rPr>
            </a:br>
            <a:r>
              <a:rPr lang="en-US" dirty="0"/>
              <a:t>[8][9][10][11][12][13]</a:t>
            </a:r>
            <a:endParaRPr lang="en-US" dirty="0">
              <a:cs typeface="Calibri"/>
            </a:endParaRPr>
          </a:p>
          <a:p>
            <a:r>
              <a:rPr lang="en-US" dirty="0"/>
              <a:t>  </a:t>
            </a:r>
          </a:p>
        </p:txBody>
      </p:sp>
      <p:sp>
        <p:nvSpPr>
          <p:cNvPr id="4" name="Slide Number Placeholder 3"/>
          <p:cNvSpPr>
            <a:spLocks noGrp="1"/>
          </p:cNvSpPr>
          <p:nvPr>
            <p:ph type="sldNum" sz="quarter" idx="5"/>
          </p:nvPr>
        </p:nvSpPr>
        <p:spPr/>
        <p:txBody>
          <a:bodyPr/>
          <a:lstStyle/>
          <a:p>
            <a:fld id="{DCDC0705-AE78-4DF4-8B2D-3774F26B6590}" type="slidenum">
              <a:rPr lang="en-US"/>
              <a:t>4</a:t>
            </a:fld>
            <a:endParaRPr lang="en-US"/>
          </a:p>
        </p:txBody>
      </p:sp>
    </p:spTree>
    <p:extLst>
      <p:ext uri="{BB962C8B-B14F-4D97-AF65-F5344CB8AC3E}">
        <p14:creationId xmlns:p14="http://schemas.microsoft.com/office/powerpoint/2010/main" val="39160555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 Gantt Chart </a:t>
            </a:r>
          </a:p>
          <a:p>
            <a:r>
              <a:rPr lang="en-US">
                <a:cs typeface="Calibri"/>
              </a:rPr>
              <a:t>- Displaying how time allocation was conducted and agreed upon</a:t>
            </a:r>
          </a:p>
          <a:p>
            <a:r>
              <a:rPr lang="en-US">
                <a:cs typeface="Calibri"/>
              </a:rPr>
              <a:t>- Secondary research throughout, as it assisted with all areas</a:t>
            </a:r>
          </a:p>
          <a:p>
            <a:r>
              <a:rPr lang="en-US">
                <a:cs typeface="Calibri"/>
              </a:rPr>
              <a:t>- Deployment occurred for the entire backend, changes made during this time based on user tests</a:t>
            </a:r>
          </a:p>
          <a:p>
            <a:endParaRPr lang="en-US">
              <a:cs typeface="Calibri"/>
            </a:endParaRPr>
          </a:p>
        </p:txBody>
      </p:sp>
      <p:sp>
        <p:nvSpPr>
          <p:cNvPr id="4" name="Slide Number Placeholder 3"/>
          <p:cNvSpPr>
            <a:spLocks noGrp="1"/>
          </p:cNvSpPr>
          <p:nvPr>
            <p:ph type="sldNum" sz="quarter" idx="5"/>
          </p:nvPr>
        </p:nvSpPr>
        <p:spPr/>
        <p:txBody>
          <a:bodyPr/>
          <a:lstStyle/>
          <a:p>
            <a:fld id="{DCDC0705-AE78-4DF4-8B2D-3774F26B6590}" type="slidenum">
              <a:rPr lang="en-US"/>
              <a:t>6</a:t>
            </a:fld>
            <a:endParaRPr lang="en-US"/>
          </a:p>
        </p:txBody>
      </p:sp>
    </p:spTree>
    <p:extLst>
      <p:ext uri="{BB962C8B-B14F-4D97-AF65-F5344CB8AC3E}">
        <p14:creationId xmlns:p14="http://schemas.microsoft.com/office/powerpoint/2010/main" val="15888019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PARADISE -</a:t>
            </a:r>
            <a:r>
              <a:rPr lang="en-US" dirty="0"/>
              <a:t> ease of usage, clarity, naturalness, friendliness, robustness regarding misunderstandings, and willingness to use the system again</a:t>
            </a:r>
            <a:endParaRPr lang="en-US" dirty="0">
              <a:cs typeface="Calibri"/>
            </a:endParaRPr>
          </a:p>
          <a:p>
            <a:r>
              <a:rPr lang="en-US" dirty="0">
                <a:cs typeface="Calibri"/>
              </a:rPr>
              <a:t>they link the source material of PARADISE which does not suggest wide usage – it proposes the system - but others do use follows kappa coefficient by Cohen[4]</a:t>
            </a:r>
            <a:br>
              <a:rPr lang="en-US" dirty="0">
                <a:cs typeface="+mn-lt"/>
              </a:rPr>
            </a:br>
            <a:r>
              <a:rPr lang="en-US" dirty="0">
                <a:cs typeface="Calibri"/>
              </a:rPr>
              <a:t>humanlike conservations</a:t>
            </a:r>
            <a:br>
              <a:rPr lang="en-US" dirty="0">
                <a:cs typeface="+mn-lt"/>
              </a:rPr>
            </a:br>
            <a:r>
              <a:rPr lang="en-US" dirty="0"/>
              <a:t>Kappa result be interpreted as follows: values ≤ 0 as indicating no agreement and 0.01–0.20 as none to slight, 0.21–0.40 as fair, 0.41– 0.60 as moderate, 0.61–0.80 as substantial, and 0.81–1.00 as almost perfect agreement.</a:t>
            </a:r>
            <a:endParaRPr lang="en-US" dirty="0">
              <a:cs typeface="Calibri"/>
            </a:endParaRPr>
          </a:p>
          <a:p>
            <a:endParaRPr lang="en-US" dirty="0">
              <a:cs typeface="+mn-lt"/>
            </a:endParaRPr>
          </a:p>
          <a:p>
            <a:r>
              <a:rPr lang="en-US" dirty="0">
                <a:cs typeface="Calibri"/>
              </a:rPr>
              <a:t>Concept of Usability – efficiency metric, Effectiveness metric, Users' satisfaction</a:t>
            </a:r>
          </a:p>
          <a:p>
            <a:r>
              <a:rPr lang="en-US" dirty="0">
                <a:cs typeface="Calibri"/>
              </a:rPr>
              <a:t>Based upon a previous chatbot metrics</a:t>
            </a:r>
            <a:br>
              <a:rPr lang="en-US" dirty="0">
                <a:cs typeface="+mn-lt"/>
              </a:rPr>
            </a:br>
            <a:r>
              <a:rPr lang="en-US" dirty="0">
                <a:cs typeface="Calibri"/>
              </a:rPr>
              <a:t>how conservations are carried out- the one we're using </a:t>
            </a:r>
          </a:p>
          <a:p>
            <a:r>
              <a:rPr lang="en-US" dirty="0">
                <a:cs typeface="+mn-lt"/>
              </a:rPr>
              <a:t>Originates from</a:t>
            </a:r>
            <a:r>
              <a:rPr lang="en-US" dirty="0"/>
              <a:t> ISO 9241 - Ergonomics of Human System Interaction - intended to be used by those managing design processes, and is concerned with ways in which both hardware and software components of interactive systems can enhance human–system interaction. (Satisfaction, usability, user experience, user interface, validation and verification)</a:t>
            </a:r>
            <a:endParaRPr lang="en-US" dirty="0">
              <a:cs typeface="Calibri"/>
            </a:endParaRPr>
          </a:p>
          <a:p>
            <a:r>
              <a:rPr lang="en-US" dirty="0">
                <a:cs typeface="Calibri"/>
              </a:rPr>
              <a:t>Effectiveness, Efficiency, Satisfaction, Learnability and Security – Effectiveness, Efficiency, Satisfaction and learnability can be setup for research in primary research while security is a part of the reflection or secondary research primarily or can be found during creation (Page 17)</a:t>
            </a:r>
            <a:endParaRPr lang="en-US" dirty="0"/>
          </a:p>
          <a:p>
            <a:endParaRPr lang="en-US" dirty="0">
              <a:cs typeface="Calibri"/>
            </a:endParaRPr>
          </a:p>
          <a:p>
            <a:r>
              <a:rPr lang="en-US" dirty="0" err="1">
                <a:cs typeface="Calibri"/>
              </a:rPr>
              <a:t>Kuligowska</a:t>
            </a:r>
            <a:r>
              <a:rPr lang="en-US" dirty="0">
                <a:cs typeface="Calibri"/>
              </a:rPr>
              <a:t> method – visual look, implementation method, audio speech ability, knowledge base, ability to give knowledge, conservational abilities, consistency and personality, depth of personality options</a:t>
            </a:r>
          </a:p>
          <a:p>
            <a:r>
              <a:rPr lang="en-US" dirty="0">
                <a:cs typeface="Calibri"/>
              </a:rPr>
              <a:t>Based upon a paper about chatbot evaluation</a:t>
            </a:r>
            <a:br>
              <a:rPr lang="en-US" dirty="0">
                <a:cs typeface="+mn-lt"/>
              </a:rPr>
            </a:br>
            <a:r>
              <a:rPr lang="en-US" dirty="0">
                <a:cs typeface="Calibri"/>
              </a:rPr>
              <a:t>humanlike conservations and how conservations are carried out</a:t>
            </a:r>
          </a:p>
          <a:p>
            <a:endParaRPr lang="en-US" dirty="0">
              <a:cs typeface="Calibri"/>
            </a:endParaRPr>
          </a:p>
          <a:p>
            <a:endParaRPr lang="en-US" dirty="0">
              <a:cs typeface="Calibri"/>
            </a:endParaRPr>
          </a:p>
          <a:p>
            <a:r>
              <a:rPr lang="en-US" dirty="0">
                <a:cs typeface="Calibri"/>
              </a:rPr>
              <a:t>[1][2][5][6][7][8]</a:t>
            </a:r>
          </a:p>
        </p:txBody>
      </p:sp>
      <p:sp>
        <p:nvSpPr>
          <p:cNvPr id="4" name="Slide Number Placeholder 3"/>
          <p:cNvSpPr>
            <a:spLocks noGrp="1"/>
          </p:cNvSpPr>
          <p:nvPr>
            <p:ph type="sldNum" sz="quarter" idx="5"/>
          </p:nvPr>
        </p:nvSpPr>
        <p:spPr/>
        <p:txBody>
          <a:bodyPr/>
          <a:lstStyle/>
          <a:p>
            <a:fld id="{DCDC0705-AE78-4DF4-8B2D-3774F26B6590}" type="slidenum">
              <a:rPr lang="en-US"/>
              <a:t>7</a:t>
            </a:fld>
            <a:endParaRPr lang="en-US"/>
          </a:p>
        </p:txBody>
      </p:sp>
    </p:spTree>
    <p:extLst>
      <p:ext uri="{BB962C8B-B14F-4D97-AF65-F5344CB8AC3E}">
        <p14:creationId xmlns:p14="http://schemas.microsoft.com/office/powerpoint/2010/main" val="10006896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t>
            </a:r>
            <a:r>
              <a:rPr lang="en-US" dirty="0"/>
              <a:t>Users were given several different tasks to perform using the chatbot. They conversed with the system for an average of 30 minutes and then completed a feedback questionnaire which focused on their feelings, and reactions to the experience"</a:t>
            </a:r>
          </a:p>
          <a:p>
            <a:r>
              <a:rPr lang="en-US" dirty="0">
                <a:cs typeface="Calibri"/>
              </a:rPr>
              <a:t>"</a:t>
            </a:r>
            <a:r>
              <a:rPr lang="en-US" dirty="0"/>
              <a:t>…The users were asked to fill in a questionnaire at the end of the test to give their impressions on the performance of the chatbot and volunteer any other thoughts. We also prompted them to provide feedback on the quality and quantity of the information provided by the chatbot, the degree of emotion in the responses, whether an avatar would help, whether the tone was adequate and whether the chatbot was able to carry out a conversation in general. "</a:t>
            </a:r>
          </a:p>
          <a:p>
            <a:endParaRPr lang="en-US" dirty="0">
              <a:cs typeface="Calibri"/>
            </a:endParaRPr>
          </a:p>
          <a:p>
            <a:r>
              <a:rPr lang="en-US" dirty="0">
                <a:cs typeface="Calibri"/>
              </a:rPr>
              <a:t>Use of surveys/questionnaires would be used and include qualitative and quantitative answers in line with the KGA prototype which uses a mix to measure effectiveness of the ai and user satisfaction. The people who would be asked for this should not be excluded based on characteristics and the aim is to have a varied user test group. This would allow us to potentially gain technical answers from people with similar technological backgrounds and non-technical answers which would give us the expected user of the website's answers. </a:t>
            </a:r>
          </a:p>
          <a:p>
            <a:endParaRPr lang="en-US" dirty="0">
              <a:cs typeface="Calibri"/>
            </a:endParaRPr>
          </a:p>
          <a:p>
            <a:r>
              <a:rPr lang="en-US" dirty="0">
                <a:cs typeface="Calibri"/>
              </a:rPr>
              <a:t>Then also for users the same test should be given out such as the time it takes to complete with a stop at 30 minutes so that they can have </a:t>
            </a:r>
            <a:r>
              <a:rPr lang="en-US" dirty="0"/>
              <a:t>adequate</a:t>
            </a:r>
            <a:r>
              <a:rPr lang="en-US" dirty="0">
                <a:cs typeface="Calibri"/>
              </a:rPr>
              <a:t> time to use, test and think about the product</a:t>
            </a:r>
          </a:p>
          <a:p>
            <a:endParaRPr lang="en-US" dirty="0">
              <a:cs typeface="Calibri"/>
            </a:endParaRPr>
          </a:p>
          <a:p>
            <a:r>
              <a:rPr lang="en-US" dirty="0">
                <a:cs typeface="Calibri"/>
              </a:rPr>
              <a:t>Evaluation of results leads to the further development of the emerging trend and the product but time restraints may impact the ability to implement changes which can open up discussion of what users need from the findings in regards to bots or for ourselves when thinking about what to include in the design.</a:t>
            </a:r>
          </a:p>
          <a:p>
            <a:endParaRPr lang="en-US" dirty="0">
              <a:cs typeface="Calibri"/>
            </a:endParaRPr>
          </a:p>
          <a:p>
            <a:r>
              <a:rPr lang="en-US">
                <a:cs typeface="Calibri"/>
              </a:rPr>
              <a:t>[12]</a:t>
            </a:r>
            <a:endParaRPr lang="en-US" dirty="0">
              <a:cs typeface="Calibri"/>
            </a:endParaRPr>
          </a:p>
        </p:txBody>
      </p:sp>
      <p:sp>
        <p:nvSpPr>
          <p:cNvPr id="4" name="Slide Number Placeholder 3"/>
          <p:cNvSpPr>
            <a:spLocks noGrp="1"/>
          </p:cNvSpPr>
          <p:nvPr>
            <p:ph type="sldNum" sz="quarter" idx="5"/>
          </p:nvPr>
        </p:nvSpPr>
        <p:spPr/>
        <p:txBody>
          <a:bodyPr/>
          <a:lstStyle/>
          <a:p>
            <a:fld id="{DCDC0705-AE78-4DF4-8B2D-3774F26B6590}" type="slidenum">
              <a:rPr lang="en-US"/>
              <a:t>8</a:t>
            </a:fld>
            <a:endParaRPr lang="en-US"/>
          </a:p>
        </p:txBody>
      </p:sp>
    </p:spTree>
    <p:extLst>
      <p:ext uri="{BB962C8B-B14F-4D97-AF65-F5344CB8AC3E}">
        <p14:creationId xmlns:p14="http://schemas.microsoft.com/office/powerpoint/2010/main" val="38279466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Librarians would be stakeholders as they are the ones that control the books and would have the say in access to them and also for getting ahold of new or other books</a:t>
            </a:r>
          </a:p>
          <a:p>
            <a:r>
              <a:rPr lang="en-US">
                <a:cs typeface="Calibri"/>
              </a:rPr>
              <a:t>Librarians may need to order more books based on popularity</a:t>
            </a:r>
          </a:p>
          <a:p>
            <a:endParaRPr lang="en-US">
              <a:cs typeface="Calibri"/>
            </a:endParaRPr>
          </a:p>
          <a:p>
            <a:r>
              <a:rPr lang="en-US">
                <a:cs typeface="Calibri"/>
              </a:rPr>
              <a:t>Students and Teachers are a stakeholder as they are the ones directly using the system and have a need for the books</a:t>
            </a:r>
            <a:endParaRPr lang="en-US"/>
          </a:p>
          <a:p>
            <a:endParaRPr lang="en-US">
              <a:cs typeface="Calibri"/>
            </a:endParaRPr>
          </a:p>
          <a:p>
            <a:r>
              <a:rPr lang="en-US">
                <a:cs typeface="Calibri"/>
              </a:rPr>
              <a:t>Analytical Team would be a stakeholder as they are part of the college they would most likely like to know the quantity of certain books, genres, artists or other features that can be analyzed to provide an insight into trends or other viable fields.</a:t>
            </a:r>
          </a:p>
          <a:p>
            <a:r>
              <a:rPr lang="en-US">
                <a:cs typeface="Calibri"/>
              </a:rPr>
              <a:t>Can be used by librarians to serve the purpose of popularity viewing</a:t>
            </a:r>
          </a:p>
          <a:p>
            <a:endParaRPr lang="en-US">
              <a:cs typeface="Calibri"/>
            </a:endParaRPr>
          </a:p>
        </p:txBody>
      </p:sp>
      <p:sp>
        <p:nvSpPr>
          <p:cNvPr id="4" name="Slide Number Placeholder 3"/>
          <p:cNvSpPr>
            <a:spLocks noGrp="1"/>
          </p:cNvSpPr>
          <p:nvPr>
            <p:ph type="sldNum" sz="quarter" idx="5"/>
          </p:nvPr>
        </p:nvSpPr>
        <p:spPr/>
        <p:txBody>
          <a:bodyPr/>
          <a:lstStyle/>
          <a:p>
            <a:fld id="{DCDC0705-AE78-4DF4-8B2D-3774F26B6590}" type="slidenum">
              <a:rPr lang="en-US"/>
              <a:t>9</a:t>
            </a:fld>
            <a:endParaRPr lang="en-US"/>
          </a:p>
        </p:txBody>
      </p:sp>
    </p:spTree>
    <p:extLst>
      <p:ext uri="{BB962C8B-B14F-4D97-AF65-F5344CB8AC3E}">
        <p14:creationId xmlns:p14="http://schemas.microsoft.com/office/powerpoint/2010/main" val="41502932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 The most obvious expected deliverable of this project is the University Library Chatbot service itself, in a working state.</a:t>
            </a:r>
          </a:p>
          <a:p>
            <a:r>
              <a:rPr lang="en-US">
                <a:cs typeface="Calibri"/>
              </a:rPr>
              <a:t>- A decent amount of research will has been done. Secondary research has yielded information regarding the creation of Chatbots, what tools to use, what works and doesn't work and what software would need to be used in our creation.</a:t>
            </a:r>
          </a:p>
          <a:p>
            <a:r>
              <a:rPr lang="en-US">
                <a:cs typeface="Calibri"/>
              </a:rPr>
              <a:t>- Primary research was mostly for obtaining feedback for the chatbot's quality, this was necessary for finding out if the chatbot was functional – troubleshooting – and for if it was easy to use.</a:t>
            </a:r>
          </a:p>
          <a:p>
            <a:r>
              <a:rPr lang="en-US">
                <a:cs typeface="Calibri"/>
              </a:rPr>
              <a:t>- Progress was kept track of by use of a Gantt Chart, which provided an outline for each aspect of this project that needed to be completed, and by when, as well as which part comes after what. Minutes of meeting were kept by me, detailing who was present and absent in each session, and what was being worked on, to ensure progress was always moving.</a:t>
            </a:r>
          </a:p>
        </p:txBody>
      </p:sp>
      <p:sp>
        <p:nvSpPr>
          <p:cNvPr id="4" name="Slide Number Placeholder 3"/>
          <p:cNvSpPr>
            <a:spLocks noGrp="1"/>
          </p:cNvSpPr>
          <p:nvPr>
            <p:ph type="sldNum" sz="quarter" idx="5"/>
          </p:nvPr>
        </p:nvSpPr>
        <p:spPr/>
        <p:txBody>
          <a:bodyPr/>
          <a:lstStyle/>
          <a:p>
            <a:fld id="{DCDC0705-AE78-4DF4-8B2D-3774F26B6590}" type="slidenum">
              <a:rPr lang="en-US"/>
              <a:t>10</a:t>
            </a:fld>
            <a:endParaRPr lang="en-US"/>
          </a:p>
        </p:txBody>
      </p:sp>
    </p:spTree>
    <p:extLst>
      <p:ext uri="{BB962C8B-B14F-4D97-AF65-F5344CB8AC3E}">
        <p14:creationId xmlns:p14="http://schemas.microsoft.com/office/powerpoint/2010/main" val="17759962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Spiral still looked at or compared to in modern day (all 2017 or later sources)</a:t>
            </a:r>
            <a:endParaRPr lang="en-US" dirty="0">
              <a:cs typeface="Calibri" panose="020F0502020204030204"/>
            </a:endParaRPr>
          </a:p>
          <a:p>
            <a:r>
              <a:rPr lang="en-US" dirty="0">
                <a:cs typeface="Calibri" panose="020F0502020204030204"/>
              </a:rPr>
              <a:t>Spiral – allows for continuous creation with issues being fixed in the future</a:t>
            </a:r>
          </a:p>
          <a:p>
            <a:r>
              <a:rPr lang="en-US" dirty="0">
                <a:cs typeface="Calibri" panose="020F0502020204030204"/>
              </a:rPr>
              <a:t>Spiral – Commonly used in the group, experience with it</a:t>
            </a:r>
          </a:p>
          <a:p>
            <a:endParaRPr lang="en-US" dirty="0">
              <a:cs typeface="Calibri" panose="020F0502020204030204"/>
            </a:endParaRPr>
          </a:p>
          <a:p>
            <a:r>
              <a:rPr lang="en-US" dirty="0">
                <a:cs typeface="Calibri" panose="020F0502020204030204"/>
              </a:rPr>
              <a:t>The evaluation method part outlines a iterative spiral-like form of designed/development which fits in with our desired SDLC</a:t>
            </a:r>
          </a:p>
          <a:p>
            <a:endParaRPr lang="en-US" dirty="0">
              <a:cs typeface="Calibri" panose="020F0502020204030204"/>
            </a:endParaRPr>
          </a:p>
          <a:p>
            <a:r>
              <a:rPr lang="en-US" dirty="0">
                <a:cs typeface="Calibri" panose="020F0502020204030204"/>
              </a:rPr>
              <a:t>Visual Build – good for web development and builds that repeat processes</a:t>
            </a:r>
          </a:p>
          <a:p>
            <a:r>
              <a:rPr lang="en-US" dirty="0">
                <a:cs typeface="Calibri" panose="020F0502020204030204"/>
              </a:rPr>
              <a:t>Uses keywords to determine response for example a "date" or "time" phrase such as 12pm or tomorrow with the ability for the output to give back the times using the keyword variable</a:t>
            </a:r>
          </a:p>
          <a:p>
            <a:r>
              <a:rPr lang="en-US" dirty="0">
                <a:cs typeface="Calibri" panose="020F0502020204030204"/>
              </a:rPr>
              <a:t>"</a:t>
            </a:r>
            <a:r>
              <a:rPr lang="en-US" dirty="0"/>
              <a:t>Give customers 24/7 access to immediate conversational self-service. They can perform tasks such as scheduling appointments, answering common questions, or assisting a customer with simple requests."</a:t>
            </a:r>
            <a:br>
              <a:rPr lang="en-US" dirty="0">
                <a:cs typeface="+mn-lt"/>
              </a:rPr>
            </a:br>
            <a:endParaRPr lang="en-US" dirty="0">
              <a:cs typeface="+mn-lt"/>
            </a:endParaRPr>
          </a:p>
          <a:p>
            <a:r>
              <a:rPr lang="en-US" dirty="0">
                <a:cs typeface="+mn-lt"/>
              </a:rPr>
              <a:t>[14]</a:t>
            </a:r>
            <a:endParaRPr lang="en-US" dirty="0">
              <a:cs typeface="Calibri"/>
            </a:endParaRPr>
          </a:p>
        </p:txBody>
      </p:sp>
      <p:sp>
        <p:nvSpPr>
          <p:cNvPr id="4" name="Slide Number Placeholder 3"/>
          <p:cNvSpPr>
            <a:spLocks noGrp="1"/>
          </p:cNvSpPr>
          <p:nvPr>
            <p:ph type="sldNum" sz="quarter" idx="5"/>
          </p:nvPr>
        </p:nvSpPr>
        <p:spPr/>
        <p:txBody>
          <a:bodyPr/>
          <a:lstStyle/>
          <a:p>
            <a:fld id="{DCDC0705-AE78-4DF4-8B2D-3774F26B6590}" type="slidenum">
              <a:rPr lang="en-US"/>
              <a:t>11</a:t>
            </a:fld>
            <a:endParaRPr lang="en-US"/>
          </a:p>
        </p:txBody>
      </p:sp>
    </p:spTree>
    <p:extLst>
      <p:ext uri="{BB962C8B-B14F-4D97-AF65-F5344CB8AC3E}">
        <p14:creationId xmlns:p14="http://schemas.microsoft.com/office/powerpoint/2010/main" val="21257781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D3629D6-B1AD-41D9-8906-A27F6FB78368}" type="slidenum">
              <a:rPr lang="en-GB" smtClean="0"/>
              <a:t>13</a:t>
            </a:fld>
            <a:endParaRPr lang="en-GB"/>
          </a:p>
        </p:txBody>
      </p:sp>
    </p:spTree>
    <p:extLst>
      <p:ext uri="{BB962C8B-B14F-4D97-AF65-F5344CB8AC3E}">
        <p14:creationId xmlns:p14="http://schemas.microsoft.com/office/powerpoint/2010/main" val="29162240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20/01/2022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20/01/2022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20/01/2022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20/01/2022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20/01/2022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20/01/2022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1/20/2022</a:t>
            </a:fld>
            <a:endParaRPr lang="en-US"/>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3219552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1/20/2022</a:t>
            </a:fld>
            <a:endParaRPr lang="en-US"/>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5156529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1/20/2022</a:t>
            </a:fld>
            <a:endParaRPr lang="en-US"/>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8346524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1/20/2022</a:t>
            </a:fld>
            <a:endParaRPr lang="en-US"/>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4498732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1/20/2022</a:t>
            </a:fld>
            <a:endParaRPr lang="en-US"/>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2721068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1/20/2022</a:t>
            </a:fld>
            <a:endParaRPr lang="en-US"/>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7309915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1/20/2022</a:t>
            </a:fld>
            <a:endParaRPr lang="en-US"/>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3839027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1/20/2022</a:t>
            </a:fld>
            <a:endParaRPr lang="en-US"/>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a:p>
        </p:txBody>
      </p:sp>
    </p:spTree>
    <p:extLst>
      <p:ext uri="{BB962C8B-B14F-4D97-AF65-F5344CB8AC3E}">
        <p14:creationId xmlns:p14="http://schemas.microsoft.com/office/powerpoint/2010/main" val="38002009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1/20/2022</a:t>
            </a:fld>
            <a:endParaRPr lang="en-US"/>
          </a:p>
        </p:txBody>
      </p:sp>
      <p:sp>
        <p:nvSpPr>
          <p:cNvPr id="6" name="Footer Placeholder 5"/>
          <p:cNvSpPr>
            <a:spLocks noGrp="1"/>
          </p:cNvSpPr>
          <p:nvPr>
            <p:ph type="ftr" sz="quarter" idx="11"/>
          </p:nvPr>
        </p:nvSpPr>
        <p:spPr>
          <a:xfrm>
            <a:off x="1097279" y="6446838"/>
            <a:ext cx="6818262" cy="365125"/>
          </a:xfrm>
        </p:spPr>
        <p:txBody>
          <a:bodyPr/>
          <a:lstStyle/>
          <a:p>
            <a:pPr algn="l"/>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8294181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1/20/2022</a:t>
            </a:fld>
            <a:endParaRPr lang="en-US"/>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7854289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1/20/2022</a:t>
            </a:fld>
            <a:endParaRPr lang="en-US"/>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6024598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20/01/2022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1/20/2022</a:t>
            </a:fld>
            <a:endParaRPr lang="en-US"/>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3666469"/>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78" r:id="rId6"/>
    <p:sldLayoutId id="2147483674" r:id="rId7"/>
    <p:sldLayoutId id="2147483675" r:id="rId8"/>
    <p:sldLayoutId id="2147483676" r:id="rId9"/>
    <p:sldLayoutId id="2147483677" r:id="rId10"/>
    <p:sldLayoutId id="2147483679" r:id="rId11"/>
  </p:sldLayoutIdLst>
  <p:hf sldNum="0" hdr="0" ftr="0" dt="0"/>
  <p:txStyles>
    <p:titleStyle>
      <a:lvl1pPr algn="l" defTabSz="914400" rtl="0" eaLnBrk="1" latinLnBrk="0" hangingPunct="1">
        <a:lnSpc>
          <a:spcPct val="90000"/>
        </a:lnSpc>
        <a:spcBef>
          <a:spcPct val="0"/>
        </a:spcBef>
        <a:buNone/>
        <a:defRPr sz="42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20000"/>
        </a:lnSpc>
        <a:spcBef>
          <a:spcPts val="1200"/>
        </a:spcBef>
        <a:spcAft>
          <a:spcPts val="200"/>
        </a:spcAft>
        <a:buClr>
          <a:schemeClr val="accent1"/>
        </a:buClr>
        <a:buSzPct val="100000"/>
        <a:buFont typeface="Calibri" panose="020F0502020204030204" pitchFamily="34" charset="0"/>
        <a:buChar char=" "/>
        <a:defRPr sz="18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20000"/>
        </a:lnSpc>
        <a:spcBef>
          <a:spcPts val="200"/>
        </a:spcBef>
        <a:spcAft>
          <a:spcPts val="400"/>
        </a:spcAft>
        <a:buClrTx/>
        <a:buFont typeface="Calibri" pitchFamily="34" charset="0"/>
        <a:buChar char="◦"/>
        <a:defRPr sz="16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20000"/>
        </a:lnSpc>
        <a:spcBef>
          <a:spcPts val="200"/>
        </a:spcBef>
        <a:spcAft>
          <a:spcPts val="400"/>
        </a:spcAft>
        <a:buClrTx/>
        <a:buFont typeface="Calibri" pitchFamily="34" charset="0"/>
        <a:buChar char="◦"/>
        <a:defRPr sz="12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20000"/>
        </a:lnSpc>
        <a:spcBef>
          <a:spcPts val="200"/>
        </a:spcBef>
        <a:spcAft>
          <a:spcPts val="400"/>
        </a:spcAft>
        <a:buClrTx/>
        <a:buFont typeface="Calibri" pitchFamily="34" charset="0"/>
        <a:buChar char="◦"/>
        <a:defRPr sz="12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20000"/>
        </a:lnSpc>
        <a:spcBef>
          <a:spcPts val="200"/>
        </a:spcBef>
        <a:spcAft>
          <a:spcPts val="400"/>
        </a:spcAft>
        <a:buClrTx/>
        <a:buFont typeface="Calibri" pitchFamily="34" charset="0"/>
        <a:buChar char="◦"/>
        <a:defRPr sz="12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hyperlink" Target="https://papers.ssrn.com/sol3/papers.cfm?abstract_id=2569637" TargetMode="Externa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hyperlink" Target="https://sintef.brage.unit.no/sintef-xmlui/bitstream/handle/11250/2468333/Brandtzaeg_Folstad_why+people+use+chatbots_authors+version.pdf?sequence=2" TargetMode="External"/><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hyperlink" Target="https://www.sciencedirect.com/science/article/pii/S2666920X21000278?via%3Dihub" TargetMode="External"/><Relationship Id="rId5" Type="http://schemas.openxmlformats.org/officeDocument/2006/relationships/hyperlink" Target="https://sintef.brage.unit.no/sintef-xmlui/bitstream/handle/11250/2560163/interactions_changing%2Buser%2Bneeds__preprint.pdf?sequence=4" TargetMode="External"/><Relationship Id="rId4" Type="http://schemas.openxmlformats.org/officeDocument/2006/relationships/hyperlink" Target="https://arxiv.org/ftp/arxiv/papers/1801/1801.01957.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C8DD82D3-D002-45B0-B16A-82B3DA4EFD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174D23-24A3-4387-BAD3-15A86F5790CD}"/>
              </a:ext>
            </a:extLst>
          </p:cNvPr>
          <p:cNvSpPr>
            <a:spLocks noGrp="1"/>
          </p:cNvSpPr>
          <p:nvPr>
            <p:ph type="title"/>
          </p:nvPr>
        </p:nvSpPr>
        <p:spPr>
          <a:xfrm>
            <a:off x="643467" y="632582"/>
            <a:ext cx="5921921" cy="5126203"/>
          </a:xfrm>
        </p:spPr>
        <p:txBody>
          <a:bodyPr anchor="ctr">
            <a:normAutofit/>
          </a:bodyPr>
          <a:lstStyle/>
          <a:p>
            <a:pPr algn="r"/>
            <a:r>
              <a:rPr lang="en-GB" sz="8800"/>
              <a:t>Individual Slides for Hackathon</a:t>
            </a:r>
          </a:p>
        </p:txBody>
      </p:sp>
      <p:cxnSp>
        <p:nvCxnSpPr>
          <p:cNvPr id="20" name="Straight Connector 19">
            <a:extLst>
              <a:ext uri="{FF2B5EF4-FFF2-40B4-BE49-F238E27FC236}">
                <a16:creationId xmlns:a16="http://schemas.microsoft.com/office/drawing/2014/main" id="{9F09C252-16FE-4557-AD6D-BB5CA77349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050021" y="1595483"/>
            <a:ext cx="0" cy="3200400"/>
          </a:xfrm>
          <a:prstGeom prst="line">
            <a:avLst/>
          </a:prstGeom>
          <a:ln w="19050">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9C983B1-82ED-44C9-8DA2-F88C1616C8C5}"/>
              </a:ext>
            </a:extLst>
          </p:cNvPr>
          <p:cNvSpPr>
            <a:spLocks noGrp="1"/>
          </p:cNvSpPr>
          <p:nvPr>
            <p:ph idx="1"/>
          </p:nvPr>
        </p:nvSpPr>
        <p:spPr>
          <a:xfrm>
            <a:off x="7534654" y="621697"/>
            <a:ext cx="3621025" cy="5147973"/>
          </a:xfrm>
        </p:spPr>
        <p:txBody>
          <a:bodyPr anchor="ctr">
            <a:normAutofit/>
          </a:bodyPr>
          <a:lstStyle/>
          <a:p>
            <a:r>
              <a:rPr lang="en-GB" dirty="0"/>
              <a:t>Nathan Pascoe</a:t>
            </a:r>
          </a:p>
          <a:p>
            <a:r>
              <a:rPr lang="en-GB"/>
              <a:t>256620</a:t>
            </a:r>
            <a:endParaRPr lang="en-GB" dirty="0"/>
          </a:p>
        </p:txBody>
      </p:sp>
      <p:sp>
        <p:nvSpPr>
          <p:cNvPr id="22" name="Rectangle 21">
            <a:extLst>
              <a:ext uri="{FF2B5EF4-FFF2-40B4-BE49-F238E27FC236}">
                <a16:creationId xmlns:a16="http://schemas.microsoft.com/office/drawing/2014/main" id="{01E907E6-DC1F-49A9-A946-CEB2CB330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9827949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2980848-31B4-4CDB-A2D2-FA46663AB03E}"/>
              </a:ext>
            </a:extLst>
          </p:cNvPr>
          <p:cNvSpPr>
            <a:spLocks noGrp="1"/>
          </p:cNvSpPr>
          <p:nvPr>
            <p:ph type="title"/>
          </p:nvPr>
        </p:nvSpPr>
        <p:spPr>
          <a:xfrm>
            <a:off x="1097280" y="286603"/>
            <a:ext cx="10058400" cy="1450757"/>
          </a:xfrm>
        </p:spPr>
        <p:txBody>
          <a:bodyPr anchor="ctr">
            <a:normAutofit/>
          </a:bodyPr>
          <a:lstStyle/>
          <a:p>
            <a:r>
              <a:rPr lang="en-US">
                <a:solidFill>
                  <a:srgbClr val="FFFFFF"/>
                </a:solidFill>
              </a:rPr>
              <a:t>Project Inception</a:t>
            </a:r>
            <a:endParaRPr lang="en-US"/>
          </a:p>
        </p:txBody>
      </p:sp>
      <p:sp>
        <p:nvSpPr>
          <p:cNvPr id="3" name="Content Placeholder 2">
            <a:extLst>
              <a:ext uri="{FF2B5EF4-FFF2-40B4-BE49-F238E27FC236}">
                <a16:creationId xmlns:a16="http://schemas.microsoft.com/office/drawing/2014/main" id="{B3FF988C-E1AD-46FB-AD94-B7B7EBB63CDD}"/>
              </a:ext>
            </a:extLst>
          </p:cNvPr>
          <p:cNvSpPr>
            <a:spLocks noGrp="1"/>
          </p:cNvSpPr>
          <p:nvPr>
            <p:ph idx="1"/>
          </p:nvPr>
        </p:nvSpPr>
        <p:spPr>
          <a:xfrm>
            <a:off x="1096963" y="2675694"/>
            <a:ext cx="10058400" cy="3193294"/>
          </a:xfrm>
        </p:spPr>
        <p:txBody>
          <a:bodyPr vert="horz" lIns="0" tIns="45720" rIns="0" bIns="45720" rtlCol="0" anchor="t">
            <a:normAutofit/>
          </a:bodyPr>
          <a:lstStyle/>
          <a:p>
            <a:pPr marL="0" indent="0">
              <a:buNone/>
            </a:pPr>
            <a:endParaRPr lang="en-US" dirty="0"/>
          </a:p>
          <a:p>
            <a:pPr>
              <a:buFont typeface="Wingdings" panose="020F0502020204030204" pitchFamily="34" charset="0"/>
              <a:buChar char="§"/>
            </a:pPr>
            <a:r>
              <a:rPr lang="en-US" dirty="0"/>
              <a:t>What it does do</a:t>
            </a:r>
          </a:p>
          <a:p>
            <a:pPr>
              <a:buFont typeface="Wingdings" panose="020F0502020204030204" pitchFamily="34" charset="0"/>
              <a:buChar char="§"/>
            </a:pPr>
            <a:r>
              <a:rPr lang="en-US" dirty="0"/>
              <a:t>Customer service</a:t>
            </a:r>
          </a:p>
          <a:p>
            <a:pPr>
              <a:buFont typeface="Wingdings" panose="020F0502020204030204" pitchFamily="34" charset="0"/>
              <a:buChar char="§"/>
            </a:pPr>
            <a:r>
              <a:rPr lang="en-US" dirty="0"/>
              <a:t>Spiral</a:t>
            </a:r>
          </a:p>
        </p:txBody>
      </p:sp>
      <p:sp>
        <p:nvSpPr>
          <p:cNvPr id="12" name="Rectangle 11">
            <a:extLst>
              <a:ext uri="{FF2B5EF4-FFF2-40B4-BE49-F238E27FC236}">
                <a16:creationId xmlns:a16="http://schemas.microsoft.com/office/drawing/2014/main" id="{359CEC61-F44B-43B3-B40F-AE38C5AF1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137590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19F014DC-9624-4869-A989-0773255A7C5B}"/>
              </a:ext>
            </a:extLst>
          </p:cNvPr>
          <p:cNvSpPr>
            <a:spLocks noGrp="1"/>
          </p:cNvSpPr>
          <p:nvPr>
            <p:ph type="title"/>
          </p:nvPr>
        </p:nvSpPr>
        <p:spPr>
          <a:xfrm>
            <a:off x="1097280" y="286603"/>
            <a:ext cx="10058400" cy="1450757"/>
          </a:xfrm>
        </p:spPr>
        <p:txBody>
          <a:bodyPr anchor="ctr">
            <a:normAutofit/>
          </a:bodyPr>
          <a:lstStyle/>
          <a:p>
            <a:r>
              <a:rPr lang="en-US">
                <a:solidFill>
                  <a:srgbClr val="FFFFFF"/>
                </a:solidFill>
              </a:rPr>
              <a:t>What is a chatbot? </a:t>
            </a:r>
          </a:p>
        </p:txBody>
      </p:sp>
      <p:sp>
        <p:nvSpPr>
          <p:cNvPr id="12" name="Rectangle 11">
            <a:extLst>
              <a:ext uri="{FF2B5EF4-FFF2-40B4-BE49-F238E27FC236}">
                <a16:creationId xmlns:a16="http://schemas.microsoft.com/office/drawing/2014/main" id="{359CEC61-F44B-43B3-B40F-AE38C5AF1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3" name="Picture 3" descr="Graphical user interface, text, application, chat or text message&#10;&#10;Description automatically generated">
            <a:extLst>
              <a:ext uri="{FF2B5EF4-FFF2-40B4-BE49-F238E27FC236}">
                <a16:creationId xmlns:a16="http://schemas.microsoft.com/office/drawing/2014/main" id="{142895F2-984C-4DE8-B2A3-1884AFCEBAD8}"/>
              </a:ext>
            </a:extLst>
          </p:cNvPr>
          <p:cNvPicPr>
            <a:picLocks noGrp="1" noChangeAspect="1"/>
          </p:cNvPicPr>
          <p:nvPr>
            <p:ph idx="1"/>
          </p:nvPr>
        </p:nvPicPr>
        <p:blipFill>
          <a:blip r:embed="rId3"/>
          <a:stretch>
            <a:fillRect/>
          </a:stretch>
        </p:blipFill>
        <p:spPr>
          <a:xfrm>
            <a:off x="2680718" y="2108201"/>
            <a:ext cx="6891523" cy="3760891"/>
          </a:xfrm>
        </p:spPr>
      </p:pic>
    </p:spTree>
    <p:extLst>
      <p:ext uri="{BB962C8B-B14F-4D97-AF65-F5344CB8AC3E}">
        <p14:creationId xmlns:p14="http://schemas.microsoft.com/office/powerpoint/2010/main" val="30842848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E0078F9C-0430-4E88-8F1E-26392942CBD4}"/>
              </a:ext>
            </a:extLst>
          </p:cNvPr>
          <p:cNvSpPr>
            <a:spLocks noGrp="1"/>
          </p:cNvSpPr>
          <p:nvPr>
            <p:ph type="title"/>
          </p:nvPr>
        </p:nvSpPr>
        <p:spPr>
          <a:xfrm>
            <a:off x="1097280" y="286603"/>
            <a:ext cx="10058400" cy="1450757"/>
          </a:xfrm>
        </p:spPr>
        <p:txBody>
          <a:bodyPr anchor="ctr">
            <a:normAutofit/>
          </a:bodyPr>
          <a:lstStyle/>
          <a:p>
            <a:r>
              <a:rPr lang="en-US" dirty="0">
                <a:solidFill>
                  <a:srgbClr val="FFFFFF"/>
                </a:solidFill>
              </a:rPr>
              <a:t>Chatbots – why are they an emerging trend? </a:t>
            </a:r>
          </a:p>
        </p:txBody>
      </p:sp>
      <p:sp>
        <p:nvSpPr>
          <p:cNvPr id="12" name="Rectangle 11">
            <a:extLst>
              <a:ext uri="{FF2B5EF4-FFF2-40B4-BE49-F238E27FC236}">
                <a16:creationId xmlns:a16="http://schemas.microsoft.com/office/drawing/2014/main" id="{359CEC61-F44B-43B3-B40F-AE38C5AF1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4" name="Picture 4" descr="Graphical user interface, text, application, chat or text message&#10;&#10;Description automatically generated">
            <a:extLst>
              <a:ext uri="{FF2B5EF4-FFF2-40B4-BE49-F238E27FC236}">
                <a16:creationId xmlns:a16="http://schemas.microsoft.com/office/drawing/2014/main" id="{4254D8DD-2743-4D91-A298-D5C150735535}"/>
              </a:ext>
            </a:extLst>
          </p:cNvPr>
          <p:cNvPicPr>
            <a:picLocks noChangeAspect="1"/>
          </p:cNvPicPr>
          <p:nvPr/>
        </p:nvPicPr>
        <p:blipFill rotWithShape="1">
          <a:blip r:embed="rId3"/>
          <a:srcRect r="-505" b="56746"/>
          <a:stretch/>
        </p:blipFill>
        <p:spPr>
          <a:xfrm>
            <a:off x="6386945" y="2557375"/>
            <a:ext cx="5112328" cy="2797572"/>
          </a:xfrm>
          <a:prstGeom prst="rect">
            <a:avLst/>
          </a:prstGeom>
        </p:spPr>
      </p:pic>
      <p:pic>
        <p:nvPicPr>
          <p:cNvPr id="5" name="Picture 5" descr="Chart&#10;&#10;Description automatically generated">
            <a:extLst>
              <a:ext uri="{FF2B5EF4-FFF2-40B4-BE49-F238E27FC236}">
                <a16:creationId xmlns:a16="http://schemas.microsoft.com/office/drawing/2014/main" id="{6891C55D-61C0-439B-84DF-5976906894F1}"/>
              </a:ext>
            </a:extLst>
          </p:cNvPr>
          <p:cNvPicPr>
            <a:picLocks noChangeAspect="1"/>
          </p:cNvPicPr>
          <p:nvPr/>
        </p:nvPicPr>
        <p:blipFill>
          <a:blip r:embed="rId4"/>
          <a:stretch>
            <a:fillRect/>
          </a:stretch>
        </p:blipFill>
        <p:spPr>
          <a:xfrm>
            <a:off x="842513" y="2478054"/>
            <a:ext cx="5158596" cy="3095212"/>
          </a:xfrm>
          <a:prstGeom prst="rect">
            <a:avLst/>
          </a:prstGeom>
        </p:spPr>
      </p:pic>
    </p:spTree>
    <p:extLst>
      <p:ext uri="{BB962C8B-B14F-4D97-AF65-F5344CB8AC3E}">
        <p14:creationId xmlns:p14="http://schemas.microsoft.com/office/powerpoint/2010/main" val="25806197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8D0E7091-5AA8-47E3-8D5C-991F2D1BE5D9}"/>
              </a:ext>
            </a:extLst>
          </p:cNvPr>
          <p:cNvSpPr>
            <a:spLocks noGrp="1"/>
          </p:cNvSpPr>
          <p:nvPr>
            <p:ph type="title"/>
          </p:nvPr>
        </p:nvSpPr>
        <p:spPr>
          <a:xfrm>
            <a:off x="1097280" y="286603"/>
            <a:ext cx="10058400" cy="1450757"/>
          </a:xfrm>
        </p:spPr>
        <p:txBody>
          <a:bodyPr anchor="ctr">
            <a:normAutofit/>
          </a:bodyPr>
          <a:lstStyle/>
          <a:p>
            <a:r>
              <a:rPr lang="en-US">
                <a:solidFill>
                  <a:srgbClr val="FFFFFF"/>
                </a:solidFill>
              </a:rPr>
              <a:t>Objectives</a:t>
            </a:r>
          </a:p>
        </p:txBody>
      </p:sp>
      <p:sp>
        <p:nvSpPr>
          <p:cNvPr id="3" name="Content Placeholder 2">
            <a:extLst>
              <a:ext uri="{FF2B5EF4-FFF2-40B4-BE49-F238E27FC236}">
                <a16:creationId xmlns:a16="http://schemas.microsoft.com/office/drawing/2014/main" id="{8D258A94-0F1B-49D3-ADCE-2C3F0A856C8F}"/>
              </a:ext>
            </a:extLst>
          </p:cNvPr>
          <p:cNvSpPr>
            <a:spLocks noGrp="1"/>
          </p:cNvSpPr>
          <p:nvPr>
            <p:ph idx="1"/>
          </p:nvPr>
        </p:nvSpPr>
        <p:spPr>
          <a:xfrm>
            <a:off x="636888" y="2186864"/>
            <a:ext cx="11007305" cy="4070312"/>
          </a:xfrm>
        </p:spPr>
        <p:txBody>
          <a:bodyPr vert="horz" lIns="0" tIns="45720" rIns="0" bIns="45720" rtlCol="0" anchor="t">
            <a:normAutofit fontScale="85000" lnSpcReduction="20000"/>
          </a:bodyPr>
          <a:lstStyle/>
          <a:p>
            <a:r>
              <a:rPr lang="en-US" u="sng"/>
              <a:t>Aim 1</a:t>
            </a:r>
          </a:p>
          <a:p>
            <a:pPr>
              <a:buFont typeface="Wingdings" panose="020F0502020204030204" pitchFamily="34" charset="0"/>
              <a:buChar char="§"/>
            </a:pPr>
            <a:r>
              <a:rPr lang="en-US"/>
              <a:t>Look at fields or data from 2017 and onwards – allows for current trends as well as interest</a:t>
            </a:r>
          </a:p>
          <a:p>
            <a:pPr>
              <a:buFont typeface="Wingdings" panose="020F0502020204030204" pitchFamily="34" charset="0"/>
              <a:buChar char="§"/>
            </a:pPr>
            <a:r>
              <a:rPr lang="en-US"/>
              <a:t>Outline inception of our selection with ideas and initial choices made such as SDLC model</a:t>
            </a:r>
          </a:p>
          <a:p>
            <a:pPr>
              <a:buFont typeface="Wingdings" panose="020F0502020204030204" pitchFamily="34" charset="0"/>
              <a:buChar char="§"/>
            </a:pPr>
            <a:r>
              <a:rPr lang="en-US"/>
              <a:t>Conduct secondary research into areas relating to the field and about the field</a:t>
            </a:r>
          </a:p>
          <a:p>
            <a:r>
              <a:rPr lang="en-US" u="sng"/>
              <a:t>Aim 2</a:t>
            </a:r>
          </a:p>
          <a:p>
            <a:pPr>
              <a:buFont typeface="Wingdings" panose="020F0502020204030204" pitchFamily="34" charset="0"/>
              <a:buChar char="§"/>
            </a:pPr>
            <a:r>
              <a:rPr lang="en-US">
                <a:ea typeface="+mn-lt"/>
                <a:cs typeface="+mn-lt"/>
              </a:rPr>
              <a:t>Use the research collected to conduct the creation of the product</a:t>
            </a:r>
            <a:endParaRPr lang="en-US" u="sng"/>
          </a:p>
          <a:p>
            <a:pPr>
              <a:buFont typeface="Wingdings" panose="020F0502020204030204" pitchFamily="34" charset="0"/>
              <a:buChar char="§"/>
            </a:pPr>
            <a:r>
              <a:rPr lang="en-US"/>
              <a:t>When completed carry out feedback collection via questionnaires</a:t>
            </a:r>
          </a:p>
          <a:p>
            <a:r>
              <a:rPr lang="en-US" u="sng"/>
              <a:t>Aim3</a:t>
            </a:r>
          </a:p>
          <a:p>
            <a:pPr>
              <a:buFont typeface="Wingdings" panose="020F0502020204030204" pitchFamily="34" charset="0"/>
              <a:buChar char="§"/>
            </a:pPr>
            <a:r>
              <a:rPr lang="en-US"/>
              <a:t>Using feedback create analysis of the feedback to draw conclusions</a:t>
            </a:r>
          </a:p>
          <a:p>
            <a:pPr>
              <a:buFont typeface="Wingdings" panose="020F0502020204030204" pitchFamily="34" charset="0"/>
              <a:buChar char="§"/>
            </a:pPr>
            <a:r>
              <a:rPr lang="en-US"/>
              <a:t>Evaluate overall conduction and feedback for future improvements</a:t>
            </a:r>
          </a:p>
          <a:p>
            <a:endParaRPr lang="en-US" u="sng"/>
          </a:p>
        </p:txBody>
      </p:sp>
      <p:sp>
        <p:nvSpPr>
          <p:cNvPr id="12" name="Rectangle 11">
            <a:extLst>
              <a:ext uri="{FF2B5EF4-FFF2-40B4-BE49-F238E27FC236}">
                <a16:creationId xmlns:a16="http://schemas.microsoft.com/office/drawing/2014/main" id="{359CEC61-F44B-43B3-B40F-AE38C5AF1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161797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B9BAD598-AE52-4E7A-A85D-C66C04556CA2}"/>
              </a:ext>
            </a:extLst>
          </p:cNvPr>
          <p:cNvSpPr>
            <a:spLocks noGrp="1"/>
          </p:cNvSpPr>
          <p:nvPr>
            <p:ph type="title"/>
          </p:nvPr>
        </p:nvSpPr>
        <p:spPr>
          <a:xfrm>
            <a:off x="1097280" y="286603"/>
            <a:ext cx="10058400" cy="1450757"/>
          </a:xfrm>
        </p:spPr>
        <p:txBody>
          <a:bodyPr anchor="ctr">
            <a:normAutofit/>
          </a:bodyPr>
          <a:lstStyle/>
          <a:p>
            <a:r>
              <a:rPr lang="en-US">
                <a:solidFill>
                  <a:srgbClr val="FFFFFF"/>
                </a:solidFill>
              </a:rPr>
              <a:t>Time Management</a:t>
            </a:r>
          </a:p>
        </p:txBody>
      </p:sp>
      <p:sp>
        <p:nvSpPr>
          <p:cNvPr id="12" name="Rectangle 11">
            <a:extLst>
              <a:ext uri="{FF2B5EF4-FFF2-40B4-BE49-F238E27FC236}">
                <a16:creationId xmlns:a16="http://schemas.microsoft.com/office/drawing/2014/main" id="{359CEC61-F44B-43B3-B40F-AE38C5AF1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6" name="Picture 6" descr="Chart, timeline&#10;&#10;Description automatically generated">
            <a:extLst>
              <a:ext uri="{FF2B5EF4-FFF2-40B4-BE49-F238E27FC236}">
                <a16:creationId xmlns:a16="http://schemas.microsoft.com/office/drawing/2014/main" id="{CBC1E96B-C80E-4118-902A-AD3450C82C38}"/>
              </a:ext>
            </a:extLst>
          </p:cNvPr>
          <p:cNvPicPr>
            <a:picLocks noGrp="1" noChangeAspect="1"/>
          </p:cNvPicPr>
          <p:nvPr>
            <p:ph idx="1"/>
          </p:nvPr>
        </p:nvPicPr>
        <p:blipFill>
          <a:blip r:embed="rId3"/>
          <a:stretch>
            <a:fillRect/>
          </a:stretch>
        </p:blipFill>
        <p:spPr>
          <a:xfrm>
            <a:off x="1286417" y="2108201"/>
            <a:ext cx="9680126" cy="3760891"/>
          </a:xfrm>
        </p:spPr>
      </p:pic>
    </p:spTree>
    <p:extLst>
      <p:ext uri="{BB962C8B-B14F-4D97-AF65-F5344CB8AC3E}">
        <p14:creationId xmlns:p14="http://schemas.microsoft.com/office/powerpoint/2010/main" val="23642546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04F338EE-10F5-45F9-9C11-BAC9DEDC930B}"/>
              </a:ext>
            </a:extLst>
          </p:cNvPr>
          <p:cNvSpPr>
            <a:spLocks noGrp="1"/>
          </p:cNvSpPr>
          <p:nvPr>
            <p:ph type="title"/>
          </p:nvPr>
        </p:nvSpPr>
        <p:spPr>
          <a:xfrm>
            <a:off x="1097280" y="286603"/>
            <a:ext cx="10058400" cy="1450757"/>
          </a:xfrm>
        </p:spPr>
        <p:txBody>
          <a:bodyPr anchor="ctr">
            <a:normAutofit/>
          </a:bodyPr>
          <a:lstStyle/>
          <a:p>
            <a:r>
              <a:rPr lang="en-US">
                <a:solidFill>
                  <a:srgbClr val="FFFFFF"/>
                </a:solidFill>
              </a:rPr>
              <a:t>Evaluation methods</a:t>
            </a:r>
          </a:p>
        </p:txBody>
      </p:sp>
      <p:sp>
        <p:nvSpPr>
          <p:cNvPr id="3" name="Content Placeholder 2">
            <a:extLst>
              <a:ext uri="{FF2B5EF4-FFF2-40B4-BE49-F238E27FC236}">
                <a16:creationId xmlns:a16="http://schemas.microsoft.com/office/drawing/2014/main" id="{A7E431E3-6293-441D-B9EF-49E9120A1C90}"/>
              </a:ext>
            </a:extLst>
          </p:cNvPr>
          <p:cNvSpPr>
            <a:spLocks noGrp="1"/>
          </p:cNvSpPr>
          <p:nvPr>
            <p:ph idx="1"/>
          </p:nvPr>
        </p:nvSpPr>
        <p:spPr>
          <a:xfrm>
            <a:off x="1096963" y="2675694"/>
            <a:ext cx="10058400" cy="3193294"/>
          </a:xfrm>
        </p:spPr>
        <p:txBody>
          <a:bodyPr vert="horz" lIns="0" tIns="45720" rIns="0" bIns="45720" rtlCol="0" anchor="t">
            <a:normAutofit fontScale="85000" lnSpcReduction="20000"/>
          </a:bodyPr>
          <a:lstStyle/>
          <a:p>
            <a:pPr>
              <a:buFont typeface="Wingdings"/>
              <a:buChar char="§"/>
            </a:pPr>
            <a:r>
              <a:rPr lang="en-US" sz="3600" dirty="0">
                <a:ea typeface="+mn-lt"/>
                <a:cs typeface="+mn-lt"/>
              </a:rPr>
              <a:t>PARADISE </a:t>
            </a:r>
          </a:p>
          <a:p>
            <a:pPr>
              <a:buFont typeface="Wingdings"/>
              <a:buChar char="§"/>
            </a:pPr>
            <a:endParaRPr lang="en-US" sz="3600" dirty="0"/>
          </a:p>
          <a:p>
            <a:pPr>
              <a:buFont typeface="Wingdings"/>
              <a:buChar char="§"/>
            </a:pPr>
            <a:r>
              <a:rPr lang="en-US" sz="3600" dirty="0">
                <a:ea typeface="+mn-lt"/>
                <a:cs typeface="+mn-lt"/>
              </a:rPr>
              <a:t>Concept of Usability</a:t>
            </a:r>
            <a:r>
              <a:rPr lang="en-US" sz="3600" dirty="0"/>
              <a:t>/KGA Prototype </a:t>
            </a:r>
          </a:p>
          <a:p>
            <a:pPr>
              <a:buFont typeface="Wingdings"/>
              <a:buChar char="§"/>
            </a:pPr>
            <a:endParaRPr lang="en-US" sz="3600" dirty="0">
              <a:ea typeface="+mn-lt"/>
              <a:cs typeface="+mn-lt"/>
            </a:endParaRPr>
          </a:p>
          <a:p>
            <a:pPr>
              <a:buFont typeface="Wingdings"/>
              <a:buChar char="§"/>
            </a:pPr>
            <a:r>
              <a:rPr lang="en-US" sz="3600" dirty="0" err="1">
                <a:ea typeface="+mn-lt"/>
                <a:cs typeface="+mn-lt"/>
              </a:rPr>
              <a:t>Kuligowska</a:t>
            </a:r>
            <a:r>
              <a:rPr lang="en-US" sz="3600" dirty="0">
                <a:ea typeface="+mn-lt"/>
                <a:cs typeface="+mn-lt"/>
              </a:rPr>
              <a:t> </a:t>
            </a:r>
            <a:endParaRPr lang="en-US" sz="3600" dirty="0"/>
          </a:p>
        </p:txBody>
      </p:sp>
      <p:sp>
        <p:nvSpPr>
          <p:cNvPr id="21" name="Rectangle 20">
            <a:extLst>
              <a:ext uri="{FF2B5EF4-FFF2-40B4-BE49-F238E27FC236}">
                <a16:creationId xmlns:a16="http://schemas.microsoft.com/office/drawing/2014/main" id="{359CEC61-F44B-43B3-B40F-AE38C5AF1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5651161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85F1FF9F-E02E-48E2-B793-63DC4D9AAC06}"/>
              </a:ext>
            </a:extLst>
          </p:cNvPr>
          <p:cNvSpPr>
            <a:spLocks noGrp="1"/>
          </p:cNvSpPr>
          <p:nvPr>
            <p:ph type="title"/>
          </p:nvPr>
        </p:nvSpPr>
        <p:spPr>
          <a:xfrm>
            <a:off x="1097280" y="286603"/>
            <a:ext cx="10058400" cy="1450757"/>
          </a:xfrm>
        </p:spPr>
        <p:txBody>
          <a:bodyPr anchor="ctr">
            <a:normAutofit/>
          </a:bodyPr>
          <a:lstStyle/>
          <a:p>
            <a:r>
              <a:rPr lang="en-US" dirty="0">
                <a:solidFill>
                  <a:srgbClr val="FFFFFF"/>
                </a:solidFill>
              </a:rPr>
              <a:t>User Testing</a:t>
            </a:r>
          </a:p>
        </p:txBody>
      </p:sp>
      <p:sp>
        <p:nvSpPr>
          <p:cNvPr id="3" name="Content Placeholder 2">
            <a:extLst>
              <a:ext uri="{FF2B5EF4-FFF2-40B4-BE49-F238E27FC236}">
                <a16:creationId xmlns:a16="http://schemas.microsoft.com/office/drawing/2014/main" id="{DE5B617C-5A58-427C-96A6-DD5CAEFFF3A3}"/>
              </a:ext>
            </a:extLst>
          </p:cNvPr>
          <p:cNvSpPr>
            <a:spLocks noGrp="1"/>
          </p:cNvSpPr>
          <p:nvPr>
            <p:ph idx="1"/>
          </p:nvPr>
        </p:nvSpPr>
        <p:spPr>
          <a:xfrm>
            <a:off x="1096963" y="2675694"/>
            <a:ext cx="10058400" cy="3193294"/>
          </a:xfrm>
        </p:spPr>
        <p:txBody>
          <a:bodyPr vert="horz" lIns="0" tIns="45720" rIns="0" bIns="45720" rtlCol="0">
            <a:normAutofit/>
          </a:bodyPr>
          <a:lstStyle/>
          <a:p>
            <a:pPr>
              <a:buFont typeface="Arial" panose="020F0502020204030204" pitchFamily="34" charset="0"/>
              <a:buChar char="•"/>
            </a:pPr>
            <a:r>
              <a:rPr lang="en-US"/>
              <a:t>Testing AI's quality</a:t>
            </a:r>
          </a:p>
          <a:p>
            <a:pPr>
              <a:buFont typeface="Arial" panose="020F0502020204030204" pitchFamily="34" charset="0"/>
              <a:buChar char="•"/>
            </a:pPr>
            <a:r>
              <a:rPr lang="en-US"/>
              <a:t>Gather requirements</a:t>
            </a:r>
          </a:p>
          <a:p>
            <a:pPr>
              <a:buFont typeface="Arial" panose="020F0502020204030204" pitchFamily="34" charset="0"/>
              <a:buChar char="•"/>
            </a:pPr>
            <a:r>
              <a:rPr lang="en-US"/>
              <a:t>Feedback survey</a:t>
            </a:r>
          </a:p>
          <a:p>
            <a:pPr>
              <a:buFont typeface="Arial" panose="020F0502020204030204" pitchFamily="34" charset="0"/>
              <a:buChar char="•"/>
            </a:pPr>
            <a:r>
              <a:rPr lang="en-US"/>
              <a:t>Data collection</a:t>
            </a:r>
          </a:p>
          <a:p>
            <a:pPr>
              <a:buFont typeface="Arial" panose="020F0502020204030204" pitchFamily="34" charset="0"/>
              <a:buChar char="•"/>
            </a:pPr>
            <a:r>
              <a:rPr lang="en-US"/>
              <a:t>Changes</a:t>
            </a:r>
          </a:p>
          <a:p>
            <a:pPr>
              <a:buFont typeface="Arial" panose="020F0502020204030204" pitchFamily="34" charset="0"/>
              <a:buChar char="•"/>
            </a:pPr>
            <a:r>
              <a:rPr lang="en-US"/>
              <a:t>Repeat</a:t>
            </a:r>
          </a:p>
          <a:p>
            <a:pPr>
              <a:buFont typeface="Arial" panose="020F0502020204030204" pitchFamily="34" charset="0"/>
              <a:buChar char="•"/>
            </a:pPr>
            <a:endParaRPr lang="en-US"/>
          </a:p>
        </p:txBody>
      </p:sp>
      <p:sp>
        <p:nvSpPr>
          <p:cNvPr id="12" name="Rectangle 11">
            <a:extLst>
              <a:ext uri="{FF2B5EF4-FFF2-40B4-BE49-F238E27FC236}">
                <a16:creationId xmlns:a16="http://schemas.microsoft.com/office/drawing/2014/main" id="{359CEC61-F44B-43B3-B40F-AE38C5AF1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8797741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8043A0F6-CBA4-4D41-B60B-F554F1A85DC9}"/>
              </a:ext>
            </a:extLst>
          </p:cNvPr>
          <p:cNvSpPr>
            <a:spLocks noGrp="1"/>
          </p:cNvSpPr>
          <p:nvPr>
            <p:ph type="title"/>
          </p:nvPr>
        </p:nvSpPr>
        <p:spPr>
          <a:xfrm>
            <a:off x="1097280" y="286603"/>
            <a:ext cx="10058400" cy="1450757"/>
          </a:xfrm>
        </p:spPr>
        <p:txBody>
          <a:bodyPr anchor="ctr">
            <a:normAutofit/>
          </a:bodyPr>
          <a:lstStyle/>
          <a:p>
            <a:r>
              <a:rPr lang="en-US">
                <a:solidFill>
                  <a:srgbClr val="FFFFFF"/>
                </a:solidFill>
              </a:rPr>
              <a:t>Stakeholders</a:t>
            </a:r>
          </a:p>
        </p:txBody>
      </p:sp>
      <p:sp>
        <p:nvSpPr>
          <p:cNvPr id="3" name="Content Placeholder 2">
            <a:extLst>
              <a:ext uri="{FF2B5EF4-FFF2-40B4-BE49-F238E27FC236}">
                <a16:creationId xmlns:a16="http://schemas.microsoft.com/office/drawing/2014/main" id="{FE149BEF-3321-4CBC-A6E9-73ECF00B27E7}"/>
              </a:ext>
            </a:extLst>
          </p:cNvPr>
          <p:cNvSpPr>
            <a:spLocks noGrp="1"/>
          </p:cNvSpPr>
          <p:nvPr>
            <p:ph idx="1"/>
          </p:nvPr>
        </p:nvSpPr>
        <p:spPr>
          <a:xfrm>
            <a:off x="1096963" y="2675694"/>
            <a:ext cx="10058400" cy="3193294"/>
          </a:xfrm>
        </p:spPr>
        <p:txBody>
          <a:bodyPr vert="horz" lIns="0" tIns="45720" rIns="0" bIns="45720" rtlCol="0" anchor="t">
            <a:normAutofit/>
          </a:bodyPr>
          <a:lstStyle/>
          <a:p>
            <a:pPr>
              <a:buFont typeface="Wingdings" panose="020F0502020204030204" pitchFamily="34" charset="0"/>
              <a:buChar char="§"/>
            </a:pPr>
            <a:r>
              <a:rPr lang="en-US"/>
              <a:t>Librarians</a:t>
            </a:r>
          </a:p>
          <a:p>
            <a:pPr>
              <a:buFont typeface="Wingdings" panose="020F0502020204030204" pitchFamily="34" charset="0"/>
              <a:buChar char="§"/>
            </a:pPr>
            <a:r>
              <a:rPr lang="en-US"/>
              <a:t>Students</a:t>
            </a:r>
          </a:p>
          <a:p>
            <a:pPr>
              <a:buFont typeface="Wingdings" panose="020F0502020204030204" pitchFamily="34" charset="0"/>
              <a:buChar char="§"/>
            </a:pPr>
            <a:r>
              <a:rPr lang="en-US"/>
              <a:t>Teachers</a:t>
            </a:r>
          </a:p>
          <a:p>
            <a:pPr>
              <a:buFont typeface="Wingdings" panose="020F0502020204030204" pitchFamily="34" charset="0"/>
              <a:buChar char="§"/>
            </a:pPr>
            <a:r>
              <a:rPr lang="en-US"/>
              <a:t>Analytical Team (Business)</a:t>
            </a:r>
          </a:p>
          <a:p>
            <a:pPr>
              <a:buFont typeface="Wingdings" panose="020F0502020204030204" pitchFamily="34" charset="0"/>
              <a:buChar char="§"/>
            </a:pPr>
            <a:r>
              <a:rPr lang="en-US"/>
              <a:t>Technicians</a:t>
            </a:r>
          </a:p>
          <a:p>
            <a:pPr>
              <a:buFont typeface="Wingdings" panose="020F0502020204030204" pitchFamily="34" charset="0"/>
              <a:buChar char="§"/>
            </a:pPr>
            <a:r>
              <a:rPr lang="en-US"/>
              <a:t>Researchers using University Library Resources</a:t>
            </a:r>
          </a:p>
        </p:txBody>
      </p:sp>
      <p:sp>
        <p:nvSpPr>
          <p:cNvPr id="12" name="Rectangle 11">
            <a:extLst>
              <a:ext uri="{FF2B5EF4-FFF2-40B4-BE49-F238E27FC236}">
                <a16:creationId xmlns:a16="http://schemas.microsoft.com/office/drawing/2014/main" id="{359CEC61-F44B-43B3-B40F-AE38C5AF1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7044240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36A7374-3A4E-427A-8C78-24DC95319F5B}"/>
              </a:ext>
            </a:extLst>
          </p:cNvPr>
          <p:cNvSpPr>
            <a:spLocks noGrp="1"/>
          </p:cNvSpPr>
          <p:nvPr>
            <p:ph type="title"/>
          </p:nvPr>
        </p:nvSpPr>
        <p:spPr>
          <a:xfrm>
            <a:off x="1097280" y="286603"/>
            <a:ext cx="10058400" cy="1450757"/>
          </a:xfrm>
        </p:spPr>
        <p:txBody>
          <a:bodyPr anchor="ctr">
            <a:normAutofit/>
          </a:bodyPr>
          <a:lstStyle/>
          <a:p>
            <a:r>
              <a:rPr lang="en-US">
                <a:solidFill>
                  <a:srgbClr val="FFFFFF"/>
                </a:solidFill>
              </a:rPr>
              <a:t>Expected Deliverables</a:t>
            </a:r>
          </a:p>
        </p:txBody>
      </p:sp>
      <p:sp>
        <p:nvSpPr>
          <p:cNvPr id="3" name="Content Placeholder 2">
            <a:extLst>
              <a:ext uri="{FF2B5EF4-FFF2-40B4-BE49-F238E27FC236}">
                <a16:creationId xmlns:a16="http://schemas.microsoft.com/office/drawing/2014/main" id="{CCEB6DCB-9145-420F-B09D-4CF66C6AEDD8}"/>
              </a:ext>
            </a:extLst>
          </p:cNvPr>
          <p:cNvSpPr>
            <a:spLocks noGrp="1"/>
          </p:cNvSpPr>
          <p:nvPr>
            <p:ph idx="1"/>
          </p:nvPr>
        </p:nvSpPr>
        <p:spPr>
          <a:xfrm>
            <a:off x="1096963" y="2675694"/>
            <a:ext cx="10058400" cy="3193294"/>
          </a:xfrm>
        </p:spPr>
        <p:txBody>
          <a:bodyPr vert="horz" lIns="0" tIns="45720" rIns="0" bIns="45720" rtlCol="0" anchor="t">
            <a:normAutofit/>
          </a:bodyPr>
          <a:lstStyle/>
          <a:p>
            <a:pPr>
              <a:buFont typeface="Wingdings" panose="020F0502020204030204" pitchFamily="34" charset="0"/>
              <a:buChar char="§"/>
            </a:pPr>
            <a:r>
              <a:rPr lang="en-US"/>
              <a:t>Chatbot Service</a:t>
            </a:r>
          </a:p>
          <a:p>
            <a:pPr>
              <a:buFont typeface="Wingdings" panose="020F0502020204030204" pitchFamily="34" charset="0"/>
              <a:buChar char="§"/>
            </a:pPr>
            <a:endParaRPr lang="en-US"/>
          </a:p>
          <a:p>
            <a:pPr>
              <a:buFont typeface="Wingdings" panose="020F0502020204030204" pitchFamily="34" charset="0"/>
              <a:buChar char="§"/>
            </a:pPr>
            <a:r>
              <a:rPr lang="en-US"/>
              <a:t>Research and Findings both secondary and primary</a:t>
            </a:r>
          </a:p>
          <a:p>
            <a:pPr>
              <a:buFont typeface="Wingdings" panose="020F0502020204030204" pitchFamily="34" charset="0"/>
              <a:buChar char="§"/>
            </a:pPr>
            <a:endParaRPr lang="en-US"/>
          </a:p>
          <a:p>
            <a:pPr>
              <a:buFont typeface="Wingdings" panose="020F0502020204030204" pitchFamily="34" charset="0"/>
              <a:buChar char="§"/>
            </a:pPr>
            <a:r>
              <a:rPr lang="en-US"/>
              <a:t>Progress reporting – meetings, Gantt Chart</a:t>
            </a:r>
          </a:p>
          <a:p>
            <a:pPr>
              <a:buFont typeface="Wingdings" panose="020F0502020204030204" pitchFamily="34" charset="0"/>
              <a:buChar char="§"/>
            </a:pPr>
            <a:endParaRPr lang="en-US"/>
          </a:p>
          <a:p>
            <a:pPr>
              <a:buFont typeface="Wingdings" panose="020F0502020204030204" pitchFamily="34" charset="0"/>
              <a:buChar char="§"/>
            </a:pPr>
            <a:endParaRPr lang="en-US"/>
          </a:p>
        </p:txBody>
      </p:sp>
      <p:sp>
        <p:nvSpPr>
          <p:cNvPr id="12" name="Rectangle 11">
            <a:extLst>
              <a:ext uri="{FF2B5EF4-FFF2-40B4-BE49-F238E27FC236}">
                <a16:creationId xmlns:a16="http://schemas.microsoft.com/office/drawing/2014/main" id="{359CEC61-F44B-43B3-B40F-AE38C5AF1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5414628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41">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85F1FF9F-E02E-48E2-B793-63DC4D9AAC06}"/>
              </a:ext>
            </a:extLst>
          </p:cNvPr>
          <p:cNvSpPr>
            <a:spLocks noGrp="1"/>
          </p:cNvSpPr>
          <p:nvPr>
            <p:ph type="title"/>
          </p:nvPr>
        </p:nvSpPr>
        <p:spPr>
          <a:xfrm>
            <a:off x="1097280" y="286603"/>
            <a:ext cx="10058400" cy="1450757"/>
          </a:xfrm>
        </p:spPr>
        <p:txBody>
          <a:bodyPr vert="horz" lIns="91440" tIns="45720" rIns="91440" bIns="45720" rtlCol="0" anchor="ctr">
            <a:normAutofit/>
          </a:bodyPr>
          <a:lstStyle/>
          <a:p>
            <a:r>
              <a:rPr lang="en-US">
                <a:solidFill>
                  <a:srgbClr val="FFFFFF"/>
                </a:solidFill>
              </a:rPr>
              <a:t>Methodologies</a:t>
            </a:r>
          </a:p>
        </p:txBody>
      </p:sp>
      <p:sp>
        <p:nvSpPr>
          <p:cNvPr id="8" name="Content Placeholder 7">
            <a:extLst>
              <a:ext uri="{FF2B5EF4-FFF2-40B4-BE49-F238E27FC236}">
                <a16:creationId xmlns:a16="http://schemas.microsoft.com/office/drawing/2014/main" id="{6EC57637-B532-4F84-8F4E-716C11DB01CB}"/>
              </a:ext>
            </a:extLst>
          </p:cNvPr>
          <p:cNvSpPr>
            <a:spLocks noGrp="1"/>
          </p:cNvSpPr>
          <p:nvPr>
            <p:ph idx="1"/>
          </p:nvPr>
        </p:nvSpPr>
        <p:spPr>
          <a:xfrm>
            <a:off x="1096963" y="2675694"/>
            <a:ext cx="10058400" cy="3193294"/>
          </a:xfrm>
        </p:spPr>
        <p:txBody>
          <a:bodyPr vert="horz" lIns="0" tIns="45720" rIns="0" bIns="45720" rtlCol="0" anchor="t">
            <a:normAutofit/>
          </a:bodyPr>
          <a:lstStyle/>
          <a:p>
            <a:pPr marL="342900" indent="-342900">
              <a:buAutoNum type="arabicPeriod"/>
            </a:pPr>
            <a:r>
              <a:rPr lang="en-US"/>
              <a:t>SDLC Method - Spiral</a:t>
            </a:r>
          </a:p>
          <a:p>
            <a:pPr marL="342900" indent="-342900">
              <a:buAutoNum type="arabicPeriod"/>
            </a:pPr>
            <a:endParaRPr lang="en-US"/>
          </a:p>
          <a:p>
            <a:pPr marL="342900" indent="-342900">
              <a:buAutoNum type="arabicPeriod"/>
            </a:pPr>
            <a:r>
              <a:rPr lang="en-US"/>
              <a:t>Coding Languages – Low Code Programming (Visual Building)</a:t>
            </a:r>
          </a:p>
          <a:p>
            <a:pPr marL="342900" indent="-342900">
              <a:buAutoNum type="arabicPeriod"/>
            </a:pPr>
            <a:endParaRPr lang="en-US"/>
          </a:p>
          <a:p>
            <a:pPr marL="342900" indent="-342900">
              <a:buAutoNum type="arabicPeriod"/>
            </a:pPr>
            <a:r>
              <a:rPr lang="en-US"/>
              <a:t>Platform – Google </a:t>
            </a:r>
            <a:r>
              <a:rPr lang="en-US" err="1"/>
              <a:t>Dialogflow</a:t>
            </a:r>
            <a:endParaRPr lang="en-US"/>
          </a:p>
        </p:txBody>
      </p:sp>
      <p:sp>
        <p:nvSpPr>
          <p:cNvPr id="46" name="Rectangle 45">
            <a:extLst>
              <a:ext uri="{FF2B5EF4-FFF2-40B4-BE49-F238E27FC236}">
                <a16:creationId xmlns:a16="http://schemas.microsoft.com/office/drawing/2014/main" id="{359CEC61-F44B-43B3-B40F-AE38C5AF1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7209110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E7AD3398-0209-4441-B314-8B22FDD228F2}"/>
              </a:ext>
            </a:extLst>
          </p:cNvPr>
          <p:cNvSpPr>
            <a:spLocks noGrp="1"/>
          </p:cNvSpPr>
          <p:nvPr>
            <p:ph type="title"/>
          </p:nvPr>
        </p:nvSpPr>
        <p:spPr>
          <a:xfrm>
            <a:off x="1097280" y="286603"/>
            <a:ext cx="10058400" cy="1450757"/>
          </a:xfrm>
        </p:spPr>
        <p:txBody>
          <a:bodyPr anchor="ctr">
            <a:normAutofit/>
          </a:bodyPr>
          <a:lstStyle/>
          <a:p>
            <a:r>
              <a:rPr lang="en-US">
                <a:solidFill>
                  <a:srgbClr val="FFFFFF"/>
                </a:solidFill>
              </a:rPr>
              <a:t>Reference List</a:t>
            </a:r>
          </a:p>
        </p:txBody>
      </p:sp>
      <p:sp>
        <p:nvSpPr>
          <p:cNvPr id="3" name="Content Placeholder 2">
            <a:extLst>
              <a:ext uri="{FF2B5EF4-FFF2-40B4-BE49-F238E27FC236}">
                <a16:creationId xmlns:a16="http://schemas.microsoft.com/office/drawing/2014/main" id="{E08BB17D-4094-4611-871E-A52E28A3693E}"/>
              </a:ext>
            </a:extLst>
          </p:cNvPr>
          <p:cNvSpPr>
            <a:spLocks noGrp="1"/>
          </p:cNvSpPr>
          <p:nvPr>
            <p:ph idx="1"/>
          </p:nvPr>
        </p:nvSpPr>
        <p:spPr>
          <a:xfrm>
            <a:off x="4284" y="1913694"/>
            <a:ext cx="12186248" cy="4257219"/>
          </a:xfrm>
        </p:spPr>
        <p:txBody>
          <a:bodyPr vert="horz" lIns="0" tIns="45720" rIns="0" bIns="45720" rtlCol="0" anchor="t">
            <a:normAutofit fontScale="62500" lnSpcReduction="20000"/>
          </a:bodyPr>
          <a:lstStyle/>
          <a:p>
            <a:pPr marL="342900" indent="-342900">
              <a:buAutoNum type="arabicPeriod"/>
            </a:pPr>
            <a:r>
              <a:rPr lang="en-US" dirty="0">
                <a:ea typeface="+mn-lt"/>
                <a:cs typeface="+mn-lt"/>
              </a:rPr>
              <a:t>Cahn J. CHATBOT: Architecture, Design, &amp; Development [Internet]. scholar.googleusercontent.com. [cited 20 January 2022]. Available from: https://scholar.googleusercontent.com/scholar?q=cache:FYlbiiKd_ooJ:scholar.google.com/+chatbot&amp;hl=en&amp;as_sdt=0,5</a:t>
            </a:r>
          </a:p>
          <a:p>
            <a:pPr marL="342900" indent="-342900">
              <a:buAutoNum type="arabicPeriod"/>
            </a:pPr>
            <a:r>
              <a:rPr lang="en-US" dirty="0">
                <a:ea typeface="+mn-lt"/>
                <a:cs typeface="+mn-lt"/>
              </a:rPr>
              <a:t>Atwell E, Shawar B. Different measurements metrics to evaluate a chatbot system [Internet]. https://aclanthology.org. 2022 [cited 20 January 2022]. Available from: https://aclanthology.org/W07-0313.pdf</a:t>
            </a:r>
          </a:p>
          <a:p>
            <a:pPr marL="342900" indent="-342900">
              <a:buAutoNum type="arabicPeriod"/>
            </a:pPr>
            <a:r>
              <a:rPr lang="en-US" dirty="0">
                <a:ea typeface="+mn-lt"/>
                <a:cs typeface="+mn-lt"/>
              </a:rPr>
              <a:t>Carvalho A. ) MEDIA(TED) DISCOURSE AND SOCIETY, Journalism Studies [Internet]. Repositorium.sdum.uminho.pt. 2008 [cited 11 November 2021]. Available from: https://repositorium.sdum.uminho.pt/bitstream/1822/41143/1/AC_2008_jornalism_studies.pdf</a:t>
            </a:r>
          </a:p>
          <a:p>
            <a:pPr marL="342900" indent="-342900">
              <a:buAutoNum type="arabicPeriod"/>
            </a:pPr>
            <a:r>
              <a:rPr lang="en-US" dirty="0">
                <a:ea typeface="+mn-lt"/>
                <a:cs typeface="+mn-lt"/>
              </a:rPr>
              <a:t>Moller S. Quality of Telephone-Based Spoken Dialogue Systems [Internet]. Google Books. 2005 [cited 20 January 2022]. Available from: https://books.google.co.uk/books?id=ZVMHOvS8LlcC&amp;pg=PA312&amp;lpg=PA312&amp;dq=PARADISE+framework+widely+used&amp;source=bl&amp;ots=RCcGSzHf0y&amp;sig=ACfU3U0uFZfXPfCCxNQOwfiRehX6fIc0Dg&amp;hl=en&amp;sa=X&amp;ved=2ahUKEwjx5qXRr5D0AhUE_6QKHeLzBX8Q6AF6BAgVEAM#v=onepage&amp;q=PARADISE%20framework%20widely%20used&amp;f=false</a:t>
            </a:r>
          </a:p>
          <a:p>
            <a:pPr marL="342900" indent="-342900">
              <a:buAutoNum type="arabicPeriod"/>
            </a:pPr>
            <a:r>
              <a:rPr lang="en-US" dirty="0">
                <a:ea typeface="+mn-lt"/>
                <a:cs typeface="+mn-lt"/>
              </a:rPr>
              <a:t>Radziwill N, Benton M. Evaluating Quality of Chatbots and Intelligent Conversational Agents [Internet]. Arxiv.org. [cited 20 January 2022]. Available from: https://arxiv.org/ftp/arxiv/papers/1704/1704.04579.pdf</a:t>
            </a:r>
          </a:p>
          <a:p>
            <a:pPr marL="342900" indent="-342900">
              <a:buAutoNum type="arabicPeriod"/>
            </a:pPr>
            <a:r>
              <a:rPr lang="en-US" dirty="0" err="1">
                <a:ea typeface="+mn-lt"/>
                <a:cs typeface="+mn-lt"/>
              </a:rPr>
              <a:t>Suryn</a:t>
            </a:r>
            <a:r>
              <a:rPr lang="en-US" dirty="0">
                <a:ea typeface="+mn-lt"/>
                <a:cs typeface="+mn-lt"/>
              </a:rPr>
              <a:t> W. Consolidating the ISO Usability Models [Internet]. researchgate.net. 2004 [cited 20 January 2022]. Available from: https://www.researchgate.net/profile/Witold-Suryn/publication/2850057_Consolidating_the_ISO_Usability_Models/links/57d1b2de08ae0c0081e0534b/Consolidating-the-ISO-Usability-Models.pdf</a:t>
            </a:r>
          </a:p>
          <a:p>
            <a:pPr marL="342900" indent="-342900">
              <a:buAutoNum type="arabicPeriod"/>
            </a:pPr>
            <a:r>
              <a:rPr lang="en-US" dirty="0">
                <a:ea typeface="+mn-lt"/>
                <a:cs typeface="+mn-lt"/>
              </a:rPr>
              <a:t>Walker M. PARADISE: A Framework for Evaluating Spoken Dialogue Agents [Internet]. https://dl.acm.org. [cited 20 January 2022]. Available from: https://dl.acm.org/doi/pdf/10.3115/976909.979652</a:t>
            </a:r>
          </a:p>
          <a:p>
            <a:pPr marL="342900" indent="-342900">
              <a:buAutoNum type="arabicPeriod"/>
            </a:pPr>
            <a:r>
              <a:rPr lang="en-US" dirty="0">
                <a:ea typeface="+mn-lt"/>
                <a:cs typeface="+mn-lt"/>
              </a:rPr>
              <a:t>Kuligowska K. Commercial Chatbot: Performance Evaluation, Usability Metrics and Quality Standards of Embodied Conversational Agents [Internet]. </a:t>
            </a:r>
            <a:r>
              <a:rPr lang="en-US" dirty="0" err="1">
                <a:ea typeface="+mn-lt"/>
                <a:cs typeface="+mn-lt"/>
              </a:rPr>
              <a:t>papers.ssrn</a:t>
            </a:r>
            <a:r>
              <a:rPr lang="en-US" dirty="0">
                <a:ea typeface="+mn-lt"/>
                <a:cs typeface="+mn-lt"/>
              </a:rPr>
              <a:t>. 2015 [cited 20 January 2022]. Available from: </a:t>
            </a:r>
            <a:r>
              <a:rPr lang="en-US" dirty="0">
                <a:ea typeface="+mn-lt"/>
                <a:cs typeface="+mn-lt"/>
                <a:hlinkClick r:id="rId2"/>
              </a:rPr>
              <a:t>https://papers.ssrn.com/sol3/papers.cfm?abstract_id=2569637</a:t>
            </a:r>
            <a:endParaRPr lang="en-US" dirty="0"/>
          </a:p>
        </p:txBody>
      </p:sp>
      <p:sp>
        <p:nvSpPr>
          <p:cNvPr id="12" name="Rectangle 11">
            <a:extLst>
              <a:ext uri="{FF2B5EF4-FFF2-40B4-BE49-F238E27FC236}">
                <a16:creationId xmlns:a16="http://schemas.microsoft.com/office/drawing/2014/main" id="{359CEC61-F44B-43B3-B40F-AE38C5AF1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9487473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8E00C6F4-A301-4AAD-9A06-B8CD417C4504}"/>
              </a:ext>
            </a:extLst>
          </p:cNvPr>
          <p:cNvSpPr>
            <a:spLocks noGrp="1"/>
          </p:cNvSpPr>
          <p:nvPr>
            <p:ph type="title"/>
          </p:nvPr>
        </p:nvSpPr>
        <p:spPr>
          <a:xfrm>
            <a:off x="1097280" y="286603"/>
            <a:ext cx="10058400" cy="1450757"/>
          </a:xfrm>
        </p:spPr>
        <p:txBody>
          <a:bodyPr anchor="ctr">
            <a:normAutofit/>
          </a:bodyPr>
          <a:lstStyle/>
          <a:p>
            <a:r>
              <a:rPr lang="en-US">
                <a:solidFill>
                  <a:srgbClr val="FFFFFF"/>
                </a:solidFill>
              </a:rPr>
              <a:t>Reference List 2</a:t>
            </a:r>
          </a:p>
        </p:txBody>
      </p:sp>
      <p:sp>
        <p:nvSpPr>
          <p:cNvPr id="3" name="Content Placeholder 2">
            <a:extLst>
              <a:ext uri="{FF2B5EF4-FFF2-40B4-BE49-F238E27FC236}">
                <a16:creationId xmlns:a16="http://schemas.microsoft.com/office/drawing/2014/main" id="{FE378FD6-2574-4B8A-B8A3-8F79B44E3174}"/>
              </a:ext>
            </a:extLst>
          </p:cNvPr>
          <p:cNvSpPr>
            <a:spLocks noGrp="1"/>
          </p:cNvSpPr>
          <p:nvPr>
            <p:ph idx="1"/>
          </p:nvPr>
        </p:nvSpPr>
        <p:spPr>
          <a:xfrm>
            <a:off x="0" y="1905000"/>
            <a:ext cx="12188952" cy="4495800"/>
          </a:xfrm>
        </p:spPr>
        <p:txBody>
          <a:bodyPr vert="horz" lIns="0" tIns="45720" rIns="0" bIns="45720" rtlCol="0" anchor="t">
            <a:normAutofit fontScale="85000" lnSpcReduction="20000"/>
          </a:bodyPr>
          <a:lstStyle/>
          <a:p>
            <a:r>
              <a:rPr lang="en-US" dirty="0"/>
              <a:t>9. </a:t>
            </a:r>
            <a:r>
              <a:rPr lang="en-US" dirty="0">
                <a:ea typeface="+mn-lt"/>
                <a:cs typeface="+mn-lt"/>
              </a:rPr>
              <a:t>Abu </a:t>
            </a:r>
            <a:r>
              <a:rPr lang="en-US" dirty="0" err="1">
                <a:ea typeface="+mn-lt"/>
                <a:cs typeface="+mn-lt"/>
              </a:rPr>
              <a:t>Shawar</a:t>
            </a:r>
            <a:r>
              <a:rPr lang="en-US" dirty="0">
                <a:ea typeface="+mn-lt"/>
                <a:cs typeface="+mn-lt"/>
              </a:rPr>
              <a:t> B. Chatbots: Are they Really Useful [Internet]. D1wqtxts1xzle7.cloudfront.net. 2007 [cited 25 November 2021]. Available from: https://www.researchgate.net/publication/220046725_Chatbots_Are_they_Really_Useful </a:t>
            </a:r>
          </a:p>
          <a:p>
            <a:r>
              <a:rPr lang="en-US" dirty="0"/>
              <a:t>10.</a:t>
            </a:r>
            <a:r>
              <a:rPr lang="en-US" dirty="0">
                <a:ea typeface="+mn-lt"/>
                <a:cs typeface="+mn-lt"/>
              </a:rPr>
              <a:t> </a:t>
            </a:r>
            <a:r>
              <a:rPr lang="en-US" dirty="0" err="1">
                <a:ea typeface="+mn-lt"/>
                <a:cs typeface="+mn-lt"/>
              </a:rPr>
              <a:t>Brandtzaeg</a:t>
            </a:r>
            <a:r>
              <a:rPr lang="en-US" dirty="0">
                <a:ea typeface="+mn-lt"/>
                <a:cs typeface="+mn-lt"/>
              </a:rPr>
              <a:t> P, </a:t>
            </a:r>
            <a:r>
              <a:rPr lang="en-US" dirty="0" err="1">
                <a:ea typeface="+mn-lt"/>
                <a:cs typeface="+mn-lt"/>
              </a:rPr>
              <a:t>Følstad</a:t>
            </a:r>
            <a:r>
              <a:rPr lang="en-US" dirty="0">
                <a:ea typeface="+mn-lt"/>
                <a:cs typeface="+mn-lt"/>
              </a:rPr>
              <a:t> A. Why people use chatbots [Internet]. Sintef.brage.unit.no. 2017 [cited 25 November 2021]. Available from: </a:t>
            </a:r>
            <a:r>
              <a:rPr lang="en-US" dirty="0">
                <a:ea typeface="+mn-lt"/>
                <a:cs typeface="+mn-lt"/>
                <a:hlinkClick r:id="rId3"/>
              </a:rPr>
              <a:t>https://sintef.brage.unit.no/sintef-xmlui/bitstream/handle/11250/2468333/Brandtzaeg_Folstad_why+people+use+chatbots_authors+version.pdf?sequence=2</a:t>
            </a:r>
            <a:endParaRPr lang="en-US" dirty="0">
              <a:ea typeface="+mn-lt"/>
              <a:cs typeface="+mn-lt"/>
            </a:endParaRPr>
          </a:p>
          <a:p>
            <a:r>
              <a:rPr lang="en-US" dirty="0"/>
              <a:t>11.</a:t>
            </a:r>
            <a:r>
              <a:rPr lang="en-US" dirty="0">
                <a:ea typeface="+mn-lt"/>
                <a:cs typeface="+mn-lt"/>
              </a:rPr>
              <a:t> Heung-Yeung S, </a:t>
            </a:r>
            <a:r>
              <a:rPr lang="en-US" dirty="0" err="1">
                <a:ea typeface="+mn-lt"/>
                <a:cs typeface="+mn-lt"/>
              </a:rPr>
              <a:t>Xiaodong</a:t>
            </a:r>
            <a:r>
              <a:rPr lang="en-US" dirty="0">
                <a:ea typeface="+mn-lt"/>
                <a:cs typeface="+mn-lt"/>
              </a:rPr>
              <a:t> He D. From Eliza to </a:t>
            </a:r>
            <a:r>
              <a:rPr lang="en-US" dirty="0" err="1">
                <a:ea typeface="+mn-lt"/>
                <a:cs typeface="+mn-lt"/>
              </a:rPr>
              <a:t>XiaoIce</a:t>
            </a:r>
            <a:r>
              <a:rPr lang="en-US" dirty="0">
                <a:ea typeface="+mn-lt"/>
                <a:cs typeface="+mn-lt"/>
              </a:rPr>
              <a:t>: Challenges and Opportunities with Social Chatbots [Internet]. Arxiv.org. 2021 [cited 25 November 2021]. Available from: </a:t>
            </a:r>
            <a:r>
              <a:rPr lang="en-US" dirty="0">
                <a:ea typeface="+mn-lt"/>
                <a:cs typeface="+mn-lt"/>
                <a:hlinkClick r:id="rId4"/>
              </a:rPr>
              <a:t>https://arxiv.org/ftp/arxiv/papers/1801/1801.01957.pdf</a:t>
            </a:r>
            <a:endParaRPr lang="en-US" dirty="0">
              <a:ea typeface="+mn-lt"/>
              <a:cs typeface="+mn-lt"/>
            </a:endParaRPr>
          </a:p>
          <a:p>
            <a:r>
              <a:rPr lang="en-US" dirty="0"/>
              <a:t>12. </a:t>
            </a:r>
            <a:r>
              <a:rPr lang="en-US" dirty="0" err="1">
                <a:ea typeface="+mn-lt"/>
                <a:cs typeface="+mn-lt"/>
              </a:rPr>
              <a:t>Brandtzæg</a:t>
            </a:r>
            <a:r>
              <a:rPr lang="en-US" dirty="0">
                <a:ea typeface="+mn-lt"/>
                <a:cs typeface="+mn-lt"/>
              </a:rPr>
              <a:t> P, </a:t>
            </a:r>
            <a:r>
              <a:rPr lang="en-US" dirty="0" err="1">
                <a:ea typeface="+mn-lt"/>
                <a:cs typeface="+mn-lt"/>
              </a:rPr>
              <a:t>Følstad</a:t>
            </a:r>
            <a:r>
              <a:rPr lang="en-US" dirty="0">
                <a:ea typeface="+mn-lt"/>
                <a:cs typeface="+mn-lt"/>
              </a:rPr>
              <a:t> A. Chatbots: changing user needs and motivations [Internet]. Sintef.brage.unit.no. 2021 [cited 25 November 2021]. Available from: </a:t>
            </a:r>
            <a:r>
              <a:rPr lang="en-US" dirty="0">
                <a:ea typeface="+mn-lt"/>
                <a:cs typeface="+mn-lt"/>
                <a:hlinkClick r:id="rId5"/>
              </a:rPr>
              <a:t>https://sintef.brage.unit.no/sintef-xmlui/bitstream/handle/11250/2560163/interactions_changing%2Buser%2Bneeds__preprint.pdf?sequence=4</a:t>
            </a:r>
            <a:endParaRPr lang="en-US" dirty="0">
              <a:ea typeface="+mn-lt"/>
              <a:cs typeface="+mn-lt"/>
            </a:endParaRPr>
          </a:p>
          <a:p>
            <a:r>
              <a:rPr lang="en-US" dirty="0"/>
              <a:t>13. </a:t>
            </a:r>
            <a:r>
              <a:rPr lang="en-US" dirty="0">
                <a:ea typeface="+mn-lt"/>
                <a:cs typeface="+mn-lt"/>
              </a:rPr>
              <a:t>Okonkwo C, Ade-</a:t>
            </a:r>
            <a:r>
              <a:rPr lang="en-US" dirty="0" err="1">
                <a:ea typeface="+mn-lt"/>
                <a:cs typeface="+mn-lt"/>
              </a:rPr>
              <a:t>Ibijola</a:t>
            </a:r>
            <a:r>
              <a:rPr lang="en-US" dirty="0">
                <a:ea typeface="+mn-lt"/>
                <a:cs typeface="+mn-lt"/>
              </a:rPr>
              <a:t> A. Chatbots applications in education: A systematic review [Internet]. Computers and Education: Artificial Intelligence. 2021 [cited 25 November 2021]. Available from: </a:t>
            </a:r>
            <a:r>
              <a:rPr lang="en-US" dirty="0">
                <a:ea typeface="+mn-lt"/>
                <a:cs typeface="+mn-lt"/>
                <a:hlinkClick r:id="rId6"/>
              </a:rPr>
              <a:t>https://www.sciencedirect.com/science/article/pii/S2666920X21000278?via%3Dihub</a:t>
            </a:r>
            <a:endParaRPr lang="en-US" dirty="0">
              <a:ea typeface="+mn-lt"/>
              <a:cs typeface="+mn-lt"/>
            </a:endParaRPr>
          </a:p>
          <a:p>
            <a:r>
              <a:rPr lang="en-US" b="0" i="0" dirty="0">
                <a:solidFill>
                  <a:srgbClr val="000000"/>
                </a:solidFill>
                <a:effectLst/>
                <a:latin typeface="Open Sans" panose="020B0606030504020204" pitchFamily="34" charset="0"/>
              </a:rPr>
              <a:t>14. Agarwal P, Singhal A, Garg A. SDLC Model Selection Tool and Risk Incorporation. International Journal of Computer Applications. 2017;172(10):6-10.</a:t>
            </a:r>
            <a:endParaRPr lang="en-US" dirty="0">
              <a:ea typeface="+mn-lt"/>
              <a:cs typeface="+mn-lt"/>
            </a:endParaRPr>
          </a:p>
        </p:txBody>
      </p:sp>
      <p:sp>
        <p:nvSpPr>
          <p:cNvPr id="12" name="Rectangle 11">
            <a:extLst>
              <a:ext uri="{FF2B5EF4-FFF2-40B4-BE49-F238E27FC236}">
                <a16:creationId xmlns:a16="http://schemas.microsoft.com/office/drawing/2014/main" id="{359CEC61-F44B-43B3-B40F-AE38C5AF1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1405463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RetrospectVTI">
  <a:themeElements>
    <a:clrScheme name="AnalogousFromDarkSeedLeftStep">
      <a:dk1>
        <a:srgbClr val="000000"/>
      </a:dk1>
      <a:lt1>
        <a:srgbClr val="FFFFFF"/>
      </a:lt1>
      <a:dk2>
        <a:srgbClr val="1C2B31"/>
      </a:dk2>
      <a:lt2>
        <a:srgbClr val="F0F3F0"/>
      </a:lt2>
      <a:accent1>
        <a:srgbClr val="D630E0"/>
      </a:accent1>
      <a:accent2>
        <a:srgbClr val="7D22CF"/>
      </a:accent2>
      <a:accent3>
        <a:srgbClr val="4430E0"/>
      </a:accent3>
      <a:accent4>
        <a:srgbClr val="1E54CE"/>
      </a:accent4>
      <a:accent5>
        <a:srgbClr val="30AFE0"/>
      </a:accent5>
      <a:accent6>
        <a:srgbClr val="1DC3AC"/>
      </a:accent6>
      <a:hlink>
        <a:srgbClr val="3F86BF"/>
      </a:hlink>
      <a:folHlink>
        <a:srgbClr val="7F7F7F"/>
      </a:folHlink>
    </a:clrScheme>
    <a:fontScheme name="Retrospect">
      <a:majorFont>
        <a:latin typeface="Arial Nova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Nova"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70</TotalTime>
  <Words>2540</Words>
  <Application>Microsoft Office PowerPoint</Application>
  <PresentationFormat>Widescreen</PresentationFormat>
  <Paragraphs>150</Paragraphs>
  <Slides>13</Slides>
  <Notes>11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13</vt:i4>
      </vt:variant>
    </vt:vector>
  </HeadingPairs>
  <TitlesOfParts>
    <vt:vector size="22" baseType="lpstr">
      <vt:lpstr>Arial</vt:lpstr>
      <vt:lpstr>Arial Nova</vt:lpstr>
      <vt:lpstr>Arial Nova Light</vt:lpstr>
      <vt:lpstr>Calibri</vt:lpstr>
      <vt:lpstr>Calibri Light</vt:lpstr>
      <vt:lpstr>Open Sans</vt:lpstr>
      <vt:lpstr>Wingdings</vt:lpstr>
      <vt:lpstr>office theme</vt:lpstr>
      <vt:lpstr>RetrospectVTI</vt:lpstr>
      <vt:lpstr>Individual Slides for Hackathon</vt:lpstr>
      <vt:lpstr>Project Inception</vt:lpstr>
      <vt:lpstr>What is a chatbot? </vt:lpstr>
      <vt:lpstr>Chatbots – why are they an emerging trend? </vt:lpstr>
      <vt:lpstr>Objectives</vt:lpstr>
      <vt:lpstr>Time Management</vt:lpstr>
      <vt:lpstr>Evaluation methods</vt:lpstr>
      <vt:lpstr>User Testing</vt:lpstr>
      <vt:lpstr>Stakeholders</vt:lpstr>
      <vt:lpstr>Expected Deliverables</vt:lpstr>
      <vt:lpstr>Methodologies</vt:lpstr>
      <vt:lpstr>Reference List</vt:lpstr>
      <vt:lpstr>Reference List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Nathan Pascoe</dc:creator>
  <cp:lastModifiedBy>Andrew Green</cp:lastModifiedBy>
  <cp:revision>19</cp:revision>
  <dcterms:created xsi:type="dcterms:W3CDTF">2022-01-20T10:16:47Z</dcterms:created>
  <dcterms:modified xsi:type="dcterms:W3CDTF">2022-01-20T12:55:50Z</dcterms:modified>
</cp:coreProperties>
</file>