
<file path=[Content_Types].xml><?xml version="1.0" encoding="utf-8"?>
<Types xmlns="http://schemas.openxmlformats.org/package/2006/content-types">
  <Override PartName="/ppt/slides/slide18.xml" ContentType="application/vnd.openxmlformats-officedocument.presentationml.slide+xml"/>
  <Override PartName="/ppt/slideLayouts/slideLayout15.xml" ContentType="application/vnd.openxmlformats-officedocument.presentationml.slideLayout+xml"/>
  <Override PartName="/ppt/slides/slide9.xml" ContentType="application/vnd.openxmlformats-officedocument.presentationml.slide+xml"/>
  <Override PartName="/ppt/slides/slide14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s/slide5.xml" ContentType="application/vnd.openxmlformats-officedocument.presentationml.slide+xml"/>
  <Default Extension="rels" ContentType="application/vnd.openxmlformats-package.relationships+xml"/>
  <Override PartName="/ppt/slides/slide10.xml" ContentType="application/vnd.openxmlformats-officedocument.presentationml.slide+xml"/>
  <Override PartName="/ppt/slideLayouts/slideLayout5.xml" ContentType="application/vnd.openxmlformats-officedocument.presentationml.slideLayout+xml"/>
  <Default Extension="jpeg" ContentType="image/jpeg"/>
  <Override PartName="/ppt/slides/slide1.xml" ContentType="application/vnd.openxmlformats-officedocument.presentationml.slide+xml"/>
  <Override PartName="/ppt/slides/slide26.xml" ContentType="application/vnd.openxmlformats-officedocument.presentationml.slide+xml"/>
  <Override PartName="/docProps/app.xml" ContentType="application/vnd.openxmlformats-officedocument.extended-properties+xml"/>
  <Override PartName="/ppt/slideLayouts/slideLayout1.xml" ContentType="application/vnd.openxmlformats-officedocument.presentationml.slideLayout+xml"/>
  <Override PartName="/ppt/slides/slide22.xml" ContentType="application/vnd.openxmlformats-officedocument.presentationml.slide+xml"/>
  <Override PartName="/ppt/slides/slide30.xml" ContentType="application/vnd.openxmlformats-officedocument.presentationml.slide+xml"/>
  <Default Extension="xml" ContentType="application/xml"/>
  <Override PartName="/ppt/slides/slide19.xml" ContentType="application/vnd.openxmlformats-officedocument.presentationml.slide+xml"/>
  <Override PartName="/ppt/tableStyles.xml" ContentType="application/vnd.openxmlformats-officedocument.presentationml.tableStyles+xml"/>
  <Override PartName="/ppt/slides/slide15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6.xml" ContentType="application/vnd.openxmlformats-officedocument.presentationml.slide+xml"/>
  <Override PartName="/docProps/core.xml" ContentType="application/vnd.openxmlformats-package.core-properties+xml"/>
  <Override PartName="/ppt/slides/slide11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7.xml" ContentType="application/vnd.openxmlformats-officedocument.presentationml.slide+xml"/>
  <Override PartName="/ppt/slides/slide2.xml" ContentType="application/vnd.openxmlformats-officedocument.presentationml.slide+xml"/>
  <Default Extension="png" ContentType="image/png"/>
  <Override PartName="/ppt/slideLayouts/slideLayout2.xml" ContentType="application/vnd.openxmlformats-officedocument.presentationml.slideLayout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16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7.xml" ContentType="application/vnd.openxmlformats-officedocument.presentationml.slide+xml"/>
  <Override PartName="/ppt/presentation.xml" ContentType="application/vnd.openxmlformats-officedocument.presentationml.presentation.main+xml"/>
  <Override PartName="/ppt/slides/slide12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28.xml" ContentType="application/vnd.openxmlformats-officedocument.presentationml.slide+xml"/>
  <Override PartName="/ppt/slideLayouts/slideLayout3.xml" ContentType="application/vnd.openxmlformats-officedocument.presentationml.slideLayout+xml"/>
  <Override PartName="/ppt/slides/slide24.xml" ContentType="application/vnd.openxmlformats-officedocument.presentationml.slide+xml"/>
  <Override PartName="/ppt/slides/slide32.xml" ContentType="application/vnd.openxmlformats-officedocument.presentationml.slide+xml"/>
  <Override PartName="/ppt/slides/slide20.xml" ContentType="application/vnd.openxmlformats-officedocument.presentationml.slide+xml"/>
  <Override PartName="/ppt/slides/slide17.xml" ContentType="application/vnd.openxmlformats-officedocument.presentationml.slide+xml"/>
  <Override PartName="/ppt/slideLayouts/slideLayout14.xml" ContentType="application/vnd.openxmlformats-officedocument.presentationml.slideLayout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slides/slide13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4.xml" ContentType="application/vnd.openxmlformats-officedocument.presentationml.slide+xml"/>
  <Override PartName="/ppt/slides/slide29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5.xml" ContentType="application/vnd.openxmlformats-officedocument.presentationml.slide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s/slide21.xml" ContentType="application/vnd.openxmlformats-officedocument.presentationml.slide+xml"/>
  <Default Extension="bin" ContentType="application/vnd.openxmlformats-officedocument.presentationml.printerSettings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60" r:id="rId1"/>
  </p:sldMasterIdLst>
  <p:sldIdLst>
    <p:sldId id="256" r:id="rId2"/>
    <p:sldId id="257" r:id="rId3"/>
    <p:sldId id="267" r:id="rId4"/>
    <p:sldId id="278" r:id="rId5"/>
    <p:sldId id="279" r:id="rId6"/>
    <p:sldId id="281" r:id="rId7"/>
    <p:sldId id="280" r:id="rId8"/>
    <p:sldId id="300" r:id="rId9"/>
    <p:sldId id="282" r:id="rId10"/>
    <p:sldId id="283" r:id="rId11"/>
    <p:sldId id="284" r:id="rId12"/>
    <p:sldId id="285" r:id="rId13"/>
    <p:sldId id="286" r:id="rId14"/>
    <p:sldId id="287" r:id="rId15"/>
    <p:sldId id="299" r:id="rId16"/>
    <p:sldId id="277" r:id="rId17"/>
    <p:sldId id="271" r:id="rId18"/>
    <p:sldId id="298" r:id="rId19"/>
    <p:sldId id="297" r:id="rId20"/>
    <p:sldId id="268" r:id="rId21"/>
    <p:sldId id="275" r:id="rId22"/>
    <p:sldId id="276" r:id="rId23"/>
    <p:sldId id="289" r:id="rId24"/>
    <p:sldId id="290" r:id="rId25"/>
    <p:sldId id="292" r:id="rId26"/>
    <p:sldId id="291" r:id="rId27"/>
    <p:sldId id="293" r:id="rId28"/>
    <p:sldId id="294" r:id="rId29"/>
    <p:sldId id="296" r:id="rId30"/>
    <p:sldId id="295" r:id="rId31"/>
    <p:sldId id="288" r:id="rId32"/>
    <p:sldId id="301" r:id="rId33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620"/>
    <p:restoredTop sz="94660"/>
  </p:normalViewPr>
  <p:slideViewPr>
    <p:cSldViewPr snapToGrid="0" snapToObjects="1">
      <p:cViewPr varScale="1">
        <p:scale>
          <a:sx n="79" d="100"/>
          <a:sy n="79" d="100"/>
        </p:scale>
        <p:origin x="-119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printerSettings" Target="printerSettings/printerSettings1.bin"/><Relationship Id="rId35" Type="http://schemas.openxmlformats.org/officeDocument/2006/relationships/presProps" Target="presProps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theme" Target="theme/theme1.xml"/><Relationship Id="rId38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2/10/14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2/10/14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2/10/14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2/10/14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2/10/14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2/10/14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2/10/14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2/10/14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2/10/14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2/10/14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2/10/14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2/10/14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60222F44-53F6-C34F-80DF-AE274AD3BF39}" type="datetimeFigureOut">
              <a:rPr lang="en-GB" smtClean="0"/>
              <a:pPr/>
              <a:t>2/10/14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2/10/14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22F44-53F6-C34F-80DF-AE274AD3BF39}" type="datetimeFigureOut">
              <a:rPr lang="en-GB" smtClean="0"/>
              <a:pPr/>
              <a:t>2/10/14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60222F44-53F6-C34F-80DF-AE274AD3BF39}" type="datetimeFigureOut">
              <a:rPr lang="en-GB" smtClean="0"/>
              <a:pPr/>
              <a:t>2/10/14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A9BC290-A393-5943-82F7-F8B673F75FC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4" Type="http://schemas.openxmlformats.org/officeDocument/2006/relationships/image" Target="../media/image8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4" Type="http://schemas.openxmlformats.org/officeDocument/2006/relationships/image" Target="../media/image10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4" Type="http://schemas.openxmlformats.org/officeDocument/2006/relationships/image" Target="../media/image13.png"/><Relationship Id="rId5" Type="http://schemas.openxmlformats.org/officeDocument/2006/relationships/image" Target="../media/image14.png"/><Relationship Id="rId6" Type="http://schemas.openxmlformats.org/officeDocument/2006/relationships/image" Target="../media/image15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4" Type="http://schemas.openxmlformats.org/officeDocument/2006/relationships/image" Target="../media/image18.png"/><Relationship Id="rId5" Type="http://schemas.openxmlformats.org/officeDocument/2006/relationships/image" Target="../media/image19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png"/><Relationship Id="rId3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3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24.png"/><Relationship Id="rId3" Type="http://schemas.openxmlformats.org/officeDocument/2006/relationships/image" Target="../media/image25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6.png"/><Relationship Id="rId3" Type="http://schemas.openxmlformats.org/officeDocument/2006/relationships/image" Target="../media/image27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8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9.png"/><Relationship Id="rId3" Type="http://schemas.openxmlformats.org/officeDocument/2006/relationships/image" Target="../media/image30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1.png"/><Relationship Id="rId3" Type="http://schemas.openxmlformats.org/officeDocument/2006/relationships/image" Target="../media/image32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3.png"/><Relationship Id="rId3" Type="http://schemas.openxmlformats.org/officeDocument/2006/relationships/image" Target="../media/image34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35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36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37.png"/><Relationship Id="rId3" Type="http://schemas.openxmlformats.org/officeDocument/2006/relationships/image" Target="../media/image38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800401"/>
            <a:ext cx="8915400" cy="980575"/>
          </a:xfrm>
        </p:spPr>
        <p:txBody>
          <a:bodyPr>
            <a:normAutofit/>
          </a:bodyPr>
          <a:lstStyle/>
          <a:p>
            <a:r>
              <a:rPr lang="en-GB" dirty="0" smtClean="0"/>
              <a:t>Money </a:t>
            </a:r>
            <a:r>
              <a:rPr lang="en-GB" dirty="0" smtClean="0"/>
              <a:t>and Markets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780977"/>
            <a:ext cx="8001000" cy="4077024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1345" y="2780977"/>
            <a:ext cx="3911600" cy="360999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2780976"/>
            <a:ext cx="3683000" cy="22098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7245" y="5202285"/>
            <a:ext cx="3594100" cy="165571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Themes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670767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Money and markets</a:t>
            </a:r>
          </a:p>
          <a:p>
            <a:pPr lvl="1"/>
            <a:r>
              <a:rPr lang="en-GB" dirty="0" err="1" smtClean="0"/>
              <a:t>Fetishisation</a:t>
            </a:r>
            <a:r>
              <a:rPr lang="en-GB" dirty="0" smtClean="0"/>
              <a:t>, and the ways they obscure social relations </a:t>
            </a:r>
          </a:p>
          <a:p>
            <a:r>
              <a:rPr lang="en-GB" dirty="0" smtClean="0"/>
              <a:t>Money </a:t>
            </a:r>
          </a:p>
          <a:p>
            <a:pPr lvl="1"/>
            <a:r>
              <a:rPr lang="en-GB" dirty="0" smtClean="0"/>
              <a:t>What does money do?</a:t>
            </a:r>
          </a:p>
          <a:p>
            <a:pPr lvl="1"/>
            <a:r>
              <a:rPr lang="en-GB" dirty="0" smtClean="0"/>
              <a:t>How do different societies treat money?</a:t>
            </a:r>
          </a:p>
          <a:p>
            <a:r>
              <a:rPr lang="en-GB" dirty="0" smtClean="0"/>
              <a:t>Is money transformative, or incorporated? </a:t>
            </a:r>
          </a:p>
          <a:p>
            <a:pPr lvl="1"/>
            <a:r>
              <a:rPr lang="en-GB" dirty="0" err="1" smtClean="0"/>
              <a:t>Disembedded</a:t>
            </a:r>
            <a:r>
              <a:rPr lang="en-GB" dirty="0" smtClean="0"/>
              <a:t> and Embedded economic activities</a:t>
            </a:r>
          </a:p>
          <a:p>
            <a:r>
              <a:rPr lang="en-GB" dirty="0" smtClean="0"/>
              <a:t>Moralities of money</a:t>
            </a:r>
          </a:p>
          <a:p>
            <a:r>
              <a:rPr lang="en-GB" dirty="0" smtClean="0"/>
              <a:t>Formalist – </a:t>
            </a:r>
            <a:r>
              <a:rPr lang="en-GB" dirty="0" err="1" smtClean="0"/>
              <a:t>Substantivist</a:t>
            </a:r>
            <a:r>
              <a:rPr lang="en-GB" dirty="0" smtClean="0"/>
              <a:t> Debate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Money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670767"/>
          </a:xfrm>
        </p:spPr>
        <p:txBody>
          <a:bodyPr>
            <a:normAutofit/>
          </a:bodyPr>
          <a:lstStyle/>
          <a:p>
            <a:r>
              <a:rPr lang="en-GB" dirty="0" smtClean="0"/>
              <a:t>What is Money? </a:t>
            </a:r>
          </a:p>
          <a:p>
            <a:pPr lvl="1"/>
            <a:r>
              <a:rPr lang="en-GB" dirty="0" smtClean="0"/>
              <a:t>Durable</a:t>
            </a:r>
          </a:p>
          <a:p>
            <a:pPr lvl="1"/>
            <a:r>
              <a:rPr lang="en-GB" dirty="0" smtClean="0"/>
              <a:t>Portable</a:t>
            </a:r>
          </a:p>
          <a:p>
            <a:pPr lvl="1"/>
            <a:r>
              <a:rPr lang="en-GB" dirty="0" smtClean="0"/>
              <a:t>Common medium of exchange</a:t>
            </a:r>
          </a:p>
          <a:p>
            <a:pPr lvl="1"/>
            <a:r>
              <a:rPr lang="en-GB" dirty="0" smtClean="0"/>
              <a:t>Standardised</a:t>
            </a:r>
          </a:p>
          <a:p>
            <a:pPr lvl="1"/>
            <a:r>
              <a:rPr lang="en-GB" b="1" dirty="0" smtClean="0"/>
              <a:t>Abstraction</a:t>
            </a:r>
            <a:r>
              <a:rPr lang="en-GB" dirty="0" smtClean="0"/>
              <a:t> – reflects value, labour, raw materials</a:t>
            </a:r>
          </a:p>
          <a:p>
            <a:pPr lvl="1"/>
            <a:r>
              <a:rPr lang="en-GB" dirty="0" smtClean="0"/>
              <a:t>Measurement</a:t>
            </a:r>
          </a:p>
          <a:p>
            <a:pPr lvl="1"/>
            <a:r>
              <a:rPr lang="en-GB" b="1" dirty="0" smtClean="0"/>
              <a:t>Alienable</a:t>
            </a:r>
          </a:p>
          <a:p>
            <a:pPr lvl="1"/>
            <a:r>
              <a:rPr lang="en-GB" b="1" dirty="0" smtClean="0"/>
              <a:t>Symbolic</a:t>
            </a:r>
            <a:r>
              <a:rPr lang="en-GB" dirty="0" smtClean="0"/>
              <a:t> – no intrinsic value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>
          <a:xfrm>
            <a:off x="0" y="533400"/>
            <a:ext cx="8229600" cy="1143000"/>
          </a:xfrm>
        </p:spPr>
        <p:txBody>
          <a:bodyPr/>
          <a:lstStyle/>
          <a:p>
            <a:pPr eaLnBrk="1" hangingPunct="1"/>
            <a:r>
              <a:rPr lang="en-GB"/>
              <a:t>Defining Commodities: Marx</a:t>
            </a:r>
          </a:p>
        </p:txBody>
      </p:sp>
      <p:sp>
        <p:nvSpPr>
          <p:cNvPr id="32771" name="Content Placeholder 2"/>
          <p:cNvSpPr>
            <a:spLocks noGrp="1"/>
          </p:cNvSpPr>
          <p:nvPr>
            <p:ph sz="half" idx="1"/>
          </p:nvPr>
        </p:nvSpPr>
        <p:spPr>
          <a:xfrm>
            <a:off x="546630" y="2133600"/>
            <a:ext cx="4711170" cy="4143375"/>
          </a:xfrm>
        </p:spPr>
        <p:txBody>
          <a:bodyPr>
            <a:normAutofit/>
          </a:bodyPr>
          <a:lstStyle/>
          <a:p>
            <a:pPr eaLnBrk="1" hangingPunct="1">
              <a:spcBef>
                <a:spcPts val="800"/>
              </a:spcBef>
            </a:pPr>
            <a:r>
              <a:rPr lang="en-GB" dirty="0" smtClean="0"/>
              <a:t>A commodity is a product of ‘congealed’ human labour time which has monetary value or </a:t>
            </a:r>
            <a:r>
              <a:rPr lang="en-GB" b="1" dirty="0" smtClean="0">
                <a:solidFill>
                  <a:srgbClr val="FF0000"/>
                </a:solidFill>
              </a:rPr>
              <a:t>exchange value</a:t>
            </a:r>
          </a:p>
          <a:p>
            <a:pPr eaLnBrk="1" hangingPunct="1">
              <a:spcBef>
                <a:spcPts val="800"/>
              </a:spcBef>
            </a:pPr>
            <a:r>
              <a:rPr lang="en-GB" dirty="0" smtClean="0"/>
              <a:t>This is based on market transactions.</a:t>
            </a:r>
          </a:p>
          <a:p>
            <a:pPr eaLnBrk="1" hangingPunct="1">
              <a:spcBef>
                <a:spcPts val="800"/>
              </a:spcBef>
            </a:pPr>
            <a:r>
              <a:rPr lang="en-GB" dirty="0" smtClean="0"/>
              <a:t>Commodities are also things that have </a:t>
            </a:r>
            <a:r>
              <a:rPr lang="en-GB" b="1" dirty="0" smtClean="0">
                <a:solidFill>
                  <a:srgbClr val="FF0000"/>
                </a:solidFill>
              </a:rPr>
              <a:t>use value </a:t>
            </a:r>
            <a:r>
              <a:rPr lang="en-GB" dirty="0" smtClean="0"/>
              <a:t>in that they are desirable and/or because they have a particular function. </a:t>
            </a:r>
          </a:p>
          <a:p>
            <a:pPr eaLnBrk="1" hangingPunct="1">
              <a:spcBef>
                <a:spcPts val="800"/>
              </a:spcBef>
            </a:pPr>
            <a:r>
              <a:rPr lang="en-GB" dirty="0" smtClean="0"/>
              <a:t>Money and commodities come to be valued in terms of their exchange value rather than their use value </a:t>
            </a:r>
          </a:p>
        </p:txBody>
      </p:sp>
      <p:pic>
        <p:nvPicPr>
          <p:cNvPr id="32772" name="Content Placeholder 4" descr="karl_marx.gif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-18170" r="-18170"/>
          <a:stretch>
            <a:fillRect/>
          </a:stretch>
        </p:blipFill>
        <p:spPr>
          <a:xfrm>
            <a:off x="5105400" y="2057400"/>
            <a:ext cx="3608388" cy="4219575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Fetishisation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3794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670767"/>
          </a:xfrm>
        </p:spPr>
        <p:txBody>
          <a:bodyPr>
            <a:normAutofit lnSpcReduction="10000"/>
          </a:bodyPr>
          <a:lstStyle/>
          <a:p>
            <a:pPr eaLnBrk="1" hangingPunct="1">
              <a:spcBef>
                <a:spcPts val="800"/>
              </a:spcBef>
            </a:pPr>
            <a:r>
              <a:rPr lang="en-GB" dirty="0" smtClean="0"/>
              <a:t>Marx </a:t>
            </a:r>
            <a:r>
              <a:rPr lang="en-GB" dirty="0"/>
              <a:t>sees commodities as becoming </a:t>
            </a:r>
            <a:r>
              <a:rPr lang="en-GB" dirty="0" err="1"/>
              <a:t>fetishised</a:t>
            </a:r>
            <a:r>
              <a:rPr lang="en-GB" dirty="0"/>
              <a:t> within a capitalist system</a:t>
            </a:r>
            <a:endParaRPr lang="en-GB" dirty="0" smtClean="0"/>
          </a:p>
          <a:p>
            <a:pPr lvl="1">
              <a:spcBef>
                <a:spcPts val="800"/>
              </a:spcBef>
            </a:pPr>
            <a:r>
              <a:rPr lang="en-GB" dirty="0" smtClean="0"/>
              <a:t> </a:t>
            </a:r>
            <a:r>
              <a:rPr lang="en-GB" dirty="0"/>
              <a:t>commodities themselves come to oppress the people who create them</a:t>
            </a:r>
            <a:endParaRPr lang="en-GB" dirty="0" smtClean="0"/>
          </a:p>
          <a:p>
            <a:pPr eaLnBrk="1" hangingPunct="1">
              <a:spcBef>
                <a:spcPts val="800"/>
              </a:spcBef>
            </a:pPr>
            <a:r>
              <a:rPr lang="en-GB" dirty="0" smtClean="0"/>
              <a:t>Commodities </a:t>
            </a:r>
            <a:r>
              <a:rPr lang="en-GB" dirty="0"/>
              <a:t>and money come to be treated as organic, living things and are imbued with magical </a:t>
            </a:r>
            <a:r>
              <a:rPr lang="en-GB" dirty="0" smtClean="0"/>
              <a:t>power and agency</a:t>
            </a:r>
          </a:p>
          <a:p>
            <a:pPr eaLnBrk="1" hangingPunct="1">
              <a:spcBef>
                <a:spcPts val="800"/>
              </a:spcBef>
            </a:pPr>
            <a:r>
              <a:rPr lang="en-GB" dirty="0" smtClean="0"/>
              <a:t> This </a:t>
            </a:r>
            <a:r>
              <a:rPr lang="en-GB" dirty="0"/>
              <a:t>mystifies the way the accumulation of capital is dependent on exploitative social relations</a:t>
            </a:r>
            <a:r>
              <a:rPr lang="en-GB" dirty="0" smtClean="0"/>
              <a:t> </a:t>
            </a:r>
          </a:p>
          <a:p>
            <a:pPr eaLnBrk="1" hangingPunct="1">
              <a:spcBef>
                <a:spcPts val="800"/>
              </a:spcBef>
            </a:pPr>
            <a:r>
              <a:rPr lang="en-GB" dirty="0" smtClean="0"/>
              <a:t> The </a:t>
            </a:r>
            <a:r>
              <a:rPr lang="en-GB" dirty="0"/>
              <a:t>belief that money has its own natural power to reproduce </a:t>
            </a:r>
            <a:r>
              <a:rPr lang="en-GB" dirty="0" smtClean="0"/>
              <a:t>itself. </a:t>
            </a:r>
            <a:endParaRPr lang="en-GB" dirty="0"/>
          </a:p>
          <a:p>
            <a:pPr eaLnBrk="1" hangingPunct="1">
              <a:spcBef>
                <a:spcPts val="800"/>
              </a:spcBef>
              <a:buFontTx/>
              <a:buChar char="-"/>
            </a:pPr>
            <a:endParaRPr lang="en-GB" dirty="0"/>
          </a:p>
          <a:p>
            <a:pPr eaLnBrk="1" hangingPunct="1"/>
            <a:endParaRPr lang="en-GB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3652" y="594121"/>
            <a:ext cx="5920170" cy="596169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Intrinsic Value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spcBef>
                <a:spcPts val="800"/>
              </a:spcBef>
            </a:pPr>
            <a:r>
              <a:rPr lang="en-GB" dirty="0" smtClean="0"/>
              <a:t>Allows us to believe that a £50 note is intrinsically worth £50, </a:t>
            </a:r>
          </a:p>
          <a:p>
            <a:pPr lvl="1">
              <a:spcBef>
                <a:spcPts val="800"/>
              </a:spcBef>
            </a:pPr>
            <a:r>
              <a:rPr lang="en-GB" dirty="0" smtClean="0"/>
              <a:t>rather than seeing this value as the product of the human labour invested into the production of the commodity. </a:t>
            </a:r>
          </a:p>
          <a:p>
            <a:pPr>
              <a:spcBef>
                <a:spcPts val="800"/>
              </a:spcBef>
            </a:pPr>
            <a:r>
              <a:rPr lang="en-GB" dirty="0" smtClean="0"/>
              <a:t>What becomes important in a capitalist economy is that the seller can trade a £50 note for £50 worth of goods from the buyer, </a:t>
            </a:r>
          </a:p>
          <a:p>
            <a:pPr lvl="1">
              <a:spcBef>
                <a:spcPts val="800"/>
              </a:spcBef>
            </a:pPr>
            <a:r>
              <a:rPr lang="en-GB" dirty="0" smtClean="0"/>
              <a:t>the exchange can occur in an abstract manner </a:t>
            </a:r>
          </a:p>
          <a:p>
            <a:pPr>
              <a:spcBef>
                <a:spcPts val="800"/>
              </a:spcBef>
            </a:pPr>
            <a:r>
              <a:rPr lang="en-GB" dirty="0" smtClean="0"/>
              <a:t>Under capitalism, social relations and co-existence between people become largely transactions in terms of money and commodities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577494"/>
            <a:ext cx="8915400" cy="1884797"/>
          </a:xfrm>
        </p:spPr>
        <p:txBody>
          <a:bodyPr/>
          <a:lstStyle/>
          <a:p>
            <a:r>
              <a:rPr lang="en-GB" dirty="0" err="1" smtClean="0"/>
              <a:t>Fetisihization</a:t>
            </a:r>
            <a:r>
              <a:rPr lang="en-GB" dirty="0" smtClean="0"/>
              <a:t>: We don’t see all the labour relations that produce a product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462292"/>
            <a:ext cx="8001000" cy="2799556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chemeClr val="bg1"/>
                </a:solidFill>
              </a:rPr>
              <a:t>i.e. we don’t see all the people in commodity chains and networks (or the working conditions </a:t>
            </a:r>
            <a:r>
              <a:rPr lang="en-GB" sz="2000" dirty="0" smtClean="0">
                <a:solidFill>
                  <a:schemeClr val="bg1"/>
                </a:solidFill>
              </a:rPr>
              <a:t>and, </a:t>
            </a:r>
            <a:r>
              <a:rPr lang="en-GB" sz="2000" dirty="0" smtClean="0">
                <a:solidFill>
                  <a:schemeClr val="bg1"/>
                </a:solidFill>
              </a:rPr>
              <a:t>according to Marx, their exploitation). </a:t>
            </a:r>
          </a:p>
          <a:p>
            <a:r>
              <a:rPr lang="en-GB" sz="2000" dirty="0" smtClean="0">
                <a:solidFill>
                  <a:schemeClr val="bg1"/>
                </a:solidFill>
              </a:rPr>
              <a:t>All we see is a price and a product. </a:t>
            </a:r>
          </a:p>
          <a:p>
            <a:r>
              <a:rPr lang="en-GB" sz="2000" dirty="0" smtClean="0">
                <a:solidFill>
                  <a:schemeClr val="bg1"/>
                </a:solidFill>
              </a:rPr>
              <a:t>The relations of production are hidden and obscured by the market.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4808" y="632177"/>
            <a:ext cx="5080284" cy="248183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9150" y="3451586"/>
            <a:ext cx="3898900" cy="2510109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066" y="3451586"/>
            <a:ext cx="3789728" cy="2510109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5552" y="652665"/>
            <a:ext cx="3766267" cy="23413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5294" y="1216874"/>
            <a:ext cx="3182780" cy="421216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2796" y="3566120"/>
            <a:ext cx="4642497" cy="2764342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386" y="507312"/>
            <a:ext cx="2130002" cy="320082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2388" y="380734"/>
            <a:ext cx="2451100" cy="33274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1740" y="507312"/>
            <a:ext cx="3492500" cy="23241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10655" y="3339370"/>
            <a:ext cx="3223585" cy="278135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9886" y="3985367"/>
            <a:ext cx="4033601" cy="24638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4038" y="3705450"/>
            <a:ext cx="3724074" cy="24638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427" y="765993"/>
            <a:ext cx="3175000" cy="25654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58112" y="1007293"/>
            <a:ext cx="3492500" cy="23241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5771" y="3535807"/>
            <a:ext cx="3517900" cy="23114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Market Obscures……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521" y="2595561"/>
            <a:ext cx="4056034" cy="367076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4436" y="2595561"/>
            <a:ext cx="3650464" cy="3345648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Abstract Models not People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4424" y="2595562"/>
            <a:ext cx="6854248" cy="348089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1334576"/>
          </a:xfrm>
        </p:spPr>
        <p:txBody>
          <a:bodyPr>
            <a:normAutofit/>
          </a:bodyPr>
          <a:lstStyle/>
          <a:p>
            <a:r>
              <a:rPr lang="en-GB" dirty="0" smtClean="0"/>
              <a:t>‘The Market’ is bestowed with agency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245" y="2745249"/>
            <a:ext cx="8565568" cy="3544239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6217" y="778503"/>
            <a:ext cx="3383610" cy="53675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832" y="1413598"/>
            <a:ext cx="4089938" cy="3769595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Marxist Theory Applied: </a:t>
            </a:r>
            <a:r>
              <a:rPr lang="en-GB" dirty="0" err="1" smtClean="0"/>
              <a:t>Taussig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45766"/>
            <a:ext cx="7610476" cy="3920564"/>
          </a:xfrm>
        </p:spPr>
        <p:txBody>
          <a:bodyPr>
            <a:normAutofit/>
          </a:bodyPr>
          <a:lstStyle/>
          <a:p>
            <a:r>
              <a:rPr lang="en-GB" dirty="0" smtClean="0"/>
              <a:t>Impact of capitalism among Colombian peasantry</a:t>
            </a:r>
          </a:p>
          <a:p>
            <a:r>
              <a:rPr lang="en-GB" dirty="0" smtClean="0"/>
              <a:t>Wage labour is seen as unnatural and is associated with the devil </a:t>
            </a:r>
          </a:p>
          <a:p>
            <a:r>
              <a:rPr lang="en-GB" dirty="0" smtClean="0"/>
              <a:t>The Baptism of Money and the belief that the bill will return</a:t>
            </a:r>
          </a:p>
          <a:p>
            <a:r>
              <a:rPr lang="en-GB" dirty="0" smtClean="0"/>
              <a:t>Commodity Fetishism : imbuing inanimate objects with  agency</a:t>
            </a:r>
          </a:p>
          <a:p>
            <a:r>
              <a:rPr lang="en-GB" dirty="0" smtClean="0"/>
              <a:t>Hides the relations of production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Polanyi ‘</a:t>
            </a:r>
            <a:r>
              <a:rPr lang="en-GB" i="1" dirty="0" smtClean="0"/>
              <a:t>The Great Transformation</a:t>
            </a:r>
            <a:r>
              <a:rPr lang="en-GB" dirty="0" smtClean="0"/>
              <a:t>’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9361" y="2595562"/>
            <a:ext cx="2841821" cy="367076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7665" y="2171700"/>
            <a:ext cx="3251200" cy="4686300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Formalist-</a:t>
            </a:r>
            <a:r>
              <a:rPr lang="en-GB" dirty="0" err="1" smtClean="0"/>
              <a:t>Substantivist</a:t>
            </a:r>
            <a:r>
              <a:rPr lang="en-GB" dirty="0" smtClean="0"/>
              <a:t> Debate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9401" y="2595563"/>
            <a:ext cx="3864359" cy="3681412"/>
          </a:xfrm>
        </p:spPr>
        <p:txBody>
          <a:bodyPr>
            <a:normAutofit fontScale="92500" lnSpcReduction="10000"/>
          </a:bodyPr>
          <a:lstStyle/>
          <a:p>
            <a:r>
              <a:rPr lang="en-GB" sz="1946" b="1" dirty="0" smtClean="0"/>
              <a:t>Formalist </a:t>
            </a:r>
          </a:p>
          <a:p>
            <a:r>
              <a:rPr lang="en-GB" dirty="0" smtClean="0"/>
              <a:t>Economic / Market Transactions </a:t>
            </a:r>
            <a:r>
              <a:rPr lang="en-GB" dirty="0" err="1" smtClean="0"/>
              <a:t>disembedded</a:t>
            </a:r>
            <a:r>
              <a:rPr lang="en-GB" dirty="0" smtClean="0"/>
              <a:t> from social relations</a:t>
            </a:r>
          </a:p>
          <a:p>
            <a:r>
              <a:rPr lang="en-GB" dirty="0" smtClean="0"/>
              <a:t>Applied to Western, industrial, capitalist societies </a:t>
            </a:r>
          </a:p>
          <a:p>
            <a:r>
              <a:rPr lang="en-GB" dirty="0" smtClean="0"/>
              <a:t>‘Formal’ economic theory</a:t>
            </a:r>
          </a:p>
          <a:p>
            <a:r>
              <a:rPr lang="en-GB" dirty="0" smtClean="0"/>
              <a:t>Rational, calculating maximisation of resources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1946" b="1" dirty="0" err="1" smtClean="0"/>
              <a:t>Substantivist</a:t>
            </a:r>
            <a:endParaRPr lang="en-GB" sz="1946" b="1" dirty="0" smtClean="0"/>
          </a:p>
          <a:p>
            <a:r>
              <a:rPr lang="en-GB" dirty="0" smtClean="0"/>
              <a:t>Economic activity embedded in social relations</a:t>
            </a:r>
          </a:p>
          <a:p>
            <a:pPr lvl="1"/>
            <a:r>
              <a:rPr lang="en-GB" dirty="0" smtClean="0"/>
              <a:t>And non-market institutions</a:t>
            </a:r>
          </a:p>
          <a:p>
            <a:pPr lvl="1"/>
            <a:r>
              <a:rPr lang="en-GB" dirty="0" smtClean="0"/>
              <a:t>E.g. kinship and religion</a:t>
            </a:r>
          </a:p>
          <a:p>
            <a:r>
              <a:rPr lang="en-GB" dirty="0" smtClean="0"/>
              <a:t>Livelihoods, managing resources</a:t>
            </a:r>
          </a:p>
          <a:p>
            <a:r>
              <a:rPr lang="en-GB" dirty="0" smtClean="0"/>
              <a:t>Couldn’t apply Western economic models to ‘the Rest’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Money’s Transformative Power?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670767"/>
          </a:xfrm>
        </p:spPr>
        <p:txBody>
          <a:bodyPr>
            <a:normAutofit/>
          </a:bodyPr>
          <a:lstStyle/>
          <a:p>
            <a:r>
              <a:rPr lang="en-GB" dirty="0" smtClean="0"/>
              <a:t>Making money is against nature and socially self-destructive (Aristotle)</a:t>
            </a:r>
          </a:p>
          <a:p>
            <a:r>
              <a:rPr lang="en-GB" dirty="0" smtClean="0"/>
              <a:t>Money as ‘Great Transformation’ (Polanyi)</a:t>
            </a:r>
          </a:p>
          <a:p>
            <a:r>
              <a:rPr lang="en-GB" dirty="0" smtClean="0"/>
              <a:t>Simmel is slightly more ambiguous </a:t>
            </a:r>
          </a:p>
          <a:p>
            <a:pPr lvl="1"/>
            <a:r>
              <a:rPr lang="en-GB" dirty="0" smtClean="0"/>
              <a:t>Creates an expanded circle of trust</a:t>
            </a:r>
          </a:p>
          <a:p>
            <a:pPr lvl="1"/>
            <a:r>
              <a:rPr lang="en-GB" dirty="0" smtClean="0"/>
              <a:t>Source of moral danger</a:t>
            </a:r>
          </a:p>
          <a:p>
            <a:pPr lvl="1"/>
            <a:r>
              <a:rPr lang="en-GB" dirty="0" smtClean="0"/>
              <a:t>Promotes individualism</a:t>
            </a:r>
          </a:p>
          <a:p>
            <a:pPr lvl="1"/>
            <a:r>
              <a:rPr lang="en-GB" dirty="0" smtClean="0"/>
              <a:t>Undermines community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Bohannan</a:t>
            </a:r>
            <a:r>
              <a:rPr lang="en-GB" dirty="0" smtClean="0"/>
              <a:t> &amp; </a:t>
            </a:r>
            <a:r>
              <a:rPr lang="en-GB" dirty="0" err="1" smtClean="0"/>
              <a:t>Bohannan</a:t>
            </a:r>
            <a:r>
              <a:rPr lang="en-GB" dirty="0" smtClean="0"/>
              <a:t>; </a:t>
            </a:r>
            <a:br>
              <a:rPr lang="en-GB" dirty="0" smtClean="0"/>
            </a:br>
            <a:r>
              <a:rPr lang="en-GB" i="1" dirty="0" err="1" smtClean="0"/>
              <a:t>Tiv</a:t>
            </a:r>
            <a:r>
              <a:rPr lang="en-GB" i="1" dirty="0" smtClean="0"/>
              <a:t> Economy </a:t>
            </a:r>
            <a:r>
              <a:rPr lang="en-GB" dirty="0" smtClean="0"/>
              <a:t>(1968)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</a:t>
            </a:r>
            <a:r>
              <a:rPr lang="en-GB" dirty="0" err="1" smtClean="0"/>
              <a:t>Tiv</a:t>
            </a:r>
            <a:r>
              <a:rPr lang="en-GB" dirty="0" smtClean="0"/>
              <a:t> (Nigeria)</a:t>
            </a:r>
          </a:p>
          <a:p>
            <a:r>
              <a:rPr lang="en-GB" dirty="0" smtClean="0"/>
              <a:t>‘Spheres of Exchange’</a:t>
            </a:r>
          </a:p>
          <a:p>
            <a:r>
              <a:rPr lang="en-GB" dirty="0" smtClean="0"/>
              <a:t>1</a:t>
            </a:r>
            <a:r>
              <a:rPr lang="en-GB" baseline="30000" dirty="0" smtClean="0"/>
              <a:t>st</a:t>
            </a:r>
            <a:r>
              <a:rPr lang="en-GB" dirty="0" smtClean="0"/>
              <a:t> Sphere: Subsistence</a:t>
            </a:r>
          </a:p>
          <a:p>
            <a:pPr lvl="1"/>
            <a:r>
              <a:rPr lang="en-GB" dirty="0" smtClean="0"/>
              <a:t>Yams, grains, vegetables, household items, utensils</a:t>
            </a:r>
          </a:p>
          <a:p>
            <a:r>
              <a:rPr lang="en-GB" dirty="0" smtClean="0"/>
              <a:t>2</a:t>
            </a:r>
            <a:r>
              <a:rPr lang="en-GB" baseline="30000" dirty="0" smtClean="0"/>
              <a:t>nd</a:t>
            </a:r>
            <a:r>
              <a:rPr lang="en-GB" dirty="0" smtClean="0"/>
              <a:t> Sphere: Wealth</a:t>
            </a:r>
          </a:p>
          <a:p>
            <a:pPr lvl="1"/>
            <a:r>
              <a:rPr lang="en-GB" dirty="0" smtClean="0"/>
              <a:t>Brass Rods, Cattle, White Cloth &amp; Slaves</a:t>
            </a:r>
          </a:p>
          <a:p>
            <a:r>
              <a:rPr lang="en-GB" dirty="0" smtClean="0"/>
              <a:t>3</a:t>
            </a:r>
            <a:r>
              <a:rPr lang="en-GB" baseline="30000" dirty="0" smtClean="0"/>
              <a:t>rd</a:t>
            </a:r>
            <a:r>
              <a:rPr lang="en-GB" dirty="0" smtClean="0"/>
              <a:t> Sphere: Marriageable Female Kin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Distinct Spheres of Exchange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35510"/>
            <a:ext cx="7610476" cy="3930819"/>
          </a:xfrm>
        </p:spPr>
        <p:txBody>
          <a:bodyPr/>
          <a:lstStyle/>
          <a:p>
            <a:r>
              <a:rPr lang="en-GB" dirty="0" smtClean="0"/>
              <a:t>The spheres are kept distinct</a:t>
            </a:r>
          </a:p>
          <a:p>
            <a:r>
              <a:rPr lang="en-GB" dirty="0" smtClean="0"/>
              <a:t>No equivalence between the spheres; non-exchangeable</a:t>
            </a:r>
          </a:p>
          <a:p>
            <a:r>
              <a:rPr lang="en-GB" dirty="0" smtClean="0"/>
              <a:t>“Each sphere is a different universe of objects” (1968:227)</a:t>
            </a:r>
          </a:p>
          <a:p>
            <a:r>
              <a:rPr lang="en-GB" dirty="0" smtClean="0"/>
              <a:t>Defines &amp; maintains relations, but also facilitates the accumulation of wealth by a small group </a:t>
            </a:r>
          </a:p>
          <a:p>
            <a:r>
              <a:rPr lang="en-GB" dirty="0" smtClean="0"/>
              <a:t>However, money breaks these boundaries; objects between the spheres become interchangeable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Moral Money?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6491" y="2595563"/>
            <a:ext cx="3987269" cy="3681412"/>
          </a:xfrm>
        </p:spPr>
        <p:txBody>
          <a:bodyPr>
            <a:normAutofit lnSpcReduction="10000"/>
          </a:bodyPr>
          <a:lstStyle/>
          <a:p>
            <a:r>
              <a:rPr lang="en-GB" sz="2000" dirty="0" smtClean="0"/>
              <a:t>Money is embedded and incorporated into local systems of meaning</a:t>
            </a:r>
          </a:p>
          <a:p>
            <a:r>
              <a:rPr lang="en-GB" sz="2000" dirty="0" smtClean="0"/>
              <a:t>Potentially not as transformative and destructive </a:t>
            </a:r>
          </a:p>
          <a:p>
            <a:r>
              <a:rPr lang="en-GB" sz="2000" dirty="0" smtClean="0"/>
              <a:t>Challenges the notion that money alienates</a:t>
            </a:r>
          </a:p>
          <a:p>
            <a:r>
              <a:rPr lang="en-GB" sz="2000" dirty="0" smtClean="0"/>
              <a:t>Have anthropologists </a:t>
            </a:r>
            <a:r>
              <a:rPr lang="en-GB" sz="2000" dirty="0" err="1" smtClean="0"/>
              <a:t>fetishised</a:t>
            </a:r>
            <a:r>
              <a:rPr lang="en-GB" sz="2000" dirty="0" smtClean="0"/>
              <a:t> money?</a:t>
            </a:r>
            <a:endParaRPr lang="en-GB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8345" y="2315023"/>
            <a:ext cx="3298088" cy="4220308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J. Carsten ‘Cooking Money’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9779" y="2326244"/>
            <a:ext cx="4565971" cy="3950731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Malay Fisherman and their wives</a:t>
            </a:r>
          </a:p>
          <a:p>
            <a:r>
              <a:rPr lang="en-GB" dirty="0" smtClean="0"/>
              <a:t>Money is transformed by women at home</a:t>
            </a:r>
          </a:p>
          <a:p>
            <a:r>
              <a:rPr lang="en-GB" dirty="0" err="1" smtClean="0"/>
              <a:t>Depolluted</a:t>
            </a:r>
            <a:r>
              <a:rPr lang="en-GB" dirty="0" smtClean="0"/>
              <a:t> and de-individualised:</a:t>
            </a:r>
          </a:p>
          <a:p>
            <a:pPr lvl="1"/>
            <a:r>
              <a:rPr lang="en-GB" dirty="0" smtClean="0"/>
              <a:t>embedded with kinship and incorporated into social relations</a:t>
            </a:r>
          </a:p>
          <a:p>
            <a:pPr lvl="1"/>
            <a:r>
              <a:rPr lang="en-GB" dirty="0" smtClean="0"/>
              <a:t>Invested with morality</a:t>
            </a:r>
          </a:p>
          <a:p>
            <a:r>
              <a:rPr lang="en-GB" dirty="0" smtClean="0"/>
              <a:t>Production into reproduction </a:t>
            </a:r>
          </a:p>
          <a:p>
            <a:r>
              <a:rPr lang="en-GB" dirty="0" smtClean="0"/>
              <a:t>Gender roles; men produce money, women handle it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7534" y="2326244"/>
            <a:ext cx="2679966" cy="304133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4096" y="3585212"/>
            <a:ext cx="1899598" cy="2965483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Zaloom</a:t>
            </a:r>
            <a:r>
              <a:rPr lang="en-GB" dirty="0" smtClean="0"/>
              <a:t>, </a:t>
            </a:r>
            <a:r>
              <a:rPr lang="en-GB" i="1" dirty="0" smtClean="0"/>
              <a:t>Ambiguous Numbers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8730" y="2595563"/>
            <a:ext cx="3824056" cy="368141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Chicago Stock Exchange</a:t>
            </a:r>
          </a:p>
          <a:p>
            <a:r>
              <a:rPr lang="en-GB" dirty="0" smtClean="0"/>
              <a:t>Shift from open-outcry pit to trading screen </a:t>
            </a:r>
          </a:p>
          <a:p>
            <a:r>
              <a:rPr lang="en-GB" dirty="0" smtClean="0"/>
              <a:t>The technology influences  knowledge and traders’ practices</a:t>
            </a:r>
          </a:p>
          <a:p>
            <a:r>
              <a:rPr lang="en-GB" dirty="0" smtClean="0"/>
              <a:t>Personal transactions and kinship relations</a:t>
            </a:r>
          </a:p>
          <a:p>
            <a:r>
              <a:rPr lang="en-GB" dirty="0" smtClean="0"/>
              <a:t>Decisions are not abstracted, calculating and rational</a:t>
            </a:r>
          </a:p>
          <a:p>
            <a:pPr lvl="1"/>
            <a:r>
              <a:rPr lang="en-GB" dirty="0" smtClean="0"/>
              <a:t>The role of emotion, sociality and physicality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2786" y="3540644"/>
            <a:ext cx="3505200" cy="307931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5386" y="2038256"/>
            <a:ext cx="2768308" cy="2073559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Hart, </a:t>
            </a:r>
            <a:r>
              <a:rPr lang="en-GB" i="1" dirty="0" smtClean="0"/>
              <a:t>Heads and Tails </a:t>
            </a:r>
            <a:endParaRPr lang="en-GB" i="1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3009" y="2724762"/>
            <a:ext cx="3748759" cy="339078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310" y="2724762"/>
            <a:ext cx="3564393" cy="3134500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1838" y="1290676"/>
            <a:ext cx="6601200" cy="4527611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9101" y="1044833"/>
            <a:ext cx="6841995" cy="5019298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9101" y="3646673"/>
            <a:ext cx="6719086" cy="272476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4238" y="558344"/>
            <a:ext cx="7013949" cy="2842485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Forms of Money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type of relations do these new forms create?</a:t>
            </a:r>
          </a:p>
          <a:p>
            <a:r>
              <a:rPr lang="en-GB" dirty="0" smtClean="0"/>
              <a:t>With who? </a:t>
            </a:r>
          </a:p>
          <a:p>
            <a:r>
              <a:rPr lang="en-GB" dirty="0" smtClean="0"/>
              <a:t>Is the role of the state being diminished? </a:t>
            </a:r>
          </a:p>
          <a:p>
            <a:r>
              <a:rPr lang="en-GB" dirty="0" smtClean="0"/>
              <a:t>Which state is present? </a:t>
            </a:r>
          </a:p>
          <a:p>
            <a:pPr lvl="1"/>
            <a:r>
              <a:rPr lang="en-GB" dirty="0" smtClean="0"/>
              <a:t>Links to </a:t>
            </a:r>
            <a:r>
              <a:rPr lang="en-GB" dirty="0" err="1" smtClean="0"/>
              <a:t>transnationalism</a:t>
            </a:r>
            <a:r>
              <a:rPr lang="en-GB" dirty="0" smtClean="0"/>
              <a:t> </a:t>
            </a:r>
          </a:p>
          <a:p>
            <a:r>
              <a:rPr lang="en-GB" dirty="0" smtClean="0"/>
              <a:t>Is </a:t>
            </a:r>
            <a:r>
              <a:rPr lang="en-GB" smtClean="0"/>
              <a:t>money becoming, </a:t>
            </a:r>
            <a:r>
              <a:rPr lang="en-GB" dirty="0" smtClean="0"/>
              <a:t>or seeming </a:t>
            </a:r>
            <a:r>
              <a:rPr lang="en-GB" smtClean="0"/>
              <a:t>to become, </a:t>
            </a:r>
            <a:r>
              <a:rPr lang="en-GB" dirty="0" smtClean="0"/>
              <a:t>even more abstract and  </a:t>
            </a:r>
            <a:r>
              <a:rPr lang="en-GB" dirty="0" err="1" smtClean="0"/>
              <a:t>disembedded</a:t>
            </a:r>
            <a:r>
              <a:rPr lang="en-GB" dirty="0" smtClean="0"/>
              <a:t> from social relations.</a:t>
            </a:r>
          </a:p>
          <a:p>
            <a:pPr lvl="1"/>
            <a:r>
              <a:rPr lang="en-GB" dirty="0" smtClean="0"/>
              <a:t>How are new forms of money embedded?</a:t>
            </a:r>
            <a:endParaRPr lang="en-GB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To think about….</a:t>
            </a:r>
          </a:p>
        </p:txBody>
      </p:sp>
      <p:sp>
        <p:nvSpPr>
          <p:cNvPr id="39939" name="Content Placeholder 2"/>
          <p:cNvSpPr>
            <a:spLocks noGrp="1"/>
          </p:cNvSpPr>
          <p:nvPr>
            <p:ph idx="1"/>
          </p:nvPr>
        </p:nvSpPr>
        <p:spPr>
          <a:xfrm>
            <a:off x="778431" y="2595562"/>
            <a:ext cx="7946469" cy="3670767"/>
          </a:xfrm>
        </p:spPr>
        <p:txBody>
          <a:bodyPr/>
          <a:lstStyle/>
          <a:p>
            <a:pPr eaLnBrk="1" hangingPunct="1"/>
            <a:r>
              <a:rPr lang="en-GB" dirty="0" smtClean="0"/>
              <a:t>The argument to counter the notion that money transforms social relations</a:t>
            </a:r>
          </a:p>
          <a:p>
            <a:pPr lvl="1" eaLnBrk="1" hangingPunct="1"/>
            <a:r>
              <a:rPr lang="en-GB" dirty="0" smtClean="0"/>
              <a:t>Consider the ethnography</a:t>
            </a:r>
          </a:p>
          <a:p>
            <a:pPr lvl="2" eaLnBrk="1" hangingPunct="1"/>
            <a:r>
              <a:rPr lang="en-GB" dirty="0" smtClean="0"/>
              <a:t>Carsten, </a:t>
            </a:r>
            <a:r>
              <a:rPr lang="en-GB" dirty="0" err="1" smtClean="0"/>
              <a:t>Zaloom</a:t>
            </a:r>
            <a:r>
              <a:rPr lang="en-GB" dirty="0" smtClean="0"/>
              <a:t>, Hart</a:t>
            </a:r>
          </a:p>
          <a:p>
            <a:pPr lvl="2" eaLnBrk="1" hangingPunct="1"/>
            <a:r>
              <a:rPr lang="en-GB" dirty="0" smtClean="0"/>
              <a:t>Sociality, embedded </a:t>
            </a:r>
            <a:r>
              <a:rPr lang="en-GB" smtClean="0"/>
              <a:t>economic transactions</a:t>
            </a:r>
          </a:p>
          <a:p>
            <a:pPr lvl="1" eaLnBrk="1" hangingPunct="1"/>
            <a:r>
              <a:rPr lang="en-GB" dirty="0" smtClean="0"/>
              <a:t>Consider theories of money and the way money and markets have been conceptualised</a:t>
            </a:r>
          </a:p>
          <a:p>
            <a:pPr lvl="2" eaLnBrk="1" hangingPunct="1"/>
            <a:r>
              <a:rPr lang="en-GB" dirty="0" smtClean="0"/>
              <a:t>Marx, Simmel, Polanyi, Bloch &amp; Parry</a:t>
            </a:r>
          </a:p>
          <a:p>
            <a:pPr lvl="1" eaLnBrk="1" hangingPunct="1"/>
            <a:r>
              <a:rPr lang="en-GB" dirty="0" smtClean="0"/>
              <a:t>Consider distinctions between gift and commodity </a:t>
            </a:r>
          </a:p>
          <a:p>
            <a:pPr lvl="2" eaLnBrk="1" hangingPunct="1"/>
            <a:r>
              <a:rPr lang="en-GB" dirty="0" smtClean="0"/>
              <a:t>Is this a true or false dichotomy? 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Next Week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All to read: Appadurai (1986) </a:t>
            </a:r>
            <a:r>
              <a:rPr lang="en-GB" i="1" dirty="0" smtClean="0"/>
              <a:t>Introduction to the Social Life of Things</a:t>
            </a:r>
          </a:p>
          <a:p>
            <a:r>
              <a:rPr lang="en-GB" u="sng" dirty="0" smtClean="0"/>
              <a:t>Show and Tell</a:t>
            </a:r>
            <a:r>
              <a:rPr lang="en-GB" dirty="0" smtClean="0"/>
              <a:t>: Choose an object and think about its social life: </a:t>
            </a:r>
          </a:p>
          <a:p>
            <a:pPr lvl="1"/>
            <a:r>
              <a:rPr lang="en-GB" dirty="0" smtClean="0"/>
              <a:t>Social Relations in which the object is entangled</a:t>
            </a:r>
          </a:p>
          <a:p>
            <a:pPr lvl="2"/>
            <a:r>
              <a:rPr lang="en-GB" dirty="0" smtClean="0"/>
              <a:t>Relations of production, personal relations, how it connects people who have never met</a:t>
            </a:r>
          </a:p>
          <a:p>
            <a:pPr lvl="1"/>
            <a:r>
              <a:rPr lang="en-GB" dirty="0" smtClean="0"/>
              <a:t>Gift and commodity </a:t>
            </a:r>
          </a:p>
          <a:p>
            <a:pPr lvl="1"/>
            <a:r>
              <a:rPr lang="en-GB" dirty="0" smtClean="0"/>
              <a:t>Efficacy of the object </a:t>
            </a:r>
          </a:p>
          <a:p>
            <a:pPr lvl="1"/>
            <a:r>
              <a:rPr lang="en-GB" dirty="0" smtClean="0"/>
              <a:t>Object as biographical </a:t>
            </a:r>
          </a:p>
          <a:p>
            <a:pPr lvl="1"/>
            <a:r>
              <a:rPr lang="en-GB" dirty="0" smtClean="0"/>
              <a:t>Object and Identity</a:t>
            </a:r>
          </a:p>
          <a:p>
            <a:pPr lvl="2"/>
            <a:r>
              <a:rPr lang="en-GB" dirty="0" smtClean="0"/>
              <a:t>Displayed, hidden, status.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488</TotalTime>
  <Words>995</Words>
  <Application>Microsoft Macintosh PowerPoint</Application>
  <PresentationFormat>On-screen Show (4:3)</PresentationFormat>
  <Paragraphs>134</Paragraphs>
  <Slides>32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Perspective</vt:lpstr>
      <vt:lpstr>Money and Markets</vt:lpstr>
      <vt:lpstr>Key Themes</vt:lpstr>
      <vt:lpstr>Money </vt:lpstr>
      <vt:lpstr>Defining Commodities: Marx</vt:lpstr>
      <vt:lpstr>Fetishisation </vt:lpstr>
      <vt:lpstr>Slide 6</vt:lpstr>
      <vt:lpstr>Intrinsic Value</vt:lpstr>
      <vt:lpstr>Fetisihization: We don’t see all the labour relations that produce a product</vt:lpstr>
      <vt:lpstr>Slide 9</vt:lpstr>
      <vt:lpstr>Slide 10</vt:lpstr>
      <vt:lpstr>Slide 11</vt:lpstr>
      <vt:lpstr>Slide 12</vt:lpstr>
      <vt:lpstr>The Market Obscures…… </vt:lpstr>
      <vt:lpstr>Abstract Models not People</vt:lpstr>
      <vt:lpstr>‘The Market’ is bestowed with agency</vt:lpstr>
      <vt:lpstr>Slide 16</vt:lpstr>
      <vt:lpstr>Marxist Theory Applied: Taussig</vt:lpstr>
      <vt:lpstr>Polanyi ‘The Great Transformation’</vt:lpstr>
      <vt:lpstr>Formalist-Substantivist Debate</vt:lpstr>
      <vt:lpstr>Money’s Transformative Power?</vt:lpstr>
      <vt:lpstr>Bohannan &amp; Bohannan;  Tiv Economy (1968)</vt:lpstr>
      <vt:lpstr>Distinct Spheres of Exchange</vt:lpstr>
      <vt:lpstr>Moral Money?</vt:lpstr>
      <vt:lpstr>J. Carsten ‘Cooking Money’</vt:lpstr>
      <vt:lpstr>Zaloom, Ambiguous Numbers</vt:lpstr>
      <vt:lpstr>Hart, Heads and Tails </vt:lpstr>
      <vt:lpstr>Slide 27</vt:lpstr>
      <vt:lpstr>Slide 28</vt:lpstr>
      <vt:lpstr>Slide 29</vt:lpstr>
      <vt:lpstr>New Forms of Money </vt:lpstr>
      <vt:lpstr>To think about….</vt:lpstr>
      <vt:lpstr>Next Week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Economics &amp; Patterns of Exchange</dc:title>
  <dc:creator>Emma-Jayne Abbots</dc:creator>
  <cp:lastModifiedBy>Emma-Jayne Abbots</cp:lastModifiedBy>
  <cp:revision>28</cp:revision>
  <dcterms:created xsi:type="dcterms:W3CDTF">2014-02-10T08:49:41Z</dcterms:created>
  <dcterms:modified xsi:type="dcterms:W3CDTF">2014-02-10T09:15:21Z</dcterms:modified>
</cp:coreProperties>
</file>