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3" r:id="rId8"/>
    <p:sldId id="264" r:id="rId9"/>
    <p:sldId id="265" r:id="rId10"/>
    <p:sldId id="262" r:id="rId11"/>
    <p:sldId id="266" r:id="rId12"/>
    <p:sldId id="267" r:id="rId13"/>
    <p:sldId id="268" r:id="rId14"/>
    <p:sldId id="271"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5771A8-9DEC-4BE1-BD6A-5E3EA94CB66E}" v="51" dt="2022-03-19T12:08:25.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752" autoAdjust="0"/>
  </p:normalViewPr>
  <p:slideViewPr>
    <p:cSldViewPr snapToGrid="0">
      <p:cViewPr varScale="1">
        <p:scale>
          <a:sx n="53" d="100"/>
          <a:sy n="53" d="100"/>
        </p:scale>
        <p:origin x="1810" y="5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CFD61-76DB-47EB-92A8-94547E20F50D}" type="datetimeFigureOut">
              <a:rPr lang="en-GB" smtClean="0"/>
              <a:t>29/03/2022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20818A-3261-4CC3-879D-7FBDA2AAD7AD}" type="slidenum">
              <a:rPr lang="en-GB" smtClean="0"/>
              <a:t>‹#›</a:t>
            </a:fld>
            <a:endParaRPr lang="en-GB"/>
          </a:p>
        </p:txBody>
      </p:sp>
    </p:spTree>
    <p:extLst>
      <p:ext uri="{BB962C8B-B14F-4D97-AF65-F5344CB8AC3E}">
        <p14:creationId xmlns:p14="http://schemas.microsoft.com/office/powerpoint/2010/main" val="525884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Introduction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focus of this presentation will be with the multinational company named Apple. This company is a tech giant all over the world and has acquired a brand value and brand image. Peoples all around the world value the products of Apple and feels secured using their products. Apple has many activities and product line ups, the have computer segment, mobile segment, smart home accessories and smart watches (Steiner, 2011). Thus, the presentation will discuss about Apple and its main activities.</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2</a:t>
            </a:fld>
            <a:endParaRPr lang="en-GB"/>
          </a:p>
        </p:txBody>
      </p:sp>
    </p:spTree>
    <p:extLst>
      <p:ext uri="{BB962C8B-B14F-4D97-AF65-F5344CB8AC3E}">
        <p14:creationId xmlns:p14="http://schemas.microsoft.com/office/powerpoint/2010/main" val="2711876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Overview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It's hard to find someone who hasn't heard of Apple. The name has become a household word by virtue of its widespread recognition. When it comes to the Apple Macintosh (Mac) line of personal computers,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cellphones</a:t>
            </a:r>
            <a:r>
              <a:rPr lang="en-GB" sz="1800" dirty="0">
                <a:effectLst/>
                <a:latin typeface="Times New Roman" panose="02020603050405020304" pitchFamily="18" charset="0"/>
                <a:ea typeface="Calibri" panose="020F0502020204030204" pitchFamily="34" charset="0"/>
                <a:cs typeface="Arial" panose="020B0604020202020204" pitchFamily="34" charset="0"/>
              </a:rPr>
              <a:t>, and software, this brand is unmatched. The iPhone, an Apple product, is the most popular and well regarded mobile phone in the world. Other wearable gadgets, such as the Apple Watch, were also created by the company. Steve Wozniak and Steve Jobs founded the firm on January 4th, 1977. (Roberts, 2007). Cupertino, California is where the company's headquarters are located. The Altair 8800, the first commercially viable microcomputer, came in 1975 as a kit and used a newly built CPU chip, which sparked Stephen G. Wozniak's ambition to start his own company. The Homebrew Computer Club, a San Francisco Bay area group created around the Altair microcomputer, helped Wozniak quickly develop his own microcomputer. As a result of Wozniak's rejection from Hewlett-Packard, Wozniak and another high teammate, 21-year-old Steve Jobs, relocated manufacture to the Employment family garage, where they worked together. Throughout the 1990s, the company's platform maintained its domination in primary-school programmes because to the organization's strong position in academic institutions (Pascoe and Kuhn, 2009).</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3</a:t>
            </a:fld>
            <a:endParaRPr lang="en-GB"/>
          </a:p>
        </p:txBody>
      </p:sp>
    </p:spTree>
    <p:extLst>
      <p:ext uri="{BB962C8B-B14F-4D97-AF65-F5344CB8AC3E}">
        <p14:creationId xmlns:p14="http://schemas.microsoft.com/office/powerpoint/2010/main" val="562822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Overview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Even though he was a brash business rookie with signs of his hippy past, Job was critical to the company's development because he recognised the need for experienced leadership and sufficient funding. By then, he'd convinced nanoelectronics communications guru Regis McKenna to become CEO, and he'd gotten finance from Intel Multinational veteran Michael Markkula, who would go on to become Apple's biggest shareholder and a key board member. By combining a low-cost floppy disc drive with Wozniak's disc controller, a fast and reliable data management and storage system could be implemented, resulting in quick success for the firm.</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4</a:t>
            </a:fld>
            <a:endParaRPr lang="en-GB"/>
          </a:p>
        </p:txBody>
      </p:sp>
    </p:spTree>
    <p:extLst>
      <p:ext uri="{BB962C8B-B14F-4D97-AF65-F5344CB8AC3E}">
        <p14:creationId xmlns:p14="http://schemas.microsoft.com/office/powerpoint/2010/main" val="805034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Mission and vision of Apple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Apple's purpose is to provide its consumers with the greatest possible user experience via the development of breakthrough hardware, software, and services (O'Grady, 2009).</a:t>
            </a: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Moreover, in a manifesto published in 2009, Tim Cook said that they feel they are on the face of the world to create amazing things, and that this is not going to change.</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5</a:t>
            </a:fld>
            <a:endParaRPr lang="en-GB"/>
          </a:p>
        </p:txBody>
      </p:sp>
    </p:spTree>
    <p:extLst>
      <p:ext uri="{BB962C8B-B14F-4D97-AF65-F5344CB8AC3E}">
        <p14:creationId xmlns:p14="http://schemas.microsoft.com/office/powerpoint/2010/main" val="3032883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There is no greater priority for Apple than producing and distributing its goods. When designing and developing new products, they spend a lot of time and effort ensuring that they satisfy the high standards that consumers have come to expect from them in terms of quality.</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Involved in a broad variety of activities, from software development to manufacturing, design, quality standards, and distribution, Apple. These efforts have resulted in the creation of a value proposition for the firm at issue. They've spent a lot of time and money trying to get their products in front of as many people as possible. Additionally, Apple has spent a lot of money on R&amp;D. </a:t>
            </a:r>
          </a:p>
          <a:p>
            <a:pPr marL="0" marR="0" lvl="0" indent="0" algn="just" defTabSz="914400" rtl="0" eaLnBrk="1" fontAlgn="auto" latinLnBrk="0" hangingPunct="1">
              <a:lnSpc>
                <a:spcPct val="150000"/>
              </a:lnSpc>
              <a:spcBef>
                <a:spcPts val="600"/>
              </a:spcBef>
              <a:spcAft>
                <a:spcPts val="600"/>
              </a:spcAft>
              <a:buClrTx/>
              <a:buSzTx/>
              <a:buFontTx/>
              <a:buNone/>
              <a:tabLst/>
              <a:defRPr/>
            </a:pP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Apple works on their ecosystem, there are mobiles segment, tablet segments, laptop segment, accessories, apple music services and online subscriptions for their cloud securities.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C20818A-3261-4CC3-879D-7FBDA2AAD7AD}" type="slidenum">
              <a:rPr lang="en-GB" smtClean="0"/>
              <a:t>6</a:t>
            </a:fld>
            <a:endParaRPr lang="en-GB"/>
          </a:p>
        </p:txBody>
      </p:sp>
    </p:spTree>
    <p:extLst>
      <p:ext uri="{BB962C8B-B14F-4D97-AF65-F5344CB8AC3E}">
        <p14:creationId xmlns:p14="http://schemas.microsoft.com/office/powerpoint/2010/main" val="3094403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Computing Hardware &amp; Software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Computer systems from Apple have been around for quite some time. The company's philosophy relies on hardware and software working together smoothly. If businesses have an integrated product, company may still concentrate on quality and usability at the expense of market share. Customers in the general consumer retail channel may choose from three different ways to buy a Mac computer from Apple.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7</a:t>
            </a:fld>
            <a:endParaRPr lang="en-GB"/>
          </a:p>
        </p:txBody>
      </p:sp>
    </p:spTree>
    <p:extLst>
      <p:ext uri="{BB962C8B-B14F-4D97-AF65-F5344CB8AC3E}">
        <p14:creationId xmlns:p14="http://schemas.microsoft.com/office/powerpoint/2010/main" val="3107013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Computing Hardware &amp; Software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Mobile Devices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For Apple, the iPhone was the company's first push into the smartphone industry, which had traditionally been monopolize by the iPod until its introduction in 2007. When Apple developed the world's first touchscreen, it established a standard that other manufacturers were able to follow (Manning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Buttfield</a:t>
            </a:r>
            <a:r>
              <a:rPr lang="en-GB" sz="1800" dirty="0">
                <a:effectLst/>
                <a:latin typeface="Times New Roman" panose="02020603050405020304" pitchFamily="18" charset="0"/>
                <a:ea typeface="Calibri" panose="020F0502020204030204" pitchFamily="34" charset="0"/>
                <a:cs typeface="Arial" panose="020B0604020202020204" pitchFamily="34" charset="0"/>
              </a:rPr>
              <a:t>-Addison, 2013). When it came to promotion, Apple's marketing team often emphasised the improved clarity and larger size of these screens as differentiating characteristics that set the company's services apart from the competition. </a:t>
            </a: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8</a:t>
            </a:fld>
            <a:endParaRPr lang="en-GB"/>
          </a:p>
        </p:txBody>
      </p:sp>
    </p:spTree>
    <p:extLst>
      <p:ext uri="{BB962C8B-B14F-4D97-AF65-F5344CB8AC3E}">
        <p14:creationId xmlns:p14="http://schemas.microsoft.com/office/powerpoint/2010/main" val="2100168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Main activities of apple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i="1" u="sng" dirty="0">
                <a:effectLst/>
                <a:latin typeface="Times New Roman" panose="02020603050405020304" pitchFamily="18" charset="0"/>
                <a:ea typeface="Calibri" panose="020F0502020204030204" pitchFamily="34" charset="0"/>
                <a:cs typeface="Arial" panose="020B0604020202020204" pitchFamily="34" charset="0"/>
              </a:rPr>
              <a:t>Smart home applicants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platform is designed for users who wish to operate different internet-connected home equipment such as thermostats, plugs, window blinds, and light bulbs from their Apple devices. It is referred to as the HomeKit platform. Due to the increasing number of devices becoming internet-connected, the term "Internet of Things" becomes more and more popular among consumers. </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9</a:t>
            </a:fld>
            <a:endParaRPr lang="en-GB"/>
          </a:p>
        </p:txBody>
      </p:sp>
    </p:spTree>
    <p:extLst>
      <p:ext uri="{BB962C8B-B14F-4D97-AF65-F5344CB8AC3E}">
        <p14:creationId xmlns:p14="http://schemas.microsoft.com/office/powerpoint/2010/main" val="1460864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Apple’s shareholder</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addition to smartphones and tablets, Apple, Inc. (AAPL), the world's most valuable business by market capitalization, also develops, produces, and sells a broad variety of consumer technology products such as personal computers, smart watches, and wearables. Among the company's most well-known products are the company's flagship iPhone brand, as well as the iPad and Mac brands (Edge and Trouton, 2016). Apple is increasing its service income by significantly boosting its cloud services business, as well as by selling streamed wide variety of services such as Apple TV+ and Apple Music to consumers. 1</a:t>
            </a:r>
            <a:r>
              <a:rPr lang="en-GB" sz="1800" dirty="0">
                <a:effectLst/>
                <a:latin typeface="Tahoma" panose="020B0604030504040204" pitchFamily="34" charset="0"/>
                <a:ea typeface="Calibri" panose="020F050202020403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2 Vanguard Group Inc. (VGI), BlackRock Inc. (BLK), and Berkshire Hathaway Inc. (BRK) are the main shareholders of Apple, followed by Arthur Levinson, Tim Cook, and Jeff Williams (BRK.A).</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10</a:t>
            </a:fld>
            <a:endParaRPr lang="en-GB"/>
          </a:p>
        </p:txBody>
      </p:sp>
    </p:spTree>
    <p:extLst>
      <p:ext uri="{BB962C8B-B14F-4D97-AF65-F5344CB8AC3E}">
        <p14:creationId xmlns:p14="http://schemas.microsoft.com/office/powerpoint/2010/main" val="2988165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Arthur Levinson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Arthur Levinson had 4,592,140 shareholdings of Apple common stock as of December 28, 2020. Since 2011, Levinson has functioned as Apple's board chairman and co-lead director, having initially joined the business in 2000, when he was only 25 years old. The company ’s audit committees, nominations and corporate steering committee, and compensation committee have all been Levinson's responsibilities as a director (Diem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Berson</a:t>
            </a:r>
            <a:r>
              <a:rPr lang="en-GB" sz="1800" dirty="0">
                <a:effectLst/>
                <a:latin typeface="Times New Roman" panose="02020603050405020304" pitchFamily="18" charset="0"/>
                <a:ea typeface="Calibri" panose="020F0502020204030204" pitchFamily="34" charset="0"/>
                <a:cs typeface="Arial" panose="020B0604020202020204" pitchFamily="34" charset="0"/>
              </a:rPr>
              <a:t>, 2014). Levinson served as Genentech's previous chairman and chief executive of directors. Calico, a biotechnological firm he founded and now leads, was founded by him.</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11</a:t>
            </a:fld>
            <a:endParaRPr lang="en-GB"/>
          </a:p>
        </p:txBody>
      </p:sp>
    </p:spTree>
    <p:extLst>
      <p:ext uri="{BB962C8B-B14F-4D97-AF65-F5344CB8AC3E}">
        <p14:creationId xmlns:p14="http://schemas.microsoft.com/office/powerpoint/2010/main" val="587036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Tim Cook</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Tim Cook owns a total of 837,374 Apple shares, or around 0.02% of the company's stock. 7 When Steve Jobs, the founder of the company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longtime</a:t>
            </a:r>
            <a:r>
              <a:rPr lang="en-GB" sz="1800" dirty="0">
                <a:effectLst/>
                <a:latin typeface="Times New Roman" panose="02020603050405020304" pitchFamily="18" charset="0"/>
                <a:ea typeface="Calibri" panose="020F0502020204030204" pitchFamily="34" charset="0"/>
                <a:cs typeface="Arial" panose="020B0604020202020204" pitchFamily="34" charset="0"/>
              </a:rPr>
              <a:t> CEO, died in 2011, Cook took over as CEO. Cook has been Current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Ceo</a:t>
            </a:r>
            <a:r>
              <a:rPr lang="en-GB" sz="1800" dirty="0">
                <a:effectLst/>
                <a:latin typeface="Times New Roman" panose="02020603050405020304" pitchFamily="18" charset="0"/>
                <a:ea typeface="Calibri" panose="020F0502020204030204" pitchFamily="34" charset="0"/>
                <a:cs typeface="Arial" panose="020B0604020202020204" pitchFamily="34" charset="0"/>
              </a:rPr>
              <a:t> of Apple since 1998. He is in charge of the company's international business operations (Carlson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Moren</a:t>
            </a:r>
            <a:r>
              <a:rPr lang="en-GB" sz="1800" dirty="0">
                <a:effectLst/>
                <a:latin typeface="Times New Roman" panose="02020603050405020304" pitchFamily="18" charset="0"/>
                <a:ea typeface="Calibri" panose="020F0502020204030204" pitchFamily="34" charset="0"/>
                <a:cs typeface="Arial" panose="020B0604020202020204" pitchFamily="34" charset="0"/>
              </a:rPr>
              <a:t>, 2016). Additionally, Cook was a crucial figure in the development of important reseller and supplier involvement for Apple's Macintosh business. It is no surprise that Tim Cook, Apple's new Vice President of Corporate Materials, formerly worked for IBM North American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Fulfillment</a:t>
            </a:r>
            <a:r>
              <a:rPr lang="en-GB" sz="1800" dirty="0">
                <a:effectLst/>
                <a:latin typeface="Times New Roman" panose="02020603050405020304" pitchFamily="18" charset="0"/>
                <a:ea typeface="Calibri" panose="020F0502020204030204" pitchFamily="34" charset="0"/>
                <a:cs typeface="Arial" panose="020B0604020202020204" pitchFamily="34" charset="0"/>
              </a:rPr>
              <a:t> and corporate substances at Compaq.</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12</a:t>
            </a:fld>
            <a:endParaRPr lang="en-GB"/>
          </a:p>
        </p:txBody>
      </p:sp>
    </p:spTree>
    <p:extLst>
      <p:ext uri="{BB962C8B-B14F-4D97-AF65-F5344CB8AC3E}">
        <p14:creationId xmlns:p14="http://schemas.microsoft.com/office/powerpoint/2010/main" val="3396943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i="1" dirty="0">
                <a:effectLst/>
                <a:latin typeface="Times New Roman" panose="02020603050405020304" pitchFamily="18" charset="0"/>
                <a:ea typeface="Calibri" panose="020F0502020204030204" pitchFamily="34" charset="0"/>
                <a:cs typeface="Arial" panose="020B0604020202020204" pitchFamily="34" charset="0"/>
              </a:rPr>
              <a:t>Top 3 Individual Insider Shareholders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b="1" u="sng" dirty="0">
                <a:effectLst/>
                <a:latin typeface="Times New Roman" panose="02020603050405020304" pitchFamily="18" charset="0"/>
                <a:ea typeface="Calibri" panose="020F0502020204030204" pitchFamily="34" charset="0"/>
                <a:cs typeface="Arial" panose="020B0604020202020204" pitchFamily="34" charset="0"/>
              </a:rPr>
              <a:t>Jeff Williams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On December 28, 2020, Jeff Williams, Apple's chief operating officer, will own 489,260 shares of the company's stock. 4 Mr. Williams, who is 57 years old, is Apple's global operations head. He is also in responsible of the company's health programmes and the development of the Apple Watch. Apple has employed Williams in a variety of positions, including Senior Executive Vice president and Worldwide Procurement. Ms. Williams was employed at the IBM Corporation from 1985 until 1998 in several positions.</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13</a:t>
            </a:fld>
            <a:endParaRPr lang="en-GB"/>
          </a:p>
        </p:txBody>
      </p:sp>
    </p:spTree>
    <p:extLst>
      <p:ext uri="{BB962C8B-B14F-4D97-AF65-F5344CB8AC3E}">
        <p14:creationId xmlns:p14="http://schemas.microsoft.com/office/powerpoint/2010/main" val="928728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Recommendation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the results of the Strategic analysis, Apple Inc. has a significant number of assets that may be employed to remedy organisational weaknesses. It may also be possible to use these assets to capitalise on new business possibilities, such as increasing the distribution channels for consumer electronics products. Its marketing strategy and rapid innovation processes enable the corporation to easily develop and promote new technological product lines in a competitive market. Apple is worried about the possibility of aggressive rivalry and copying, which might have a negative influence on individuals in the worldwide smartphone business, application programs, and internet electronic document delivery, among other industries and sectors.</a:t>
            </a:r>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14</a:t>
            </a:fld>
            <a:endParaRPr lang="en-GB"/>
          </a:p>
        </p:txBody>
      </p:sp>
    </p:spTree>
    <p:extLst>
      <p:ext uri="{BB962C8B-B14F-4D97-AF65-F5344CB8AC3E}">
        <p14:creationId xmlns:p14="http://schemas.microsoft.com/office/powerpoint/2010/main" val="1662902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Conclusion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It has been said that Apple's ability to distinguish itself from the competition and be distinctive has aided the company's expansion into new markets in the United States and Europe. Consequently, the company's refusal to cooperate and its software's incompatibility with other hardware have both proven to be significant problems for the organisation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Buschman</a:t>
            </a:r>
            <a:r>
              <a:rPr lang="en-GB" sz="1800" dirty="0">
                <a:effectLst/>
                <a:latin typeface="Times New Roman" panose="02020603050405020304" pitchFamily="18" charset="0"/>
                <a:ea typeface="Calibri" panose="020F0502020204030204" pitchFamily="34" charset="0"/>
                <a:cs typeface="Arial" panose="020B0604020202020204" pitchFamily="34" charset="0"/>
              </a:rPr>
              <a:t> and Leckie, 2009). A direct outcome of this has been Apple's failure to establish a foothold in the markets of poorer countries, where purchasers put a premium on inexpensive prices above great quality and brand recognition. Because of this, Apple may decide to lower their prices in order to sell their products in rising regions like as China.</a:t>
            </a:r>
          </a:p>
          <a:p>
            <a:endParaRPr lang="en-GB" dirty="0"/>
          </a:p>
        </p:txBody>
      </p:sp>
      <p:sp>
        <p:nvSpPr>
          <p:cNvPr id="4" name="Slide Number Placeholder 3"/>
          <p:cNvSpPr>
            <a:spLocks noGrp="1"/>
          </p:cNvSpPr>
          <p:nvPr>
            <p:ph type="sldNum" sz="quarter" idx="5"/>
          </p:nvPr>
        </p:nvSpPr>
        <p:spPr/>
        <p:txBody>
          <a:bodyPr/>
          <a:lstStyle/>
          <a:p>
            <a:fld id="{6C20818A-3261-4CC3-879D-7FBDA2AAD7AD}" type="slidenum">
              <a:rPr lang="en-GB" smtClean="0"/>
              <a:t>15</a:t>
            </a:fld>
            <a:endParaRPr lang="en-GB"/>
          </a:p>
        </p:txBody>
      </p:sp>
    </p:spTree>
    <p:extLst>
      <p:ext uri="{BB962C8B-B14F-4D97-AF65-F5344CB8AC3E}">
        <p14:creationId xmlns:p14="http://schemas.microsoft.com/office/powerpoint/2010/main" val="86484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73E7F48-73C4-4D52-91C5-2D25DE0C2431}"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54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2143539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3E7F48-73C4-4D52-91C5-2D25DE0C2431}"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904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E7F48-73C4-4D52-91C5-2D25DE0C2431}" type="datetimeFigureOut">
              <a:rPr lang="en-GB" smtClean="0"/>
              <a:t>29/03/2022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98808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3E7F48-73C4-4D52-91C5-2D25DE0C2431}" type="datetimeFigureOut">
              <a:rPr lang="en-GB" smtClean="0"/>
              <a:t>29/03/2022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3764622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3E7F48-73C4-4D52-91C5-2D25DE0C2431}" type="datetimeFigureOut">
              <a:rPr lang="en-GB" smtClean="0"/>
              <a:t>29/03/2022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2601083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3E7F48-73C4-4D52-91C5-2D25DE0C2431}" type="datetimeFigureOut">
              <a:rPr lang="en-GB" smtClean="0"/>
              <a:t>29/03/2022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3480076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3E7F48-73C4-4D52-91C5-2D25DE0C2431}" type="datetimeFigureOut">
              <a:rPr lang="en-GB" smtClean="0"/>
              <a:t>29/03/2022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1415563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3E7F48-73C4-4D52-91C5-2D25DE0C2431}" type="datetimeFigureOut">
              <a:rPr lang="en-GB" smtClean="0"/>
              <a:t>29/03/2022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619994-F50C-4DE3-9838-45395D53CE4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6521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spTree>
    <p:extLst>
      <p:ext uri="{BB962C8B-B14F-4D97-AF65-F5344CB8AC3E}">
        <p14:creationId xmlns:p14="http://schemas.microsoft.com/office/powerpoint/2010/main" val="414032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3E7F48-73C4-4D52-91C5-2D25DE0C2431}" type="datetimeFigureOut">
              <a:rPr lang="en-GB" smtClean="0"/>
              <a:t>29/03/2022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619994-F50C-4DE3-9838-45395D53CE4F}"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7336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3E7F48-73C4-4D52-91C5-2D25DE0C2431}" type="datetimeFigureOut">
              <a:rPr lang="en-GB" smtClean="0"/>
              <a:t>29/03/2022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2619994-F50C-4DE3-9838-45395D53CE4F}"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47075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854D-AAE1-4890-B092-03C33E817EB9}"/>
              </a:ext>
            </a:extLst>
          </p:cNvPr>
          <p:cNvSpPr>
            <a:spLocks noGrp="1"/>
          </p:cNvSpPr>
          <p:nvPr>
            <p:ph type="title"/>
          </p:nvPr>
        </p:nvSpPr>
        <p:spPr>
          <a:xfrm>
            <a:off x="2182368" y="455930"/>
            <a:ext cx="7977632" cy="4726432"/>
          </a:xfrm>
        </p:spPr>
        <p:txBody>
          <a:bodyPr/>
          <a:lstStyle/>
          <a:p>
            <a:pPr algn="ctr"/>
            <a:br>
              <a:rPr lang="en-GB" dirty="0"/>
            </a:br>
            <a:br>
              <a:rPr lang="en-GB" dirty="0"/>
            </a:br>
            <a:br>
              <a:rPr lang="en-GB" dirty="0"/>
            </a:br>
            <a:r>
              <a:rPr lang="en-GB" dirty="0"/>
              <a:t>LCBB4000 </a:t>
            </a:r>
            <a:br>
              <a:rPr lang="en-GB" dirty="0"/>
            </a:br>
            <a:r>
              <a:rPr lang="en-GB" dirty="0"/>
              <a:t>Academic Skills</a:t>
            </a:r>
          </a:p>
        </p:txBody>
      </p:sp>
      <p:pic>
        <p:nvPicPr>
          <p:cNvPr id="4" name="Picture 3">
            <a:extLst>
              <a:ext uri="{FF2B5EF4-FFF2-40B4-BE49-F238E27FC236}">
                <a16:creationId xmlns:a16="http://schemas.microsoft.com/office/drawing/2014/main" id="{8A37ED7D-88F6-41DB-93AA-C3EED0FF11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9234" y="1106170"/>
            <a:ext cx="3263900" cy="1428750"/>
          </a:xfrm>
          <a:prstGeom prst="rect">
            <a:avLst/>
          </a:prstGeom>
        </p:spPr>
      </p:pic>
    </p:spTree>
    <p:extLst>
      <p:ext uri="{BB962C8B-B14F-4D97-AF65-F5344CB8AC3E}">
        <p14:creationId xmlns:p14="http://schemas.microsoft.com/office/powerpoint/2010/main" val="1498616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A4DC-C671-4E8F-A647-AA45B90A94C5}"/>
              </a:ext>
            </a:extLst>
          </p:cNvPr>
          <p:cNvSpPr>
            <a:spLocks noGrp="1"/>
          </p:cNvSpPr>
          <p:nvPr>
            <p:ph type="title"/>
          </p:nvPr>
        </p:nvSpPr>
        <p:spPr>
          <a:xfrm>
            <a:off x="1024128" y="585216"/>
            <a:ext cx="9720072" cy="1499616"/>
          </a:xfrm>
        </p:spPr>
        <p:txBody>
          <a:bodyPr>
            <a:normAutofit/>
          </a:bodyPr>
          <a:lstStyle/>
          <a:p>
            <a:r>
              <a:rPr lang="en-US" dirty="0"/>
              <a:t>Introduction</a:t>
            </a:r>
            <a:endParaRPr lang="en-GB" dirty="0"/>
          </a:p>
        </p:txBody>
      </p:sp>
      <p:pic>
        <p:nvPicPr>
          <p:cNvPr id="1026" name="Picture 2" descr="Apple introduces iPhone 7 and iPhone 7 Plus (PRODUCT)RED Special Edition -  Apple">
            <a:extLst>
              <a:ext uri="{FF2B5EF4-FFF2-40B4-BE49-F238E27FC236}">
                <a16:creationId xmlns:a16="http://schemas.microsoft.com/office/drawing/2014/main" id="{06213819-B047-4E58-B30F-66F9FBFD8DA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7504" y="2386051"/>
            <a:ext cx="3448851" cy="344885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14497DD-7D15-420A-86BC-18E035FDF67C}"/>
              </a:ext>
            </a:extLst>
          </p:cNvPr>
          <p:cNvSpPr>
            <a:spLocks noGrp="1"/>
          </p:cNvSpPr>
          <p:nvPr>
            <p:ph idx="1"/>
          </p:nvPr>
        </p:nvSpPr>
        <p:spPr>
          <a:xfrm>
            <a:off x="5063613" y="2286000"/>
            <a:ext cx="5680587" cy="4023360"/>
          </a:xfrm>
        </p:spPr>
        <p:txBody>
          <a:bodyPr>
            <a:normAutofit/>
          </a:bodyPr>
          <a:lstStyle/>
          <a:p>
            <a:pPr marL="0" indent="0" algn="just">
              <a:buNone/>
            </a:pPr>
            <a:r>
              <a:rPr lang="en-US" dirty="0"/>
              <a:t>This company is a tech giant all over the world and has acquired a brand value and brand image. Peoples all around the world value the products of Apple and feels secured using their products. Apple has many activities and product line ups, the have computer segment, mobile segment, smart home accessories and smart watches (Steiner, 2011). Thus, the presentation will discuss about Apple and its main activities.</a:t>
            </a:r>
          </a:p>
          <a:p>
            <a:pPr marL="0" indent="0" algn="just">
              <a:buNone/>
            </a:pPr>
            <a:endParaRPr lang="en-GB" dirty="0"/>
          </a:p>
        </p:txBody>
      </p:sp>
    </p:spTree>
    <p:extLst>
      <p:ext uri="{BB962C8B-B14F-4D97-AF65-F5344CB8AC3E}">
        <p14:creationId xmlns:p14="http://schemas.microsoft.com/office/powerpoint/2010/main" val="3782398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EE165-4883-4B29-A53F-9D9FECCEA913}"/>
              </a:ext>
            </a:extLst>
          </p:cNvPr>
          <p:cNvSpPr>
            <a:spLocks noGrp="1"/>
          </p:cNvSpPr>
          <p:nvPr>
            <p:ph type="title"/>
          </p:nvPr>
        </p:nvSpPr>
        <p:spPr>
          <a:xfrm>
            <a:off x="1024128" y="585216"/>
            <a:ext cx="6007027" cy="1499616"/>
          </a:xfrm>
        </p:spPr>
        <p:txBody>
          <a:bodyPr>
            <a:normAutofit/>
          </a:bodyPr>
          <a:lstStyle/>
          <a:p>
            <a:r>
              <a:rPr lang="en-GB">
                <a:solidFill>
                  <a:srgbClr val="FFFFFF"/>
                </a:solidFill>
              </a:rPr>
              <a:t>Overview of Apple </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AB168-D93A-4710-A2FB-57718D5AB889}"/>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It's hard to find someone who hasn't heard of Apple. The name has become a household word by virtue of its widespread recognition. When it comes to the Apple Macintosh (Mac) line of personal computers, cellphones, and software, this brand is unmatched. The iPhone, an Apple product, is the most popular and well regarded mobile phone in the world. Other wearable gadgets, such as the Apple Watch, were also created by the company. Steve Wozniak and Steve Jobs founded the firm on January 4th, 1977. (Roberts, 2007). Cupertino, California is where the company's headquarters are located. </a:t>
            </a:r>
            <a:endParaRPr lang="en-GB" dirty="0">
              <a:solidFill>
                <a:srgbClr val="FFFFFF"/>
              </a:solidFill>
            </a:endParaRPr>
          </a:p>
        </p:txBody>
      </p:sp>
      <p:pic>
        <p:nvPicPr>
          <p:cNvPr id="2050" name="Picture 2" descr="Apple maximizes device trade-in values | LateNightParents.com">
            <a:extLst>
              <a:ext uri="{FF2B5EF4-FFF2-40B4-BE49-F238E27FC236}">
                <a16:creationId xmlns:a16="http://schemas.microsoft.com/office/drawing/2014/main" id="{101AE467-D136-4FEB-AE6A-EF0964BD60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298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EE165-4883-4B29-A53F-9D9FECCEA913}"/>
              </a:ext>
            </a:extLst>
          </p:cNvPr>
          <p:cNvSpPr>
            <a:spLocks noGrp="1"/>
          </p:cNvSpPr>
          <p:nvPr>
            <p:ph type="title"/>
          </p:nvPr>
        </p:nvSpPr>
        <p:spPr>
          <a:xfrm>
            <a:off x="1024128" y="585216"/>
            <a:ext cx="6007027" cy="1499616"/>
          </a:xfrm>
        </p:spPr>
        <p:txBody>
          <a:bodyPr>
            <a:normAutofit/>
          </a:bodyPr>
          <a:lstStyle/>
          <a:p>
            <a:r>
              <a:rPr lang="en-GB">
                <a:solidFill>
                  <a:srgbClr val="FFFFFF"/>
                </a:solidFill>
              </a:rPr>
              <a:t>Overview of Apple </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AB168-D93A-4710-A2FB-57718D5AB889}"/>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Even though he was a brash business rookie with signs of his hippy past, Job was critical to the company's development because he </a:t>
            </a:r>
            <a:r>
              <a:rPr lang="en-US" dirty="0" err="1">
                <a:solidFill>
                  <a:srgbClr val="FFFFFF"/>
                </a:solidFill>
              </a:rPr>
              <a:t>recognised</a:t>
            </a:r>
            <a:r>
              <a:rPr lang="en-US" dirty="0">
                <a:solidFill>
                  <a:srgbClr val="FFFFFF"/>
                </a:solidFill>
              </a:rPr>
              <a:t> the need for experienced leadership and sufficient funding. By then, he'd convinced nanoelectronics communications guru Regis McKenna to become CEO, and he'd gotten finance from Intel Multinational veteran Michael Markkula, who would go on to become Apple's biggest shareholder and a key board member.</a:t>
            </a:r>
            <a:endParaRPr lang="en-GB" dirty="0">
              <a:solidFill>
                <a:srgbClr val="FFFFFF"/>
              </a:solidFill>
            </a:endParaRPr>
          </a:p>
        </p:txBody>
      </p:sp>
      <p:pic>
        <p:nvPicPr>
          <p:cNvPr id="2050" name="Picture 2" descr="Apple maximizes device trade-in values | LateNightParents.com">
            <a:extLst>
              <a:ext uri="{FF2B5EF4-FFF2-40B4-BE49-F238E27FC236}">
                <a16:creationId xmlns:a16="http://schemas.microsoft.com/office/drawing/2014/main" id="{101AE467-D136-4FEB-AE6A-EF0964BD60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957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ravel to Palo Alto, the Heart of Silicon Valley, to see Google and Apple">
            <a:extLst>
              <a:ext uri="{FF2B5EF4-FFF2-40B4-BE49-F238E27FC236}">
                <a16:creationId xmlns:a16="http://schemas.microsoft.com/office/drawing/2014/main" id="{6F1ADCC4-26B1-4671-94B1-4B9E3391C0AF}"/>
              </a:ext>
            </a:extLst>
          </p:cNvPr>
          <p:cNvPicPr>
            <a:picLocks noChangeAspect="1" noChangeArrowheads="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r="-1"/>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EE3BC9E-333A-4762-95AC-D093F5C72B9F}"/>
              </a:ext>
            </a:extLst>
          </p:cNvPr>
          <p:cNvSpPr>
            <a:spLocks noGrp="1"/>
          </p:cNvSpPr>
          <p:nvPr>
            <p:ph type="title"/>
          </p:nvPr>
        </p:nvSpPr>
        <p:spPr>
          <a:xfrm>
            <a:off x="643467" y="643467"/>
            <a:ext cx="3684437" cy="5571066"/>
          </a:xfrm>
        </p:spPr>
        <p:txBody>
          <a:bodyPr>
            <a:normAutofit/>
          </a:bodyPr>
          <a:lstStyle/>
          <a:p>
            <a:pPr algn="r"/>
            <a:r>
              <a:rPr lang="en-US" dirty="0"/>
              <a:t>Mission and vision of Apple</a:t>
            </a:r>
            <a:endParaRPr lang="en-GB"/>
          </a:p>
        </p:txBody>
      </p:sp>
      <p:cxnSp>
        <p:nvCxnSpPr>
          <p:cNvPr id="73" name="Straight Connector 72">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5A81BD-FFFA-42B7-B210-72D7097C6765}"/>
              </a:ext>
            </a:extLst>
          </p:cNvPr>
          <p:cNvSpPr>
            <a:spLocks noGrp="1"/>
          </p:cNvSpPr>
          <p:nvPr>
            <p:ph idx="1"/>
          </p:nvPr>
        </p:nvSpPr>
        <p:spPr>
          <a:xfrm>
            <a:off x="4971371" y="643467"/>
            <a:ext cx="6574112" cy="5571066"/>
          </a:xfrm>
        </p:spPr>
        <p:txBody>
          <a:bodyPr anchor="ctr">
            <a:normAutofit/>
          </a:bodyPr>
          <a:lstStyle/>
          <a:p>
            <a:pPr marL="0" indent="0" algn="just">
              <a:buNone/>
            </a:pPr>
            <a:r>
              <a:rPr lang="en-US" dirty="0"/>
              <a:t>Apple's purpose is to provide its consumers with the greatest possible user experience via the development of breakthrough hardware, software, and services (O'Grady, 2009).</a:t>
            </a:r>
          </a:p>
          <a:p>
            <a:pPr marL="0" indent="0" algn="just">
              <a:buNone/>
            </a:pPr>
            <a:r>
              <a:rPr lang="en-US" dirty="0"/>
              <a:t>Moreover, in a manifesto published in 2009, Tim Cook said that they feel they are on the face of the world to create amazing things, and that this is not going to change.</a:t>
            </a:r>
          </a:p>
          <a:p>
            <a:pPr marL="0" indent="0" algn="just">
              <a:buNone/>
            </a:pPr>
            <a:endParaRPr lang="en-GB" dirty="0"/>
          </a:p>
        </p:txBody>
      </p:sp>
    </p:spTree>
    <p:extLst>
      <p:ext uri="{BB962C8B-B14F-4D97-AF65-F5344CB8AC3E}">
        <p14:creationId xmlns:p14="http://schemas.microsoft.com/office/powerpoint/2010/main" val="36728646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573024" y="4608575"/>
            <a:ext cx="5242560" cy="1765715"/>
          </a:xfrm>
        </p:spPr>
        <p:txBody>
          <a:bodyPr>
            <a:normAutofit/>
          </a:bodyPr>
          <a:lstStyle/>
          <a:p>
            <a:pPr algn="r"/>
            <a:r>
              <a:rPr lang="en-GB" sz="4400">
                <a:solidFill>
                  <a:srgbClr val="FFFFFF"/>
                </a:solidFill>
              </a:rPr>
              <a:t>Main activities of apple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
          <a:stretch/>
        </p:blipFill>
        <p:spPr bwMode="auto">
          <a:xfrm>
            <a:off x="327547" y="321733"/>
            <a:ext cx="5688020" cy="3899748"/>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05B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6661065" y="974875"/>
            <a:ext cx="4724573" cy="4852362"/>
          </a:xfrm>
        </p:spPr>
        <p:txBody>
          <a:bodyPr anchor="ctr">
            <a:normAutofit/>
          </a:bodyPr>
          <a:lstStyle/>
          <a:p>
            <a:pPr marL="0" indent="0" algn="just">
              <a:buNone/>
            </a:pPr>
            <a:r>
              <a:rPr lang="en-US" dirty="0">
                <a:solidFill>
                  <a:srgbClr val="FFFFFF"/>
                </a:solidFill>
              </a:rPr>
              <a:t>There is no greater priority for Apple than producing and distributing its goods. When designing and developing new products, they spend a lot of time and effort ensuring that they satisfy the high standards that consumers have come to expect from them in terms of quality.</a:t>
            </a:r>
          </a:p>
          <a:p>
            <a:pPr marL="0" indent="0" algn="just">
              <a:buNone/>
            </a:pPr>
            <a:r>
              <a:rPr lang="en-US" dirty="0">
                <a:solidFill>
                  <a:srgbClr val="FFFFFF"/>
                </a:solidFill>
              </a:rPr>
              <a:t>Apple works on their ecosystem, there are mobiles segment, tablet segments, laptop segment, accessories, apple music services and online subscriptions for their cloud securities.</a:t>
            </a:r>
          </a:p>
        </p:txBody>
      </p:sp>
    </p:spTree>
    <p:extLst>
      <p:ext uri="{BB962C8B-B14F-4D97-AF65-F5344CB8AC3E}">
        <p14:creationId xmlns:p14="http://schemas.microsoft.com/office/powerpoint/2010/main" val="1674665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Computing Hardware &amp; Software</a:t>
            </a:r>
          </a:p>
          <a:p>
            <a:pPr marL="0" indent="0" algn="just">
              <a:buNone/>
            </a:pPr>
            <a:r>
              <a:rPr lang="en-US" dirty="0"/>
              <a:t>Computer systems from Apple have been around for quite some time. The company's philosophy relies on hardware and software working together smoothly.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199" name="Rectangle 198">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Deployment Reference for Mac - Apple Support">
            <a:extLst>
              <a:ext uri="{FF2B5EF4-FFF2-40B4-BE49-F238E27FC236}">
                <a16:creationId xmlns:a16="http://schemas.microsoft.com/office/drawing/2014/main" id="{1EC1A307-E00F-40EE-AE0B-9B0062530B6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727" r="17074" b="1"/>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59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Mobile Devices</a:t>
            </a:r>
          </a:p>
          <a:p>
            <a:pPr marL="0" indent="0" algn="just">
              <a:buNone/>
            </a:pPr>
            <a:r>
              <a:rPr lang="en-US" dirty="0"/>
              <a:t>For Apple, the iPhone was the company's first push into the smartphone industry, which had traditionally been monopolize by the iPod until its introduction in 2007. When Apple developed the world's first touchscreen, it established a standard that other manufacturers were able to follow (Manning and </a:t>
            </a:r>
            <a:r>
              <a:rPr lang="en-US" dirty="0" err="1"/>
              <a:t>Buttfield</a:t>
            </a:r>
            <a:r>
              <a:rPr lang="en-US" dirty="0"/>
              <a:t>-Addison, 2013). </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256" name="Rectangle 255">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Rectangle 256">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iPhone Express Replacement - Apple Support">
            <a:extLst>
              <a:ext uri="{FF2B5EF4-FFF2-40B4-BE49-F238E27FC236}">
                <a16:creationId xmlns:a16="http://schemas.microsoft.com/office/drawing/2014/main" id="{F5D958E9-E846-4997-A023-C641878B0B1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59" r="22126" b="3"/>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399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A0B2-50F2-4262-B653-5E60CB82F07D}"/>
              </a:ext>
            </a:extLst>
          </p:cNvPr>
          <p:cNvSpPr>
            <a:spLocks noGrp="1"/>
          </p:cNvSpPr>
          <p:nvPr>
            <p:ph type="title"/>
          </p:nvPr>
        </p:nvSpPr>
        <p:spPr>
          <a:xfrm>
            <a:off x="1024128" y="585216"/>
            <a:ext cx="5027048" cy="1499616"/>
          </a:xfrm>
        </p:spPr>
        <p:txBody>
          <a:bodyPr>
            <a:normAutofit/>
          </a:bodyPr>
          <a:lstStyle/>
          <a:p>
            <a:r>
              <a:rPr lang="en-GB"/>
              <a:t>Main activities of apple </a:t>
            </a:r>
          </a:p>
        </p:txBody>
      </p:sp>
      <p:sp>
        <p:nvSpPr>
          <p:cNvPr id="3" name="Content Placeholder 2">
            <a:extLst>
              <a:ext uri="{FF2B5EF4-FFF2-40B4-BE49-F238E27FC236}">
                <a16:creationId xmlns:a16="http://schemas.microsoft.com/office/drawing/2014/main" id="{22A95C45-068C-4EE4-8A4D-19DD46B77C00}"/>
              </a:ext>
            </a:extLst>
          </p:cNvPr>
          <p:cNvSpPr>
            <a:spLocks noGrp="1"/>
          </p:cNvSpPr>
          <p:nvPr>
            <p:ph idx="1"/>
          </p:nvPr>
        </p:nvSpPr>
        <p:spPr>
          <a:xfrm>
            <a:off x="1024129" y="2286000"/>
            <a:ext cx="5027048" cy="4023360"/>
          </a:xfrm>
        </p:spPr>
        <p:txBody>
          <a:bodyPr>
            <a:normAutofit/>
          </a:bodyPr>
          <a:lstStyle/>
          <a:p>
            <a:pPr marL="0" indent="0" algn="just">
              <a:buNone/>
            </a:pPr>
            <a:r>
              <a:rPr lang="en-US" b="1" i="1" u="sng" dirty="0"/>
              <a:t>Smart home applicants </a:t>
            </a:r>
          </a:p>
          <a:p>
            <a:pPr marL="0" indent="0" algn="just">
              <a:buNone/>
            </a:pPr>
            <a:r>
              <a:rPr lang="en-US" dirty="0"/>
              <a:t>This platform is designed for users who wish to operate different internet-connected home equipment such as thermostats, plugs, window blinds, and light bulbs from their Apple devices. It is referred to as the HomeKit platform.</a:t>
            </a:r>
          </a:p>
        </p:txBody>
      </p:sp>
      <p:pic>
        <p:nvPicPr>
          <p:cNvPr id="4098" name="Picture 2" descr="Apple Card">
            <a:extLst>
              <a:ext uri="{FF2B5EF4-FFF2-40B4-BE49-F238E27FC236}">
                <a16:creationId xmlns:a16="http://schemas.microsoft.com/office/drawing/2014/main" id="{07BABD52-6109-4BD6-A378-418AE407AF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408277" y="481264"/>
            <a:ext cx="2213811" cy="2855799"/>
          </a:xfrm>
          <a:prstGeom prst="rect">
            <a:avLst/>
          </a:prstGeom>
          <a:noFill/>
          <a:extLst>
            <a:ext uri="{909E8E84-426E-40DD-AFC4-6F175D3DCCD1}">
              <a14:hiddenFill xmlns:a14="http://schemas.microsoft.com/office/drawing/2010/main">
                <a:solidFill>
                  <a:srgbClr val="FFFFFF"/>
                </a:solidFill>
              </a14:hiddenFill>
            </a:ext>
          </a:extLst>
        </p:spPr>
      </p:pic>
      <p:sp>
        <p:nvSpPr>
          <p:cNvPr id="74" name="Rectangle 73">
            <a:extLst>
              <a:ext uri="{FF2B5EF4-FFF2-40B4-BE49-F238E27FC236}">
                <a16:creationId xmlns:a16="http://schemas.microsoft.com/office/drawing/2014/main" id="{F2F5D6BE-C38C-4A7F-9D39-638E45C82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91" y="481264"/>
            <a:ext cx="2212848" cy="18578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53BCA64-8A4A-4B39-A64D-DBA0F97E4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398651" y="3497931"/>
            <a:ext cx="2212848" cy="288915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ere are all the new things coming to Apple's HomeKit next week - The Verge">
            <a:extLst>
              <a:ext uri="{FF2B5EF4-FFF2-40B4-BE49-F238E27FC236}">
                <a16:creationId xmlns:a16="http://schemas.microsoft.com/office/drawing/2014/main" id="{450B3334-55CB-4C63-8BAE-B68613BF23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8776091" y="2503727"/>
            <a:ext cx="2931277"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538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4F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7F4D8-5458-44DC-92BF-02ADC320B46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Apple’s shareholder</a:t>
            </a:r>
            <a:br>
              <a:rPr lang="en-GB">
                <a:solidFill>
                  <a:srgbClr val="FFFFFF"/>
                </a:solidFill>
              </a:rPr>
            </a:br>
            <a:endParaRPr lang="en-GB">
              <a:solidFill>
                <a:srgbClr val="FFFFFF"/>
              </a:solidFill>
            </a:endParaRPr>
          </a:p>
        </p:txBody>
      </p:sp>
      <p:pic>
        <p:nvPicPr>
          <p:cNvPr id="8194" name="Picture 2" descr="Apple's Annual Shareholder Meeting to be Held Virtually on March 4">
            <a:extLst>
              <a:ext uri="{FF2B5EF4-FFF2-40B4-BE49-F238E27FC236}">
                <a16:creationId xmlns:a16="http://schemas.microsoft.com/office/drawing/2014/main" id="{FA1519D8-E6CE-4B63-BC08-DB205EFAB2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583633-CE67-45A2-852D-714A8ECCD4AF}"/>
              </a:ext>
            </a:extLst>
          </p:cNvPr>
          <p:cNvSpPr>
            <a:spLocks noGrp="1"/>
          </p:cNvSpPr>
          <p:nvPr>
            <p:ph idx="1"/>
          </p:nvPr>
        </p:nvSpPr>
        <p:spPr>
          <a:xfrm>
            <a:off x="8029319" y="917725"/>
            <a:ext cx="3424739" cy="4852362"/>
          </a:xfrm>
        </p:spPr>
        <p:txBody>
          <a:bodyPr anchor="ctr">
            <a:normAutofit/>
          </a:bodyPr>
          <a:lstStyle/>
          <a:p>
            <a:pPr marL="0" indent="0" algn="just">
              <a:buNone/>
            </a:pPr>
            <a:r>
              <a:rPr lang="en-US" sz="2000" dirty="0">
                <a:solidFill>
                  <a:srgbClr val="FFFFFF"/>
                </a:solidFill>
              </a:rPr>
              <a:t>In addition to smartphones and tablets, Apple, Inc. (AAPL), the world's most valuable business by market capitalization, also develops, produces, and sells a broad variety of consumer technology products such as personal computers, smart watches, and wearables. Among the company's most well-known products are the company's flagship iPhone brand, as well as the iPad and Mac brands (Edge and Trouton, 2016). </a:t>
            </a:r>
            <a:endParaRPr lang="en-GB" sz="2000" dirty="0">
              <a:solidFill>
                <a:srgbClr val="FFFFFF"/>
              </a:solidFill>
            </a:endParaRPr>
          </a:p>
        </p:txBody>
      </p:sp>
    </p:spTree>
    <p:extLst>
      <p:ext uri="{BB962C8B-B14F-4D97-AF65-F5344CB8AC3E}">
        <p14:creationId xmlns:p14="http://schemas.microsoft.com/office/powerpoint/2010/main" val="1664907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48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1024128" y="585216"/>
            <a:ext cx="6007027" cy="1499616"/>
          </a:xfrm>
        </p:spPr>
        <p:txBody>
          <a:bodyPr>
            <a:normAutofit/>
          </a:bodyPr>
          <a:lstStyle/>
          <a:p>
            <a:r>
              <a:rPr lang="en-US">
                <a:solidFill>
                  <a:srgbClr val="FFFFFF"/>
                </a:solidFill>
              </a:rPr>
              <a:t>Top 3 Individual Insider Shareholders</a:t>
            </a:r>
            <a:endParaRPr lang="en-GB">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1024128" y="2286000"/>
            <a:ext cx="6007027" cy="4023360"/>
          </a:xfrm>
        </p:spPr>
        <p:txBody>
          <a:bodyPr>
            <a:normAutofit/>
          </a:bodyPr>
          <a:lstStyle/>
          <a:p>
            <a:pPr marL="0" indent="0" algn="just">
              <a:buNone/>
            </a:pPr>
            <a:r>
              <a:rPr lang="en-US" b="1" i="1" u="sng" dirty="0">
                <a:solidFill>
                  <a:srgbClr val="FFFFFF"/>
                </a:solidFill>
              </a:rPr>
              <a:t>Arthur Levinson</a:t>
            </a:r>
          </a:p>
          <a:p>
            <a:pPr marL="0" indent="0" algn="just">
              <a:buNone/>
            </a:pPr>
            <a:r>
              <a:rPr lang="en-US" dirty="0">
                <a:solidFill>
                  <a:srgbClr val="FFFFFF"/>
                </a:solidFill>
              </a:rPr>
              <a:t>Arthur Levinson had 4,592,140 shareholdings of Apple common stock as of December 28, 2020. Since 2011, Levinson has functioned as Apple's board chairman and co-lead director, having initially joined the business in 2000, when he was only 25 years old. The company ’s audit committees, nominations and corporate steering committee, and compensation committee have all been Levinson's responsibilities as a director (Diem and </a:t>
            </a:r>
            <a:r>
              <a:rPr lang="en-US" dirty="0" err="1">
                <a:solidFill>
                  <a:srgbClr val="FFFFFF"/>
                </a:solidFill>
              </a:rPr>
              <a:t>Berson</a:t>
            </a:r>
            <a:r>
              <a:rPr lang="en-US" dirty="0">
                <a:solidFill>
                  <a:srgbClr val="FFFFFF"/>
                </a:solidFill>
              </a:rPr>
              <a:t>, 2014).</a:t>
            </a:r>
            <a:endParaRPr lang="en-GB" dirty="0">
              <a:solidFill>
                <a:srgbClr val="FFFFFF"/>
              </a:solidFill>
            </a:endParaRPr>
          </a:p>
        </p:txBody>
      </p:sp>
      <p:pic>
        <p:nvPicPr>
          <p:cNvPr id="4" name="Picture 2" descr="Apple's shareholder meeting is on Friday. Here's what we know - South  Florida Sun-Sentinel">
            <a:extLst>
              <a:ext uri="{FF2B5EF4-FFF2-40B4-BE49-F238E27FC236}">
                <a16:creationId xmlns:a16="http://schemas.microsoft.com/office/drawing/2014/main" id="{D83CBCCB-DD09-4859-BBE0-FDFD38483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7913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49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1024128" y="585216"/>
            <a:ext cx="6007027" cy="1499616"/>
          </a:xfrm>
        </p:spPr>
        <p:txBody>
          <a:bodyPr>
            <a:normAutofit/>
          </a:bodyPr>
          <a:lstStyle/>
          <a:p>
            <a:r>
              <a:rPr lang="en-US">
                <a:solidFill>
                  <a:srgbClr val="FFFFFF"/>
                </a:solidFill>
              </a:rPr>
              <a:t>Top 3 Individual Insider Shareholders</a:t>
            </a:r>
            <a:endParaRPr lang="en-GB">
              <a:solidFill>
                <a:srgbClr val="FFFFFF"/>
              </a:solidFill>
            </a:endParaRPr>
          </a:p>
        </p:txBody>
      </p:sp>
      <p:cxnSp>
        <p:nvCxnSpPr>
          <p:cNvPr id="75" name="Straight Connector 7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1024128" y="2286000"/>
            <a:ext cx="6007027" cy="4023360"/>
          </a:xfrm>
        </p:spPr>
        <p:txBody>
          <a:bodyPr>
            <a:normAutofit/>
          </a:bodyPr>
          <a:lstStyle/>
          <a:p>
            <a:pPr marL="0" indent="0" algn="just">
              <a:buNone/>
            </a:pPr>
            <a:r>
              <a:rPr lang="en-US" b="1" i="1" u="sng" dirty="0">
                <a:solidFill>
                  <a:srgbClr val="FFFFFF"/>
                </a:solidFill>
              </a:rPr>
              <a:t>Tim Cook</a:t>
            </a:r>
          </a:p>
          <a:p>
            <a:pPr marL="0" indent="0" algn="just">
              <a:buNone/>
            </a:pPr>
            <a:r>
              <a:rPr lang="en-US" dirty="0">
                <a:solidFill>
                  <a:srgbClr val="FFFFFF"/>
                </a:solidFill>
              </a:rPr>
              <a:t>Tim Cook owns a total of 837,374 Apple shares, or around 0.02% of the company's stock. 7 When Steve Jobs, the founder of the company and longtime CEO, died in 2011, Cook took over as CEO. Cook has been Current </a:t>
            </a:r>
            <a:r>
              <a:rPr lang="en-US" dirty="0" err="1">
                <a:solidFill>
                  <a:srgbClr val="FFFFFF"/>
                </a:solidFill>
              </a:rPr>
              <a:t>Ceo</a:t>
            </a:r>
            <a:r>
              <a:rPr lang="en-US" dirty="0">
                <a:solidFill>
                  <a:srgbClr val="FFFFFF"/>
                </a:solidFill>
              </a:rPr>
              <a:t> of Apple since 1998. He is in charge of the company's international business operations (Carlson and </a:t>
            </a:r>
            <a:r>
              <a:rPr lang="en-US" dirty="0" err="1">
                <a:solidFill>
                  <a:srgbClr val="FFFFFF"/>
                </a:solidFill>
              </a:rPr>
              <a:t>Moren</a:t>
            </a:r>
            <a:r>
              <a:rPr lang="en-US" dirty="0">
                <a:solidFill>
                  <a:srgbClr val="FFFFFF"/>
                </a:solidFill>
              </a:rPr>
              <a:t>, 2016). </a:t>
            </a:r>
            <a:endParaRPr lang="en-GB" dirty="0">
              <a:solidFill>
                <a:srgbClr val="FFFFFF"/>
              </a:solidFill>
            </a:endParaRPr>
          </a:p>
        </p:txBody>
      </p:sp>
      <p:pic>
        <p:nvPicPr>
          <p:cNvPr id="10244" name="Picture 4" descr="Apple CEO Tim Cook Calls Coronavirus 'a Fairly Dynamic Situation'">
            <a:extLst>
              <a:ext uri="{FF2B5EF4-FFF2-40B4-BE49-F238E27FC236}">
                <a16:creationId xmlns:a16="http://schemas.microsoft.com/office/drawing/2014/main" id="{01947D89-3B7D-43FA-BF94-A08F24888A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327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Apple board argues against shareholder diversity proposal | Apple | The  Guardian">
            <a:extLst>
              <a:ext uri="{FF2B5EF4-FFF2-40B4-BE49-F238E27FC236}">
                <a16:creationId xmlns:a16="http://schemas.microsoft.com/office/drawing/2014/main" id="{6E811129-A9F2-4177-980A-E4CAD78B4846}"/>
              </a:ext>
            </a:extLst>
          </p:cNvPr>
          <p:cNvPicPr>
            <a:picLocks noChangeAspect="1" noChangeArrowheads="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r="-1" b="-1"/>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568F34F-7233-4CE5-AE77-F9E9314F55AE}"/>
              </a:ext>
            </a:extLst>
          </p:cNvPr>
          <p:cNvSpPr>
            <a:spLocks noGrp="1"/>
          </p:cNvSpPr>
          <p:nvPr>
            <p:ph type="title"/>
          </p:nvPr>
        </p:nvSpPr>
        <p:spPr>
          <a:xfrm>
            <a:off x="643467" y="643467"/>
            <a:ext cx="3684437" cy="5571066"/>
          </a:xfrm>
        </p:spPr>
        <p:txBody>
          <a:bodyPr>
            <a:normAutofit/>
          </a:bodyPr>
          <a:lstStyle/>
          <a:p>
            <a:pPr algn="r"/>
            <a:r>
              <a:rPr lang="en-US" dirty="0"/>
              <a:t>Top 3 Individual Insider Shareholders</a:t>
            </a:r>
            <a:endParaRPr lang="en-GB"/>
          </a:p>
        </p:txBody>
      </p:sp>
      <p:cxnSp>
        <p:nvCxnSpPr>
          <p:cNvPr id="75" name="Straight Connector 7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F49CB9-4766-4BD0-AB3B-38EFDD6756A2}"/>
              </a:ext>
            </a:extLst>
          </p:cNvPr>
          <p:cNvSpPr>
            <a:spLocks noGrp="1"/>
          </p:cNvSpPr>
          <p:nvPr>
            <p:ph idx="1"/>
          </p:nvPr>
        </p:nvSpPr>
        <p:spPr>
          <a:xfrm>
            <a:off x="4971371" y="643467"/>
            <a:ext cx="6574112" cy="5571066"/>
          </a:xfrm>
        </p:spPr>
        <p:txBody>
          <a:bodyPr anchor="ctr">
            <a:normAutofit/>
          </a:bodyPr>
          <a:lstStyle/>
          <a:p>
            <a:pPr marL="0" indent="0" algn="just">
              <a:buNone/>
            </a:pPr>
            <a:r>
              <a:rPr lang="en-US" b="1" i="1" u="sng" dirty="0"/>
              <a:t>Jeff Williams</a:t>
            </a:r>
          </a:p>
          <a:p>
            <a:pPr marL="0" indent="0" algn="just">
              <a:buNone/>
            </a:pPr>
            <a:r>
              <a:rPr lang="en-US" dirty="0"/>
              <a:t>On December 28, 2020, Jeff Williams, Apple's chief operating officer, will own 489,260 shares of the company's stock. 4 Mr. Williams, who is 57 years old, is Apple's global operations head. He is also in responsible of the company's health </a:t>
            </a:r>
            <a:r>
              <a:rPr lang="en-US" dirty="0" err="1"/>
              <a:t>programmes</a:t>
            </a:r>
            <a:r>
              <a:rPr lang="en-US" dirty="0"/>
              <a:t> and the development of the Apple Watch. </a:t>
            </a:r>
            <a:endParaRPr lang="en-GB" dirty="0"/>
          </a:p>
        </p:txBody>
      </p:sp>
    </p:spTree>
    <p:extLst>
      <p:ext uri="{BB962C8B-B14F-4D97-AF65-F5344CB8AC3E}">
        <p14:creationId xmlns:p14="http://schemas.microsoft.com/office/powerpoint/2010/main" val="363677853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953F-426C-459B-BE28-2C40DCBBFCD7}"/>
              </a:ext>
            </a:extLst>
          </p:cNvPr>
          <p:cNvSpPr>
            <a:spLocks noGrp="1"/>
          </p:cNvSpPr>
          <p:nvPr>
            <p:ph type="title"/>
          </p:nvPr>
        </p:nvSpPr>
        <p:spPr/>
        <p:txBody>
          <a:bodyPr/>
          <a:lstStyle/>
          <a:p>
            <a:r>
              <a:rPr lang="en-US" dirty="0"/>
              <a:t>Recommendation</a:t>
            </a:r>
            <a:endParaRPr lang="en-GB" dirty="0"/>
          </a:p>
        </p:txBody>
      </p:sp>
      <p:sp>
        <p:nvSpPr>
          <p:cNvPr id="3" name="Content Placeholder 2">
            <a:extLst>
              <a:ext uri="{FF2B5EF4-FFF2-40B4-BE49-F238E27FC236}">
                <a16:creationId xmlns:a16="http://schemas.microsoft.com/office/drawing/2014/main" id="{61CACA34-A34B-4A83-BF4D-503DDA0B020B}"/>
              </a:ext>
            </a:extLst>
          </p:cNvPr>
          <p:cNvSpPr>
            <a:spLocks noGrp="1"/>
          </p:cNvSpPr>
          <p:nvPr>
            <p:ph idx="1"/>
          </p:nvPr>
        </p:nvSpPr>
        <p:spPr/>
        <p:txBody>
          <a:bodyPr/>
          <a:lstStyle/>
          <a:p>
            <a:pPr marL="0" indent="0" algn="just">
              <a:buNone/>
            </a:pPr>
            <a:r>
              <a:rPr lang="en-US" dirty="0"/>
              <a:t>According to the results of the Strategic analysis, Apple Inc. has a significant number of assets that may be employed to remedy </a:t>
            </a:r>
            <a:r>
              <a:rPr lang="en-US" dirty="0" err="1"/>
              <a:t>organisational</a:t>
            </a:r>
            <a:r>
              <a:rPr lang="en-US" dirty="0"/>
              <a:t> weaknesses. It may also be possible to use these assets to </a:t>
            </a:r>
            <a:r>
              <a:rPr lang="en-US" dirty="0" err="1"/>
              <a:t>capitalise</a:t>
            </a:r>
            <a:r>
              <a:rPr lang="en-US" dirty="0"/>
              <a:t> on new business possibilities, such as increasing the distribution channels for consumer electronics products. Its marketing strategy and rapid innovation processes enable the corporation to easily develop and promote new technological product lines in a competitive market.</a:t>
            </a:r>
            <a:endParaRPr lang="en-GB" dirty="0"/>
          </a:p>
        </p:txBody>
      </p:sp>
    </p:spTree>
    <p:extLst>
      <p:ext uri="{BB962C8B-B14F-4D97-AF65-F5344CB8AC3E}">
        <p14:creationId xmlns:p14="http://schemas.microsoft.com/office/powerpoint/2010/main" val="2974200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3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9E5A6-58CE-417D-A04B-FDEF872FC4AC}"/>
              </a:ext>
            </a:extLst>
          </p:cNvPr>
          <p:cNvSpPr>
            <a:spLocks noGrp="1"/>
          </p:cNvSpPr>
          <p:nvPr>
            <p:ph type="title"/>
          </p:nvPr>
        </p:nvSpPr>
        <p:spPr>
          <a:xfrm>
            <a:off x="1024128" y="585216"/>
            <a:ext cx="6007027" cy="1499616"/>
          </a:xfrm>
        </p:spPr>
        <p:txBody>
          <a:bodyPr>
            <a:normAutofit/>
          </a:bodyPr>
          <a:lstStyle/>
          <a:p>
            <a:r>
              <a:rPr lang="en-GB">
                <a:solidFill>
                  <a:srgbClr val="FFFFFF"/>
                </a:solidFill>
              </a:rPr>
              <a:t>Conclusion</a:t>
            </a:r>
          </a:p>
        </p:txBody>
      </p:sp>
      <p:cxnSp>
        <p:nvCxnSpPr>
          <p:cNvPr id="73" name="Straight Connector 7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2CAEF-C36D-4D38-BCBF-D6B12412D9C1}"/>
              </a:ext>
            </a:extLst>
          </p:cNvPr>
          <p:cNvSpPr>
            <a:spLocks noGrp="1"/>
          </p:cNvSpPr>
          <p:nvPr>
            <p:ph idx="1"/>
          </p:nvPr>
        </p:nvSpPr>
        <p:spPr>
          <a:xfrm>
            <a:off x="1024128" y="2286000"/>
            <a:ext cx="6007027" cy="4023360"/>
          </a:xfrm>
        </p:spPr>
        <p:txBody>
          <a:bodyPr>
            <a:normAutofit/>
          </a:bodyPr>
          <a:lstStyle/>
          <a:p>
            <a:pPr marL="0" indent="0" algn="just">
              <a:buNone/>
            </a:pPr>
            <a:r>
              <a:rPr lang="en-US" dirty="0">
                <a:solidFill>
                  <a:srgbClr val="FFFFFF"/>
                </a:solidFill>
              </a:rPr>
              <a:t>It has been said that Apple's ability to distinguish itself from the competition and be distinctive has aided the company's expansion into new markets in the United States and Europe. Consequently, the company's refusal to cooperate and its software's incompatibility with other hardware have both proven to be significant problems for the </a:t>
            </a:r>
            <a:r>
              <a:rPr lang="en-US" dirty="0" err="1">
                <a:solidFill>
                  <a:srgbClr val="FFFFFF"/>
                </a:solidFill>
              </a:rPr>
              <a:t>organisation</a:t>
            </a:r>
            <a:r>
              <a:rPr lang="en-US" dirty="0">
                <a:solidFill>
                  <a:srgbClr val="FFFFFF"/>
                </a:solidFill>
              </a:rPr>
              <a:t> (</a:t>
            </a:r>
            <a:r>
              <a:rPr lang="en-US" dirty="0" err="1">
                <a:solidFill>
                  <a:srgbClr val="FFFFFF"/>
                </a:solidFill>
              </a:rPr>
              <a:t>Buschman</a:t>
            </a:r>
            <a:r>
              <a:rPr lang="en-US" dirty="0">
                <a:solidFill>
                  <a:srgbClr val="FFFFFF"/>
                </a:solidFill>
              </a:rPr>
              <a:t> and Leckie, 2009). </a:t>
            </a:r>
            <a:endParaRPr lang="en-GB" dirty="0">
              <a:solidFill>
                <a:srgbClr val="FFFFFF"/>
              </a:solidFill>
            </a:endParaRPr>
          </a:p>
        </p:txBody>
      </p:sp>
      <p:pic>
        <p:nvPicPr>
          <p:cNvPr id="12290" name="Picture 2" descr="Apple's Biggest Shareholders: Who Owns Apple (APPL)? | IG AU">
            <a:extLst>
              <a:ext uri="{FF2B5EF4-FFF2-40B4-BE49-F238E27FC236}">
                <a16:creationId xmlns:a16="http://schemas.microsoft.com/office/drawing/2014/main" id="{639F2ED6-3CE0-455B-B4C3-032CDAAA13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086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E71C7-F47F-41BC-9190-B337572FE144}"/>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2E73600C-FE39-4D5D-A64E-91D4D45356FB}"/>
              </a:ext>
            </a:extLst>
          </p:cNvPr>
          <p:cNvSpPr>
            <a:spLocks noGrp="1"/>
          </p:cNvSpPr>
          <p:nvPr>
            <p:ph idx="1"/>
          </p:nvPr>
        </p:nvSpPr>
        <p:spPr>
          <a:xfrm>
            <a:off x="1024128" y="2286000"/>
            <a:ext cx="9720073" cy="4400550"/>
          </a:xfrm>
        </p:spPr>
        <p:txBody>
          <a:bodyPr>
            <a:normAutofit fontScale="85000" lnSpcReduction="10000"/>
          </a:bodyPr>
          <a:lstStyle/>
          <a:p>
            <a:pPr algn="just">
              <a:lnSpc>
                <a:spcPct val="120000"/>
              </a:lnSpc>
              <a:spcBef>
                <a:spcPts val="0"/>
              </a:spcBef>
              <a:spcAft>
                <a:spcPts val="900"/>
              </a:spcAft>
              <a:buFont typeface="Courier New" panose="02070309020205020404" pitchFamily="49" charset="0"/>
              <a:buChar char="o"/>
            </a:pP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Buschman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and Leckie, G.,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Information technology in librarianship</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Westport, Conn.: Libraries Unlimited.</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Carlson, J.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2016.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connected Apple family</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Diem, R.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Berson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2014.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Technology in Retrospect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Charlotte, NC: Information Age Publishing.</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Edge, C. and Trouton, R., 2016.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Apple device management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Manning, J. and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Buttfield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-Addison, P., 2013.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Swift development for the Apple Watch</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Neville, M., 2011. Shareholder Activism: The Suspicious Shareholder.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O'Grady, J.,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Apple Inc.</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Westport, Conn.: Greenwood Press.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Pascoe, E. and Kuhn, D., 2009.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ecosystem of an apple tree</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PowerKids</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Press.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Roberts, R., 2007.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Serendipity</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York: John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Wileyand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Sons.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20000"/>
              </a:lnSpc>
              <a:spcBef>
                <a:spcPts val="0"/>
              </a:spcBef>
              <a:spcAft>
                <a:spcPts val="900"/>
              </a:spcAft>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Steiner, B., 2011.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Ecosystem apple - </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eine</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end-to-end-</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betrachtung</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[Place of publication not identified]: Grin Verlag.</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120000"/>
              </a:lnSpc>
              <a:buFont typeface="Courier New" panose="02070309020205020404" pitchFamily="49" charset="0"/>
              <a:buChar char="o"/>
            </a:pPr>
            <a:r>
              <a:rPr lang="en-GB" sz="1800" dirty="0">
                <a:solidFill>
                  <a:srgbClr val="000000"/>
                </a:solidFill>
                <a:effectLst/>
                <a:latin typeface="Times New Roman" panose="02020603050405020304" pitchFamily="18" charset="0"/>
                <a:ea typeface="Times New Roman" panose="02020603050405020304" pitchFamily="18" charset="0"/>
              </a:rPr>
              <a:t>Yang, S., Nam, C. and Kim, S., 2018. The effects of M&amp;As within the mobile ecosystem on the rival's shareholder value: The case of Google and Apple. </a:t>
            </a:r>
            <a:r>
              <a:rPr lang="en-GB" sz="1800" i="1" dirty="0">
                <a:solidFill>
                  <a:srgbClr val="000000"/>
                </a:solidFill>
                <a:effectLst/>
                <a:latin typeface="Times New Roman" panose="02020603050405020304" pitchFamily="18" charset="0"/>
                <a:ea typeface="Times New Roman" panose="02020603050405020304" pitchFamily="18" charset="0"/>
              </a:rPr>
              <a:t>Telecommunications Policy</a:t>
            </a:r>
            <a:r>
              <a:rPr lang="en-GB" sz="1800" dirty="0">
                <a:solidFill>
                  <a:srgbClr val="000000"/>
                </a:solidFill>
                <a:effectLst/>
                <a:latin typeface="Times New Roman" panose="02020603050405020304" pitchFamily="18" charset="0"/>
                <a:ea typeface="Times New Roman" panose="02020603050405020304" pitchFamily="18" charset="0"/>
              </a:rPr>
              <a:t>, 42(1), pp.15-23.</a:t>
            </a:r>
            <a:endParaRPr lang="en-GB" dirty="0"/>
          </a:p>
        </p:txBody>
      </p:sp>
    </p:spTree>
    <p:extLst>
      <p:ext uri="{BB962C8B-B14F-4D97-AF65-F5344CB8AC3E}">
        <p14:creationId xmlns:p14="http://schemas.microsoft.com/office/powerpoint/2010/main" val="3476907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2937</Words>
  <Application>Microsoft Office PowerPoint</Application>
  <PresentationFormat>Widescreen</PresentationFormat>
  <Paragraphs>102</Paragraphs>
  <Slides>16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Calibri</vt:lpstr>
      <vt:lpstr>Courier New</vt:lpstr>
      <vt:lpstr>Tahoma</vt:lpstr>
      <vt:lpstr>Times New Roman</vt:lpstr>
      <vt:lpstr>Tw Cen MT</vt:lpstr>
      <vt:lpstr>Tw Cen MT Condensed</vt:lpstr>
      <vt:lpstr>Wingdings 3</vt:lpstr>
      <vt:lpstr>Integral</vt:lpstr>
      <vt:lpstr>   LCBB4000  Academic Skills</vt:lpstr>
      <vt:lpstr>Introduction</vt:lpstr>
      <vt:lpstr>Overview of Apple </vt:lpstr>
      <vt:lpstr>Overview of Apple </vt:lpstr>
      <vt:lpstr>Mission and vision of Apple</vt:lpstr>
      <vt:lpstr>Main activities of apple </vt:lpstr>
      <vt:lpstr>Main activities of apple </vt:lpstr>
      <vt:lpstr>Main activities of apple </vt:lpstr>
      <vt:lpstr>Main activities of apple </vt:lpstr>
      <vt:lpstr>Apple’s shareholder </vt:lpstr>
      <vt:lpstr>Top 3 Individual Insider Shareholders</vt:lpstr>
      <vt:lpstr>Top 3 Individual Insider Shareholders</vt:lpstr>
      <vt:lpstr>Top 3 Individual Insider Shareholders</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2022-03-19T12:58:43Z</dcterms:created>
  <dcterms:modified xsi:type="dcterms:W3CDTF">2022-03-29T05:03:58Z</dcterms:modified>
</cp:coreProperties>
</file>