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43"/>
  </p:notesMasterIdLst>
  <p:handoutMasterIdLst>
    <p:handoutMasterId r:id="rId44"/>
  </p:handoutMasterIdLst>
  <p:sldIdLst>
    <p:sldId id="926" r:id="rId3"/>
    <p:sldId id="927" r:id="rId4"/>
    <p:sldId id="500" r:id="rId5"/>
    <p:sldId id="786" r:id="rId6"/>
    <p:sldId id="791" r:id="rId7"/>
    <p:sldId id="867" r:id="rId8"/>
    <p:sldId id="911" r:id="rId9"/>
    <p:sldId id="878" r:id="rId10"/>
    <p:sldId id="907" r:id="rId11"/>
    <p:sldId id="912" r:id="rId12"/>
    <p:sldId id="913" r:id="rId13"/>
    <p:sldId id="908" r:id="rId14"/>
    <p:sldId id="909" r:id="rId15"/>
    <p:sldId id="880" r:id="rId16"/>
    <p:sldId id="910" r:id="rId17"/>
    <p:sldId id="870" r:id="rId18"/>
    <p:sldId id="897" r:id="rId19"/>
    <p:sldId id="896" r:id="rId20"/>
    <p:sldId id="898" r:id="rId21"/>
    <p:sldId id="905" r:id="rId22"/>
    <p:sldId id="914" r:id="rId23"/>
    <p:sldId id="919" r:id="rId24"/>
    <p:sldId id="920" r:id="rId25"/>
    <p:sldId id="921" r:id="rId26"/>
    <p:sldId id="886" r:id="rId27"/>
    <p:sldId id="922" r:id="rId28"/>
    <p:sldId id="906" r:id="rId29"/>
    <p:sldId id="899" r:id="rId30"/>
    <p:sldId id="917" r:id="rId31"/>
    <p:sldId id="915" r:id="rId32"/>
    <p:sldId id="923" r:id="rId33"/>
    <p:sldId id="916" r:id="rId34"/>
    <p:sldId id="918" r:id="rId35"/>
    <p:sldId id="924" r:id="rId36"/>
    <p:sldId id="925" r:id="rId37"/>
    <p:sldId id="882" r:id="rId38"/>
    <p:sldId id="883" r:id="rId39"/>
    <p:sldId id="928" r:id="rId40"/>
    <p:sldId id="884" r:id="rId41"/>
    <p:sldId id="885" r:id="rId42"/>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7" clrIdx="2">
    <p:extLst>
      <p:ext uri="{19B8F6BF-5375-455C-9EA6-DF929625EA0E}">
        <p15:presenceInfo xmlns:p15="http://schemas.microsoft.com/office/powerpoint/2012/main" userId="S-1-5-21-1708537768-1303643608-725345543-200204" providerId="AD"/>
      </p:ext>
    </p:extLst>
  </p:cmAuthor>
  <p:cmAuthor id="3" name="John" initials="J" lastIdx="4"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42" autoAdjust="0"/>
    <p:restoredTop sz="74422" autoAdjust="0"/>
  </p:normalViewPr>
  <p:slideViewPr>
    <p:cSldViewPr snapToGrid="0">
      <p:cViewPr varScale="1">
        <p:scale>
          <a:sx n="93" d="100"/>
          <a:sy n="93" d="100"/>
        </p:scale>
        <p:origin x="1928" y="208"/>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43" d="100"/>
          <a:sy n="43" d="100"/>
        </p:scale>
        <p:origin x="1686" y="5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_rels/viewProps.xml.rels><?xml version="1.0" encoding="UTF-8" standalone="yes"?>
<Relationships xmlns="http://schemas.openxmlformats.org/package/2006/relationships"><Relationship Id="rId8" Type="http://schemas.openxmlformats.org/officeDocument/2006/relationships/slide" Target="slides/slide15.xml"/><Relationship Id="rId13" Type="http://schemas.openxmlformats.org/officeDocument/2006/relationships/slide" Target="slides/slide21.xml"/><Relationship Id="rId18" Type="http://schemas.openxmlformats.org/officeDocument/2006/relationships/slide" Target="slides/slide26.xml"/><Relationship Id="rId26" Type="http://schemas.openxmlformats.org/officeDocument/2006/relationships/slide" Target="slides/slide35.xml"/><Relationship Id="rId3" Type="http://schemas.openxmlformats.org/officeDocument/2006/relationships/slide" Target="slides/slide9.xml"/><Relationship Id="rId21" Type="http://schemas.openxmlformats.org/officeDocument/2006/relationships/slide" Target="slides/slide30.xml"/><Relationship Id="rId7" Type="http://schemas.openxmlformats.org/officeDocument/2006/relationships/slide" Target="slides/slide13.xml"/><Relationship Id="rId12" Type="http://schemas.openxmlformats.org/officeDocument/2006/relationships/slide" Target="slides/slide19.xml"/><Relationship Id="rId17" Type="http://schemas.openxmlformats.org/officeDocument/2006/relationships/slide" Target="slides/slide25.xml"/><Relationship Id="rId25" Type="http://schemas.openxmlformats.org/officeDocument/2006/relationships/slide" Target="slides/slide34.xml"/><Relationship Id="rId2" Type="http://schemas.openxmlformats.org/officeDocument/2006/relationships/slide" Target="slides/slide7.xml"/><Relationship Id="rId16" Type="http://schemas.openxmlformats.org/officeDocument/2006/relationships/slide" Target="slides/slide24.xml"/><Relationship Id="rId20" Type="http://schemas.openxmlformats.org/officeDocument/2006/relationships/slide" Target="slides/slide29.xml"/><Relationship Id="rId1" Type="http://schemas.openxmlformats.org/officeDocument/2006/relationships/slide" Target="slides/slide6.xml"/><Relationship Id="rId6" Type="http://schemas.openxmlformats.org/officeDocument/2006/relationships/slide" Target="slides/slide12.xml"/><Relationship Id="rId11" Type="http://schemas.openxmlformats.org/officeDocument/2006/relationships/slide" Target="slides/slide18.xml"/><Relationship Id="rId24" Type="http://schemas.openxmlformats.org/officeDocument/2006/relationships/slide" Target="slides/slide33.xml"/><Relationship Id="rId5" Type="http://schemas.openxmlformats.org/officeDocument/2006/relationships/slide" Target="slides/slide11.xml"/><Relationship Id="rId15" Type="http://schemas.openxmlformats.org/officeDocument/2006/relationships/slide" Target="slides/slide23.xml"/><Relationship Id="rId23" Type="http://schemas.openxmlformats.org/officeDocument/2006/relationships/slide" Target="slides/slide32.xml"/><Relationship Id="rId10" Type="http://schemas.openxmlformats.org/officeDocument/2006/relationships/slide" Target="slides/slide17.xml"/><Relationship Id="rId19" Type="http://schemas.openxmlformats.org/officeDocument/2006/relationships/slide" Target="slides/slide28.xml"/><Relationship Id="rId4" Type="http://schemas.openxmlformats.org/officeDocument/2006/relationships/slide" Target="slides/slide10.xml"/><Relationship Id="rId9" Type="http://schemas.openxmlformats.org/officeDocument/2006/relationships/slide" Target="slides/slide16.xml"/><Relationship Id="rId14" Type="http://schemas.openxmlformats.org/officeDocument/2006/relationships/slide" Target="slides/slide22.xml"/><Relationship Id="rId22" Type="http://schemas.openxmlformats.org/officeDocument/2006/relationships/slide" Target="slides/slide31.xml"/><Relationship Id="rId27"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dirty="0"/>
              <a:t>© 2006, Cisco Systems, Inc. All rights reserved.</a:t>
            </a:r>
          </a:p>
          <a:p>
            <a:pPr algn="l" defTabSz="611188">
              <a:lnSpc>
                <a:spcPct val="100000"/>
              </a:lnSpc>
              <a:tabLst>
                <a:tab pos="2387600" algn="l"/>
                <a:tab pos="4830763" algn="l"/>
              </a:tabLst>
            </a:pPr>
            <a:r>
              <a:rPr lang="en-US" sz="800" dirty="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dirty="0"/>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dirty="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dirty="0"/>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dirty="0"/>
              <a:t>© 2006, Cisco Systems, Inc. All rights reserved.</a:t>
            </a:r>
          </a:p>
          <a:p>
            <a:pPr algn="l" defTabSz="611188">
              <a:lnSpc>
                <a:spcPct val="100000"/>
              </a:lnSpc>
              <a:tabLst>
                <a:tab pos="2387600" algn="l"/>
                <a:tab pos="4830763" algn="l"/>
              </a:tabLst>
            </a:pPr>
            <a:r>
              <a:rPr lang="en-US" sz="800" dirty="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dirty="0"/>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dirty="0"/>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3</a:t>
            </a:fld>
            <a:endParaRPr lang="en-US" sz="800" dirty="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Cybersecurity Essentials v1.1</a:t>
            </a:r>
          </a:p>
          <a:p>
            <a:pPr>
              <a:buFontTx/>
              <a:buNone/>
            </a:pPr>
            <a:r>
              <a:rPr lang="en-US" sz="1200" b="0" dirty="0"/>
              <a:t>Chapter 1:  Cybersecurity - </a:t>
            </a:r>
            <a:r>
              <a:rPr lang="en-US" sz="1200" dirty="0">
                <a:latin typeface="Arial" charset="0"/>
              </a:rPr>
              <a:t>A World of Experts and Criminals</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4</a:t>
            </a:fld>
            <a:endParaRPr lang="en-US" sz="800" b="0" dirty="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18062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595365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8</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79939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4903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03473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691728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055190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123190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14</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1644612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3408896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53862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a:p>
            <a:pPr>
              <a:lnSpc>
                <a:spcPct val="80000"/>
              </a:lnSpc>
              <a:buFontTx/>
              <a:buNone/>
            </a:pPr>
            <a:endParaRPr lang="en-US" dirty="0"/>
          </a:p>
        </p:txBody>
      </p:sp>
    </p:spTree>
    <p:extLst>
      <p:ext uri="{BB962C8B-B14F-4D97-AF65-F5344CB8AC3E}">
        <p14:creationId xmlns:p14="http://schemas.microsoft.com/office/powerpoint/2010/main" val="12594878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92176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indent="-112713" algn="l" defTabSz="1020763" rtl="0" eaLnBrk="0" fontAlgn="base" latinLnBrk="0" hangingPunct="0">
              <a:lnSpc>
                <a:spcPct val="80000"/>
              </a:lnSpc>
              <a:spcBef>
                <a:spcPct val="50000"/>
              </a:spcBef>
              <a:spcAft>
                <a:spcPct val="0"/>
              </a:spcAft>
              <a:buClrTx/>
              <a:buSzPct val="100000"/>
              <a:buFontTx/>
              <a:buNone/>
              <a:tabLst/>
              <a:defRPr/>
            </a:pPr>
            <a:endParaRPr lang="en-US" sz="1200" b="0" i="0" kern="1200" dirty="0">
              <a:solidFill>
                <a:schemeClr val="tx1"/>
              </a:solidFill>
              <a:effectLst/>
              <a:latin typeface="Arial" charset="0"/>
              <a:ea typeface="ＭＳ Ｐゴシック" charset="0"/>
              <a:cs typeface="ＭＳ Ｐゴシック" charset="0"/>
            </a:endParaRPr>
          </a:p>
        </p:txBody>
      </p:sp>
    </p:spTree>
    <p:extLst>
      <p:ext uri="{BB962C8B-B14F-4D97-AF65-F5344CB8AC3E}">
        <p14:creationId xmlns:p14="http://schemas.microsoft.com/office/powerpoint/2010/main" val="35260630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530201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9759362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8699629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161219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03844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25</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2603296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26</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053087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27</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a:t>
            </a:r>
            <a:r>
              <a:rPr lang="en-US" sz="1200" b="0" baseline="0" dirty="0"/>
              <a:t>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33746388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28</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95797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29</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7373957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30</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5150097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31</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2688771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32</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846470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33</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4387945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34</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8603218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35</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4832691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36</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Cybersecurity Essentials</a:t>
            </a:r>
          </a:p>
          <a:p>
            <a:pPr marL="0" indent="0" algn="l" defTabSz="814388">
              <a:buNone/>
              <a:defRPr/>
            </a:pPr>
            <a:r>
              <a:rPr lang="en-US" sz="1200" b="0" dirty="0"/>
              <a:t>Chapter 1: Cybersecurity - </a:t>
            </a:r>
            <a:r>
              <a:rPr lang="en-US" dirty="0">
                <a:solidFill>
                  <a:schemeClr val="bg1"/>
                </a:solidFill>
                <a:latin typeface="Arial" pitchFamily="34" charset="0"/>
                <a:cs typeface="Arial" pitchFamily="34" charset="0"/>
              </a:rPr>
              <a:t>A World of Experts and Criminals</a:t>
            </a:r>
            <a:endParaRPr lang="en-US" sz="800" b="0" kern="0" dirty="0">
              <a:solidFill>
                <a:schemeClr val="bg1"/>
              </a:solidFill>
              <a:latin typeface="Arial" charset="0"/>
              <a:ea typeface="ＭＳ Ｐゴシック" charset="0"/>
              <a:cs typeface="ＭＳ Ｐゴシック" charset="0"/>
            </a:endParaRPr>
          </a:p>
          <a:p>
            <a:pPr>
              <a:buFontTx/>
              <a:buNone/>
            </a:pPr>
            <a:endParaRPr lang="en-GB" b="0" dirty="0"/>
          </a:p>
        </p:txBody>
      </p:sp>
    </p:spTree>
    <p:extLst>
      <p:ext uri="{BB962C8B-B14F-4D97-AF65-F5344CB8AC3E}">
        <p14:creationId xmlns:p14="http://schemas.microsoft.com/office/powerpoint/2010/main" val="26333652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37</a:t>
            </a:fld>
            <a:endParaRPr lang="en-US" sz="800" dirty="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1308289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40</a:t>
            </a:fld>
            <a:endParaRPr lang="en-US" dirty="0"/>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1</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dirty="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dirty="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Chapter 1</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dirty="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dirty="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dirty="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dirty="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hyperlink" Target="http://www.cvedetails.com/"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hyperlink" Target="https://www.infragard.org/" TargetMode="External"/><Relationship Id="rId4" Type="http://schemas.openxmlformats.org/officeDocument/2006/relationships/hyperlink" Target="https://www.honeynet.org/node/96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27000.org/"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hyperlink" Target="http://www.isaca.org/cyber/pages/cybersecuritylegislation.aspx"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https://learningnetwork.cisco.com/community/certifications" TargetMode="External"/><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descr="A close up of text on a white background&#10;&#10;Description automatically generated">
            <a:extLst>
              <a:ext uri="{FF2B5EF4-FFF2-40B4-BE49-F238E27FC236}">
                <a16:creationId xmlns:a16="http://schemas.microsoft.com/office/drawing/2014/main" id="{09EA38DA-833B-D449-8462-F1881ECAA7D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1113892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77F011EA-0787-3A47-A646-003AC939C9E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3341570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50" y="2263775"/>
            <a:ext cx="3854450" cy="1481138"/>
          </a:xfrm>
        </p:spPr>
        <p:txBody>
          <a:bodyPr/>
          <a:lstStyle/>
          <a:p>
            <a:pPr eaLnBrk="1" hangingPunct="1"/>
            <a:r>
              <a:rPr lang="en-US" sz="2400" dirty="0">
                <a:latin typeface="Arial" charset="0"/>
              </a:rPr>
              <a:t>Chapter 1:</a:t>
            </a:r>
            <a:br>
              <a:rPr lang="en-US" sz="2400" dirty="0">
                <a:latin typeface="Arial" charset="0"/>
              </a:rPr>
            </a:br>
            <a:r>
              <a:rPr lang="en-US" sz="2400" dirty="0">
                <a:latin typeface="Arial" charset="0"/>
              </a:rPr>
              <a:t>Cybersecurity - A World of Experts and Criminals</a:t>
            </a:r>
            <a:endParaRPr lang="en-US" sz="2400" dirty="0">
              <a:solidFill>
                <a:schemeClr val="folHlink"/>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r>
              <a:rPr lang="en-US" dirty="0">
                <a:latin typeface="Arial" charset="0"/>
              </a:rPr>
              <a:t>Cybersecurity Essentials v1.1</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idx="4294967295"/>
          </p:nvPr>
        </p:nvSpPr>
        <p:spPr>
          <a:xfrm>
            <a:off x="655638" y="609600"/>
            <a:ext cx="8145462" cy="838200"/>
          </a:xfrm>
        </p:spPr>
        <p:txBody>
          <a:bodyPr/>
          <a:lstStyle/>
          <a:p>
            <a:pPr eaLnBrk="1" hangingPunct="1"/>
            <a:r>
              <a:rPr lang="en-US" dirty="0"/>
              <a:t>Chapter 1 - Sections &amp; Objectives</a:t>
            </a:r>
          </a:p>
        </p:txBody>
      </p:sp>
      <p:sp>
        <p:nvSpPr>
          <p:cNvPr id="4099" name="Rectangle 34"/>
          <p:cNvSpPr>
            <a:spLocks noGrp="1" noChangeArrowheads="1"/>
          </p:cNvSpPr>
          <p:nvPr>
            <p:ph type="body" idx="4294967295"/>
          </p:nvPr>
        </p:nvSpPr>
        <p:spPr>
          <a:xfrm>
            <a:off x="655638" y="1828800"/>
            <a:ext cx="7940675" cy="4252259"/>
          </a:xfrm>
        </p:spPr>
        <p:txBody>
          <a:bodyPr/>
          <a:lstStyle/>
          <a:p>
            <a:pPr>
              <a:buFont typeface="Wingdings" charset="2"/>
              <a:buChar char="§"/>
            </a:pPr>
            <a:r>
              <a:rPr lang="en-CA" dirty="0"/>
              <a:t>1.1 The Cybersecurity World</a:t>
            </a:r>
          </a:p>
          <a:p>
            <a:pPr lvl="1">
              <a:buFont typeface="Wingdings" charset="2"/>
              <a:buChar char="§"/>
            </a:pPr>
            <a:r>
              <a:rPr lang="en-CA" sz="1600" dirty="0"/>
              <a:t> </a:t>
            </a:r>
            <a:r>
              <a:rPr lang="en-US" sz="1600" dirty="0"/>
              <a:t>Describe the common characteristics comprising the cybersecurity world</a:t>
            </a:r>
          </a:p>
          <a:p>
            <a:pPr>
              <a:buFont typeface="Wingdings" charset="2"/>
              <a:buChar char="§"/>
            </a:pPr>
            <a:r>
              <a:rPr lang="en-CA" dirty="0"/>
              <a:t>1.2 Cyber Criminals vs Cybersecurity Specialists</a:t>
            </a:r>
          </a:p>
          <a:p>
            <a:pPr lvl="1">
              <a:buFont typeface="Wingdings" charset="2"/>
              <a:buChar char="§"/>
            </a:pPr>
            <a:r>
              <a:rPr lang="en-CA" sz="1600" dirty="0"/>
              <a:t> </a:t>
            </a:r>
            <a:r>
              <a:rPr lang="en-US" sz="1600" dirty="0"/>
              <a:t>Differentiate the characteristics of cyber criminals and cybersecurity specialists</a:t>
            </a:r>
            <a:endParaRPr lang="en-CA" sz="1600" dirty="0"/>
          </a:p>
          <a:p>
            <a:pPr>
              <a:buFont typeface="Wingdings" charset="2"/>
              <a:buChar char="§"/>
            </a:pPr>
            <a:r>
              <a:rPr lang="en-CA" dirty="0"/>
              <a:t>1.3 Common Threats</a:t>
            </a:r>
          </a:p>
          <a:p>
            <a:pPr marL="576263" lvl="2" indent="-236538">
              <a:spcBef>
                <a:spcPct val="50000"/>
              </a:spcBef>
              <a:buFont typeface="Wingdings" charset="2"/>
              <a:buChar char="§"/>
            </a:pPr>
            <a:r>
              <a:rPr lang="en-US" sz="1600" dirty="0"/>
              <a:t>Compare how cybersecurity threats affect individuals, businesses, and organizations</a:t>
            </a:r>
          </a:p>
          <a:p>
            <a:pPr marL="236538" lvl="1" indent="-236538">
              <a:spcBef>
                <a:spcPct val="50000"/>
              </a:spcBef>
              <a:buFont typeface="Wingdings" charset="2"/>
              <a:buChar char="§"/>
            </a:pPr>
            <a:r>
              <a:rPr lang="en-US" sz="2400" dirty="0"/>
              <a:t>1.4 Spreading Cybersecurity Threats</a:t>
            </a:r>
          </a:p>
          <a:p>
            <a:pPr marL="576263" lvl="2" indent="-236538">
              <a:spcBef>
                <a:spcPct val="50000"/>
              </a:spcBef>
              <a:buFont typeface="Wingdings" charset="2"/>
              <a:buChar char="§"/>
            </a:pPr>
            <a:r>
              <a:rPr lang="en-US" sz="1600" dirty="0"/>
              <a:t>Analyze the factors that lead to the spread and growth of cybercrime</a:t>
            </a:r>
          </a:p>
          <a:p>
            <a:pPr marL="236538" lvl="1" indent="-236538">
              <a:spcBef>
                <a:spcPct val="50000"/>
              </a:spcBef>
              <a:buFont typeface="Wingdings" charset="2"/>
              <a:buChar char="§"/>
            </a:pPr>
            <a:r>
              <a:rPr lang="en-US" sz="2400" dirty="0"/>
              <a:t>1.5 Creating More Experts</a:t>
            </a:r>
          </a:p>
          <a:p>
            <a:pPr marL="576263" lvl="2" indent="-236538">
              <a:spcBef>
                <a:spcPct val="50000"/>
              </a:spcBef>
              <a:buFont typeface="Wingdings" charset="2"/>
              <a:buChar char="§"/>
            </a:pPr>
            <a:r>
              <a:rPr lang="en-US" sz="1600" dirty="0"/>
              <a:t>Analyze the organizations and efforts committed to expanding the cybersecurity workforce</a:t>
            </a:r>
          </a:p>
          <a:p>
            <a:pPr marL="236538" lvl="1" indent="-236538">
              <a:spcBef>
                <a:spcPct val="50000"/>
              </a:spcBef>
              <a:buFont typeface="Wingdings" charset="2"/>
              <a:buChar char="§"/>
            </a:pPr>
            <a:endParaRPr lang="en-CA" sz="2400" dirty="0"/>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a:defRPr/>
            </a:pPr>
            <a:r>
              <a:rPr lang="en-US" sz="2400" dirty="0"/>
              <a:t>1.1  </a:t>
            </a:r>
            <a:r>
              <a:rPr lang="en-US" sz="2400" dirty="0">
                <a:solidFill>
                  <a:schemeClr val="bg1"/>
                </a:solidFill>
                <a:latin typeface="Arial" pitchFamily="34" charset="0"/>
                <a:cs typeface="Arial" pitchFamily="34" charset="0"/>
              </a:rPr>
              <a:t>The Cybersecurity World</a:t>
            </a:r>
            <a:endParaRPr lang="en-US" dirty="0">
              <a:solidFill>
                <a:schemeClr val="bg1"/>
              </a:solidFill>
            </a:endParaRP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The Cybersecurity World</a:t>
            </a:r>
            <a:br>
              <a:rPr lang="en-US" dirty="0">
                <a:latin typeface="Arial" charset="0"/>
              </a:rPr>
            </a:br>
            <a:r>
              <a:rPr lang="en-US" dirty="0">
                <a:latin typeface="Arial" charset="0"/>
              </a:rPr>
              <a:t>Cybersecurity Domains</a:t>
            </a:r>
          </a:p>
        </p:txBody>
      </p:sp>
      <p:sp>
        <p:nvSpPr>
          <p:cNvPr id="2" name="Content Placeholder 1"/>
          <p:cNvSpPr>
            <a:spLocks noGrp="1"/>
          </p:cNvSpPr>
          <p:nvPr>
            <p:ph idx="1"/>
          </p:nvPr>
        </p:nvSpPr>
        <p:spPr>
          <a:xfrm>
            <a:off x="213109" y="1539502"/>
            <a:ext cx="5698593" cy="4786870"/>
          </a:xfrm>
        </p:spPr>
        <p:txBody>
          <a:bodyPr/>
          <a:lstStyle/>
          <a:p>
            <a:r>
              <a:rPr lang="en-US" sz="2000" dirty="0"/>
              <a:t>Websites and Power of Data</a:t>
            </a:r>
          </a:p>
          <a:p>
            <a:pPr marL="742950" lvl="1" indent="-285750">
              <a:buFont typeface="Arial" panose="020B0604020202020204" pitchFamily="34" charset="0"/>
              <a:buChar char="•"/>
            </a:pPr>
            <a:r>
              <a:rPr lang="en-US" sz="1600" dirty="0"/>
              <a:t>Great businesses have been created by collecting and harnessing the power of data and data analytics</a:t>
            </a:r>
          </a:p>
          <a:p>
            <a:pPr marL="742950" lvl="1" indent="-285750">
              <a:buFont typeface="Arial" panose="020B0604020202020204" pitchFamily="34" charset="0"/>
              <a:buChar char="•"/>
            </a:pPr>
            <a:r>
              <a:rPr lang="en-US" sz="1600" dirty="0"/>
              <a:t>These businesses have the responsibility to protect this data from misuse and unauthorized access</a:t>
            </a:r>
          </a:p>
          <a:p>
            <a:pPr marL="742950" lvl="1" indent="-285750">
              <a:buFont typeface="Arial" panose="020B0604020202020204" pitchFamily="34" charset="0"/>
              <a:buChar char="•"/>
            </a:pPr>
            <a:r>
              <a:rPr lang="en-US" sz="1600" dirty="0"/>
              <a:t>The growth of data has created great opportunities for cybersecurity specialists</a:t>
            </a:r>
          </a:p>
          <a:p>
            <a:r>
              <a:rPr lang="en-US" sz="2000" dirty="0"/>
              <a:t>Domains</a:t>
            </a:r>
          </a:p>
          <a:p>
            <a:pPr marL="742950" lvl="1" indent="-285750">
              <a:buFont typeface="Arial" panose="020B0604020202020204" pitchFamily="34" charset="0"/>
              <a:buChar char="•"/>
            </a:pPr>
            <a:r>
              <a:rPr lang="en-US" sz="1600" dirty="0"/>
              <a:t>Business large and small have recognized the power of big data and data analytics</a:t>
            </a:r>
          </a:p>
          <a:p>
            <a:pPr marL="742950" lvl="1" indent="-285750">
              <a:buFont typeface="Arial" panose="020B0604020202020204" pitchFamily="34" charset="0"/>
              <a:buChar char="•"/>
            </a:pPr>
            <a:r>
              <a:rPr lang="en-US" sz="1600" dirty="0"/>
              <a:t>Organizations like Google, LinkedIn, Amazon provide important services and opportunity for their customers</a:t>
            </a:r>
          </a:p>
          <a:p>
            <a:pPr marL="742950" lvl="1" indent="-285750">
              <a:buFont typeface="Arial" panose="020B0604020202020204" pitchFamily="34" charset="0"/>
              <a:buChar char="•"/>
            </a:pPr>
            <a:r>
              <a:rPr lang="en-US" sz="1600" dirty="0"/>
              <a:t>The growth in data collection and analytics poses great risks to individuals and modern life if precautions are not taken to protect sensitive data from criminals or others who have intent to harm</a:t>
            </a:r>
          </a:p>
        </p:txBody>
      </p:sp>
      <p:pic>
        <p:nvPicPr>
          <p:cNvPr id="3" name="Picture 2"/>
          <p:cNvPicPr>
            <a:picLocks noChangeAspect="1"/>
          </p:cNvPicPr>
          <p:nvPr/>
        </p:nvPicPr>
        <p:blipFill>
          <a:blip r:embed="rId3"/>
          <a:stretch>
            <a:fillRect/>
          </a:stretch>
        </p:blipFill>
        <p:spPr>
          <a:xfrm>
            <a:off x="6584809" y="2338753"/>
            <a:ext cx="2216260" cy="2365349"/>
          </a:xfrm>
          <a:prstGeom prst="rect">
            <a:avLst/>
          </a:prstGeom>
        </p:spPr>
      </p:pic>
    </p:spTree>
    <p:extLst>
      <p:ext uri="{BB962C8B-B14F-4D97-AF65-F5344CB8AC3E}">
        <p14:creationId xmlns:p14="http://schemas.microsoft.com/office/powerpoint/2010/main" val="1534168903"/>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13109" y="455938"/>
            <a:ext cx="8772157" cy="838200"/>
          </a:xfrm>
        </p:spPr>
        <p:txBody>
          <a:bodyPr/>
          <a:lstStyle/>
          <a:p>
            <a:pPr eaLnBrk="1" hangingPunct="1"/>
            <a:r>
              <a:rPr lang="en-US" sz="1800" dirty="0">
                <a:latin typeface="Arial" charset="0"/>
              </a:rPr>
              <a:t>The Cybersecurity World</a:t>
            </a:r>
            <a:br>
              <a:rPr lang="en-US" dirty="0">
                <a:latin typeface="Arial" charset="0"/>
              </a:rPr>
            </a:br>
            <a:r>
              <a:rPr lang="en-US" dirty="0">
                <a:latin typeface="Arial" charset="0"/>
              </a:rPr>
              <a:t>Cybersecurity Domains (Cont.)</a:t>
            </a:r>
          </a:p>
        </p:txBody>
      </p:sp>
      <p:sp>
        <p:nvSpPr>
          <p:cNvPr id="2" name="Content Placeholder 1"/>
          <p:cNvSpPr>
            <a:spLocks noGrp="1"/>
          </p:cNvSpPr>
          <p:nvPr>
            <p:ph idx="1"/>
          </p:nvPr>
        </p:nvSpPr>
        <p:spPr>
          <a:xfrm>
            <a:off x="213109" y="1539502"/>
            <a:ext cx="5698593" cy="4786870"/>
          </a:xfrm>
        </p:spPr>
        <p:txBody>
          <a:bodyPr/>
          <a:lstStyle/>
          <a:p>
            <a:r>
              <a:rPr lang="en-US" sz="1800" dirty="0"/>
              <a:t>Cyber experts now have the technology to track worldwide weather trends, monitor the oceans, and track the movement and behavior of people, animals and objects in real time.</a:t>
            </a:r>
          </a:p>
          <a:p>
            <a:r>
              <a:rPr lang="en-US" sz="1800" dirty="0"/>
              <a:t>New technologies, such as Geospatial Information Systems (GIS) and the Internet of Everything (IoE), have emerged.  Each depends on collecting and analyzing tremendous amounts of data.</a:t>
            </a:r>
          </a:p>
          <a:p>
            <a:r>
              <a:rPr lang="en-US" sz="1800" dirty="0"/>
              <a:t>This growing collection of data can help people save energy, improve efficiencies, and reduce safety risks. </a:t>
            </a:r>
          </a:p>
        </p:txBody>
      </p:sp>
      <p:pic>
        <p:nvPicPr>
          <p:cNvPr id="4" name="Picture 3"/>
          <p:cNvPicPr>
            <a:picLocks noChangeAspect="1"/>
          </p:cNvPicPr>
          <p:nvPr/>
        </p:nvPicPr>
        <p:blipFill>
          <a:blip r:embed="rId3"/>
          <a:stretch>
            <a:fillRect/>
          </a:stretch>
        </p:blipFill>
        <p:spPr>
          <a:xfrm>
            <a:off x="6074961" y="4106007"/>
            <a:ext cx="2756545" cy="1772749"/>
          </a:xfrm>
          <a:prstGeom prst="rect">
            <a:avLst/>
          </a:prstGeom>
        </p:spPr>
      </p:pic>
    </p:spTree>
    <p:extLst>
      <p:ext uri="{BB962C8B-B14F-4D97-AF65-F5344CB8AC3E}">
        <p14:creationId xmlns:p14="http://schemas.microsoft.com/office/powerpoint/2010/main" val="2108388080"/>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48902" cy="1481138"/>
          </a:xfrm>
        </p:spPr>
        <p:txBody>
          <a:bodyPr/>
          <a:lstStyle/>
          <a:p>
            <a:pPr eaLnBrk="1" hangingPunct="1"/>
            <a:r>
              <a:rPr lang="en-US" sz="2400" dirty="0"/>
              <a:t>1.2  Cybersecurity Criminals versus Cybersecurity Specialists</a:t>
            </a:r>
          </a:p>
        </p:txBody>
      </p:sp>
    </p:spTree>
    <p:extLst>
      <p:ext uri="{BB962C8B-B14F-4D97-AF65-F5344CB8AC3E}">
        <p14:creationId xmlns:p14="http://schemas.microsoft.com/office/powerpoint/2010/main" val="1077898608"/>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Cybersecurity Criminals vs Cybersecurity Specialists</a:t>
            </a:r>
            <a:br>
              <a:rPr lang="en-US" sz="1800" kern="1200" dirty="0">
                <a:solidFill>
                  <a:schemeClr val="tx1"/>
                </a:solidFill>
                <a:latin typeface="Arial" charset="0"/>
              </a:rPr>
            </a:br>
            <a:r>
              <a:rPr lang="en-US" dirty="0">
                <a:latin typeface="Arial" charset="0"/>
              </a:rPr>
              <a:t>Cybersecurity Criminals</a:t>
            </a:r>
          </a:p>
        </p:txBody>
      </p:sp>
      <p:sp>
        <p:nvSpPr>
          <p:cNvPr id="2" name="Content Placeholder 1"/>
          <p:cNvSpPr>
            <a:spLocks noGrp="1"/>
          </p:cNvSpPr>
          <p:nvPr>
            <p:ph idx="1"/>
          </p:nvPr>
        </p:nvSpPr>
        <p:spPr>
          <a:xfrm>
            <a:off x="213110" y="1254276"/>
            <a:ext cx="5550127" cy="4786870"/>
          </a:xfrm>
        </p:spPr>
        <p:txBody>
          <a:bodyPr/>
          <a:lstStyle/>
          <a:p>
            <a:r>
              <a:rPr lang="en-US" sz="1800" b="1" dirty="0"/>
              <a:t>Hackers</a:t>
            </a:r>
            <a:r>
              <a:rPr lang="en-US" sz="1800" dirty="0"/>
              <a:t> – This group of criminals breaks into computers or networks to gain access for various reasons. </a:t>
            </a:r>
          </a:p>
          <a:p>
            <a:pPr lvl="1"/>
            <a:r>
              <a:rPr lang="en-US" sz="1600" b="1" i="1" dirty="0"/>
              <a:t>White hat </a:t>
            </a:r>
            <a:r>
              <a:rPr lang="en-US" sz="1600" dirty="0"/>
              <a:t>attackers break into networks or computer systems to discover weaknesses in order to improve the security of these systems. </a:t>
            </a:r>
          </a:p>
          <a:p>
            <a:pPr lvl="1"/>
            <a:r>
              <a:rPr lang="en-US" sz="1600" b="1" i="1" dirty="0"/>
              <a:t>Gray hat </a:t>
            </a:r>
            <a:r>
              <a:rPr lang="en-US" sz="1600" dirty="0"/>
              <a:t>attackers are somewhere between white and black hat attackers. The gray hat attackers may find a vulnerability and report it to the owners of the system if that action coincides with their agenda.</a:t>
            </a:r>
          </a:p>
          <a:p>
            <a:pPr lvl="1"/>
            <a:r>
              <a:rPr lang="en-US" sz="1600" b="1" i="1" dirty="0"/>
              <a:t>Black hat </a:t>
            </a:r>
            <a:r>
              <a:rPr lang="en-US" sz="1600" dirty="0"/>
              <a:t>attackers are unethical criminals who violate computer and network security for personal gain, or for malicious reasons, such as attacking networks. </a:t>
            </a:r>
          </a:p>
        </p:txBody>
      </p:sp>
      <p:pic>
        <p:nvPicPr>
          <p:cNvPr id="3" name="Picture 2"/>
          <p:cNvPicPr>
            <a:picLocks noChangeAspect="1"/>
          </p:cNvPicPr>
          <p:nvPr/>
        </p:nvPicPr>
        <p:blipFill>
          <a:blip r:embed="rId3"/>
          <a:stretch>
            <a:fillRect/>
          </a:stretch>
        </p:blipFill>
        <p:spPr>
          <a:xfrm>
            <a:off x="6097362" y="1732085"/>
            <a:ext cx="2628270" cy="2394438"/>
          </a:xfrm>
          <a:prstGeom prst="rect">
            <a:avLst/>
          </a:prstGeom>
        </p:spPr>
      </p:pic>
    </p:spTree>
    <p:extLst>
      <p:ext uri="{BB962C8B-B14F-4D97-AF65-F5344CB8AC3E}">
        <p14:creationId xmlns:p14="http://schemas.microsoft.com/office/powerpoint/2010/main" val="3727217048"/>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Cybersecurity Criminals versus Cybersecurity Specialists</a:t>
            </a:r>
            <a:br>
              <a:rPr lang="en-US" sz="1800" kern="1200" dirty="0">
                <a:solidFill>
                  <a:schemeClr val="tx1"/>
                </a:solidFill>
                <a:latin typeface="Arial" charset="0"/>
              </a:rPr>
            </a:br>
            <a:r>
              <a:rPr lang="en-US" dirty="0">
                <a:latin typeface="Arial" charset="0"/>
              </a:rPr>
              <a:t>Cybersecurity Criminals (Cont.)</a:t>
            </a:r>
          </a:p>
        </p:txBody>
      </p:sp>
      <p:sp>
        <p:nvSpPr>
          <p:cNvPr id="2" name="Content Placeholder 1"/>
          <p:cNvSpPr>
            <a:spLocks noGrp="1"/>
          </p:cNvSpPr>
          <p:nvPr>
            <p:ph idx="1"/>
          </p:nvPr>
        </p:nvSpPr>
        <p:spPr>
          <a:xfrm>
            <a:off x="213110" y="1254276"/>
            <a:ext cx="7242767" cy="4786870"/>
          </a:xfrm>
        </p:spPr>
        <p:txBody>
          <a:bodyPr/>
          <a:lstStyle/>
          <a:p>
            <a:pPr marL="0" indent="0">
              <a:buNone/>
            </a:pPr>
            <a:r>
              <a:rPr lang="en-US" sz="1800" dirty="0"/>
              <a:t>Criminals come in many different forms. Each have their own motives:</a:t>
            </a:r>
          </a:p>
          <a:p>
            <a:r>
              <a:rPr lang="en-US" sz="1800" b="1" dirty="0"/>
              <a:t>Script Kiddies </a:t>
            </a:r>
            <a:r>
              <a:rPr lang="en-US" sz="1800" dirty="0"/>
              <a:t>- Teenagers or hobbyists mostly limited to pranks and vandalism, have little or no skill, often using existing tools or instructions found on the Internet to launch attacks. </a:t>
            </a:r>
          </a:p>
          <a:p>
            <a:r>
              <a:rPr lang="en-US" sz="1800" b="1" dirty="0"/>
              <a:t>Vulnerability Brokers </a:t>
            </a:r>
            <a:r>
              <a:rPr lang="en-US" sz="1800" dirty="0"/>
              <a:t>- Grey hat hackers who attempt to discover exploits and report them to vendors, sometimes for prizes or rewards.</a:t>
            </a:r>
          </a:p>
          <a:p>
            <a:r>
              <a:rPr lang="en-US" sz="1800" b="1" dirty="0"/>
              <a:t>Hacktivists -</a:t>
            </a:r>
            <a:r>
              <a:rPr lang="en-US" sz="1800" dirty="0"/>
              <a:t> Grey hat hackers who rally and protest against different political and social ideas. Hacktivists publicly protest against organizations or governments by posting articles, videos, leaking sensitive information, and performing distributed denial of service (DDoS) attacks.</a:t>
            </a:r>
          </a:p>
        </p:txBody>
      </p:sp>
    </p:spTree>
    <p:extLst>
      <p:ext uri="{BB962C8B-B14F-4D97-AF65-F5344CB8AC3E}">
        <p14:creationId xmlns:p14="http://schemas.microsoft.com/office/powerpoint/2010/main" val="1083447691"/>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Cybersecurity Criminals versus Cybersecurity Specialists</a:t>
            </a:r>
            <a:br>
              <a:rPr lang="en-US" sz="1800" kern="1200" dirty="0">
                <a:solidFill>
                  <a:schemeClr val="tx1"/>
                </a:solidFill>
                <a:latin typeface="Arial" charset="0"/>
              </a:rPr>
            </a:br>
            <a:r>
              <a:rPr lang="en-US" dirty="0">
                <a:latin typeface="Arial" charset="0"/>
              </a:rPr>
              <a:t>Cybersecurity Criminals (Cont.)</a:t>
            </a:r>
          </a:p>
        </p:txBody>
      </p:sp>
      <p:sp>
        <p:nvSpPr>
          <p:cNvPr id="2" name="Content Placeholder 1"/>
          <p:cNvSpPr>
            <a:spLocks noGrp="1"/>
          </p:cNvSpPr>
          <p:nvPr>
            <p:ph idx="1"/>
          </p:nvPr>
        </p:nvSpPr>
        <p:spPr>
          <a:xfrm>
            <a:off x="213110" y="1254276"/>
            <a:ext cx="7506536" cy="4786870"/>
          </a:xfrm>
        </p:spPr>
        <p:txBody>
          <a:bodyPr/>
          <a:lstStyle/>
          <a:p>
            <a:pPr marL="0" indent="0">
              <a:buNone/>
            </a:pPr>
            <a:r>
              <a:rPr lang="en-US" sz="1800" dirty="0"/>
              <a:t>Criminals come in many different forms. Each have their own motives:</a:t>
            </a:r>
          </a:p>
          <a:p>
            <a:r>
              <a:rPr lang="en-US" sz="1800" b="1" dirty="0"/>
              <a:t>Cyber Criminals </a:t>
            </a:r>
            <a:r>
              <a:rPr lang="en-US" sz="1800" dirty="0"/>
              <a:t>- These are black hat hackers who are either self-employed or working for large cybercrime organizations. Each year, cyber criminals are responsible for stealing billions of dollars from consumers and businesses.</a:t>
            </a:r>
          </a:p>
          <a:p>
            <a:r>
              <a:rPr lang="en-US" sz="1800" b="1" dirty="0"/>
              <a:t>State Sponsored Hackers - </a:t>
            </a:r>
            <a:r>
              <a:rPr lang="en-US" sz="1800" dirty="0"/>
              <a:t>Depending on a person’s perspective, these are either white hat or black hat hackers who steal government secrets, gather intelligence, and sabotage networks. Their targets are foreign governments, terrorist groups, and corporations. Most countries in the world participate to some degree in state-sponsored hacking.</a:t>
            </a:r>
          </a:p>
        </p:txBody>
      </p:sp>
    </p:spTree>
    <p:extLst>
      <p:ext uri="{BB962C8B-B14F-4D97-AF65-F5344CB8AC3E}">
        <p14:creationId xmlns:p14="http://schemas.microsoft.com/office/powerpoint/2010/main" val="2666405247"/>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10" y="1505946"/>
            <a:ext cx="6609721" cy="4786870"/>
          </a:xfrm>
        </p:spPr>
        <p:txBody>
          <a:bodyPr/>
          <a:lstStyle/>
          <a:p>
            <a:pPr marL="0" indent="0">
              <a:buNone/>
            </a:pPr>
            <a:r>
              <a:rPr lang="en-US" sz="1600" dirty="0"/>
              <a:t>Thwarting the cyber criminals is a difficult task, company, government and international organizations have begun to take coordinated actions to limit or fend off cyber criminals. The coordinated actions include:</a:t>
            </a:r>
            <a:endParaRPr lang="en-US" sz="1600" b="1" dirty="0"/>
          </a:p>
          <a:p>
            <a:pPr marL="171450" indent="-171450">
              <a:buFont typeface="Arial" panose="020B0604020202020204" pitchFamily="34" charset="0"/>
              <a:buChar char="•"/>
            </a:pPr>
            <a:r>
              <a:rPr lang="en-US" sz="1600" b="1" dirty="0"/>
              <a:t>Vulnerability Database</a:t>
            </a:r>
            <a:r>
              <a:rPr lang="en-US" sz="1600" dirty="0"/>
              <a:t>: The Nation Common Vulnerabilities and Exposures (CVE) database is an example of the development of a national database. The CVE National Database was developed to provide a publicly available database of all know vulnerabilities. </a:t>
            </a:r>
            <a:r>
              <a:rPr lang="en-US" sz="1600" dirty="0">
                <a:hlinkClick r:id="rId3"/>
              </a:rPr>
              <a:t>http://www.cvedetails.com/</a:t>
            </a:r>
            <a:endParaRPr lang="en-US" sz="1600" dirty="0"/>
          </a:p>
          <a:p>
            <a:pPr marL="171450" indent="-171450">
              <a:buFont typeface="Arial" panose="020B0604020202020204" pitchFamily="34" charset="0"/>
              <a:buChar char="•"/>
            </a:pPr>
            <a:r>
              <a:rPr lang="en-US" sz="1600" b="1" dirty="0"/>
              <a:t>Early Warning Systems</a:t>
            </a:r>
            <a:r>
              <a:rPr lang="en-US" sz="1600" dirty="0"/>
              <a:t>: The Honeynet project is an example of creating Early Warning Systems. The project provides a HoneyMap which displays real-time visualization of attacks. </a:t>
            </a:r>
            <a:r>
              <a:rPr lang="en-US" sz="1600" dirty="0">
                <a:hlinkClick r:id="rId4"/>
              </a:rPr>
              <a:t>https://www.honeynet.org/node/960</a:t>
            </a:r>
            <a:endParaRPr lang="en-US" sz="1600" dirty="0"/>
          </a:p>
          <a:p>
            <a:pPr marL="171450" indent="-171450">
              <a:buFont typeface="Arial" panose="020B0604020202020204" pitchFamily="34" charset="0"/>
              <a:buChar char="•"/>
            </a:pPr>
            <a:r>
              <a:rPr lang="en-US" sz="1600" b="1" dirty="0"/>
              <a:t>Share Cyber Intelligence</a:t>
            </a:r>
            <a:r>
              <a:rPr lang="en-US" sz="1600" dirty="0"/>
              <a:t>: InfraGard is an example of wide spread sharing of cyber intelligence. The InfraGard program is a partnership between the and the private sector. The participants are dedicated to sharing information and intelligence to prevent hostile cyberattacks. </a:t>
            </a:r>
            <a:r>
              <a:rPr lang="en-US" sz="1600" dirty="0">
                <a:hlinkClick r:id="rId5"/>
              </a:rPr>
              <a:t>https://www.infragard.org/</a:t>
            </a:r>
            <a:endParaRPr lang="en-US" sz="1600" dirty="0"/>
          </a:p>
        </p:txBody>
      </p:sp>
      <p:sp>
        <p:nvSpPr>
          <p:cNvPr id="5" name="Rectangle 2"/>
          <p:cNvSpPr txBox="1">
            <a:spLocks noChangeArrowheads="1"/>
          </p:cNvSpPr>
          <p:nvPr/>
        </p:nvSpPr>
        <p:spPr bwMode="auto">
          <a:xfrm>
            <a:off x="0" y="4578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eaLnBrk="1" hangingPunct="1"/>
            <a:r>
              <a:rPr lang="en-US" sz="1800" kern="0" dirty="0">
                <a:latin typeface="Arial" charset="0"/>
              </a:rPr>
              <a:t>Cybersecurity Criminals versus Cybersecurity Specialists</a:t>
            </a:r>
            <a:br>
              <a:rPr lang="en-US" sz="1800" kern="1200" dirty="0">
                <a:solidFill>
                  <a:schemeClr val="tx1"/>
                </a:solidFill>
                <a:latin typeface="Arial" charset="0"/>
              </a:rPr>
            </a:br>
            <a:r>
              <a:rPr lang="en-US" kern="0" dirty="0">
                <a:latin typeface="Arial" charset="0"/>
              </a:rPr>
              <a:t>Cybersecurity Specialists</a:t>
            </a:r>
          </a:p>
        </p:txBody>
      </p:sp>
    </p:spTree>
    <p:extLst>
      <p:ext uri="{BB962C8B-B14F-4D97-AF65-F5344CB8AC3E}">
        <p14:creationId xmlns:p14="http://schemas.microsoft.com/office/powerpoint/2010/main" val="2271316055"/>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10" y="1505946"/>
            <a:ext cx="5018313" cy="4786870"/>
          </a:xfrm>
        </p:spPr>
        <p:txBody>
          <a:bodyPr/>
          <a:lstStyle/>
          <a:p>
            <a:pPr marL="171450" indent="-171450">
              <a:buFont typeface="Arial" panose="020B0604020202020204" pitchFamily="34" charset="0"/>
              <a:buChar char="•"/>
            </a:pPr>
            <a:r>
              <a:rPr lang="en-US" sz="1600" b="1" dirty="0"/>
              <a:t>ISM Standards</a:t>
            </a:r>
            <a:r>
              <a:rPr lang="en-US" sz="1600" dirty="0"/>
              <a:t>: The ISO 27000 standards are an example of Information Security Management Standards. The standards provide a framework for implementing cybersecurity measures within an organization. </a:t>
            </a:r>
            <a:r>
              <a:rPr lang="en-US" sz="1600" dirty="0">
                <a:hlinkClick r:id="rId3"/>
              </a:rPr>
              <a:t>http://www.27000.org/</a:t>
            </a:r>
            <a:endParaRPr lang="en-US" sz="1600" dirty="0"/>
          </a:p>
          <a:p>
            <a:pPr marL="171450" indent="-171450">
              <a:buFont typeface="Arial" panose="020B0604020202020204" pitchFamily="34" charset="0"/>
              <a:buChar char="•"/>
            </a:pPr>
            <a:r>
              <a:rPr lang="en-US" sz="1600" b="1" dirty="0"/>
              <a:t>New Laws</a:t>
            </a:r>
            <a:r>
              <a:rPr lang="en-US" sz="1600" dirty="0"/>
              <a:t>: The ISACA group track law enacted related to cyber security. These laws can address individual privacy to protection of intellectual property. Examples of these laws include: Cybersecurity Act, Federal Exchange Data Breach Notification Act and the  Data Accountability and Trust Act.  </a:t>
            </a:r>
            <a:r>
              <a:rPr lang="en-US" sz="1600" dirty="0">
                <a:hlinkClick r:id="rId4"/>
              </a:rPr>
              <a:t>http://www.isaca.org/cyber/pages/cybersecuritylegislation.aspx</a:t>
            </a:r>
            <a:endParaRPr lang="en-US" sz="1600" dirty="0"/>
          </a:p>
        </p:txBody>
      </p:sp>
      <p:pic>
        <p:nvPicPr>
          <p:cNvPr id="3" name="Picture 2"/>
          <p:cNvPicPr>
            <a:picLocks noChangeAspect="1"/>
          </p:cNvPicPr>
          <p:nvPr/>
        </p:nvPicPr>
        <p:blipFill>
          <a:blip r:embed="rId5"/>
          <a:stretch>
            <a:fillRect/>
          </a:stretch>
        </p:blipFill>
        <p:spPr>
          <a:xfrm>
            <a:off x="5514519" y="2866292"/>
            <a:ext cx="3191695" cy="3283194"/>
          </a:xfrm>
          <a:prstGeom prst="rect">
            <a:avLst/>
          </a:prstGeom>
        </p:spPr>
      </p:pic>
      <p:sp>
        <p:nvSpPr>
          <p:cNvPr id="6" name="TextBox 5"/>
          <p:cNvSpPr txBox="1"/>
          <p:nvPr/>
        </p:nvSpPr>
        <p:spPr>
          <a:xfrm>
            <a:off x="5514519" y="1631515"/>
            <a:ext cx="3191695" cy="757130"/>
          </a:xfrm>
          <a:prstGeom prst="rect">
            <a:avLst/>
          </a:prstGeom>
          <a:noFill/>
        </p:spPr>
        <p:txBody>
          <a:bodyPr wrap="square" rtlCol="0">
            <a:spAutoFit/>
          </a:bodyPr>
          <a:lstStyle/>
          <a:p>
            <a:r>
              <a:rPr lang="en-US" dirty="0"/>
              <a:t>Tools for Thwarting Cybercrime</a:t>
            </a:r>
          </a:p>
        </p:txBody>
      </p:sp>
      <p:sp>
        <p:nvSpPr>
          <p:cNvPr id="7" name="Rectangle 2"/>
          <p:cNvSpPr txBox="1">
            <a:spLocks noChangeArrowheads="1"/>
          </p:cNvSpPr>
          <p:nvPr/>
        </p:nvSpPr>
        <p:spPr bwMode="auto">
          <a:xfrm>
            <a:off x="0" y="4578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eaLnBrk="1" hangingPunct="1"/>
            <a:r>
              <a:rPr lang="en-US" sz="1800" kern="0" dirty="0">
                <a:latin typeface="Arial" charset="0"/>
              </a:rPr>
              <a:t>Cybersecurity Criminals versus Cybersecurity Specialists</a:t>
            </a:r>
            <a:br>
              <a:rPr lang="en-US" sz="1800" kern="1200" dirty="0">
                <a:solidFill>
                  <a:schemeClr val="tx1"/>
                </a:solidFill>
                <a:latin typeface="Arial" charset="0"/>
              </a:rPr>
            </a:br>
            <a:r>
              <a:rPr lang="en-US" kern="0" dirty="0">
                <a:latin typeface="Arial" charset="0"/>
              </a:rPr>
              <a:t>Cybersecurity Specialists (Cont.)</a:t>
            </a:r>
          </a:p>
        </p:txBody>
      </p:sp>
    </p:spTree>
    <p:extLst>
      <p:ext uri="{BB962C8B-B14F-4D97-AF65-F5344CB8AC3E}">
        <p14:creationId xmlns:p14="http://schemas.microsoft.com/office/powerpoint/2010/main" val="1356819784"/>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1.3  Common Threats</a:t>
            </a:r>
          </a:p>
        </p:txBody>
      </p:sp>
    </p:spTree>
    <p:extLst>
      <p:ext uri="{BB962C8B-B14F-4D97-AF65-F5344CB8AC3E}">
        <p14:creationId xmlns:p14="http://schemas.microsoft.com/office/powerpoint/2010/main" val="814020540"/>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Common Threats</a:t>
            </a:r>
            <a:br>
              <a:rPr lang="en-US" sz="1800" dirty="0">
                <a:latin typeface="Arial" charset="0"/>
              </a:rPr>
            </a:br>
            <a:r>
              <a:rPr lang="en-US" dirty="0">
                <a:latin typeface="Arial" charset="0"/>
              </a:rPr>
              <a:t>Threat Arenas</a:t>
            </a:r>
          </a:p>
        </p:txBody>
      </p:sp>
      <p:sp>
        <p:nvSpPr>
          <p:cNvPr id="2" name="Content Placeholder 1"/>
          <p:cNvSpPr>
            <a:spLocks noGrp="1"/>
          </p:cNvSpPr>
          <p:nvPr>
            <p:ph idx="1"/>
          </p:nvPr>
        </p:nvSpPr>
        <p:spPr>
          <a:xfrm>
            <a:off x="213110" y="1539502"/>
            <a:ext cx="6179302" cy="4786870"/>
          </a:xfrm>
        </p:spPr>
        <p:txBody>
          <a:bodyPr/>
          <a:lstStyle/>
          <a:p>
            <a:r>
              <a:rPr lang="en-US" sz="1600" dirty="0"/>
              <a:t>Cybersecurity specialists possess the insight to recognize the influence of data and harness that power to build great organizations, provide services and protect people from cyberattacks</a:t>
            </a:r>
          </a:p>
          <a:p>
            <a:r>
              <a:rPr lang="en-US" sz="1600" dirty="0"/>
              <a:t>Cybersecurity specialists recognize the threat that data poses if used against people</a:t>
            </a:r>
          </a:p>
          <a:p>
            <a:r>
              <a:rPr lang="en-US" sz="1600" dirty="0"/>
              <a:t>A cybersecurity threat is the possibility that a harmful event, such as an attack, will occur</a:t>
            </a:r>
          </a:p>
          <a:p>
            <a:r>
              <a:rPr lang="en-US" sz="1600" dirty="0"/>
              <a:t>Cyber vulnerability is a weakness that makes a target susceptible to an attack</a:t>
            </a:r>
          </a:p>
          <a:p>
            <a:r>
              <a:rPr lang="en-US" sz="1600" dirty="0"/>
              <a:t>Cyber threats are particularly dangerous to certain industries and the type of information they collect and protect</a:t>
            </a:r>
          </a:p>
          <a:p>
            <a:endParaRPr lang="en-US" sz="1600" dirty="0"/>
          </a:p>
        </p:txBody>
      </p:sp>
    </p:spTree>
    <p:extLst>
      <p:ext uri="{BB962C8B-B14F-4D97-AF65-F5344CB8AC3E}">
        <p14:creationId xmlns:p14="http://schemas.microsoft.com/office/powerpoint/2010/main" val="1874630823"/>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342706"/>
            <a:ext cx="6556968" cy="4786870"/>
          </a:xfrm>
        </p:spPr>
        <p:txBody>
          <a:bodyPr/>
          <a:lstStyle/>
          <a:p>
            <a:pPr marL="0" indent="0">
              <a:buNone/>
            </a:pPr>
            <a:r>
              <a:rPr lang="en-US" sz="1800" dirty="0"/>
              <a:t>The following examples are just a few sources of data that can come from established organizations:</a:t>
            </a:r>
          </a:p>
          <a:p>
            <a:r>
              <a:rPr lang="en-US" sz="1600" b="1" dirty="0"/>
              <a:t>Personal Information</a:t>
            </a:r>
          </a:p>
          <a:p>
            <a:r>
              <a:rPr lang="en-US" sz="1600" b="1" dirty="0"/>
              <a:t>Medical Records</a:t>
            </a:r>
            <a:endParaRPr lang="en-US" sz="1600" dirty="0"/>
          </a:p>
          <a:p>
            <a:r>
              <a:rPr lang="en-US" sz="1600" b="1" dirty="0"/>
              <a:t>Education Records</a:t>
            </a:r>
            <a:endParaRPr lang="en-US" sz="1600" dirty="0"/>
          </a:p>
          <a:p>
            <a:r>
              <a:rPr lang="en-US" sz="1600" b="1" dirty="0"/>
              <a:t>Employment and Financial Records</a:t>
            </a:r>
            <a:endParaRPr lang="en-US" sz="1600" dirty="0"/>
          </a:p>
          <a:p>
            <a:endParaRPr lang="en-US" sz="2000" dirty="0"/>
          </a:p>
          <a:p>
            <a:endParaRPr lang="en-US" sz="2000" dirty="0"/>
          </a:p>
          <a:p>
            <a:endParaRPr lang="en-US" dirty="0"/>
          </a:p>
        </p:txBody>
      </p:sp>
      <p:pic>
        <p:nvPicPr>
          <p:cNvPr id="3" name="Picture 2"/>
          <p:cNvPicPr>
            <a:picLocks noChangeAspect="1"/>
          </p:cNvPicPr>
          <p:nvPr/>
        </p:nvPicPr>
        <p:blipFill>
          <a:blip r:embed="rId3"/>
          <a:stretch>
            <a:fillRect/>
          </a:stretch>
        </p:blipFill>
        <p:spPr>
          <a:xfrm>
            <a:off x="4835769" y="2384852"/>
            <a:ext cx="3730869" cy="3854838"/>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pPr eaLnBrk="1" hangingPunct="1"/>
            <a:r>
              <a:rPr lang="en-US" sz="1800" dirty="0">
                <a:latin typeface="Arial" charset="0"/>
              </a:rPr>
              <a:t>Common Threats</a:t>
            </a:r>
            <a:br>
              <a:rPr lang="en-US" sz="1800" dirty="0">
                <a:latin typeface="Arial" charset="0"/>
              </a:rPr>
            </a:br>
            <a:r>
              <a:rPr lang="en-US" dirty="0">
                <a:latin typeface="Arial" charset="0"/>
              </a:rPr>
              <a:t>Threat Arenas (Cont.)</a:t>
            </a:r>
          </a:p>
        </p:txBody>
      </p:sp>
    </p:spTree>
    <p:extLst>
      <p:ext uri="{BB962C8B-B14F-4D97-AF65-F5344CB8AC3E}">
        <p14:creationId xmlns:p14="http://schemas.microsoft.com/office/powerpoint/2010/main" val="3753679465"/>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342706"/>
            <a:ext cx="4306137" cy="4786870"/>
          </a:xfrm>
        </p:spPr>
        <p:txBody>
          <a:bodyPr/>
          <a:lstStyle/>
          <a:p>
            <a:pPr marL="0" indent="0">
              <a:buNone/>
            </a:pPr>
            <a:r>
              <a:rPr lang="en-US" sz="1600" dirty="0"/>
              <a:t>Network services like DNS, HTTP and Online Databases are prime targets for cyber criminals.</a:t>
            </a:r>
          </a:p>
          <a:p>
            <a:r>
              <a:rPr lang="en-US" sz="1600" dirty="0"/>
              <a:t>Criminals use packet-sniffing tools to capture data streams over a network. Packet sniffers work by monitoring and recording all information coming across a network. </a:t>
            </a:r>
          </a:p>
          <a:p>
            <a:r>
              <a:rPr lang="en-US" sz="1600" dirty="0"/>
              <a:t>Criminals can also use rogue devices, such as unsecured Wi-Fi access points. </a:t>
            </a:r>
          </a:p>
          <a:p>
            <a:r>
              <a:rPr lang="en-US" sz="1600" dirty="0"/>
              <a:t>Packet forgery (or packet injection) interferes with an established network communication by constructing packets to appear as if they are part of a communication.</a:t>
            </a:r>
          </a:p>
        </p:txBody>
      </p:sp>
      <p:pic>
        <p:nvPicPr>
          <p:cNvPr id="3" name="Picture 2"/>
          <p:cNvPicPr>
            <a:picLocks noChangeAspect="1"/>
          </p:cNvPicPr>
          <p:nvPr/>
        </p:nvPicPr>
        <p:blipFill>
          <a:blip r:embed="rId3"/>
          <a:stretch>
            <a:fillRect/>
          </a:stretch>
        </p:blipFill>
        <p:spPr>
          <a:xfrm>
            <a:off x="4743449" y="2189284"/>
            <a:ext cx="3996104" cy="2664069"/>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pPr eaLnBrk="1" hangingPunct="1"/>
            <a:r>
              <a:rPr lang="en-US" sz="1800" dirty="0">
                <a:latin typeface="Arial" charset="0"/>
              </a:rPr>
              <a:t>Common Threats</a:t>
            </a:r>
            <a:br>
              <a:rPr lang="en-US" sz="1800" dirty="0">
                <a:latin typeface="Arial" charset="0"/>
              </a:rPr>
            </a:br>
            <a:r>
              <a:rPr lang="en-US" dirty="0">
                <a:latin typeface="Arial" charset="0"/>
              </a:rPr>
              <a:t>Threat Arenas (Cont.)</a:t>
            </a:r>
          </a:p>
        </p:txBody>
      </p:sp>
    </p:spTree>
    <p:extLst>
      <p:ext uri="{BB962C8B-B14F-4D97-AF65-F5344CB8AC3E}">
        <p14:creationId xmlns:p14="http://schemas.microsoft.com/office/powerpoint/2010/main" val="4147374663"/>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342706"/>
            <a:ext cx="5698593" cy="4786870"/>
          </a:xfrm>
        </p:spPr>
        <p:txBody>
          <a:bodyPr/>
          <a:lstStyle/>
          <a:p>
            <a:pPr marL="0" indent="0">
              <a:buNone/>
            </a:pPr>
            <a:r>
              <a:rPr lang="en-US" sz="1600" dirty="0"/>
              <a:t>Domains include:</a:t>
            </a:r>
          </a:p>
          <a:p>
            <a:pPr>
              <a:spcBef>
                <a:spcPts val="0"/>
              </a:spcBef>
            </a:pPr>
            <a:r>
              <a:rPr lang="en-US" sz="1600" dirty="0"/>
              <a:t>Manufacturing</a:t>
            </a:r>
          </a:p>
          <a:p>
            <a:pPr lvl="1">
              <a:spcBef>
                <a:spcPts val="0"/>
              </a:spcBef>
            </a:pPr>
            <a:r>
              <a:rPr lang="en-US" sz="1400" dirty="0"/>
              <a:t>Industry Controls</a:t>
            </a:r>
          </a:p>
          <a:p>
            <a:pPr lvl="1">
              <a:spcBef>
                <a:spcPts val="0"/>
              </a:spcBef>
            </a:pPr>
            <a:r>
              <a:rPr lang="en-US" sz="1400" dirty="0"/>
              <a:t>Automation</a:t>
            </a:r>
          </a:p>
          <a:p>
            <a:pPr lvl="1">
              <a:spcBef>
                <a:spcPts val="0"/>
              </a:spcBef>
            </a:pPr>
            <a:r>
              <a:rPr lang="en-US" sz="1400" dirty="0"/>
              <a:t>SCADA</a:t>
            </a:r>
          </a:p>
          <a:p>
            <a:pPr>
              <a:spcBef>
                <a:spcPts val="0"/>
              </a:spcBef>
            </a:pPr>
            <a:r>
              <a:rPr lang="en-US" sz="1600" dirty="0"/>
              <a:t>Energy Production and Distribution</a:t>
            </a:r>
          </a:p>
          <a:p>
            <a:pPr lvl="1">
              <a:spcBef>
                <a:spcPts val="0"/>
              </a:spcBef>
            </a:pPr>
            <a:r>
              <a:rPr lang="en-US" sz="1400" dirty="0"/>
              <a:t>Electrical Distribution and Smart Grid</a:t>
            </a:r>
          </a:p>
          <a:p>
            <a:pPr lvl="1">
              <a:spcBef>
                <a:spcPts val="0"/>
              </a:spcBef>
            </a:pPr>
            <a:r>
              <a:rPr lang="en-US" sz="1400" dirty="0"/>
              <a:t>Oil and Gas</a:t>
            </a:r>
          </a:p>
          <a:p>
            <a:pPr>
              <a:spcBef>
                <a:spcPts val="0"/>
              </a:spcBef>
            </a:pPr>
            <a:r>
              <a:rPr lang="en-US" sz="1600" dirty="0"/>
              <a:t>Communication </a:t>
            </a:r>
          </a:p>
          <a:p>
            <a:pPr lvl="1">
              <a:spcBef>
                <a:spcPts val="0"/>
              </a:spcBef>
            </a:pPr>
            <a:r>
              <a:rPr lang="en-US" sz="1400" dirty="0"/>
              <a:t>Phone</a:t>
            </a:r>
          </a:p>
          <a:p>
            <a:pPr lvl="1">
              <a:spcBef>
                <a:spcPts val="0"/>
              </a:spcBef>
            </a:pPr>
            <a:r>
              <a:rPr lang="en-US" sz="1400" dirty="0"/>
              <a:t>Email</a:t>
            </a:r>
          </a:p>
          <a:p>
            <a:pPr lvl="1">
              <a:spcBef>
                <a:spcPts val="0"/>
              </a:spcBef>
            </a:pPr>
            <a:r>
              <a:rPr lang="en-US" sz="1400" dirty="0"/>
              <a:t>Messaging</a:t>
            </a:r>
          </a:p>
          <a:p>
            <a:pPr>
              <a:spcBef>
                <a:spcPts val="0"/>
              </a:spcBef>
            </a:pPr>
            <a:r>
              <a:rPr lang="en-US" sz="1600" dirty="0"/>
              <a:t>Transportation systems</a:t>
            </a:r>
          </a:p>
          <a:p>
            <a:pPr lvl="1">
              <a:spcBef>
                <a:spcPts val="0"/>
              </a:spcBef>
            </a:pPr>
            <a:r>
              <a:rPr lang="en-US" sz="1400" dirty="0"/>
              <a:t>Air Travel</a:t>
            </a:r>
          </a:p>
          <a:p>
            <a:pPr lvl="1">
              <a:spcBef>
                <a:spcPts val="0"/>
              </a:spcBef>
            </a:pPr>
            <a:r>
              <a:rPr lang="en-US" sz="1400" dirty="0"/>
              <a:t>Rail</a:t>
            </a:r>
          </a:p>
          <a:p>
            <a:pPr lvl="1">
              <a:spcBef>
                <a:spcPts val="0"/>
              </a:spcBef>
            </a:pPr>
            <a:r>
              <a:rPr lang="en-US" sz="1400" dirty="0"/>
              <a:t>Over the Road</a:t>
            </a:r>
          </a:p>
        </p:txBody>
      </p:sp>
      <p:pic>
        <p:nvPicPr>
          <p:cNvPr id="3" name="Picture 2"/>
          <p:cNvPicPr>
            <a:picLocks noChangeAspect="1"/>
          </p:cNvPicPr>
          <p:nvPr/>
        </p:nvPicPr>
        <p:blipFill>
          <a:blip r:embed="rId3"/>
          <a:stretch>
            <a:fillRect/>
          </a:stretch>
        </p:blipFill>
        <p:spPr>
          <a:xfrm>
            <a:off x="4082816" y="2074985"/>
            <a:ext cx="4764801" cy="3531468"/>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pPr eaLnBrk="1" hangingPunct="1"/>
            <a:r>
              <a:rPr lang="en-US" sz="1800" dirty="0">
                <a:latin typeface="Arial" charset="0"/>
              </a:rPr>
              <a:t>Common Threats</a:t>
            </a:r>
            <a:br>
              <a:rPr lang="en-US" sz="1800" dirty="0">
                <a:latin typeface="Arial" charset="0"/>
              </a:rPr>
            </a:br>
            <a:r>
              <a:rPr lang="en-US" dirty="0">
                <a:latin typeface="Arial" charset="0"/>
              </a:rPr>
              <a:t>Threat Arenas (Cont.)</a:t>
            </a:r>
          </a:p>
        </p:txBody>
      </p:sp>
    </p:spTree>
    <p:extLst>
      <p:ext uri="{BB962C8B-B14F-4D97-AF65-F5344CB8AC3E}">
        <p14:creationId xmlns:p14="http://schemas.microsoft.com/office/powerpoint/2010/main" val="1272893577"/>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342705"/>
            <a:ext cx="6187691" cy="4917417"/>
          </a:xfrm>
        </p:spPr>
        <p:txBody>
          <a:bodyPr/>
          <a:lstStyle/>
          <a:p>
            <a:r>
              <a:rPr lang="en-US" sz="1600" dirty="0"/>
              <a:t>On a personal level, everyone needs to safeguard his or her identity, data, and computing devices. </a:t>
            </a:r>
          </a:p>
          <a:p>
            <a:r>
              <a:rPr lang="en-US" sz="1600" dirty="0"/>
              <a:t>At the corporate level, it is the employees’ responsibility to protect the organization’s reputation, data, and customers. </a:t>
            </a:r>
          </a:p>
          <a:p>
            <a:r>
              <a:rPr lang="en-US" sz="1600" dirty="0"/>
              <a:t>At the state level, national security and the citizens’ safety and well-being are at stake. </a:t>
            </a:r>
          </a:p>
          <a:p>
            <a:r>
              <a:rPr lang="en-US" sz="1600" dirty="0"/>
              <a:t>In the U.S., the National Security Agency (NSA) is responsible for intelligence collection and surveillance activities. </a:t>
            </a:r>
          </a:p>
          <a:p>
            <a:r>
              <a:rPr lang="en-US" sz="1600" dirty="0"/>
              <a:t>The efforts to protect people’s way of life often conflicts with their right to privacy. </a:t>
            </a:r>
          </a:p>
          <a:p>
            <a:endParaRPr lang="en-US" sz="1800" dirty="0"/>
          </a:p>
        </p:txBody>
      </p:sp>
      <p:pic>
        <p:nvPicPr>
          <p:cNvPr id="3" name="Picture 2"/>
          <p:cNvPicPr>
            <a:picLocks noChangeAspect="1"/>
          </p:cNvPicPr>
          <p:nvPr/>
        </p:nvPicPr>
        <p:blipFill>
          <a:blip r:embed="rId3"/>
          <a:stretch>
            <a:fillRect/>
          </a:stretch>
        </p:blipFill>
        <p:spPr>
          <a:xfrm>
            <a:off x="5029199" y="4092630"/>
            <a:ext cx="3696799" cy="2475956"/>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pPr eaLnBrk="1" hangingPunct="1"/>
            <a:r>
              <a:rPr lang="en-US" sz="1800" dirty="0">
                <a:latin typeface="Arial" charset="0"/>
              </a:rPr>
              <a:t>Common Threats</a:t>
            </a:r>
            <a:br>
              <a:rPr lang="en-US" sz="1800" dirty="0">
                <a:latin typeface="Arial" charset="0"/>
              </a:rPr>
            </a:br>
            <a:r>
              <a:rPr lang="en-US" dirty="0">
                <a:latin typeface="Arial" charset="0"/>
              </a:rPr>
              <a:t>Threat Arenas (Cont.)</a:t>
            </a:r>
          </a:p>
        </p:txBody>
      </p:sp>
    </p:spTree>
    <p:extLst>
      <p:ext uri="{BB962C8B-B14F-4D97-AF65-F5344CB8AC3E}">
        <p14:creationId xmlns:p14="http://schemas.microsoft.com/office/powerpoint/2010/main" val="2110507804"/>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1.4  Spreading Cybersecurity Threats</a:t>
            </a:r>
          </a:p>
        </p:txBody>
      </p:sp>
    </p:spTree>
    <p:extLst>
      <p:ext uri="{BB962C8B-B14F-4D97-AF65-F5344CB8AC3E}">
        <p14:creationId xmlns:p14="http://schemas.microsoft.com/office/powerpoint/2010/main" val="1232946051"/>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800" dirty="0">
                <a:latin typeface="Arial" charset="0"/>
              </a:rPr>
              <a:t>Spreading Cybersecurity Threats </a:t>
            </a:r>
            <a:br>
              <a:rPr lang="en-US" sz="1800" dirty="0">
                <a:latin typeface="Arial" charset="0"/>
              </a:rPr>
            </a:br>
            <a:r>
              <a:rPr lang="en-US" b="0" dirty="0"/>
              <a:t>How Threats Spread</a:t>
            </a:r>
          </a:p>
        </p:txBody>
      </p:sp>
      <p:sp>
        <p:nvSpPr>
          <p:cNvPr id="2" name="Content Placeholder 1"/>
          <p:cNvSpPr>
            <a:spLocks noGrp="1"/>
          </p:cNvSpPr>
          <p:nvPr>
            <p:ph idx="1"/>
          </p:nvPr>
        </p:nvSpPr>
        <p:spPr>
          <a:xfrm>
            <a:off x="274656" y="1232592"/>
            <a:ext cx="6842031" cy="4786870"/>
          </a:xfrm>
        </p:spPr>
        <p:txBody>
          <a:bodyPr/>
          <a:lstStyle/>
          <a:p>
            <a:pPr marL="0" indent="0">
              <a:buNone/>
            </a:pPr>
            <a:r>
              <a:rPr lang="en-US" sz="1600" dirty="0"/>
              <a:t>Attacks can originate from within an organization or from outside of the organization, as shown in the figure. </a:t>
            </a:r>
          </a:p>
          <a:p>
            <a:pPr marL="0" indent="0">
              <a:buNone/>
            </a:pPr>
            <a:r>
              <a:rPr lang="en-US" sz="1600" b="1" dirty="0"/>
              <a:t>Internal Security Threats </a:t>
            </a:r>
          </a:p>
          <a:p>
            <a:r>
              <a:rPr lang="en-US" sz="1600" dirty="0"/>
              <a:t>An internal user, such as an employee or contract partner, can accidently or intentionally</a:t>
            </a:r>
          </a:p>
          <a:p>
            <a:r>
              <a:rPr lang="en-US" sz="1600" dirty="0"/>
              <a:t>Internal threats have the potential to cause greater damage than external threats because internal users have direct access to the building and its infrastructure devices. Internal attackers typically have knowledge of the corporate network, its resources, and its confidential data. They may also have knowledge of security countermeasures, policies and higher levels of administrative privileges.</a:t>
            </a:r>
          </a:p>
          <a:p>
            <a:pPr marL="0" indent="0">
              <a:buNone/>
            </a:pPr>
            <a:r>
              <a:rPr lang="en-US" sz="1600" b="1" dirty="0"/>
              <a:t>External Security Threats</a:t>
            </a:r>
            <a:endParaRPr lang="en-US" sz="1600" dirty="0"/>
          </a:p>
          <a:p>
            <a:r>
              <a:rPr lang="en-US" sz="1600" dirty="0"/>
              <a:t>External threats from amateurs or skilled attackers can exploit vulnerabilities in networked devices, or can use social engineering, such as trickery, to gain access. </a:t>
            </a:r>
          </a:p>
          <a:p>
            <a:r>
              <a:rPr lang="en-US" sz="1600" dirty="0"/>
              <a:t>External attacks exploit weaknesses or vulnerabilities to gain access to internal resources.</a:t>
            </a:r>
          </a:p>
          <a:p>
            <a:pPr marL="0" indent="0">
              <a:buNone/>
            </a:pPr>
            <a:endParaRPr lang="en-US" sz="1600" dirty="0"/>
          </a:p>
          <a:p>
            <a:endParaRPr lang="en-US" sz="1600" dirty="0"/>
          </a:p>
          <a:p>
            <a:endParaRPr lang="en-US" sz="1600" dirty="0"/>
          </a:p>
          <a:p>
            <a:endParaRPr lang="en-US" sz="1800" dirty="0"/>
          </a:p>
        </p:txBody>
      </p:sp>
    </p:spTree>
    <p:extLst>
      <p:ext uri="{BB962C8B-B14F-4D97-AF65-F5344CB8AC3E}">
        <p14:creationId xmlns:p14="http://schemas.microsoft.com/office/powerpoint/2010/main" val="768346920"/>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4656" y="1232592"/>
            <a:ext cx="8040669" cy="4786870"/>
          </a:xfrm>
        </p:spPr>
        <p:txBody>
          <a:bodyPr/>
          <a:lstStyle/>
          <a:p>
            <a:pPr marL="0" indent="0">
              <a:buNone/>
            </a:pPr>
            <a:r>
              <a:rPr lang="en-US" sz="1800" b="1" dirty="0"/>
              <a:t>Vulnerabilities of Mobile Devices </a:t>
            </a:r>
            <a:r>
              <a:rPr lang="en-US" sz="1800" dirty="0"/>
              <a:t>- In the past, employees typically used company-issued computers connected to a corporate LAN. </a:t>
            </a:r>
          </a:p>
          <a:p>
            <a:r>
              <a:rPr lang="en-US" sz="1800" dirty="0"/>
              <a:t>Today, mobile devices such as iPhones, smartphones, tablets, and thousands of other devices, are becoming powerful substitutes for, or additions to, the traditional PC. </a:t>
            </a:r>
          </a:p>
          <a:p>
            <a:r>
              <a:rPr lang="en-US" sz="1800" dirty="0"/>
              <a:t>More and more people are using these devices to access enterprise information. Bring Your Own Device (BYOD) is a growing trend. </a:t>
            </a:r>
          </a:p>
          <a:p>
            <a:r>
              <a:rPr lang="en-US" sz="1800" dirty="0"/>
              <a:t>The inability to centrally manage and update mobile devices poses a growing threat to organizations that allow employee mobile devices on their networks.</a:t>
            </a:r>
          </a:p>
        </p:txBody>
      </p:sp>
      <p:pic>
        <p:nvPicPr>
          <p:cNvPr id="3" name="Picture 2"/>
          <p:cNvPicPr>
            <a:picLocks noChangeAspect="1"/>
          </p:cNvPicPr>
          <p:nvPr/>
        </p:nvPicPr>
        <p:blipFill>
          <a:blip r:embed="rId3"/>
          <a:stretch>
            <a:fillRect/>
          </a:stretch>
        </p:blipFill>
        <p:spPr>
          <a:xfrm>
            <a:off x="5019674" y="4457433"/>
            <a:ext cx="3019425" cy="2048141"/>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r>
              <a:rPr lang="en-US" sz="1800" dirty="0">
                <a:latin typeface="Arial" charset="0"/>
              </a:rPr>
              <a:t>Spreading Cybersecurity Threats </a:t>
            </a:r>
            <a:br>
              <a:rPr lang="en-US" sz="1800" dirty="0">
                <a:latin typeface="Arial" charset="0"/>
              </a:rPr>
            </a:br>
            <a:r>
              <a:rPr lang="en-US" b="0" dirty="0"/>
              <a:t>How Threats Spread (Cont.)</a:t>
            </a:r>
          </a:p>
        </p:txBody>
      </p:sp>
    </p:spTree>
    <p:extLst>
      <p:ext uri="{BB962C8B-B14F-4D97-AF65-F5344CB8AC3E}">
        <p14:creationId xmlns:p14="http://schemas.microsoft.com/office/powerpoint/2010/main" val="3056280020"/>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4657" y="1232592"/>
            <a:ext cx="5745144" cy="4786870"/>
          </a:xfrm>
        </p:spPr>
        <p:txBody>
          <a:bodyPr/>
          <a:lstStyle/>
          <a:p>
            <a:r>
              <a:rPr lang="en-US" sz="1800" b="1" dirty="0"/>
              <a:t>Emergence Internet-of-Things </a:t>
            </a:r>
            <a:r>
              <a:rPr lang="en-US" sz="1800" dirty="0"/>
              <a:t>- The Internet of Things (IoT) is the collection of technologies that enable the connection of various devices to the Internet. </a:t>
            </a:r>
          </a:p>
          <a:p>
            <a:r>
              <a:rPr lang="en-US" sz="1800" dirty="0"/>
              <a:t>IoT technologies enable people to connect billions of devices to the Internet. These devices include appliances, locks, motors, and entertainment devices, to name just a few. </a:t>
            </a:r>
          </a:p>
          <a:p>
            <a:r>
              <a:rPr lang="en-US" sz="1800" dirty="0"/>
              <a:t>This technology affects the amount of data that needs protection. Users access these devices remotely, which increases the number of networks requiring protection.</a:t>
            </a:r>
          </a:p>
          <a:p>
            <a:r>
              <a:rPr lang="en-US" sz="1800" dirty="0"/>
              <a:t>With the emergence of IoT, there is much more data to be managed and secured. All of these connections, plus the expanded storage capacity and storage services offered through the Cloud and virtualization, has led to the exponential growth of data. </a:t>
            </a:r>
          </a:p>
        </p:txBody>
      </p:sp>
      <p:pic>
        <p:nvPicPr>
          <p:cNvPr id="4" name="Picture 3"/>
          <p:cNvPicPr>
            <a:picLocks noChangeAspect="1"/>
          </p:cNvPicPr>
          <p:nvPr/>
        </p:nvPicPr>
        <p:blipFill>
          <a:blip r:embed="rId3"/>
          <a:stretch>
            <a:fillRect/>
          </a:stretch>
        </p:blipFill>
        <p:spPr>
          <a:xfrm>
            <a:off x="6311129" y="2199658"/>
            <a:ext cx="2518545" cy="2852737"/>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r>
              <a:rPr lang="en-US" sz="1800" dirty="0">
                <a:latin typeface="Arial" charset="0"/>
              </a:rPr>
              <a:t>Spreading Cybersecurity Threats </a:t>
            </a:r>
            <a:br>
              <a:rPr lang="en-US" sz="1800" dirty="0">
                <a:latin typeface="Arial" charset="0"/>
              </a:rPr>
            </a:br>
            <a:r>
              <a:rPr lang="en-US" b="0" dirty="0"/>
              <a:t>How Threats Spread (Cont.)</a:t>
            </a:r>
          </a:p>
        </p:txBody>
      </p:sp>
    </p:spTree>
    <p:extLst>
      <p:ext uri="{BB962C8B-B14F-4D97-AF65-F5344CB8AC3E}">
        <p14:creationId xmlns:p14="http://schemas.microsoft.com/office/powerpoint/2010/main" val="1224795698"/>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4656" y="1232592"/>
            <a:ext cx="5297469" cy="4786870"/>
          </a:xfrm>
        </p:spPr>
        <p:txBody>
          <a:bodyPr/>
          <a:lstStyle/>
          <a:p>
            <a:pPr marL="0" indent="0">
              <a:buNone/>
            </a:pPr>
            <a:r>
              <a:rPr lang="en-US" sz="1800" b="1" dirty="0"/>
              <a:t>Impact of Big Data – </a:t>
            </a:r>
            <a:r>
              <a:rPr lang="en-US" sz="1800" dirty="0"/>
              <a:t>Big data is the result of data sets that are large and complex, making traditional data processing applications inadequate. Big data poses both challenges and opportunities based on three dimensions:</a:t>
            </a:r>
          </a:p>
          <a:p>
            <a:r>
              <a:rPr lang="en-US" sz="1800" dirty="0"/>
              <a:t>The volume or amount of data</a:t>
            </a:r>
          </a:p>
          <a:p>
            <a:r>
              <a:rPr lang="en-US" sz="1800" dirty="0"/>
              <a:t>The velocity or speed of data</a:t>
            </a:r>
          </a:p>
          <a:p>
            <a:r>
              <a:rPr lang="en-US" sz="1800" dirty="0"/>
              <a:t>The variety or range of data types and sources</a:t>
            </a:r>
          </a:p>
          <a:p>
            <a:pPr marL="0" indent="0">
              <a:buNone/>
            </a:pPr>
            <a:r>
              <a:rPr lang="en-US" sz="1800" dirty="0"/>
              <a:t>There are numerous examples of big corporate hacks in the news. As a result, enterprise systems require dramatic changes in security product designs and substantial upgrades to technologies and practices. Additionally, governments and industries are introducing more regulations and mandates that require better data protection and security controls to help guard big data.</a:t>
            </a:r>
          </a:p>
          <a:p>
            <a:endParaRPr lang="en-US" sz="1800" dirty="0"/>
          </a:p>
        </p:txBody>
      </p:sp>
      <p:pic>
        <p:nvPicPr>
          <p:cNvPr id="3" name="Picture 2"/>
          <p:cNvPicPr>
            <a:picLocks noChangeAspect="1"/>
          </p:cNvPicPr>
          <p:nvPr/>
        </p:nvPicPr>
        <p:blipFill>
          <a:blip r:embed="rId3"/>
          <a:stretch>
            <a:fillRect/>
          </a:stretch>
        </p:blipFill>
        <p:spPr>
          <a:xfrm>
            <a:off x="6200573" y="2181225"/>
            <a:ext cx="2586239" cy="3200400"/>
          </a:xfrm>
          <a:prstGeom prst="rect">
            <a:avLst/>
          </a:prstGeom>
        </p:spPr>
      </p:pic>
      <p:sp>
        <p:nvSpPr>
          <p:cNvPr id="6" name="Rectangle 2"/>
          <p:cNvSpPr>
            <a:spLocks noGrp="1" noChangeArrowheads="1"/>
          </p:cNvSpPr>
          <p:nvPr>
            <p:ph type="title"/>
          </p:nvPr>
        </p:nvSpPr>
        <p:spPr>
          <a:xfrm>
            <a:off x="193868" y="394392"/>
            <a:ext cx="8772157" cy="838200"/>
          </a:xfrm>
        </p:spPr>
        <p:txBody>
          <a:bodyPr/>
          <a:lstStyle/>
          <a:p>
            <a:r>
              <a:rPr lang="en-US" sz="1800" dirty="0">
                <a:latin typeface="Arial" charset="0"/>
              </a:rPr>
              <a:t>Spreading Cybersecurity Threats </a:t>
            </a:r>
            <a:br>
              <a:rPr lang="en-US" sz="1800" dirty="0">
                <a:latin typeface="Arial" charset="0"/>
              </a:rPr>
            </a:br>
            <a:r>
              <a:rPr lang="en-US" b="0" dirty="0"/>
              <a:t>How Threats Spread (Cont.)</a:t>
            </a:r>
          </a:p>
        </p:txBody>
      </p:sp>
    </p:spTree>
    <p:extLst>
      <p:ext uri="{BB962C8B-B14F-4D97-AF65-F5344CB8AC3E}">
        <p14:creationId xmlns:p14="http://schemas.microsoft.com/office/powerpoint/2010/main" val="2499684554"/>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3868" y="1346071"/>
            <a:ext cx="8431386" cy="4786870"/>
          </a:xfrm>
        </p:spPr>
        <p:txBody>
          <a:bodyPr/>
          <a:lstStyle/>
          <a:p>
            <a:pPr marL="0" indent="0">
              <a:buNone/>
            </a:pPr>
            <a:r>
              <a:rPr lang="en-US" sz="1600" b="1" dirty="0"/>
              <a:t>Advanced Weapons</a:t>
            </a:r>
          </a:p>
          <a:p>
            <a:r>
              <a:rPr lang="en-US" sz="1600" dirty="0"/>
              <a:t>Advanced persistent threat (APT) is a continuous computer hack that occurs under the radar against a specific object. Criminals usually choose an APT for business or political motives. </a:t>
            </a:r>
          </a:p>
          <a:p>
            <a:r>
              <a:rPr lang="en-US" sz="1600" dirty="0"/>
              <a:t>Algorithm attacks can track system self-reporting data, like how much energy a computer is using, and use that information to select targets or trigger false alerts. Algorithmic attacks are more devious because they exploit designs used to improve energy savings, decrease system failures, and improve efficiencies.</a:t>
            </a:r>
          </a:p>
          <a:p>
            <a:r>
              <a:rPr lang="en-US" sz="1600" dirty="0"/>
              <a:t>Intelligent selection of victims. In the past, attacks would select the low hanging fruit or most vulnerable victims. Many of the most sophisticated attacks will only launch if the attacker can match the signatures of the targeted victim.</a:t>
            </a:r>
          </a:p>
          <a:p>
            <a:pPr marL="0" indent="0">
              <a:buNone/>
            </a:pPr>
            <a:r>
              <a:rPr lang="en-US" sz="1600" b="1" dirty="0"/>
              <a:t>Broader Scope and Cascade Effect</a:t>
            </a:r>
          </a:p>
          <a:p>
            <a:r>
              <a:rPr lang="en-US" sz="1600" dirty="0"/>
              <a:t>Federated identity management refers to multiple enterprises that let their users use the same identification credentials gaining access to the networks of all enterprises in the group. The goal of federated identity management is to share identity information automatically across castle boundaries. </a:t>
            </a:r>
          </a:p>
          <a:p>
            <a:r>
              <a:rPr lang="en-US" sz="1600" dirty="0"/>
              <a:t>The most common way to protect federated identity is to tie login ability to an authorized device.</a:t>
            </a:r>
          </a:p>
          <a:p>
            <a:endParaRPr lang="en-US" sz="1600" dirty="0"/>
          </a:p>
          <a:p>
            <a:endParaRPr lang="en-US" sz="1600" dirty="0"/>
          </a:p>
          <a:p>
            <a:endParaRPr lang="en-US" sz="1800" dirty="0"/>
          </a:p>
        </p:txBody>
      </p:sp>
      <p:sp>
        <p:nvSpPr>
          <p:cNvPr id="5" name="Rectangle 2"/>
          <p:cNvSpPr>
            <a:spLocks noGrp="1" noChangeArrowheads="1"/>
          </p:cNvSpPr>
          <p:nvPr>
            <p:ph type="title"/>
          </p:nvPr>
        </p:nvSpPr>
        <p:spPr>
          <a:xfrm>
            <a:off x="193868" y="394392"/>
            <a:ext cx="8772157" cy="838200"/>
          </a:xfrm>
        </p:spPr>
        <p:txBody>
          <a:bodyPr/>
          <a:lstStyle/>
          <a:p>
            <a:r>
              <a:rPr lang="en-US" sz="1800" dirty="0">
                <a:latin typeface="Arial" charset="0"/>
              </a:rPr>
              <a:t>Spreading Cybersecurity Threats </a:t>
            </a:r>
            <a:br>
              <a:rPr lang="en-US" sz="1800" dirty="0">
                <a:latin typeface="Arial" charset="0"/>
              </a:rPr>
            </a:br>
            <a:r>
              <a:rPr lang="en-US" b="0" dirty="0"/>
              <a:t>Threat Complexity</a:t>
            </a:r>
          </a:p>
        </p:txBody>
      </p:sp>
    </p:spTree>
    <p:extLst>
      <p:ext uri="{BB962C8B-B14F-4D97-AF65-F5344CB8AC3E}">
        <p14:creationId xmlns:p14="http://schemas.microsoft.com/office/powerpoint/2010/main" val="1247276670"/>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3868" y="1422271"/>
            <a:ext cx="8431386" cy="4786870"/>
          </a:xfrm>
        </p:spPr>
        <p:txBody>
          <a:bodyPr/>
          <a:lstStyle/>
          <a:p>
            <a:pPr marL="0" indent="0">
              <a:buNone/>
            </a:pPr>
            <a:r>
              <a:rPr lang="en-US" sz="1800" b="1" dirty="0"/>
              <a:t>Safety Implications</a:t>
            </a:r>
          </a:p>
          <a:p>
            <a:r>
              <a:rPr lang="en-US" sz="1800" dirty="0"/>
              <a:t>There are many safety implication associated with the dark forces of cyber security including emergency call centers in the U.S. are vulnerable to cyberattacks that could shut down 911 networks, jeopardizing public safety. </a:t>
            </a:r>
          </a:p>
          <a:p>
            <a:r>
              <a:rPr lang="en-US" sz="1800" dirty="0"/>
              <a:t>A telephone denial of service (TDoS) attack uses phone calls against a target telephone network tying up the system and preventing legitimate calls from getting through. </a:t>
            </a:r>
          </a:p>
          <a:p>
            <a:r>
              <a:rPr lang="en-US" sz="1800" dirty="0"/>
              <a:t>The next generation 911 call centers are vulnerable because they use Voice-over-IP (VoIP) systems rather than traditional landlines. </a:t>
            </a:r>
          </a:p>
          <a:p>
            <a:pPr marL="0" indent="0">
              <a:buNone/>
            </a:pPr>
            <a:r>
              <a:rPr lang="en-US" sz="1800" b="1" dirty="0"/>
              <a:t>Heightened Recognition of Cybersecurity Threats</a:t>
            </a:r>
          </a:p>
          <a:p>
            <a:r>
              <a:rPr lang="en-US" sz="1800" dirty="0"/>
              <a:t>The defenses against cyberattacks at the start of the cyber era were low. A smart high school student or script kiddie could gain access to systems. </a:t>
            </a:r>
          </a:p>
          <a:p>
            <a:r>
              <a:rPr lang="en-US" sz="1800" dirty="0"/>
              <a:t>Now, countries across the world have become more aware of the threat of cyberattacks. The threat posed by cyberattacks now head the list of greatest threats to national and economic security in most countries.</a:t>
            </a:r>
          </a:p>
          <a:p>
            <a:endParaRPr lang="en-US" sz="1800" dirty="0"/>
          </a:p>
          <a:p>
            <a:endParaRPr lang="en-US" sz="2000" dirty="0"/>
          </a:p>
        </p:txBody>
      </p:sp>
      <p:sp>
        <p:nvSpPr>
          <p:cNvPr id="5" name="Rectangle 2"/>
          <p:cNvSpPr>
            <a:spLocks noGrp="1" noChangeArrowheads="1"/>
          </p:cNvSpPr>
          <p:nvPr>
            <p:ph type="title"/>
          </p:nvPr>
        </p:nvSpPr>
        <p:spPr>
          <a:xfrm>
            <a:off x="193868" y="394392"/>
            <a:ext cx="8772157" cy="838200"/>
          </a:xfrm>
        </p:spPr>
        <p:txBody>
          <a:bodyPr/>
          <a:lstStyle/>
          <a:p>
            <a:r>
              <a:rPr lang="en-US" sz="1800" dirty="0">
                <a:latin typeface="Arial" charset="0"/>
              </a:rPr>
              <a:t>Spreading Cybersecurity Threats </a:t>
            </a:r>
            <a:br>
              <a:rPr lang="en-US" sz="1800" dirty="0">
                <a:latin typeface="Arial" charset="0"/>
              </a:rPr>
            </a:br>
            <a:r>
              <a:rPr lang="en-US" b="0" dirty="0"/>
              <a:t>Threat Complexity (Cont.)</a:t>
            </a:r>
          </a:p>
        </p:txBody>
      </p:sp>
    </p:spTree>
    <p:extLst>
      <p:ext uri="{BB962C8B-B14F-4D97-AF65-F5344CB8AC3E}">
        <p14:creationId xmlns:p14="http://schemas.microsoft.com/office/powerpoint/2010/main" val="1396723510"/>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7" y="2263775"/>
            <a:ext cx="4339280" cy="1481138"/>
          </a:xfrm>
        </p:spPr>
        <p:txBody>
          <a:bodyPr/>
          <a:lstStyle/>
          <a:p>
            <a:pPr eaLnBrk="1" hangingPunct="1"/>
            <a:r>
              <a:rPr lang="en-US" sz="2400" dirty="0"/>
              <a:t>1.5  Creating More Experts</a:t>
            </a:r>
          </a:p>
        </p:txBody>
      </p:sp>
    </p:spTree>
    <p:extLst>
      <p:ext uri="{BB962C8B-B14F-4D97-AF65-F5344CB8AC3E}">
        <p14:creationId xmlns:p14="http://schemas.microsoft.com/office/powerpoint/2010/main" val="4117796777"/>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latin typeface="Arial" charset="0"/>
              </a:rPr>
              <a:t>Creating More Experts</a:t>
            </a:r>
            <a:br>
              <a:rPr lang="en-US" sz="1800" dirty="0">
                <a:latin typeface="Arial" charset="0"/>
              </a:rPr>
            </a:br>
            <a:r>
              <a:rPr lang="en-US" dirty="0">
                <a:latin typeface="Arial" charset="0"/>
              </a:rPr>
              <a:t>A Workforce Framework for Cybersecurity</a:t>
            </a:r>
            <a:endParaRPr lang="en-US" dirty="0"/>
          </a:p>
        </p:txBody>
      </p:sp>
      <p:sp>
        <p:nvSpPr>
          <p:cNvPr id="2" name="Content Placeholder 1"/>
          <p:cNvSpPr>
            <a:spLocks noGrp="1"/>
          </p:cNvSpPr>
          <p:nvPr>
            <p:ph idx="1"/>
          </p:nvPr>
        </p:nvSpPr>
        <p:spPr>
          <a:xfrm>
            <a:off x="193868" y="1539502"/>
            <a:ext cx="7831853" cy="4786870"/>
          </a:xfrm>
        </p:spPr>
        <p:txBody>
          <a:bodyPr/>
          <a:lstStyle/>
          <a:p>
            <a:pPr marL="0" indent="0">
              <a:buNone/>
            </a:pPr>
            <a:r>
              <a:rPr lang="en-US" sz="1600" b="1" dirty="0"/>
              <a:t>Addressing the Shortage of Cybersecurity Specialists</a:t>
            </a:r>
          </a:p>
          <a:p>
            <a:r>
              <a:rPr lang="en-US" sz="1600" dirty="0"/>
              <a:t>In the U.S., the National Institute of Standards and Technologies (NIST) created a framework for companies and organizations in need of cybersecurity professionals. The framework enables companies to identify the major types of responsibilities, job titles, and workforce skills needed. </a:t>
            </a:r>
          </a:p>
          <a:p>
            <a:pPr marL="0" indent="0">
              <a:buNone/>
            </a:pPr>
            <a:r>
              <a:rPr lang="en-US" sz="1600" b="1" dirty="0"/>
              <a:t>The Seven Categories of Cybersecurity Work</a:t>
            </a:r>
          </a:p>
          <a:p>
            <a:pPr marL="0" indent="0">
              <a:buNone/>
            </a:pPr>
            <a:r>
              <a:rPr lang="en-US" sz="1600" dirty="0"/>
              <a:t>The Workforce Framework categorizes cybersecurity work into seven categories.</a:t>
            </a:r>
          </a:p>
          <a:p>
            <a:r>
              <a:rPr lang="en-US" sz="1600" b="1" dirty="0"/>
              <a:t>Operate and Maintain</a:t>
            </a:r>
            <a:r>
              <a:rPr lang="en-US" sz="1600" dirty="0"/>
              <a:t> includes providing the support, administration, and maintenance required to ensure IT system performance and security</a:t>
            </a:r>
          </a:p>
          <a:p>
            <a:r>
              <a:rPr lang="en-US" sz="1600" b="1" dirty="0"/>
              <a:t>Protect and Defend</a:t>
            </a:r>
            <a:r>
              <a:rPr lang="en-US" sz="1600" dirty="0"/>
              <a:t> includes the identification, analysis, and mitigation of threats to internal systems and networks</a:t>
            </a:r>
          </a:p>
          <a:p>
            <a:r>
              <a:rPr lang="en-US" sz="1600" b="1" dirty="0"/>
              <a:t>Investigate</a:t>
            </a:r>
            <a:r>
              <a:rPr lang="en-US" sz="1600" dirty="0"/>
              <a:t> includes the investigation of cyber events and/or cyber crimes involving IT resources</a:t>
            </a:r>
          </a:p>
          <a:p>
            <a:r>
              <a:rPr lang="en-US" sz="1600" b="1" dirty="0"/>
              <a:t>Collect and Operate</a:t>
            </a:r>
            <a:r>
              <a:rPr lang="en-US" sz="1600" dirty="0"/>
              <a:t> includes specialized denial and deception operations and the collection of cybersecurity information</a:t>
            </a:r>
          </a:p>
        </p:txBody>
      </p:sp>
    </p:spTree>
    <p:extLst>
      <p:ext uri="{BB962C8B-B14F-4D97-AF65-F5344CB8AC3E}">
        <p14:creationId xmlns:p14="http://schemas.microsoft.com/office/powerpoint/2010/main" val="2365540149"/>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034562"/>
          </a:xfrm>
        </p:spPr>
        <p:txBody>
          <a:bodyPr/>
          <a:lstStyle/>
          <a:p>
            <a:pPr>
              <a:lnSpc>
                <a:spcPct val="80000"/>
              </a:lnSpc>
              <a:buFontTx/>
              <a:buNone/>
            </a:pPr>
            <a:r>
              <a:rPr lang="en-US" sz="1800" dirty="0">
                <a:latin typeface="Arial" charset="0"/>
              </a:rPr>
              <a:t>Creating More Experts</a:t>
            </a:r>
            <a:br>
              <a:rPr lang="en-US" sz="1800" dirty="0">
                <a:latin typeface="Arial" charset="0"/>
              </a:rPr>
            </a:br>
            <a:r>
              <a:rPr lang="en-US" dirty="0">
                <a:latin typeface="Arial" charset="0"/>
              </a:rPr>
              <a:t>A Workforce Framework for Cybersecurity (Cont.)</a:t>
            </a:r>
            <a:endParaRPr lang="en-US" dirty="0"/>
          </a:p>
        </p:txBody>
      </p:sp>
      <p:sp>
        <p:nvSpPr>
          <p:cNvPr id="2" name="Content Placeholder 1"/>
          <p:cNvSpPr>
            <a:spLocks noGrp="1"/>
          </p:cNvSpPr>
          <p:nvPr>
            <p:ph idx="1"/>
          </p:nvPr>
        </p:nvSpPr>
        <p:spPr>
          <a:xfrm>
            <a:off x="193869" y="1539502"/>
            <a:ext cx="4369340" cy="4786870"/>
          </a:xfrm>
        </p:spPr>
        <p:txBody>
          <a:bodyPr/>
          <a:lstStyle/>
          <a:p>
            <a:r>
              <a:rPr lang="en-US" sz="1600" b="1" dirty="0"/>
              <a:t>Analyze</a:t>
            </a:r>
            <a:r>
              <a:rPr lang="en-US" sz="1600" dirty="0"/>
              <a:t> includes highly specialized review and evaluation of incoming cybersecurity information to determine if it is useful for intelligence</a:t>
            </a:r>
          </a:p>
          <a:p>
            <a:r>
              <a:rPr lang="en-US" sz="1600" b="1" dirty="0"/>
              <a:t>Oversight and Development</a:t>
            </a:r>
            <a:r>
              <a:rPr lang="en-US" sz="1600" dirty="0"/>
              <a:t> provides for leadership, management, and direction to conduct cybersecurity work effectively</a:t>
            </a:r>
          </a:p>
          <a:p>
            <a:r>
              <a:rPr lang="en-US" sz="1600" b="1" dirty="0"/>
              <a:t>Securely Provision</a:t>
            </a:r>
            <a:r>
              <a:rPr lang="en-US" sz="1600" dirty="0"/>
              <a:t> includes conceptualizing, designing, and building secure IT systems</a:t>
            </a:r>
          </a:p>
          <a:p>
            <a:pPr marL="0" indent="0">
              <a:buNone/>
            </a:pPr>
            <a:r>
              <a:rPr lang="en-US" sz="1600" dirty="0"/>
              <a:t>Within each category, there are several specialty areas. The specialty areas then define common types of cybersecurity work.</a:t>
            </a:r>
          </a:p>
          <a:p>
            <a:endParaRPr lang="en-US" sz="1600" dirty="0"/>
          </a:p>
          <a:p>
            <a:endParaRPr lang="en-US" sz="1600" dirty="0"/>
          </a:p>
          <a:p>
            <a:endParaRPr lang="en-US" sz="1600" dirty="0"/>
          </a:p>
          <a:p>
            <a:endParaRPr lang="en-US" sz="1800" dirty="0"/>
          </a:p>
        </p:txBody>
      </p:sp>
      <p:pic>
        <p:nvPicPr>
          <p:cNvPr id="3" name="Picture 2"/>
          <p:cNvPicPr>
            <a:picLocks noChangeAspect="1"/>
          </p:cNvPicPr>
          <p:nvPr/>
        </p:nvPicPr>
        <p:blipFill>
          <a:blip r:embed="rId3"/>
          <a:stretch>
            <a:fillRect/>
          </a:stretch>
        </p:blipFill>
        <p:spPr>
          <a:xfrm>
            <a:off x="4703398" y="1428954"/>
            <a:ext cx="4116752" cy="4365177"/>
          </a:xfrm>
          <a:prstGeom prst="rect">
            <a:avLst/>
          </a:prstGeom>
        </p:spPr>
      </p:pic>
    </p:spTree>
    <p:extLst>
      <p:ext uri="{BB962C8B-B14F-4D97-AF65-F5344CB8AC3E}">
        <p14:creationId xmlns:p14="http://schemas.microsoft.com/office/powerpoint/2010/main" val="3342760634"/>
      </p:ext>
    </p:extLst>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 </a:t>
            </a:r>
            <a:br>
              <a:rPr lang="en-US" sz="1800" dirty="0">
                <a:latin typeface="Arial" charset="0"/>
              </a:rPr>
            </a:br>
            <a:r>
              <a:rPr lang="en-US" dirty="0">
                <a:latin typeface="Arial" charset="0"/>
              </a:rPr>
              <a:t>Online Cybersecurity Communities</a:t>
            </a:r>
          </a:p>
        </p:txBody>
      </p:sp>
      <p:sp>
        <p:nvSpPr>
          <p:cNvPr id="2" name="Content Placeholder 1"/>
          <p:cNvSpPr>
            <a:spLocks noGrp="1"/>
          </p:cNvSpPr>
          <p:nvPr>
            <p:ph idx="1"/>
          </p:nvPr>
        </p:nvSpPr>
        <p:spPr>
          <a:xfrm>
            <a:off x="213109" y="1539502"/>
            <a:ext cx="8086829" cy="4786870"/>
          </a:xfrm>
        </p:spPr>
        <p:txBody>
          <a:bodyPr/>
          <a:lstStyle/>
          <a:p>
            <a:pPr marL="0" indent="0">
              <a:buNone/>
            </a:pPr>
            <a:r>
              <a:rPr lang="en-US" sz="1600" b="1" dirty="0"/>
              <a:t>Professional Organizations</a:t>
            </a:r>
          </a:p>
          <a:p>
            <a:r>
              <a:rPr lang="en-US" sz="1600" dirty="0"/>
              <a:t>Cybersecurity specialists must collaborate with professional colleagues frequently. International technology organizations often sponsor workshops and conferences. Visit each site with your class and explore the resources available.</a:t>
            </a:r>
          </a:p>
          <a:p>
            <a:pPr marL="0" indent="0">
              <a:buNone/>
            </a:pPr>
            <a:endParaRPr lang="en-US" sz="1600" dirty="0"/>
          </a:p>
          <a:p>
            <a:endParaRPr lang="en-US" sz="1600" dirty="0"/>
          </a:p>
          <a:p>
            <a:endParaRPr lang="en-US" sz="1600" dirty="0"/>
          </a:p>
          <a:p>
            <a:endParaRPr lang="en-US" sz="1800" dirty="0"/>
          </a:p>
        </p:txBody>
      </p:sp>
      <p:pic>
        <p:nvPicPr>
          <p:cNvPr id="3" name="Picture 2"/>
          <p:cNvPicPr>
            <a:picLocks noChangeAspect="1"/>
          </p:cNvPicPr>
          <p:nvPr/>
        </p:nvPicPr>
        <p:blipFill>
          <a:blip r:embed="rId3"/>
          <a:stretch>
            <a:fillRect/>
          </a:stretch>
        </p:blipFill>
        <p:spPr>
          <a:xfrm>
            <a:off x="1846385" y="2835720"/>
            <a:ext cx="5635502" cy="3719312"/>
          </a:xfrm>
          <a:prstGeom prst="rect">
            <a:avLst/>
          </a:prstGeom>
        </p:spPr>
      </p:pic>
    </p:spTree>
    <p:extLst>
      <p:ext uri="{BB962C8B-B14F-4D97-AF65-F5344CB8AC3E}">
        <p14:creationId xmlns:p14="http://schemas.microsoft.com/office/powerpoint/2010/main" val="1943563738"/>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 </a:t>
            </a:r>
            <a:br>
              <a:rPr lang="en-US" sz="1800" dirty="0">
                <a:latin typeface="Arial" charset="0"/>
              </a:rPr>
            </a:br>
            <a:r>
              <a:rPr lang="en-US" dirty="0">
                <a:latin typeface="Arial" charset="0"/>
              </a:rPr>
              <a:t>Online Cybersecurity Communities (Cont.)</a:t>
            </a:r>
          </a:p>
        </p:txBody>
      </p:sp>
      <p:sp>
        <p:nvSpPr>
          <p:cNvPr id="2" name="Content Placeholder 1"/>
          <p:cNvSpPr>
            <a:spLocks noGrp="1"/>
          </p:cNvSpPr>
          <p:nvPr>
            <p:ph idx="1"/>
          </p:nvPr>
        </p:nvSpPr>
        <p:spPr>
          <a:xfrm>
            <a:off x="213109" y="1314450"/>
            <a:ext cx="4987541" cy="5011922"/>
          </a:xfrm>
        </p:spPr>
        <p:txBody>
          <a:bodyPr/>
          <a:lstStyle/>
          <a:p>
            <a:pPr marL="0" indent="0">
              <a:buNone/>
            </a:pPr>
            <a:r>
              <a:rPr lang="en-US" sz="1800" b="1" dirty="0"/>
              <a:t>Cybersecurity Student Organizations and Competitions</a:t>
            </a:r>
          </a:p>
          <a:p>
            <a:r>
              <a:rPr lang="en-US" sz="1800" dirty="0"/>
              <a:t>Cybersecurity specialists must have the same skills as hackers, especially black hat hackers, in order to protect against attacks. </a:t>
            </a:r>
          </a:p>
          <a:p>
            <a:r>
              <a:rPr lang="en-US" sz="1800" dirty="0"/>
              <a:t>How can an individual build and practice the skills necessary to become a cybersecurity specialist? </a:t>
            </a:r>
          </a:p>
          <a:p>
            <a:r>
              <a:rPr lang="en-US" sz="1800" dirty="0"/>
              <a:t>Student skills competitions are a great way to build cybersecurity knowledge skills and abilities. </a:t>
            </a:r>
          </a:p>
          <a:p>
            <a:r>
              <a:rPr lang="en-US" sz="1800" dirty="0"/>
              <a:t>There are many national cybersecurity skills competitions available to cybersecurity students.</a:t>
            </a:r>
          </a:p>
          <a:p>
            <a:pPr marL="0" indent="0">
              <a:buNone/>
            </a:pPr>
            <a:endParaRPr lang="en-US" sz="1800" dirty="0"/>
          </a:p>
          <a:p>
            <a:endParaRPr lang="en-US" sz="1800" dirty="0"/>
          </a:p>
          <a:p>
            <a:endParaRPr lang="en-US" sz="1800" dirty="0"/>
          </a:p>
          <a:p>
            <a:endParaRPr lang="en-US" sz="2000" dirty="0"/>
          </a:p>
        </p:txBody>
      </p:sp>
      <p:pic>
        <p:nvPicPr>
          <p:cNvPr id="4" name="Picture 3"/>
          <p:cNvPicPr>
            <a:picLocks noChangeAspect="1"/>
          </p:cNvPicPr>
          <p:nvPr/>
        </p:nvPicPr>
        <p:blipFill>
          <a:blip r:embed="rId3"/>
          <a:stretch>
            <a:fillRect/>
          </a:stretch>
        </p:blipFill>
        <p:spPr>
          <a:xfrm>
            <a:off x="5550197" y="1466850"/>
            <a:ext cx="1484015" cy="1509712"/>
          </a:xfrm>
          <a:prstGeom prst="rect">
            <a:avLst/>
          </a:prstGeom>
        </p:spPr>
      </p:pic>
      <p:pic>
        <p:nvPicPr>
          <p:cNvPr id="5" name="Picture 4"/>
          <p:cNvPicPr>
            <a:picLocks noChangeAspect="1"/>
          </p:cNvPicPr>
          <p:nvPr/>
        </p:nvPicPr>
        <p:blipFill>
          <a:blip r:embed="rId4"/>
          <a:stretch>
            <a:fillRect/>
          </a:stretch>
        </p:blipFill>
        <p:spPr>
          <a:xfrm>
            <a:off x="7119937" y="2763515"/>
            <a:ext cx="1576387" cy="894609"/>
          </a:xfrm>
          <a:prstGeom prst="rect">
            <a:avLst/>
          </a:prstGeom>
        </p:spPr>
      </p:pic>
      <p:pic>
        <p:nvPicPr>
          <p:cNvPr id="6" name="Picture 5"/>
          <p:cNvPicPr>
            <a:picLocks noChangeAspect="1"/>
          </p:cNvPicPr>
          <p:nvPr/>
        </p:nvPicPr>
        <p:blipFill>
          <a:blip r:embed="rId5"/>
          <a:stretch>
            <a:fillRect/>
          </a:stretch>
        </p:blipFill>
        <p:spPr>
          <a:xfrm>
            <a:off x="5550197" y="3658124"/>
            <a:ext cx="1766887" cy="715993"/>
          </a:xfrm>
          <a:prstGeom prst="rect">
            <a:avLst/>
          </a:prstGeom>
        </p:spPr>
      </p:pic>
      <p:pic>
        <p:nvPicPr>
          <p:cNvPr id="7" name="Picture 6"/>
          <p:cNvPicPr>
            <a:picLocks noChangeAspect="1"/>
          </p:cNvPicPr>
          <p:nvPr/>
        </p:nvPicPr>
        <p:blipFill>
          <a:blip r:embed="rId6"/>
          <a:stretch>
            <a:fillRect/>
          </a:stretch>
        </p:blipFill>
        <p:spPr>
          <a:xfrm>
            <a:off x="6810374" y="4806404"/>
            <a:ext cx="1476375" cy="1191379"/>
          </a:xfrm>
          <a:prstGeom prst="rect">
            <a:avLst/>
          </a:prstGeom>
        </p:spPr>
      </p:pic>
    </p:spTree>
    <p:extLst>
      <p:ext uri="{BB962C8B-B14F-4D97-AF65-F5344CB8AC3E}">
        <p14:creationId xmlns:p14="http://schemas.microsoft.com/office/powerpoint/2010/main" val="3525307038"/>
      </p:ext>
    </p:extLst>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a:t>
            </a:r>
            <a:br>
              <a:rPr lang="en-US" dirty="0">
                <a:latin typeface="Arial" charset="0"/>
              </a:rPr>
            </a:br>
            <a:r>
              <a:rPr lang="en-US" dirty="0">
                <a:latin typeface="Arial" charset="0"/>
              </a:rPr>
              <a:t>Cybersecurity Certifications</a:t>
            </a:r>
          </a:p>
        </p:txBody>
      </p:sp>
      <p:sp>
        <p:nvSpPr>
          <p:cNvPr id="2" name="Content Placeholder 1"/>
          <p:cNvSpPr>
            <a:spLocks noGrp="1"/>
          </p:cNvSpPr>
          <p:nvPr>
            <p:ph idx="1"/>
          </p:nvPr>
        </p:nvSpPr>
        <p:spPr>
          <a:xfrm>
            <a:off x="213109" y="1539502"/>
            <a:ext cx="8447314" cy="4786870"/>
          </a:xfrm>
        </p:spPr>
        <p:txBody>
          <a:bodyPr/>
          <a:lstStyle/>
          <a:p>
            <a:pPr marL="0" indent="0">
              <a:buNone/>
            </a:pPr>
            <a:r>
              <a:rPr lang="en-US" sz="1600" b="1" dirty="0"/>
              <a:t>Industry Certifications</a:t>
            </a:r>
          </a:p>
          <a:p>
            <a:pPr marL="0" indent="0">
              <a:buNone/>
            </a:pPr>
            <a:r>
              <a:rPr lang="en-US" sz="1600" dirty="0"/>
              <a:t>In a world of cybersecurity threats, there is a great need for skilled and knowledgeable information security professionals. The IT industry established standards for cybersecurity specialists to obtain professional certifications that provide proof of skills, and knowledge level.</a:t>
            </a:r>
          </a:p>
          <a:p>
            <a:r>
              <a:rPr lang="en-US" sz="1600" b="1" dirty="0"/>
              <a:t>CompTIA Security+ - </a:t>
            </a:r>
            <a:r>
              <a:rPr lang="en-US" sz="1600" dirty="0"/>
              <a:t>Security+ is a CompTIA-sponsored testing program that certifies the competency of IT administrators in information assurance. </a:t>
            </a:r>
          </a:p>
          <a:p>
            <a:r>
              <a:rPr lang="en-US" sz="1600" b="1" dirty="0"/>
              <a:t>EC-Council Certified Ethical Hacker (CEH) – </a:t>
            </a:r>
            <a:r>
              <a:rPr lang="en-US" sz="1600" dirty="0"/>
              <a:t>CEH is an intermediate-level certification asserts that cybersecurity specialists holding this credential possess the skills and knowledge for various hacking practices. </a:t>
            </a:r>
          </a:p>
          <a:p>
            <a:r>
              <a:rPr lang="en-US" sz="1600" b="1" dirty="0"/>
              <a:t>SANS GIAC Security Essentials (GSEC) - </a:t>
            </a:r>
            <a:r>
              <a:rPr lang="en-US" sz="1600" dirty="0"/>
              <a:t>The GSEC certification is a good choice for an entry-level credential for cybersecurity specialists who can demonstrate that they understand security terminology and concepts and have the skills and expertise required for “hands-on” security roles. The SANS GIAC program offers a number of additional certifications in the fields of security administration, forensics, and auditing.</a:t>
            </a:r>
          </a:p>
        </p:txBody>
      </p:sp>
    </p:spTree>
    <p:extLst>
      <p:ext uri="{BB962C8B-B14F-4D97-AF65-F5344CB8AC3E}">
        <p14:creationId xmlns:p14="http://schemas.microsoft.com/office/powerpoint/2010/main" val="1106351176"/>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a:t>
            </a:r>
            <a:br>
              <a:rPr lang="en-US" dirty="0">
                <a:latin typeface="Arial" charset="0"/>
              </a:rPr>
            </a:br>
            <a:r>
              <a:rPr lang="en-US" dirty="0">
                <a:latin typeface="Arial" charset="0"/>
              </a:rPr>
              <a:t>Cybersecurity Certifications (Cont.)</a:t>
            </a:r>
          </a:p>
        </p:txBody>
      </p:sp>
      <p:sp>
        <p:nvSpPr>
          <p:cNvPr id="2" name="Content Placeholder 1"/>
          <p:cNvSpPr>
            <a:spLocks noGrp="1"/>
          </p:cNvSpPr>
          <p:nvPr>
            <p:ph idx="1"/>
          </p:nvPr>
        </p:nvSpPr>
        <p:spPr>
          <a:xfrm>
            <a:off x="213109" y="1539502"/>
            <a:ext cx="8447314" cy="4786870"/>
          </a:xfrm>
        </p:spPr>
        <p:txBody>
          <a:bodyPr/>
          <a:lstStyle/>
          <a:p>
            <a:r>
              <a:rPr lang="en-US" sz="1600" b="1" dirty="0"/>
              <a:t>(ISC)^2</a:t>
            </a:r>
            <a:r>
              <a:rPr lang="en-US" sz="1600" dirty="0"/>
              <a:t> </a:t>
            </a:r>
            <a:r>
              <a:rPr lang="en-US" sz="1600" b="1" dirty="0"/>
              <a:t>Certified Information Systems Security Professional (CISSP) - </a:t>
            </a:r>
            <a:r>
              <a:rPr lang="en-US" sz="1600" dirty="0"/>
              <a:t>The CISSP certification is a vendor-neutral certification for those cybersecurity specialists with a great deal of technical and managerial experience. It is also formally approved by the U.S. Department of Defense (DoD) and is a globally recognized industry certification in the security field.</a:t>
            </a:r>
          </a:p>
          <a:p>
            <a:r>
              <a:rPr lang="en-US" sz="1600" b="1" dirty="0"/>
              <a:t>ISACA Certified Information Security Manager (CISM) – </a:t>
            </a:r>
            <a:r>
              <a:rPr lang="en-US" sz="1600" dirty="0"/>
              <a:t>Cybersecurity specialists responsible for managing, developing and overseeing information security systems at the enterprise level or for those developing best security practices can qualify for CISM. </a:t>
            </a:r>
          </a:p>
          <a:p>
            <a:endParaRPr lang="en-US" sz="1600" dirty="0"/>
          </a:p>
        </p:txBody>
      </p:sp>
      <p:pic>
        <p:nvPicPr>
          <p:cNvPr id="3" name="Picture 2"/>
          <p:cNvPicPr>
            <a:picLocks noChangeAspect="1"/>
          </p:cNvPicPr>
          <p:nvPr/>
        </p:nvPicPr>
        <p:blipFill>
          <a:blip r:embed="rId3"/>
          <a:stretch>
            <a:fillRect/>
          </a:stretch>
        </p:blipFill>
        <p:spPr>
          <a:xfrm>
            <a:off x="1644162" y="3954755"/>
            <a:ext cx="5595204" cy="2120362"/>
          </a:xfrm>
          <a:prstGeom prst="rect">
            <a:avLst/>
          </a:prstGeom>
        </p:spPr>
      </p:pic>
    </p:spTree>
    <p:extLst>
      <p:ext uri="{BB962C8B-B14F-4D97-AF65-F5344CB8AC3E}">
        <p14:creationId xmlns:p14="http://schemas.microsoft.com/office/powerpoint/2010/main" val="766505500"/>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a:t>
            </a:r>
            <a:br>
              <a:rPr lang="en-US" dirty="0">
                <a:latin typeface="Arial" charset="0"/>
              </a:rPr>
            </a:br>
            <a:r>
              <a:rPr lang="en-US" dirty="0">
                <a:latin typeface="Arial" charset="0"/>
              </a:rPr>
              <a:t>Cybersecurity Certifications (Cont.)</a:t>
            </a:r>
          </a:p>
        </p:txBody>
      </p:sp>
      <p:sp>
        <p:nvSpPr>
          <p:cNvPr id="2" name="Content Placeholder 1"/>
          <p:cNvSpPr>
            <a:spLocks noGrp="1"/>
          </p:cNvSpPr>
          <p:nvPr>
            <p:ph idx="1"/>
          </p:nvPr>
        </p:nvSpPr>
        <p:spPr>
          <a:xfrm>
            <a:off x="213109" y="1539502"/>
            <a:ext cx="8447314" cy="4786870"/>
          </a:xfrm>
        </p:spPr>
        <p:txBody>
          <a:bodyPr/>
          <a:lstStyle/>
          <a:p>
            <a:pPr marL="0" indent="0">
              <a:buNone/>
            </a:pPr>
            <a:r>
              <a:rPr lang="en-US" sz="1600" b="1" dirty="0"/>
              <a:t>Company Sponsored Certifications - </a:t>
            </a:r>
            <a:r>
              <a:rPr lang="en-US" sz="1600" dirty="0"/>
              <a:t>Another important credential for cybersecurity specialists are company-sponsored certifications. These certifications measure knowledge and competency in installing, configuring, and maintaining vendor products. Cisco and Microsoft are examples of companies with certifications that test knowledge of their products. Click </a:t>
            </a:r>
            <a:r>
              <a:rPr lang="en-US" sz="1600" dirty="0">
                <a:hlinkClick r:id="rId3"/>
              </a:rPr>
              <a:t>here</a:t>
            </a:r>
            <a:r>
              <a:rPr lang="en-US" sz="1600" dirty="0"/>
              <a:t> to explore the matrix of the Cisco certifications shown in the figure.</a:t>
            </a:r>
          </a:p>
          <a:p>
            <a:pPr marL="0" indent="0">
              <a:buNone/>
            </a:pPr>
            <a:r>
              <a:rPr lang="en-US" sz="1600" b="1" dirty="0"/>
              <a:t>Cisco Certified Network Associate Security (CCNA Security) - </a:t>
            </a:r>
            <a:r>
              <a:rPr lang="en-US" sz="1600" dirty="0"/>
              <a:t>The CCNA Security certification validates that a cybersecurity specialist has the knowledge and skills required to secure Cisco networks.</a:t>
            </a:r>
          </a:p>
          <a:p>
            <a:endParaRPr lang="en-US" sz="1600" dirty="0"/>
          </a:p>
        </p:txBody>
      </p:sp>
      <p:pic>
        <p:nvPicPr>
          <p:cNvPr id="4" name="Picture 3"/>
          <p:cNvPicPr>
            <a:picLocks noChangeAspect="1"/>
          </p:cNvPicPr>
          <p:nvPr/>
        </p:nvPicPr>
        <p:blipFill>
          <a:blip r:embed="rId4"/>
          <a:stretch>
            <a:fillRect/>
          </a:stretch>
        </p:blipFill>
        <p:spPr>
          <a:xfrm>
            <a:off x="2705099" y="3611643"/>
            <a:ext cx="5191125" cy="2993246"/>
          </a:xfrm>
          <a:prstGeom prst="rect">
            <a:avLst/>
          </a:prstGeom>
        </p:spPr>
      </p:pic>
    </p:spTree>
    <p:extLst>
      <p:ext uri="{BB962C8B-B14F-4D97-AF65-F5344CB8AC3E}">
        <p14:creationId xmlns:p14="http://schemas.microsoft.com/office/powerpoint/2010/main" val="3935373845"/>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1800" dirty="0">
                <a:latin typeface="Arial" charset="0"/>
              </a:rPr>
              <a:t>Creating More Experts</a:t>
            </a:r>
            <a:br>
              <a:rPr lang="en-US" dirty="0">
                <a:latin typeface="Arial" charset="0"/>
              </a:rPr>
            </a:br>
            <a:r>
              <a:rPr lang="en-US" dirty="0">
                <a:latin typeface="Arial" charset="0"/>
              </a:rPr>
              <a:t>Cybersecurity Certifications (Cont.)</a:t>
            </a:r>
          </a:p>
        </p:txBody>
      </p:sp>
      <p:sp>
        <p:nvSpPr>
          <p:cNvPr id="2" name="Content Placeholder 1"/>
          <p:cNvSpPr>
            <a:spLocks noGrp="1"/>
          </p:cNvSpPr>
          <p:nvPr>
            <p:ph idx="1"/>
          </p:nvPr>
        </p:nvSpPr>
        <p:spPr>
          <a:xfrm>
            <a:off x="193868" y="1400175"/>
            <a:ext cx="6787957" cy="4992872"/>
          </a:xfrm>
        </p:spPr>
        <p:txBody>
          <a:bodyPr/>
          <a:lstStyle/>
          <a:p>
            <a:pPr marL="0" indent="0">
              <a:buNone/>
            </a:pPr>
            <a:r>
              <a:rPr lang="en-US" sz="1600" b="1" dirty="0"/>
              <a:t>How to Become a Cybersecurity Specialist</a:t>
            </a:r>
          </a:p>
          <a:p>
            <a:pPr marL="0" indent="0">
              <a:buNone/>
            </a:pPr>
            <a:r>
              <a:rPr lang="en-US" sz="1600" dirty="0"/>
              <a:t>Cybersecurity specialists must be able to respond to threats as soon as they occur. This means that the working hours can be somewhat unconventional. Cybersecurity specialists also analyze policy, trends, and intelligence to understand how cyber criminals think. Many times, this may involve a large amount of detective work. Here is good advice for becoming a cybersecurity specialist:</a:t>
            </a:r>
          </a:p>
          <a:p>
            <a:r>
              <a:rPr lang="en-US" sz="1600" b="1" dirty="0"/>
              <a:t>Study</a:t>
            </a:r>
            <a:r>
              <a:rPr lang="en-US" sz="1600" dirty="0"/>
              <a:t>: Learn the basics by completing courses in IT. Be a life-long learner. Cybersecurity is an ever-changing field, and cybersecurity specialists must keep up.</a:t>
            </a:r>
          </a:p>
          <a:p>
            <a:r>
              <a:rPr lang="en-US" sz="1600" b="1" dirty="0"/>
              <a:t>Pursue Certifications</a:t>
            </a:r>
            <a:r>
              <a:rPr lang="en-US" sz="1600" dirty="0"/>
              <a:t>: Industry and company sponsored certifications from organizations such as Microsoft and Cisco prove that one possesses the knowledge needed to seek employment as a cybersecurity specialist.</a:t>
            </a:r>
          </a:p>
          <a:p>
            <a:r>
              <a:rPr lang="en-US" sz="1600" b="1" dirty="0"/>
              <a:t>Pursue Internships</a:t>
            </a:r>
            <a:r>
              <a:rPr lang="en-US" sz="1600" dirty="0"/>
              <a:t>: Seeking out a security internship as a student can lead to opportunities down the road.</a:t>
            </a:r>
          </a:p>
          <a:p>
            <a:r>
              <a:rPr lang="en-US" sz="1600" b="1" dirty="0"/>
              <a:t>Join Professional Organizations</a:t>
            </a:r>
            <a:r>
              <a:rPr lang="en-US" sz="1600" dirty="0"/>
              <a:t>: Join computer security organizations, attend meetings and conferences, and join forums and blogs to gain knowledge from the experts.</a:t>
            </a:r>
          </a:p>
        </p:txBody>
      </p:sp>
      <p:pic>
        <p:nvPicPr>
          <p:cNvPr id="3" name="Picture 2"/>
          <p:cNvPicPr>
            <a:picLocks noChangeAspect="1"/>
          </p:cNvPicPr>
          <p:nvPr/>
        </p:nvPicPr>
        <p:blipFill>
          <a:blip r:embed="rId3"/>
          <a:stretch>
            <a:fillRect/>
          </a:stretch>
        </p:blipFill>
        <p:spPr>
          <a:xfrm>
            <a:off x="7143750" y="2095814"/>
            <a:ext cx="1676400" cy="1299848"/>
          </a:xfrm>
          <a:prstGeom prst="rect">
            <a:avLst/>
          </a:prstGeom>
        </p:spPr>
      </p:pic>
    </p:spTree>
    <p:extLst>
      <p:ext uri="{BB962C8B-B14F-4D97-AF65-F5344CB8AC3E}">
        <p14:creationId xmlns:p14="http://schemas.microsoft.com/office/powerpoint/2010/main" val="610451579"/>
      </p:ext>
    </p:extLst>
  </p:cSld>
  <p:clrMapOvr>
    <a:masterClrMapping/>
  </p:clrMapOvr>
  <p:transition spd="med">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1.6  Chapter Summary</a:t>
            </a:r>
          </a:p>
        </p:txBody>
      </p:sp>
    </p:spTree>
    <p:extLst>
      <p:ext uri="{BB962C8B-B14F-4D97-AF65-F5344CB8AC3E}">
        <p14:creationId xmlns:p14="http://schemas.microsoft.com/office/powerpoint/2010/main" val="1818553580"/>
      </p:ext>
    </p:extLst>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365508" y="1539502"/>
            <a:ext cx="8600517" cy="248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r>
              <a:rPr lang="en-US" sz="1600" dirty="0"/>
              <a:t>This chapter explained the structure of the cybersecurity world and the reason it continues to grow with data and information as the prized currency.</a:t>
            </a:r>
          </a:p>
          <a:p>
            <a:r>
              <a:rPr lang="en-US" sz="1600" dirty="0"/>
              <a:t>It explored the motivation of cyber criminals. </a:t>
            </a:r>
          </a:p>
          <a:p>
            <a:r>
              <a:rPr lang="en-US" sz="1600" dirty="0"/>
              <a:t>It explored the spread of threats due to the ever-expanding technical transformations taking place throughout the world. </a:t>
            </a:r>
          </a:p>
          <a:p>
            <a:r>
              <a:rPr lang="en-US" sz="1600" dirty="0"/>
              <a:t>It provided details on how to become a cybersecurity specialist to help defeat the cyber criminals. </a:t>
            </a:r>
          </a:p>
          <a:p>
            <a:r>
              <a:rPr lang="en-US" sz="1600" dirty="0"/>
              <a:t>It surveyed the resources available to help create more cybersecurity experts. </a:t>
            </a:r>
          </a:p>
          <a:p>
            <a:r>
              <a:rPr lang="en-US" sz="1600" dirty="0"/>
              <a:t>It explained that cyber professionals must have the same skills as the cyber criminals. </a:t>
            </a:r>
          </a:p>
          <a:p>
            <a:r>
              <a:rPr lang="en-US" sz="1600" dirty="0"/>
              <a:t>If you would like to further explore the concepts in this chapter, please check out the Additional Resources and Activities page in Student Resources.</a:t>
            </a:r>
          </a:p>
        </p:txBody>
      </p:sp>
      <p:sp>
        <p:nvSpPr>
          <p:cNvPr id="21505" name="Rectangle 2"/>
          <p:cNvSpPr>
            <a:spLocks noGrp="1" noChangeArrowheads="1"/>
          </p:cNvSpPr>
          <p:nvPr>
            <p:ph type="title"/>
          </p:nvPr>
        </p:nvSpPr>
        <p:spPr/>
        <p:txBody>
          <a:bodyPr/>
          <a:lstStyle/>
          <a:p>
            <a:pPr eaLnBrk="1" hangingPunct="1"/>
            <a:r>
              <a:rPr lang="en-US" sz="1800" dirty="0">
                <a:latin typeface="Arial" charset="0"/>
              </a:rPr>
              <a:t>Chapter Summary</a:t>
            </a:r>
            <a:br>
              <a:rPr lang="en-US" dirty="0">
                <a:latin typeface="Arial" charset="0"/>
              </a:rPr>
            </a:br>
            <a:r>
              <a:rPr lang="en-US" dirty="0">
                <a:latin typeface="Arial" charset="0"/>
              </a:rPr>
              <a:t>Summary</a:t>
            </a:r>
          </a:p>
        </p:txBody>
      </p:sp>
    </p:spTree>
    <p:extLst>
      <p:ext uri="{BB962C8B-B14F-4D97-AF65-F5344CB8AC3E}">
        <p14:creationId xmlns:p14="http://schemas.microsoft.com/office/powerpoint/2010/main" val="2497760924"/>
      </p:ext>
    </p:extLst>
  </p:cSld>
  <p:clrMapOvr>
    <a:masterClrMapping/>
  </p:clrMapOvr>
  <p:transition spd="med">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10;&#10;Description automatically generated">
            <a:extLst>
              <a:ext uri="{FF2B5EF4-FFF2-40B4-BE49-F238E27FC236}">
                <a16:creationId xmlns:a16="http://schemas.microsoft.com/office/drawing/2014/main" id="{05566B6C-B3BC-874C-9DFF-B512CAA2573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a:stretch/>
        </p:blipFill>
        <p:spPr>
          <a:xfrm>
            <a:off x="20" y="10"/>
            <a:ext cx="9143980" cy="6857990"/>
          </a:xfrm>
          <a:noFill/>
        </p:spPr>
      </p:pic>
    </p:spTree>
    <p:extLst>
      <p:ext uri="{BB962C8B-B14F-4D97-AF65-F5344CB8AC3E}">
        <p14:creationId xmlns:p14="http://schemas.microsoft.com/office/powerpoint/2010/main" val="33011090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dirty="0"/>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dirty="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3430</Words>
  <Application>Microsoft Macintosh PowerPoint</Application>
  <PresentationFormat>On-screen Show (4:3)</PresentationFormat>
  <Paragraphs>252</Paragraphs>
  <Slides>40</Slides>
  <Notes>36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40</vt:i4>
      </vt:variant>
    </vt:vector>
  </HeadingPairs>
  <TitlesOfParts>
    <vt:vector size="44" baseType="lpstr">
      <vt:lpstr>Arial</vt:lpstr>
      <vt:lpstr>Wingdings</vt:lpstr>
      <vt:lpstr>PPT-TMPLT-WHT_C</vt:lpstr>
      <vt:lpstr>NetAcad-4F_PPT-WHT_060408</vt:lpstr>
      <vt:lpstr>PowerPoint Presentation</vt:lpstr>
      <vt:lpstr>PowerPoint Presentation</vt:lpstr>
      <vt:lpstr>Chapter 1: Cybersecurity - A World of Experts and Criminals</vt:lpstr>
      <vt:lpstr>Chapter 1 - Sections &amp; Objectives</vt:lpstr>
      <vt:lpstr>1.1  The Cybersecurity World</vt:lpstr>
      <vt:lpstr>The Cybersecurity World Cybersecurity Domains</vt:lpstr>
      <vt:lpstr>The Cybersecurity World Cybersecurity Domains (Cont.)</vt:lpstr>
      <vt:lpstr>1.2  Cybersecurity Criminals versus Cybersecurity Specialists</vt:lpstr>
      <vt:lpstr>Cybersecurity Criminals vs Cybersecurity Specialists Cybersecurity Criminals</vt:lpstr>
      <vt:lpstr>Cybersecurity Criminals versus Cybersecurity Specialists Cybersecurity Criminals (Cont.)</vt:lpstr>
      <vt:lpstr>Cybersecurity Criminals versus Cybersecurity Specialists Cybersecurity Criminals (Cont.)</vt:lpstr>
      <vt:lpstr>PowerPoint Presentation</vt:lpstr>
      <vt:lpstr>PowerPoint Presentation</vt:lpstr>
      <vt:lpstr>1.3  Common Threats</vt:lpstr>
      <vt:lpstr>Common Threats Threat Arenas</vt:lpstr>
      <vt:lpstr>Common Threats Threat Arenas (Cont.)</vt:lpstr>
      <vt:lpstr>Common Threats Threat Arenas (Cont.)</vt:lpstr>
      <vt:lpstr>Common Threats Threat Arenas (Cont.)</vt:lpstr>
      <vt:lpstr>Common Threats Threat Arenas (Cont.)</vt:lpstr>
      <vt:lpstr>1.4  Spreading Cybersecurity Threats</vt:lpstr>
      <vt:lpstr>Spreading Cybersecurity Threats  How Threats Spread</vt:lpstr>
      <vt:lpstr>Spreading Cybersecurity Threats  How Threats Spread (Cont.)</vt:lpstr>
      <vt:lpstr>Spreading Cybersecurity Threats  How Threats Spread (Cont.)</vt:lpstr>
      <vt:lpstr>Spreading Cybersecurity Threats  How Threats Spread (Cont.)</vt:lpstr>
      <vt:lpstr>Spreading Cybersecurity Threats  Threat Complexity</vt:lpstr>
      <vt:lpstr>Spreading Cybersecurity Threats  Threat Complexity (Cont.)</vt:lpstr>
      <vt:lpstr>1.5  Creating More Experts</vt:lpstr>
      <vt:lpstr>Creating More Experts A Workforce Framework for Cybersecurity</vt:lpstr>
      <vt:lpstr>Creating More Experts A Workforce Framework for Cybersecurity (Cont.)</vt:lpstr>
      <vt:lpstr>Creating More Experts  Online Cybersecurity Communities</vt:lpstr>
      <vt:lpstr>Creating More Experts  Online Cybersecurity Communities (Cont.)</vt:lpstr>
      <vt:lpstr>Creating More Experts Cybersecurity Certifications</vt:lpstr>
      <vt:lpstr>Creating More Experts Cybersecurity Certifications (Cont.)</vt:lpstr>
      <vt:lpstr>Creating More Experts Cybersecurity Certifications (Cont.)</vt:lpstr>
      <vt:lpstr>Creating More Experts Cybersecurity Certifications (Cont.)</vt:lpstr>
      <vt:lpstr>1.6  Chapter Summary</vt:lpstr>
      <vt:lpstr>Chapter Summary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P.I.Wallin</dc:creator>
  <cp:lastModifiedBy>P.I.Wallin</cp:lastModifiedBy>
  <cp:revision>1</cp:revision>
  <dcterms:created xsi:type="dcterms:W3CDTF">2020-09-28T12:59:23Z</dcterms:created>
  <dcterms:modified xsi:type="dcterms:W3CDTF">2020-09-28T13:00:03Z</dcterms:modified>
</cp:coreProperties>
</file>