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9" r:id="rId1"/>
  </p:sldMasterIdLst>
  <p:notesMasterIdLst>
    <p:notesMasterId r:id="rId15"/>
  </p:notesMasterIdLst>
  <p:handoutMasterIdLst>
    <p:handoutMasterId r:id="rId16"/>
  </p:handoutMasterIdLst>
  <p:sldIdLst>
    <p:sldId id="256" r:id="rId2"/>
    <p:sldId id="271" r:id="rId3"/>
    <p:sldId id="257" r:id="rId4"/>
    <p:sldId id="261" r:id="rId5"/>
    <p:sldId id="258" r:id="rId6"/>
    <p:sldId id="262" r:id="rId7"/>
    <p:sldId id="259" r:id="rId8"/>
    <p:sldId id="263" r:id="rId9"/>
    <p:sldId id="398" r:id="rId10"/>
    <p:sldId id="264" r:id="rId11"/>
    <p:sldId id="397" r:id="rId12"/>
    <p:sldId id="395" r:id="rId13"/>
    <p:sldId id="260" r:id="rId14"/>
  </p:sldIdLst>
  <p:sldSz cx="9144000" cy="6858000" type="screen4x3"/>
  <p:notesSz cx="6746875" cy="99139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3">
          <p15:clr>
            <a:srgbClr val="A4A3A4"/>
          </p15:clr>
        </p15:guide>
        <p15:guide id="2" pos="212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40" autoAdjust="0"/>
    <p:restoredTop sz="94249" autoAdjust="0"/>
  </p:normalViewPr>
  <p:slideViewPr>
    <p:cSldViewPr>
      <p:cViewPr varScale="1">
        <p:scale>
          <a:sx n="97" d="100"/>
          <a:sy n="97" d="100"/>
        </p:scale>
        <p:origin x="948"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1" d="100"/>
          <a:sy n="61" d="100"/>
        </p:scale>
        <p:origin x="-1698" y="-54"/>
      </p:cViewPr>
      <p:guideLst>
        <p:guide orient="horz" pos="3123"/>
        <p:guide pos="2125"/>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3F50E497-B91B-3EB7-945B-4DF731B3861D}"/>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AEECDE03-ADD3-DCD9-EEE7-22EDF6816093}"/>
              </a:ext>
            </a:extLst>
          </p:cNvPr>
          <p:cNvSpPr>
            <a:spLocks noGrp="1" noChangeArrowheads="1"/>
          </p:cNvSpPr>
          <p:nvPr>
            <p:ph type="dt" sz="quarter" idx="1"/>
          </p:nvPr>
        </p:nvSpPr>
        <p:spPr bwMode="auto">
          <a:xfrm>
            <a:off x="3821113"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E80E25BB-864A-4928-ACF4-39FED840B0F8}"/>
              </a:ext>
            </a:extLst>
          </p:cNvPr>
          <p:cNvSpPr>
            <a:spLocks noGrp="1" noChangeArrowheads="1"/>
          </p:cNvSpPr>
          <p:nvPr>
            <p:ph type="ftr" sz="quarter" idx="2"/>
          </p:nvPr>
        </p:nvSpPr>
        <p:spPr bwMode="auto">
          <a:xfrm>
            <a:off x="0"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B15E5D25-5B02-E3A4-1583-36EC17A754FC}"/>
              </a:ext>
            </a:extLst>
          </p:cNvPr>
          <p:cNvSpPr>
            <a:spLocks noGrp="1" noChangeArrowheads="1"/>
          </p:cNvSpPr>
          <p:nvPr>
            <p:ph type="sldNum" sz="quarter" idx="3"/>
          </p:nvPr>
        </p:nvSpPr>
        <p:spPr bwMode="auto">
          <a:xfrm>
            <a:off x="3821113"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7606CBB8-7091-4A0A-A70A-56D2E906F386}"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B40422C0-29CD-16A7-65D1-05803E14D1DC}"/>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A924D116-7CD5-2BF7-7C75-88E211E7F4A3}"/>
              </a:ext>
            </a:extLst>
          </p:cNvPr>
          <p:cNvSpPr>
            <a:spLocks noGrp="1" noChangeArrowheads="1"/>
          </p:cNvSpPr>
          <p:nvPr>
            <p:ph type="dt" idx="1"/>
          </p:nvPr>
        </p:nvSpPr>
        <p:spPr bwMode="auto">
          <a:xfrm>
            <a:off x="382270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a:extLst>
              <a:ext uri="{FF2B5EF4-FFF2-40B4-BE49-F238E27FC236}">
                <a16:creationId xmlns:a16="http://schemas.microsoft.com/office/drawing/2014/main" id="{7D5766A2-0D0E-FC4B-2CA2-11476366D09D}"/>
              </a:ext>
            </a:extLst>
          </p:cNvPr>
          <p:cNvSpPr>
            <a:spLocks noGrp="1" noRot="1" noChangeAspect="1" noChangeArrowheads="1" noTextEdit="1"/>
          </p:cNvSpPr>
          <p:nvPr>
            <p:ph type="sldImg" idx="2"/>
          </p:nvPr>
        </p:nvSpPr>
        <p:spPr bwMode="auto">
          <a:xfrm>
            <a:off x="895350" y="742950"/>
            <a:ext cx="4957763" cy="37179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C1C38E08-F5DE-5E91-9AFE-71021CE1FF65}"/>
              </a:ext>
            </a:extLst>
          </p:cNvPr>
          <p:cNvSpPr>
            <a:spLocks noGrp="1" noChangeArrowheads="1"/>
          </p:cNvSpPr>
          <p:nvPr>
            <p:ph type="body" sz="quarter" idx="3"/>
          </p:nvPr>
        </p:nvSpPr>
        <p:spPr bwMode="auto">
          <a:xfrm>
            <a:off x="900113" y="4708525"/>
            <a:ext cx="4946650" cy="4462463"/>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FE413D8A-FD9D-7DD5-AFDB-9646A28FE97B}"/>
              </a:ext>
            </a:extLst>
          </p:cNvPr>
          <p:cNvSpPr>
            <a:spLocks noGrp="1" noChangeArrowheads="1"/>
          </p:cNvSpPr>
          <p:nvPr>
            <p:ph type="ftr" sz="quarter" idx="4"/>
          </p:nvPr>
        </p:nvSpPr>
        <p:spPr bwMode="auto">
          <a:xfrm>
            <a:off x="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92EA3094-566C-EB86-5391-27CC1B86E0C3}"/>
              </a:ext>
            </a:extLst>
          </p:cNvPr>
          <p:cNvSpPr>
            <a:spLocks noGrp="1" noChangeArrowheads="1"/>
          </p:cNvSpPr>
          <p:nvPr>
            <p:ph type="sldNum" sz="quarter" idx="5"/>
          </p:nvPr>
        </p:nvSpPr>
        <p:spPr bwMode="auto">
          <a:xfrm>
            <a:off x="382270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094B4969-61C3-4126-8AB3-120A6ED1B31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81DCBC-9E70-CC7D-98B3-B29CB9BDB25A}"/>
              </a:ext>
            </a:extLst>
          </p:cNvPr>
          <p:cNvSpPr>
            <a:spLocks noGrp="1" noRot="1" noChangeAspect="1"/>
          </p:cNvSpPr>
          <p:nvPr>
            <p:ph type="sldImg"/>
          </p:nvPr>
        </p:nvSpPr>
        <p:spPr>
          <a:xfrm>
            <a:off x="1371600" y="1143000"/>
            <a:ext cx="4114800" cy="3086100"/>
          </a:xfrm>
          <a:noFill/>
          <a:ln w="12701">
            <a:solidFill>
              <a:srgbClr val="000000"/>
            </a:solidFill>
            <a:prstDash val="solid"/>
          </a:ln>
        </p:spPr>
      </p:sp>
      <p:sp>
        <p:nvSpPr>
          <p:cNvPr id="3" name="Notes Placeholder 2">
            <a:extLst>
              <a:ext uri="{FF2B5EF4-FFF2-40B4-BE49-F238E27FC236}">
                <a16:creationId xmlns:a16="http://schemas.microsoft.com/office/drawing/2014/main" id="{79BB6398-7AF0-2017-0FBF-24A919D56DE3}"/>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endParaRPr lang="en-GB"/>
          </a:p>
        </p:txBody>
      </p:sp>
      <p:sp>
        <p:nvSpPr>
          <p:cNvPr id="4" name="Slide Number Placeholder 3">
            <a:extLst>
              <a:ext uri="{FF2B5EF4-FFF2-40B4-BE49-F238E27FC236}">
                <a16:creationId xmlns:a16="http://schemas.microsoft.com/office/drawing/2014/main" id="{731F9B36-D2B6-BF3B-529A-3056385EBD6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D4AC0F5-AD99-4A47-B50F-4E1B6A7AAE71}" type="slidenum">
              <a:t>2</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E7DF6E91-6956-6618-EAFE-F33C2DB15D56}"/>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F70DFC67-4E32-5C05-AF71-1D8125EC38D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8196" name="Slide Number Placeholder 3">
            <a:extLst>
              <a:ext uri="{FF2B5EF4-FFF2-40B4-BE49-F238E27FC236}">
                <a16:creationId xmlns:a16="http://schemas.microsoft.com/office/drawing/2014/main" id="{7C1CB96C-D3BA-2764-7205-A6A46B62D8BA}"/>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582EECE-D9CF-413A-BF55-3642B7CC565D}" type="slidenum">
              <a:rPr lang="en-GB" altLang="en-US" smtClean="0">
                <a:latin typeface="Verdana" panose="020B0604030504040204" pitchFamily="34" charset="0"/>
              </a:rPr>
              <a:pPr/>
              <a:t>3</a:t>
            </a:fld>
            <a:endParaRPr lang="en-GB" altLang="en-US">
              <a:latin typeface="Verdana" panose="020B060403050404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09582650-20B5-29C5-1E4D-83B42398F1B6}"/>
              </a:ext>
            </a:extLst>
          </p:cNvPr>
          <p:cNvSpPr>
            <a:spLocks noGrp="1" noRot="1" noChangeAspect="1" noChangeArrowheads="1" noTextEdit="1"/>
          </p:cNvSpPr>
          <p:nvPr>
            <p:ph type="sldImg"/>
          </p:nvPr>
        </p:nvSpPr>
        <p:spPr>
          <a:ln/>
        </p:spPr>
      </p:sp>
      <p:sp>
        <p:nvSpPr>
          <p:cNvPr id="10243" name="Notes Placeholder 2">
            <a:extLst>
              <a:ext uri="{FF2B5EF4-FFF2-40B4-BE49-F238E27FC236}">
                <a16:creationId xmlns:a16="http://schemas.microsoft.com/office/drawing/2014/main" id="{A08DCABA-1B10-9237-E77F-42B86D63042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dirty="0"/>
          </a:p>
        </p:txBody>
      </p:sp>
      <p:sp>
        <p:nvSpPr>
          <p:cNvPr id="10244" name="Slide Number Placeholder 3">
            <a:extLst>
              <a:ext uri="{FF2B5EF4-FFF2-40B4-BE49-F238E27FC236}">
                <a16:creationId xmlns:a16="http://schemas.microsoft.com/office/drawing/2014/main" id="{23A08ADE-ADC1-7378-789D-C21E3E9128B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E2A431-A3AD-4CD0-B18E-813363E93822}" type="slidenum">
              <a:rPr lang="en-GB" altLang="en-US" smtClean="0">
                <a:latin typeface="Verdana" panose="020B0604030504040204" pitchFamily="34" charset="0"/>
              </a:rPr>
              <a:pPr/>
              <a:t>5</a:t>
            </a:fld>
            <a:endParaRPr lang="en-GB" altLang="en-US">
              <a:latin typeface="Verdana" panose="020B060403050404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09A6C123-941C-0FB3-19CA-D6C437A2E695}"/>
              </a:ext>
            </a:extLst>
          </p:cNvPr>
          <p:cNvSpPr>
            <a:spLocks noGrp="1" noRot="1" noChangeAspect="1" noChangeArrowheads="1" noTextEdit="1"/>
          </p:cNvSpPr>
          <p:nvPr>
            <p:ph type="sldImg"/>
          </p:nvPr>
        </p:nvSpPr>
        <p:spPr>
          <a:ln/>
        </p:spPr>
      </p:sp>
      <p:sp>
        <p:nvSpPr>
          <p:cNvPr id="12291" name="Notes Placeholder 2">
            <a:extLst>
              <a:ext uri="{FF2B5EF4-FFF2-40B4-BE49-F238E27FC236}">
                <a16:creationId xmlns:a16="http://schemas.microsoft.com/office/drawing/2014/main" id="{E4D3F47C-F1D0-2A19-D8F1-92D2DA67B01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12292" name="Slide Number Placeholder 3">
            <a:extLst>
              <a:ext uri="{FF2B5EF4-FFF2-40B4-BE49-F238E27FC236}">
                <a16:creationId xmlns:a16="http://schemas.microsoft.com/office/drawing/2014/main" id="{96A36CF2-2B47-70AF-80CE-6FE00CD5BD3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F6B2629-2D34-47EB-998D-512678A65338}" type="slidenum">
              <a:rPr lang="en-GB" altLang="en-US" smtClean="0">
                <a:latin typeface="Verdana" panose="020B0604030504040204" pitchFamily="34" charset="0"/>
              </a:rPr>
              <a:pPr/>
              <a:t>7</a:t>
            </a:fld>
            <a:endParaRPr lang="en-GB" altLang="en-US">
              <a:latin typeface="Verdana" panose="020B060403050404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Croydon University Hospital NHS Trust</a:t>
            </a:r>
          </a:p>
          <a:p>
            <a:endParaRPr lang="en-US" dirty="0"/>
          </a:p>
          <a:p>
            <a:endParaRPr lang="en-US" dirty="0"/>
          </a:p>
          <a:p>
            <a:r>
              <a:rPr lang="en-US"/>
              <a:t>Imperial College Healthcare NHS Trust and Chelsea Football Club Foundation</a:t>
            </a:r>
          </a:p>
        </p:txBody>
      </p:sp>
      <p:sp>
        <p:nvSpPr>
          <p:cNvPr id="4" name="Slide Number Placeholder 3"/>
          <p:cNvSpPr>
            <a:spLocks noGrp="1"/>
          </p:cNvSpPr>
          <p:nvPr>
            <p:ph type="sldNum" sz="quarter" idx="5"/>
          </p:nvPr>
        </p:nvSpPr>
        <p:spPr/>
        <p:txBody>
          <a:bodyPr/>
          <a:lstStyle/>
          <a:p>
            <a:fld id="{168B0DE9-56FE-41C4-9AF8-4E07271B7CA8}" type="slidenum">
              <a:rPr lang="en-GB" smtClean="0"/>
              <a:pPr/>
              <a:t>11</a:t>
            </a:fld>
            <a:endParaRPr lang="en-GB"/>
          </a:p>
        </p:txBody>
      </p:sp>
    </p:spTree>
    <p:extLst>
      <p:ext uri="{BB962C8B-B14F-4D97-AF65-F5344CB8AC3E}">
        <p14:creationId xmlns:p14="http://schemas.microsoft.com/office/powerpoint/2010/main" val="3169297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Croydon University Hospital NHS Trust</a:t>
            </a:r>
          </a:p>
          <a:p>
            <a:endParaRPr lang="en-US" dirty="0"/>
          </a:p>
          <a:p>
            <a:endParaRPr lang="en-US" dirty="0"/>
          </a:p>
          <a:p>
            <a:r>
              <a:rPr lang="en-US"/>
              <a:t>Imperial College Healthcare NHS Trust and Chelsea Football Club Foundation</a:t>
            </a:r>
          </a:p>
        </p:txBody>
      </p:sp>
      <p:sp>
        <p:nvSpPr>
          <p:cNvPr id="4" name="Slide Number Placeholder 3"/>
          <p:cNvSpPr>
            <a:spLocks noGrp="1"/>
          </p:cNvSpPr>
          <p:nvPr>
            <p:ph type="sldNum" sz="quarter" idx="5"/>
          </p:nvPr>
        </p:nvSpPr>
        <p:spPr/>
        <p:txBody>
          <a:bodyPr/>
          <a:lstStyle/>
          <a:p>
            <a:fld id="{168B0DE9-56FE-41C4-9AF8-4E07271B7CA8}" type="slidenum">
              <a:rPr lang="en-GB" smtClean="0"/>
              <a:pPr/>
              <a:t>12</a:t>
            </a:fld>
            <a:endParaRPr lang="en-GB"/>
          </a:p>
        </p:txBody>
      </p:sp>
    </p:spTree>
    <p:extLst>
      <p:ext uri="{BB962C8B-B14F-4D97-AF65-F5344CB8AC3E}">
        <p14:creationId xmlns:p14="http://schemas.microsoft.com/office/powerpoint/2010/main" val="31692976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06DF396-3D66-46F1-4632-3F10632BE8FC}"/>
              </a:ext>
            </a:extLst>
          </p:cNvPr>
          <p:cNvSpPr>
            <a:spLocks noGrp="1"/>
          </p:cNvSpPr>
          <p:nvPr>
            <p:ph type="dt" sz="half" idx="10"/>
          </p:nvPr>
        </p:nvSpPr>
        <p:spPr>
          <a:xfrm>
            <a:off x="395288" y="6524625"/>
            <a:ext cx="971550" cy="219075"/>
          </a:xfrm>
        </p:spPr>
        <p:txBody>
          <a:bodyPr/>
          <a:lstStyle>
            <a:lvl1pPr>
              <a:defRPr/>
            </a:lvl1pPr>
          </a:lstStyle>
          <a:p>
            <a:pPr>
              <a:defRPr/>
            </a:pPr>
            <a:fld id="{76E22896-E3E3-45E0-9F3F-BF138F3CCFB2}" type="datetime1">
              <a:rPr lang="en-GB" altLang="en-US"/>
              <a:pPr>
                <a:defRPr/>
              </a:pPr>
              <a:t>04/07/2025</a:t>
            </a:fld>
            <a:endParaRPr lang="en-GB" altLang="en-US" dirty="0"/>
          </a:p>
        </p:txBody>
      </p:sp>
      <p:sp>
        <p:nvSpPr>
          <p:cNvPr id="5" name="Footer Placeholder 4">
            <a:extLst>
              <a:ext uri="{FF2B5EF4-FFF2-40B4-BE49-F238E27FC236}">
                <a16:creationId xmlns:a16="http://schemas.microsoft.com/office/drawing/2014/main" id="{96FC3E3C-1430-A28A-8E68-2118C0DA0397}"/>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9CA1CAEC-0802-B5A2-F842-54D310EB593C}"/>
              </a:ext>
            </a:extLst>
          </p:cNvPr>
          <p:cNvSpPr>
            <a:spLocks noGrp="1"/>
          </p:cNvSpPr>
          <p:nvPr>
            <p:ph type="sldNum" sz="quarter" idx="12"/>
          </p:nvPr>
        </p:nvSpPr>
        <p:spPr/>
        <p:txBody>
          <a:bodyPr/>
          <a:lstStyle>
            <a:lvl1pPr>
              <a:defRPr/>
            </a:lvl1pPr>
          </a:lstStyle>
          <a:p>
            <a:pPr>
              <a:defRPr/>
            </a:pPr>
            <a:fld id="{6328EBC4-99A8-48BA-9723-FA43232C68BF}" type="slidenum">
              <a:rPr lang="en-GB" altLang="en-US"/>
              <a:pPr>
                <a:defRPr/>
              </a:pPr>
              <a:t>‹#›</a:t>
            </a:fld>
            <a:endParaRPr lang="en-GB" altLang="en-US"/>
          </a:p>
        </p:txBody>
      </p:sp>
    </p:spTree>
    <p:extLst>
      <p:ext uri="{BB962C8B-B14F-4D97-AF65-F5344CB8AC3E}">
        <p14:creationId xmlns:p14="http://schemas.microsoft.com/office/powerpoint/2010/main" val="41180430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C60E5A-CC65-0BD9-680D-6AFE7BE3488B}"/>
              </a:ext>
            </a:extLst>
          </p:cNvPr>
          <p:cNvSpPr>
            <a:spLocks noGrp="1"/>
          </p:cNvSpPr>
          <p:nvPr>
            <p:ph type="dt" sz="half" idx="10"/>
          </p:nvPr>
        </p:nvSpPr>
        <p:spPr/>
        <p:txBody>
          <a:bodyPr/>
          <a:lstStyle>
            <a:lvl1pPr>
              <a:defRPr/>
            </a:lvl1pPr>
          </a:lstStyle>
          <a:p>
            <a:pPr>
              <a:defRPr/>
            </a:pPr>
            <a:fld id="{2ED23B7C-08F9-45B5-916D-935413F3F31F}" type="datetime1">
              <a:rPr lang="en-GB" altLang="en-US"/>
              <a:pPr>
                <a:defRPr/>
              </a:pPr>
              <a:t>04/07/2025</a:t>
            </a:fld>
            <a:endParaRPr lang="en-GB" altLang="en-US" dirty="0"/>
          </a:p>
        </p:txBody>
      </p:sp>
      <p:sp>
        <p:nvSpPr>
          <p:cNvPr id="5" name="Footer Placeholder 4">
            <a:extLst>
              <a:ext uri="{FF2B5EF4-FFF2-40B4-BE49-F238E27FC236}">
                <a16:creationId xmlns:a16="http://schemas.microsoft.com/office/drawing/2014/main" id="{804EA71E-2E29-5015-6393-1BA28F0093EF}"/>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15A573CA-4F5F-1CE8-44AC-47967C6C941A}"/>
              </a:ext>
            </a:extLst>
          </p:cNvPr>
          <p:cNvSpPr>
            <a:spLocks noGrp="1"/>
          </p:cNvSpPr>
          <p:nvPr>
            <p:ph type="sldNum" sz="quarter" idx="12"/>
          </p:nvPr>
        </p:nvSpPr>
        <p:spPr/>
        <p:txBody>
          <a:bodyPr/>
          <a:lstStyle>
            <a:lvl1pPr>
              <a:defRPr/>
            </a:lvl1pPr>
          </a:lstStyle>
          <a:p>
            <a:pPr>
              <a:defRPr/>
            </a:pPr>
            <a:fld id="{82179914-8D2F-481A-A283-9958DB0B1DBB}" type="slidenum">
              <a:rPr lang="en-GB" altLang="en-US"/>
              <a:pPr>
                <a:defRPr/>
              </a:pPr>
              <a:t>‹#›</a:t>
            </a:fld>
            <a:endParaRPr lang="en-GB" altLang="en-US"/>
          </a:p>
        </p:txBody>
      </p:sp>
    </p:spTree>
    <p:extLst>
      <p:ext uri="{BB962C8B-B14F-4D97-AF65-F5344CB8AC3E}">
        <p14:creationId xmlns:p14="http://schemas.microsoft.com/office/powerpoint/2010/main" val="27133791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DE8264B-E868-F19F-B6AF-EA4F3BE96C22}"/>
              </a:ext>
            </a:extLst>
          </p:cNvPr>
          <p:cNvSpPr>
            <a:spLocks noGrp="1"/>
          </p:cNvSpPr>
          <p:nvPr>
            <p:ph type="dt" sz="half" idx="10"/>
          </p:nvPr>
        </p:nvSpPr>
        <p:spPr/>
        <p:txBody>
          <a:bodyPr/>
          <a:lstStyle>
            <a:lvl1pPr>
              <a:defRPr/>
            </a:lvl1pPr>
          </a:lstStyle>
          <a:p>
            <a:pPr>
              <a:defRPr/>
            </a:pPr>
            <a:fld id="{BFC4D11F-1D7B-40A8-A8D5-F60BD198037A}" type="datetime1">
              <a:rPr lang="en-GB" altLang="en-US"/>
              <a:pPr>
                <a:defRPr/>
              </a:pPr>
              <a:t>04/07/2025</a:t>
            </a:fld>
            <a:endParaRPr lang="en-GB" altLang="en-US" dirty="0"/>
          </a:p>
        </p:txBody>
      </p:sp>
      <p:sp>
        <p:nvSpPr>
          <p:cNvPr id="5" name="Slide Number Placeholder 5">
            <a:extLst>
              <a:ext uri="{FF2B5EF4-FFF2-40B4-BE49-F238E27FC236}">
                <a16:creationId xmlns:a16="http://schemas.microsoft.com/office/drawing/2014/main" id="{B8634EE6-97F4-A8BF-AAFD-42F2ACB36202}"/>
              </a:ext>
            </a:extLst>
          </p:cNvPr>
          <p:cNvSpPr>
            <a:spLocks noGrp="1"/>
          </p:cNvSpPr>
          <p:nvPr>
            <p:ph type="sldNum" sz="quarter" idx="11"/>
          </p:nvPr>
        </p:nvSpPr>
        <p:spPr/>
        <p:txBody>
          <a:bodyPr/>
          <a:lstStyle>
            <a:lvl1pPr>
              <a:defRPr/>
            </a:lvl1pPr>
          </a:lstStyle>
          <a:p>
            <a:pPr>
              <a:defRPr/>
            </a:pPr>
            <a:fld id="{45CEFCD8-EBBC-475D-9DA2-1BBA71A21174}" type="slidenum">
              <a:rPr lang="en-GB" altLang="en-US"/>
              <a:pPr>
                <a:defRPr/>
              </a:pPr>
              <a:t>‹#›</a:t>
            </a:fld>
            <a:endParaRPr lang="en-GB" altLang="en-US"/>
          </a:p>
        </p:txBody>
      </p:sp>
    </p:spTree>
    <p:extLst>
      <p:ext uri="{BB962C8B-B14F-4D97-AF65-F5344CB8AC3E}">
        <p14:creationId xmlns:p14="http://schemas.microsoft.com/office/powerpoint/2010/main" val="16400197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F29AF965-5D5E-1BD3-5413-A58E10C88298}"/>
              </a:ext>
            </a:extLst>
          </p:cNvPr>
          <p:cNvSpPr>
            <a:spLocks noGrp="1"/>
          </p:cNvSpPr>
          <p:nvPr>
            <p:ph type="dt" sz="half" idx="10"/>
          </p:nvPr>
        </p:nvSpPr>
        <p:spPr/>
        <p:txBody>
          <a:bodyPr/>
          <a:lstStyle>
            <a:lvl1pPr>
              <a:defRPr/>
            </a:lvl1pPr>
          </a:lstStyle>
          <a:p>
            <a:pPr>
              <a:defRPr/>
            </a:pPr>
            <a:fld id="{A5704AFC-7B63-4B44-B8EC-007651C37E90}" type="datetime1">
              <a:rPr lang="en-GB" altLang="en-US"/>
              <a:pPr>
                <a:defRPr/>
              </a:pPr>
              <a:t>04/07/2025</a:t>
            </a:fld>
            <a:endParaRPr lang="en-GB" altLang="en-US" dirty="0"/>
          </a:p>
        </p:txBody>
      </p:sp>
      <p:sp>
        <p:nvSpPr>
          <p:cNvPr id="6" name="Slide Number Placeholder 5">
            <a:extLst>
              <a:ext uri="{FF2B5EF4-FFF2-40B4-BE49-F238E27FC236}">
                <a16:creationId xmlns:a16="http://schemas.microsoft.com/office/drawing/2014/main" id="{46844EAF-CF7D-2495-D5E7-3B60F02C5AE2}"/>
              </a:ext>
            </a:extLst>
          </p:cNvPr>
          <p:cNvSpPr>
            <a:spLocks noGrp="1"/>
          </p:cNvSpPr>
          <p:nvPr>
            <p:ph type="sldNum" sz="quarter" idx="11"/>
          </p:nvPr>
        </p:nvSpPr>
        <p:spPr/>
        <p:txBody>
          <a:bodyPr/>
          <a:lstStyle>
            <a:lvl1pPr>
              <a:defRPr/>
            </a:lvl1pPr>
          </a:lstStyle>
          <a:p>
            <a:pPr>
              <a:defRPr/>
            </a:pPr>
            <a:fld id="{6F80B048-4833-470F-BF21-C7A1F954AF55}" type="slidenum">
              <a:rPr lang="en-GB" altLang="en-US"/>
              <a:pPr>
                <a:defRPr/>
              </a:pPr>
              <a:t>‹#›</a:t>
            </a:fld>
            <a:endParaRPr lang="en-GB" altLang="en-US"/>
          </a:p>
        </p:txBody>
      </p:sp>
    </p:spTree>
    <p:extLst>
      <p:ext uri="{BB962C8B-B14F-4D97-AF65-F5344CB8AC3E}">
        <p14:creationId xmlns:p14="http://schemas.microsoft.com/office/powerpoint/2010/main" val="4260852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DBD2DAA9-593D-5CB7-552C-CAACFF85893D}"/>
              </a:ext>
            </a:extLst>
          </p:cNvPr>
          <p:cNvSpPr>
            <a:spLocks noGrp="1"/>
          </p:cNvSpPr>
          <p:nvPr>
            <p:ph type="dt" sz="half" idx="10"/>
          </p:nvPr>
        </p:nvSpPr>
        <p:spPr/>
        <p:txBody>
          <a:bodyPr/>
          <a:lstStyle>
            <a:lvl1pPr>
              <a:defRPr/>
            </a:lvl1pPr>
          </a:lstStyle>
          <a:p>
            <a:pPr>
              <a:defRPr/>
            </a:pPr>
            <a:fld id="{A8E302DB-F66A-477F-A05A-8A698F5A87B0}" type="datetime1">
              <a:rPr lang="en-GB" altLang="en-US"/>
              <a:pPr>
                <a:defRPr/>
              </a:pPr>
              <a:t>04/07/2025</a:t>
            </a:fld>
            <a:endParaRPr lang="en-GB" altLang="en-US" dirty="0"/>
          </a:p>
        </p:txBody>
      </p:sp>
      <p:sp>
        <p:nvSpPr>
          <p:cNvPr id="8" name="Slide Number Placeholder 5">
            <a:extLst>
              <a:ext uri="{FF2B5EF4-FFF2-40B4-BE49-F238E27FC236}">
                <a16:creationId xmlns:a16="http://schemas.microsoft.com/office/drawing/2014/main" id="{D39EBF8B-4A00-BDFB-CE2D-13E3ADC963DC}"/>
              </a:ext>
            </a:extLst>
          </p:cNvPr>
          <p:cNvSpPr>
            <a:spLocks noGrp="1"/>
          </p:cNvSpPr>
          <p:nvPr>
            <p:ph type="sldNum" sz="quarter" idx="11"/>
          </p:nvPr>
        </p:nvSpPr>
        <p:spPr/>
        <p:txBody>
          <a:bodyPr/>
          <a:lstStyle>
            <a:lvl1pPr>
              <a:defRPr/>
            </a:lvl1pPr>
          </a:lstStyle>
          <a:p>
            <a:pPr>
              <a:defRPr/>
            </a:pPr>
            <a:fld id="{FB883CC8-CD54-4A37-957F-8413B9025F34}" type="slidenum">
              <a:rPr lang="en-GB" altLang="en-US"/>
              <a:pPr>
                <a:defRPr/>
              </a:pPr>
              <a:t>‹#›</a:t>
            </a:fld>
            <a:endParaRPr lang="en-GB" altLang="en-US"/>
          </a:p>
        </p:txBody>
      </p:sp>
    </p:spTree>
    <p:extLst>
      <p:ext uri="{BB962C8B-B14F-4D97-AF65-F5344CB8AC3E}">
        <p14:creationId xmlns:p14="http://schemas.microsoft.com/office/powerpoint/2010/main" val="2338936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3ADC0231-8AAE-B0D3-3201-20D3A3B87FC1}"/>
              </a:ext>
            </a:extLst>
          </p:cNvPr>
          <p:cNvSpPr>
            <a:spLocks noGrp="1"/>
          </p:cNvSpPr>
          <p:nvPr>
            <p:ph type="dt" sz="half" idx="10"/>
          </p:nvPr>
        </p:nvSpPr>
        <p:spPr/>
        <p:txBody>
          <a:bodyPr/>
          <a:lstStyle>
            <a:lvl1pPr>
              <a:defRPr/>
            </a:lvl1pPr>
          </a:lstStyle>
          <a:p>
            <a:pPr>
              <a:defRPr/>
            </a:pPr>
            <a:fld id="{8D31F568-D39C-4FC4-805B-023D3F6B4E78}" type="datetime1">
              <a:rPr lang="en-GB" altLang="en-US"/>
              <a:pPr>
                <a:defRPr/>
              </a:pPr>
              <a:t>04/07/2025</a:t>
            </a:fld>
            <a:endParaRPr lang="en-GB" altLang="en-US" dirty="0"/>
          </a:p>
        </p:txBody>
      </p:sp>
      <p:sp>
        <p:nvSpPr>
          <p:cNvPr id="4" name="Slide Number Placeholder 5">
            <a:extLst>
              <a:ext uri="{FF2B5EF4-FFF2-40B4-BE49-F238E27FC236}">
                <a16:creationId xmlns:a16="http://schemas.microsoft.com/office/drawing/2014/main" id="{DC1B5851-5544-2E90-353B-58E256FC3F78}"/>
              </a:ext>
            </a:extLst>
          </p:cNvPr>
          <p:cNvSpPr>
            <a:spLocks noGrp="1"/>
          </p:cNvSpPr>
          <p:nvPr>
            <p:ph type="sldNum" sz="quarter" idx="11"/>
          </p:nvPr>
        </p:nvSpPr>
        <p:spPr/>
        <p:txBody>
          <a:bodyPr/>
          <a:lstStyle>
            <a:lvl1pPr>
              <a:defRPr/>
            </a:lvl1pPr>
          </a:lstStyle>
          <a:p>
            <a:pPr>
              <a:defRPr/>
            </a:pPr>
            <a:fld id="{2F85BCE4-D7A7-4C28-8B79-671433199720}" type="slidenum">
              <a:rPr lang="en-GB" altLang="en-US"/>
              <a:pPr>
                <a:defRPr/>
              </a:pPr>
              <a:t>‹#›</a:t>
            </a:fld>
            <a:endParaRPr lang="en-GB" altLang="en-US"/>
          </a:p>
        </p:txBody>
      </p:sp>
    </p:spTree>
    <p:extLst>
      <p:ext uri="{BB962C8B-B14F-4D97-AF65-F5344CB8AC3E}">
        <p14:creationId xmlns:p14="http://schemas.microsoft.com/office/powerpoint/2010/main" val="36024770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085DA7A-135A-E713-4895-B7ABA71DBAD2}"/>
              </a:ext>
            </a:extLst>
          </p:cNvPr>
          <p:cNvSpPr>
            <a:spLocks noGrp="1"/>
          </p:cNvSpPr>
          <p:nvPr>
            <p:ph type="dt" sz="half" idx="10"/>
          </p:nvPr>
        </p:nvSpPr>
        <p:spPr/>
        <p:txBody>
          <a:bodyPr/>
          <a:lstStyle>
            <a:lvl1pPr>
              <a:defRPr/>
            </a:lvl1pPr>
          </a:lstStyle>
          <a:p>
            <a:pPr>
              <a:defRPr/>
            </a:pPr>
            <a:fld id="{5606F7F5-BDB8-4AD3-9688-900DCE46EA6D}" type="datetime1">
              <a:rPr lang="en-GB" altLang="en-US"/>
              <a:pPr>
                <a:defRPr/>
              </a:pPr>
              <a:t>04/07/2025</a:t>
            </a:fld>
            <a:endParaRPr lang="en-GB" altLang="en-US" dirty="0"/>
          </a:p>
        </p:txBody>
      </p:sp>
      <p:sp>
        <p:nvSpPr>
          <p:cNvPr id="3" name="Slide Number Placeholder 5">
            <a:extLst>
              <a:ext uri="{FF2B5EF4-FFF2-40B4-BE49-F238E27FC236}">
                <a16:creationId xmlns:a16="http://schemas.microsoft.com/office/drawing/2014/main" id="{5B6EB965-9956-0640-CB99-AE59F4E7DBF0}"/>
              </a:ext>
            </a:extLst>
          </p:cNvPr>
          <p:cNvSpPr>
            <a:spLocks noGrp="1"/>
          </p:cNvSpPr>
          <p:nvPr>
            <p:ph type="sldNum" sz="quarter" idx="11"/>
          </p:nvPr>
        </p:nvSpPr>
        <p:spPr/>
        <p:txBody>
          <a:bodyPr/>
          <a:lstStyle>
            <a:lvl1pPr>
              <a:defRPr/>
            </a:lvl1pPr>
          </a:lstStyle>
          <a:p>
            <a:pPr>
              <a:defRPr/>
            </a:pPr>
            <a:fld id="{10FDB877-CC76-471C-933A-126E83519D97}" type="slidenum">
              <a:rPr lang="en-GB" altLang="en-US"/>
              <a:pPr>
                <a:defRPr/>
              </a:pPr>
              <a:t>‹#›</a:t>
            </a:fld>
            <a:endParaRPr lang="en-GB" altLang="en-US"/>
          </a:p>
        </p:txBody>
      </p:sp>
    </p:spTree>
    <p:extLst>
      <p:ext uri="{BB962C8B-B14F-4D97-AF65-F5344CB8AC3E}">
        <p14:creationId xmlns:p14="http://schemas.microsoft.com/office/powerpoint/2010/main" val="20935221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B7EA1EE5-7969-E1A4-7F95-E4FD283CD622}"/>
              </a:ext>
            </a:extLst>
          </p:cNvPr>
          <p:cNvSpPr>
            <a:spLocks noGrp="1"/>
          </p:cNvSpPr>
          <p:nvPr>
            <p:ph type="dt" sz="half" idx="10"/>
          </p:nvPr>
        </p:nvSpPr>
        <p:spPr/>
        <p:txBody>
          <a:bodyPr/>
          <a:lstStyle>
            <a:lvl1pPr>
              <a:defRPr/>
            </a:lvl1pPr>
          </a:lstStyle>
          <a:p>
            <a:pPr>
              <a:defRPr/>
            </a:pPr>
            <a:fld id="{B50B5354-E803-4D2B-BB52-8482983D0716}" type="datetime1">
              <a:rPr lang="en-GB" altLang="en-US"/>
              <a:pPr>
                <a:defRPr/>
              </a:pPr>
              <a:t>04/07/2025</a:t>
            </a:fld>
            <a:endParaRPr lang="en-GB" altLang="en-US" dirty="0"/>
          </a:p>
        </p:txBody>
      </p:sp>
      <p:sp>
        <p:nvSpPr>
          <p:cNvPr id="6" name="Slide Number Placeholder 5">
            <a:extLst>
              <a:ext uri="{FF2B5EF4-FFF2-40B4-BE49-F238E27FC236}">
                <a16:creationId xmlns:a16="http://schemas.microsoft.com/office/drawing/2014/main" id="{7B130265-0BAF-07CA-8834-A6596D4D449A}"/>
              </a:ext>
            </a:extLst>
          </p:cNvPr>
          <p:cNvSpPr>
            <a:spLocks noGrp="1"/>
          </p:cNvSpPr>
          <p:nvPr>
            <p:ph type="sldNum" sz="quarter" idx="11"/>
          </p:nvPr>
        </p:nvSpPr>
        <p:spPr/>
        <p:txBody>
          <a:bodyPr/>
          <a:lstStyle>
            <a:lvl1pPr>
              <a:defRPr/>
            </a:lvl1pPr>
          </a:lstStyle>
          <a:p>
            <a:pPr>
              <a:defRPr/>
            </a:pPr>
            <a:fld id="{8648A865-DAAE-4FDF-95B5-253264AD099D}" type="slidenum">
              <a:rPr lang="en-GB" altLang="en-US"/>
              <a:pPr>
                <a:defRPr/>
              </a:pPr>
              <a:t>‹#›</a:t>
            </a:fld>
            <a:endParaRPr lang="en-GB" altLang="en-US"/>
          </a:p>
        </p:txBody>
      </p:sp>
    </p:spTree>
    <p:extLst>
      <p:ext uri="{BB962C8B-B14F-4D97-AF65-F5344CB8AC3E}">
        <p14:creationId xmlns:p14="http://schemas.microsoft.com/office/powerpoint/2010/main" val="252272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4019AFCD-84A0-CE23-670B-B781D9F20030}"/>
              </a:ext>
            </a:extLst>
          </p:cNvPr>
          <p:cNvSpPr>
            <a:spLocks noGrp="1"/>
          </p:cNvSpPr>
          <p:nvPr>
            <p:ph type="dt" sz="half" idx="10"/>
          </p:nvPr>
        </p:nvSpPr>
        <p:spPr/>
        <p:txBody>
          <a:bodyPr/>
          <a:lstStyle>
            <a:lvl1pPr>
              <a:defRPr/>
            </a:lvl1pPr>
          </a:lstStyle>
          <a:p>
            <a:pPr>
              <a:defRPr/>
            </a:pPr>
            <a:fld id="{FE8B7EAC-62E7-4BB8-9598-3B2D0D77A60D}" type="datetime1">
              <a:rPr lang="en-GB" altLang="en-US"/>
              <a:pPr>
                <a:defRPr/>
              </a:pPr>
              <a:t>04/07/2025</a:t>
            </a:fld>
            <a:endParaRPr lang="en-GB" altLang="en-US" dirty="0"/>
          </a:p>
        </p:txBody>
      </p:sp>
      <p:sp>
        <p:nvSpPr>
          <p:cNvPr id="6" name="Slide Number Placeholder 5">
            <a:extLst>
              <a:ext uri="{FF2B5EF4-FFF2-40B4-BE49-F238E27FC236}">
                <a16:creationId xmlns:a16="http://schemas.microsoft.com/office/drawing/2014/main" id="{ED38301C-D5CE-E15E-CAF2-B0C371880318}"/>
              </a:ext>
            </a:extLst>
          </p:cNvPr>
          <p:cNvSpPr>
            <a:spLocks noGrp="1"/>
          </p:cNvSpPr>
          <p:nvPr>
            <p:ph type="sldNum" sz="quarter" idx="11"/>
          </p:nvPr>
        </p:nvSpPr>
        <p:spPr/>
        <p:txBody>
          <a:bodyPr/>
          <a:lstStyle>
            <a:lvl1pPr>
              <a:defRPr/>
            </a:lvl1pPr>
          </a:lstStyle>
          <a:p>
            <a:pPr>
              <a:defRPr/>
            </a:pPr>
            <a:fld id="{05C4C906-5DDF-4C77-AE65-96BEEDB6FCA5}" type="slidenum">
              <a:rPr lang="en-GB" altLang="en-US"/>
              <a:pPr>
                <a:defRPr/>
              </a:pPr>
              <a:t>‹#›</a:t>
            </a:fld>
            <a:endParaRPr lang="en-GB" altLang="en-US"/>
          </a:p>
        </p:txBody>
      </p:sp>
    </p:spTree>
    <p:extLst>
      <p:ext uri="{BB962C8B-B14F-4D97-AF65-F5344CB8AC3E}">
        <p14:creationId xmlns:p14="http://schemas.microsoft.com/office/powerpoint/2010/main" val="28199006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B59A00-B998-E3CB-3B72-8F7B2584C5BB}"/>
              </a:ext>
            </a:extLst>
          </p:cNvPr>
          <p:cNvSpPr>
            <a:spLocks noGrp="1"/>
          </p:cNvSpPr>
          <p:nvPr>
            <p:ph type="dt" sz="half" idx="10"/>
          </p:nvPr>
        </p:nvSpPr>
        <p:spPr/>
        <p:txBody>
          <a:bodyPr/>
          <a:lstStyle>
            <a:lvl1pPr>
              <a:defRPr/>
            </a:lvl1pPr>
          </a:lstStyle>
          <a:p>
            <a:pPr>
              <a:defRPr/>
            </a:pPr>
            <a:fld id="{B9D38E3E-AF85-46F9-AB34-3D3345BC2B1A}" type="datetime1">
              <a:rPr lang="en-GB" altLang="en-US"/>
              <a:pPr>
                <a:defRPr/>
              </a:pPr>
              <a:t>04/07/2025</a:t>
            </a:fld>
            <a:endParaRPr lang="en-GB" altLang="en-US" dirty="0"/>
          </a:p>
        </p:txBody>
      </p:sp>
      <p:sp>
        <p:nvSpPr>
          <p:cNvPr id="5" name="Slide Number Placeholder 5">
            <a:extLst>
              <a:ext uri="{FF2B5EF4-FFF2-40B4-BE49-F238E27FC236}">
                <a16:creationId xmlns:a16="http://schemas.microsoft.com/office/drawing/2014/main" id="{875DB156-B43F-6CDC-95FF-239BCFF21838}"/>
              </a:ext>
            </a:extLst>
          </p:cNvPr>
          <p:cNvSpPr>
            <a:spLocks noGrp="1"/>
          </p:cNvSpPr>
          <p:nvPr>
            <p:ph type="sldNum" sz="quarter" idx="11"/>
          </p:nvPr>
        </p:nvSpPr>
        <p:spPr/>
        <p:txBody>
          <a:bodyPr/>
          <a:lstStyle>
            <a:lvl1pPr>
              <a:defRPr/>
            </a:lvl1pPr>
          </a:lstStyle>
          <a:p>
            <a:pPr>
              <a:defRPr/>
            </a:pPr>
            <a:fld id="{2AEBFB4C-4483-4989-BBFF-39B4C887DCA0}" type="slidenum">
              <a:rPr lang="en-GB" altLang="en-US"/>
              <a:pPr>
                <a:defRPr/>
              </a:pPr>
              <a:t>‹#›</a:t>
            </a:fld>
            <a:endParaRPr lang="en-GB" altLang="en-US"/>
          </a:p>
        </p:txBody>
      </p:sp>
    </p:spTree>
    <p:extLst>
      <p:ext uri="{BB962C8B-B14F-4D97-AF65-F5344CB8AC3E}">
        <p14:creationId xmlns:p14="http://schemas.microsoft.com/office/powerpoint/2010/main" val="3793799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70AF8E-7D1E-2C08-0147-A7AE68DB62A5}"/>
              </a:ext>
            </a:extLst>
          </p:cNvPr>
          <p:cNvSpPr>
            <a:spLocks noGrp="1"/>
          </p:cNvSpPr>
          <p:nvPr>
            <p:ph type="dt" sz="half" idx="10"/>
          </p:nvPr>
        </p:nvSpPr>
        <p:spPr/>
        <p:txBody>
          <a:bodyPr/>
          <a:lstStyle>
            <a:lvl1pPr>
              <a:defRPr/>
            </a:lvl1pPr>
          </a:lstStyle>
          <a:p>
            <a:pPr>
              <a:defRPr/>
            </a:pPr>
            <a:fld id="{4AAB3249-F558-4BAD-96F8-96BCFC207753}" type="datetime1">
              <a:rPr lang="en-GB" altLang="en-US"/>
              <a:pPr>
                <a:defRPr/>
              </a:pPr>
              <a:t>04/07/2025</a:t>
            </a:fld>
            <a:endParaRPr lang="en-GB" altLang="en-US" dirty="0"/>
          </a:p>
        </p:txBody>
      </p:sp>
      <p:sp>
        <p:nvSpPr>
          <p:cNvPr id="5" name="Slide Number Placeholder 5">
            <a:extLst>
              <a:ext uri="{FF2B5EF4-FFF2-40B4-BE49-F238E27FC236}">
                <a16:creationId xmlns:a16="http://schemas.microsoft.com/office/drawing/2014/main" id="{F6E38199-4DD3-D619-AD22-A3A5232FA183}"/>
              </a:ext>
            </a:extLst>
          </p:cNvPr>
          <p:cNvSpPr>
            <a:spLocks noGrp="1"/>
          </p:cNvSpPr>
          <p:nvPr>
            <p:ph type="sldNum" sz="quarter" idx="11"/>
          </p:nvPr>
        </p:nvSpPr>
        <p:spPr/>
        <p:txBody>
          <a:bodyPr/>
          <a:lstStyle>
            <a:lvl1pPr>
              <a:defRPr/>
            </a:lvl1pPr>
          </a:lstStyle>
          <a:p>
            <a:pPr>
              <a:defRPr/>
            </a:pPr>
            <a:fld id="{3E9A8AC8-8D62-42DF-BD5D-3EAFA9A28DD8}" type="slidenum">
              <a:rPr lang="en-GB" altLang="en-US"/>
              <a:pPr>
                <a:defRPr/>
              </a:pPr>
              <a:t>‹#›</a:t>
            </a:fld>
            <a:endParaRPr lang="en-GB" altLang="en-US"/>
          </a:p>
        </p:txBody>
      </p:sp>
    </p:spTree>
    <p:extLst>
      <p:ext uri="{BB962C8B-B14F-4D97-AF65-F5344CB8AC3E}">
        <p14:creationId xmlns:p14="http://schemas.microsoft.com/office/powerpoint/2010/main" val="37457692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E942DF7D-1042-1D01-59D1-EB98B092C49D}"/>
              </a:ext>
            </a:extLst>
          </p:cNvPr>
          <p:cNvSpPr txBox="1">
            <a:spLocks noGrp="1"/>
          </p:cNvSpPr>
          <p:nvPr>
            <p:ph idx="4294967295"/>
          </p:nvPr>
        </p:nvSpPr>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82603080"/>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4ABFBBD-D14D-3B8A-A2A7-2332ABEA25E9}"/>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1165FA42-9880-20E1-695F-6BD61A7EF7AB}"/>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96C5271-9882-786D-E5BD-73A1D366FE14}"/>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1F842C0C-6A8B-4C72-B11B-9D62573A0B5F}" type="datetime1">
              <a:rPr lang="en-GB" altLang="en-US"/>
              <a:pPr>
                <a:defRPr/>
              </a:pPr>
              <a:t>04/07/2025</a:t>
            </a:fld>
            <a:endParaRPr lang="en-GB" altLang="en-US" dirty="0"/>
          </a:p>
        </p:txBody>
      </p:sp>
      <p:sp>
        <p:nvSpPr>
          <p:cNvPr id="6" name="Slide Number Placeholder 5">
            <a:extLst>
              <a:ext uri="{FF2B5EF4-FFF2-40B4-BE49-F238E27FC236}">
                <a16:creationId xmlns:a16="http://schemas.microsoft.com/office/drawing/2014/main" id="{100CAA74-27DD-717A-B935-60839EF8CB06}"/>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1041E805-81F2-4FBC-B640-77AB66CC71C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089" r:id="rId1"/>
    <p:sldLayoutId id="2147484090" r:id="rId2"/>
    <p:sldLayoutId id="2147484080" r:id="rId3"/>
    <p:sldLayoutId id="2147484081" r:id="rId4"/>
    <p:sldLayoutId id="2147484082" r:id="rId5"/>
    <p:sldLayoutId id="2147484083" r:id="rId6"/>
    <p:sldLayoutId id="2147484084" r:id="rId7"/>
    <p:sldLayoutId id="2147484085" r:id="rId8"/>
    <p:sldLayoutId id="2147484086" r:id="rId9"/>
    <p:sldLayoutId id="2147484087" r:id="rId10"/>
    <p:sldLayoutId id="2147484088" r:id="rId11"/>
    <p:sldLayoutId id="2147484091" r:id="rId12"/>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audio" Target="../media/media2.m4a"/><Relationship Id="rId7" Type="http://schemas.openxmlformats.org/officeDocument/2006/relationships/image" Target="../media/image5.jpeg"/><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4.png"/><Relationship Id="rId5" Type="http://schemas.openxmlformats.org/officeDocument/2006/relationships/notesSlide" Target="../notesSlides/notesSlide2.xml"/><Relationship Id="rId4" Type="http://schemas.openxmlformats.org/officeDocument/2006/relationships/slideLayout" Target="../slideLayouts/slideLayout2.xml"/><Relationship Id="rId9"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audio" Target="../media/media3.m4a"/><Relationship Id="rId7" Type="http://schemas.openxmlformats.org/officeDocument/2006/relationships/image" Target="../media/image8.jpeg"/><Relationship Id="rId12" Type="http://schemas.openxmlformats.org/officeDocument/2006/relationships/image" Target="../media/image3.pn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notesSlide" Target="../notesSlides/notesSlide3.xml"/><Relationship Id="rId10" Type="http://schemas.openxmlformats.org/officeDocument/2006/relationships/image" Target="../media/image11.jpeg"/><Relationship Id="rId4" Type="http://schemas.openxmlformats.org/officeDocument/2006/relationships/slideLayout" Target="../slideLayouts/slideLayout2.xml"/><Relationship Id="rId9" Type="http://schemas.openxmlformats.org/officeDocument/2006/relationships/image" Target="../media/image10.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audio" Target="../media/media4.m4a"/><Relationship Id="rId7" Type="http://schemas.openxmlformats.org/officeDocument/2006/relationships/image" Target="../media/image14.png"/><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13.jpeg"/><Relationship Id="rId5" Type="http://schemas.openxmlformats.org/officeDocument/2006/relationships/notesSlide" Target="../notesSlides/notesSlide4.xml"/><Relationship Id="rId4" Type="http://schemas.openxmlformats.org/officeDocument/2006/relationships/slideLayout" Target="../slideLayouts/slideLayout2.xml"/><Relationship Id="rId9"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healthjobs.bmj.com/"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hyperlink" Target="https://uk.indeed.com/viewjob?jk=f58ac6e13224f254&amp;utm_campaign=google_jobs_apply&amp;utm_source=google_jobs_apply&amp;utm_medium=organic" TargetMode="External"/></Relationships>
</file>

<file path=ppt/slides/_rels/slide13.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3.png"/><Relationship Id="rId5" Type="http://schemas.openxmlformats.org/officeDocument/2006/relationships/image" Target="../media/image17.jpeg"/><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349EB-8D5C-426A-4CA5-4067EE543673}"/>
              </a:ext>
            </a:extLst>
          </p:cNvPr>
          <p:cNvSpPr>
            <a:spLocks noGrp="1"/>
          </p:cNvSpPr>
          <p:nvPr>
            <p:ph type="ctrTitle"/>
          </p:nvPr>
        </p:nvSpPr>
        <p:spPr>
          <a:xfrm>
            <a:off x="395288" y="425450"/>
            <a:ext cx="8856662" cy="1790700"/>
          </a:xfrm>
        </p:spPr>
        <p:txBody>
          <a:bodyPr>
            <a:normAutofit fontScale="90000"/>
          </a:bodyPr>
          <a:lstStyle/>
          <a:p>
            <a:pPr>
              <a:defRPr/>
            </a:pPr>
            <a:br>
              <a:rPr lang="en-GB" dirty="0"/>
            </a:br>
            <a:r>
              <a:rPr lang="en-GB" dirty="0"/>
              <a:t>Term 2</a:t>
            </a:r>
            <a:br>
              <a:rPr lang="en-GB" dirty="0"/>
            </a:br>
            <a:r>
              <a:rPr lang="en-GB" dirty="0"/>
              <a:t>Optional modules</a:t>
            </a:r>
            <a:br>
              <a:rPr lang="en-GB" dirty="0"/>
            </a:br>
            <a:br>
              <a:rPr lang="en-GB" dirty="0"/>
            </a:br>
            <a:r>
              <a:rPr lang="en-GB" dirty="0"/>
              <a:t>MSc. Public Health and Social Care in Practice (</a:t>
            </a:r>
            <a:r>
              <a:rPr lang="en-GB" dirty="0" err="1"/>
              <a:t>PHSCiP</a:t>
            </a:r>
            <a:r>
              <a:rPr lang="en-GB" dirty="0"/>
              <a:t>)</a:t>
            </a:r>
          </a:p>
        </p:txBody>
      </p:sp>
      <p:sp>
        <p:nvSpPr>
          <p:cNvPr id="3" name="Subtitle 2">
            <a:extLst>
              <a:ext uri="{FF2B5EF4-FFF2-40B4-BE49-F238E27FC236}">
                <a16:creationId xmlns:a16="http://schemas.microsoft.com/office/drawing/2014/main" id="{75268369-B95D-AE39-6EE1-2CA3C1C3FF85}"/>
              </a:ext>
            </a:extLst>
          </p:cNvPr>
          <p:cNvSpPr>
            <a:spLocks noGrp="1"/>
          </p:cNvSpPr>
          <p:nvPr>
            <p:ph type="subTitle" idx="1"/>
          </p:nvPr>
        </p:nvSpPr>
        <p:spPr>
          <a:xfrm>
            <a:off x="539750" y="3429000"/>
            <a:ext cx="7993063" cy="2303463"/>
          </a:xfrm>
        </p:spPr>
        <p:txBody>
          <a:bodyPr>
            <a:normAutofit fontScale="77500" lnSpcReduction="20000"/>
          </a:bodyPr>
          <a:lstStyle/>
          <a:p>
            <a:pPr>
              <a:defRPr/>
            </a:pPr>
            <a:r>
              <a:rPr lang="en-GB" dirty="0">
                <a:solidFill>
                  <a:schemeClr val="bg1"/>
                </a:solidFill>
                <a:latin typeface="Helvetica Neue"/>
              </a:rPr>
              <a:t>The optional modules will allow you to explore areas such as:</a:t>
            </a:r>
          </a:p>
          <a:p>
            <a:pPr>
              <a:defRPr/>
            </a:pPr>
            <a:endParaRPr lang="en-GB" dirty="0">
              <a:solidFill>
                <a:schemeClr val="bg1"/>
              </a:solidFill>
              <a:latin typeface="Helvetica Neue"/>
            </a:endParaRPr>
          </a:p>
          <a:p>
            <a:pPr marL="457200" indent="-457200">
              <a:buFont typeface="Wingdings" panose="05000000000000000000" pitchFamily="2" charset="2"/>
              <a:buChar char="v"/>
              <a:defRPr/>
            </a:pPr>
            <a:r>
              <a:rPr lang="en-GB" dirty="0">
                <a:solidFill>
                  <a:schemeClr val="bg1"/>
                </a:solidFill>
                <a:latin typeface="Helvetica Neue"/>
              </a:rPr>
              <a:t>Quality Assurance and Service Improvement</a:t>
            </a:r>
          </a:p>
          <a:p>
            <a:pPr marL="457200" indent="-457200">
              <a:buFont typeface="Wingdings" panose="05000000000000000000" pitchFamily="2" charset="2"/>
              <a:buChar char="v"/>
              <a:defRPr/>
            </a:pPr>
            <a:r>
              <a:rPr lang="en-GB" dirty="0">
                <a:solidFill>
                  <a:schemeClr val="bg1"/>
                </a:solidFill>
                <a:latin typeface="Helvetica Neue"/>
              </a:rPr>
              <a:t>Population Health and Digital Health Promotion</a:t>
            </a:r>
          </a:p>
          <a:p>
            <a:pPr marL="457200" indent="-457200">
              <a:buFont typeface="Wingdings" panose="05000000000000000000" pitchFamily="2" charset="2"/>
              <a:buChar char="v"/>
              <a:defRPr/>
            </a:pPr>
            <a:r>
              <a:rPr lang="en-GB" dirty="0">
                <a:solidFill>
                  <a:schemeClr val="bg1"/>
                </a:solidFill>
                <a:latin typeface="Helvetica Neue"/>
              </a:rPr>
              <a:t>Service Integration and Partnership Working </a:t>
            </a:r>
            <a:endParaRPr lang="en-GB" dirty="0">
              <a:solidFill>
                <a:schemeClr val="bg1"/>
              </a:solidFill>
            </a:endParaRPr>
          </a:p>
        </p:txBody>
      </p:sp>
      <p:pic>
        <p:nvPicPr>
          <p:cNvPr id="11" name="Audio 10">
            <a:hlinkClick r:id="" action="ppaction://media"/>
            <a:extLst>
              <a:ext uri="{FF2B5EF4-FFF2-40B4-BE49-F238E27FC236}">
                <a16:creationId xmlns:a16="http://schemas.microsoft.com/office/drawing/2014/main" id="{4442767A-CD89-1CB6-FC62-661C545F9681}"/>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521700" y="6235700"/>
            <a:ext cx="406400" cy="406400"/>
          </a:xfrm>
          <a:prstGeom prst="rect">
            <a:avLst/>
          </a:prstGeom>
        </p:spPr>
      </p:pic>
    </p:spTree>
    <p:custDataLst>
      <p:tags r:id="rId1"/>
    </p:custDataLst>
  </p:cSld>
  <p:clrMapOvr>
    <a:masterClrMapping/>
  </p:clrMapOvr>
  <p:transition spd="slow" advTm="2749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19289-A1F0-BA8E-6452-F549B8871A17}"/>
              </a:ext>
            </a:extLst>
          </p:cNvPr>
          <p:cNvSpPr txBox="1">
            <a:spLocks noGrp="1"/>
          </p:cNvSpPr>
          <p:nvPr>
            <p:ph type="title"/>
          </p:nvPr>
        </p:nvSpPr>
        <p:spPr>
          <a:xfrm>
            <a:off x="179512" y="332656"/>
            <a:ext cx="8611385" cy="994169"/>
          </a:xfrm>
          <a:prstGeom prst="rect">
            <a:avLst/>
          </a:prstGeom>
          <a:noFill/>
          <a:ln>
            <a:noFill/>
          </a:ln>
        </p:spPr>
        <p:txBody>
          <a:bodyPr vert="horz" wrap="square" lIns="68580" tIns="34290" rIns="68580" bIns="34290" anchor="ctr" anchorCtr="0" compatLnSpc="1">
            <a:normAutofit/>
          </a:bodyPr>
          <a:lstStyle/>
          <a:p>
            <a:pPr lvl="0"/>
            <a:r>
              <a:rPr lang="en-GB" dirty="0"/>
              <a:t>Programme Overview</a:t>
            </a:r>
          </a:p>
        </p:txBody>
      </p:sp>
      <p:graphicFrame>
        <p:nvGraphicFramePr>
          <p:cNvPr id="3" name="Table 3">
            <a:extLst>
              <a:ext uri="{FF2B5EF4-FFF2-40B4-BE49-F238E27FC236}">
                <a16:creationId xmlns:a16="http://schemas.microsoft.com/office/drawing/2014/main" id="{AB530F49-5D17-E8D2-207A-68C3CEA044F1}"/>
              </a:ext>
            </a:extLst>
          </p:cNvPr>
          <p:cNvGraphicFramePr>
            <a:graphicFrameLocks noGrp="1"/>
          </p:cNvGraphicFramePr>
          <p:nvPr>
            <p:extLst>
              <p:ext uri="{D42A27DB-BD31-4B8C-83A1-F6EECF244321}">
                <p14:modId xmlns:p14="http://schemas.microsoft.com/office/powerpoint/2010/main" val="2942967851"/>
              </p:ext>
            </p:extLst>
          </p:nvPr>
        </p:nvGraphicFramePr>
        <p:xfrm>
          <a:off x="860014" y="1734484"/>
          <a:ext cx="6444051" cy="3705175"/>
        </p:xfrm>
        <a:graphic>
          <a:graphicData uri="http://schemas.openxmlformats.org/drawingml/2006/table">
            <a:tbl>
              <a:tblPr>
                <a:effectLst/>
              </a:tblPr>
              <a:tblGrid>
                <a:gridCol w="1416047">
                  <a:extLst>
                    <a:ext uri="{9D8B030D-6E8A-4147-A177-3AD203B41FA5}">
                      <a16:colId xmlns:a16="http://schemas.microsoft.com/office/drawing/2014/main" val="4018381891"/>
                    </a:ext>
                  </a:extLst>
                </a:gridCol>
                <a:gridCol w="5028004">
                  <a:extLst>
                    <a:ext uri="{9D8B030D-6E8A-4147-A177-3AD203B41FA5}">
                      <a16:colId xmlns:a16="http://schemas.microsoft.com/office/drawing/2014/main" val="3961858537"/>
                    </a:ext>
                  </a:extLst>
                </a:gridCol>
              </a:tblGrid>
              <a:tr h="354119">
                <a:tc>
                  <a:txBody>
                    <a:bodyPr/>
                    <a:lstStyle/>
                    <a:p>
                      <a:pPr lvl="0" algn="l" rtl="0" fontAlgn="auto"/>
                      <a:r>
                        <a:rPr lang="en-GB" sz="1200" b="1" i="0">
                          <a:solidFill>
                            <a:srgbClr val="000000"/>
                          </a:solidFill>
                        </a:rPr>
                        <a:t>Term</a:t>
                      </a:r>
                    </a:p>
                  </a:txBody>
                  <a:tcPr marL="53122" marR="53122" marT="26561" marB="26561">
                    <a:lnL w="6885" cap="flat" cmpd="sng" algn="ctr">
                      <a:solidFill>
                        <a:srgbClr val="000000"/>
                      </a:solidFill>
                      <a:prstDash val="solid"/>
                      <a:round/>
                      <a:headEnd type="none" w="med" len="med"/>
                      <a:tailEnd type="none" w="med" len="med"/>
                    </a:lnL>
                    <a:lnR w="6885" cap="flat" cmpd="sng" algn="ctr">
                      <a:solidFill>
                        <a:srgbClr val="000000"/>
                      </a:solidFill>
                      <a:prstDash val="solid"/>
                      <a:round/>
                      <a:headEnd type="none" w="med" len="med"/>
                      <a:tailEnd type="none" w="med" len="med"/>
                    </a:lnR>
                    <a:lnT w="6885" cap="flat" cmpd="sng" algn="ctr">
                      <a:solidFill>
                        <a:srgbClr val="000000"/>
                      </a:solidFill>
                      <a:prstDash val="solid"/>
                      <a:round/>
                      <a:headEnd type="none" w="med" len="med"/>
                      <a:tailEnd type="none" w="med" len="med"/>
                    </a:lnT>
                    <a:lnB w="6885" cap="flat" cmpd="sng" algn="ctr">
                      <a:solidFill>
                        <a:srgbClr val="000000"/>
                      </a:solidFill>
                      <a:prstDash val="solid"/>
                      <a:round/>
                      <a:headEnd type="none" w="med" len="med"/>
                      <a:tailEnd type="none" w="med" len="med"/>
                    </a:lnB>
                    <a:solidFill>
                      <a:srgbClr val="FBE5D6"/>
                    </a:solidFill>
                  </a:tcPr>
                </a:tc>
                <a:tc>
                  <a:txBody>
                    <a:bodyPr/>
                    <a:lstStyle/>
                    <a:p>
                      <a:pPr lvl="0" algn="l" rtl="0" fontAlgn="auto"/>
                      <a:r>
                        <a:rPr lang="en-GB" sz="1200" b="1" i="0">
                          <a:solidFill>
                            <a:srgbClr val="000000"/>
                          </a:solidFill>
                        </a:rPr>
                        <a:t>Modules</a:t>
                      </a:r>
                    </a:p>
                  </a:txBody>
                  <a:tcPr marL="53122" marR="53122" marT="26561" marB="26561">
                    <a:lnL w="6885" cap="flat" cmpd="sng" algn="ctr">
                      <a:solidFill>
                        <a:srgbClr val="000000"/>
                      </a:solidFill>
                      <a:prstDash val="solid"/>
                      <a:round/>
                      <a:headEnd type="none" w="med" len="med"/>
                      <a:tailEnd type="none" w="med" len="med"/>
                    </a:lnL>
                    <a:lnR w="6885" cap="flat" cmpd="sng" algn="ctr">
                      <a:solidFill>
                        <a:srgbClr val="000000"/>
                      </a:solidFill>
                      <a:prstDash val="solid"/>
                      <a:round/>
                      <a:headEnd type="none" w="med" len="med"/>
                      <a:tailEnd type="none" w="med" len="med"/>
                    </a:lnR>
                    <a:lnT w="6885" cap="flat" cmpd="sng" algn="ctr">
                      <a:solidFill>
                        <a:srgbClr val="000000"/>
                      </a:solidFill>
                      <a:prstDash val="solid"/>
                      <a:round/>
                      <a:headEnd type="none" w="med" len="med"/>
                      <a:tailEnd type="none" w="med" len="med"/>
                    </a:lnT>
                    <a:lnB w="6885" cap="flat" cmpd="sng" algn="ctr">
                      <a:solidFill>
                        <a:srgbClr val="000000"/>
                      </a:solidFill>
                      <a:prstDash val="solid"/>
                      <a:round/>
                      <a:headEnd type="none" w="med" len="med"/>
                      <a:tailEnd type="none" w="med" len="med"/>
                    </a:lnB>
                    <a:solidFill>
                      <a:srgbClr val="FBE5D6"/>
                    </a:solidFill>
                  </a:tcPr>
                </a:tc>
                <a:extLst>
                  <a:ext uri="{0D108BD9-81ED-4DB2-BD59-A6C34878D82A}">
                    <a16:rowId xmlns:a16="http://schemas.microsoft.com/office/drawing/2014/main" val="2738507373"/>
                  </a:ext>
                </a:extLst>
              </a:tr>
              <a:tr h="418881">
                <a:tc rowSpan="3">
                  <a:txBody>
                    <a:bodyPr/>
                    <a:lstStyle/>
                    <a:p>
                      <a:pPr lvl="0" algn="l" rtl="0" fontAlgn="auto"/>
                      <a:r>
                        <a:rPr lang="en-GB" sz="1200" b="1" i="0" dirty="0">
                          <a:solidFill>
                            <a:srgbClr val="000000"/>
                          </a:solidFill>
                          <a:latin typeface="Calibri" pitchFamily="34"/>
                        </a:rPr>
                        <a:t>Term 1 (June 2025)​</a:t>
                      </a:r>
                      <a:endParaRPr lang="en-GB" sz="1200" b="1" i="0" dirty="0">
                        <a:solidFill>
                          <a:srgbClr val="000000"/>
                        </a:solidFill>
                      </a:endParaRPr>
                    </a:p>
                  </a:txBody>
                  <a:tcPr marL="53122" marR="53122" marT="26561" marB="26561">
                    <a:lnL w="6885" cap="flat" cmpd="sng" algn="ctr">
                      <a:solidFill>
                        <a:srgbClr val="000000"/>
                      </a:solidFill>
                      <a:prstDash val="solid"/>
                      <a:round/>
                      <a:headEnd type="none" w="med" len="med"/>
                      <a:tailEnd type="none" w="med" len="med"/>
                    </a:lnL>
                    <a:lnR w="6885" cap="flat" cmpd="sng" algn="ctr">
                      <a:solidFill>
                        <a:srgbClr val="000000"/>
                      </a:solidFill>
                      <a:prstDash val="solid"/>
                      <a:round/>
                      <a:headEnd type="none" w="med" len="med"/>
                      <a:tailEnd type="none" w="med" len="med"/>
                    </a:lnR>
                    <a:lnT w="6885" cap="flat" cmpd="sng" algn="ctr">
                      <a:solidFill>
                        <a:srgbClr val="000000"/>
                      </a:solidFill>
                      <a:prstDash val="solid"/>
                      <a:round/>
                      <a:headEnd type="none" w="med" len="med"/>
                      <a:tailEnd type="none" w="med" len="med"/>
                    </a:lnT>
                    <a:lnB w="6885" cap="flat" cmpd="sng" algn="ctr">
                      <a:solidFill>
                        <a:srgbClr val="000000"/>
                      </a:solidFill>
                      <a:prstDash val="solid"/>
                      <a:round/>
                      <a:headEnd type="none" w="med" len="med"/>
                      <a:tailEnd type="none" w="med" len="med"/>
                    </a:lnB>
                    <a:solidFill>
                      <a:srgbClr val="FBE5D6"/>
                    </a:solidFill>
                  </a:tcPr>
                </a:tc>
                <a:tc>
                  <a:txBody>
                    <a:bodyPr/>
                    <a:lstStyle/>
                    <a:p>
                      <a:pPr lvl="0" algn="l" rtl="0" fontAlgn="auto"/>
                      <a:r>
                        <a:rPr lang="en-GB" sz="1200" b="0" i="0">
                          <a:solidFill>
                            <a:srgbClr val="000000"/>
                          </a:solidFill>
                          <a:latin typeface="Calibri" pitchFamily="34"/>
                        </a:rPr>
                        <a:t>Social Epidemiology and Public Health Development​</a:t>
                      </a:r>
                    </a:p>
                    <a:p>
                      <a:pPr lvl="0" algn="l" rtl="0" fontAlgn="auto"/>
                      <a:r>
                        <a:rPr lang="en-GB" sz="1200" b="0" i="0">
                          <a:solidFill>
                            <a:srgbClr val="000000"/>
                          </a:solidFill>
                          <a:latin typeface="Calibri" pitchFamily="34"/>
                        </a:rPr>
                        <a:t>LCHS7000</a:t>
                      </a:r>
                      <a:endParaRPr lang="en-GB" sz="1200" b="0" i="0">
                        <a:solidFill>
                          <a:srgbClr val="000000"/>
                        </a:solidFill>
                      </a:endParaRPr>
                    </a:p>
                  </a:txBody>
                  <a:tcPr marL="53122" marR="53122" marT="26561" marB="26561">
                    <a:lnL w="6885" cap="flat" cmpd="sng" algn="ctr">
                      <a:solidFill>
                        <a:srgbClr val="000000"/>
                      </a:solidFill>
                      <a:prstDash val="solid"/>
                      <a:round/>
                      <a:headEnd type="none" w="med" len="med"/>
                      <a:tailEnd type="none" w="med" len="med"/>
                    </a:lnL>
                    <a:lnR w="6885" cap="flat" cmpd="sng" algn="ctr">
                      <a:solidFill>
                        <a:srgbClr val="000000"/>
                      </a:solidFill>
                      <a:prstDash val="solid"/>
                      <a:round/>
                      <a:headEnd type="none" w="med" len="med"/>
                      <a:tailEnd type="none" w="med" len="med"/>
                    </a:lnR>
                    <a:lnT w="6885" cap="flat" cmpd="sng" algn="ctr">
                      <a:solidFill>
                        <a:srgbClr val="000000"/>
                      </a:solidFill>
                      <a:prstDash val="solid"/>
                      <a:round/>
                      <a:headEnd type="none" w="med" len="med"/>
                      <a:tailEnd type="none" w="med" len="med"/>
                    </a:lnT>
                    <a:lnB w="6885" cap="flat" cmpd="sng" algn="ctr">
                      <a:solidFill>
                        <a:srgbClr val="000000"/>
                      </a:solidFill>
                      <a:prstDash val="solid"/>
                      <a:round/>
                      <a:headEnd type="none" w="med" len="med"/>
                      <a:tailEnd type="none" w="med" len="med"/>
                    </a:lnB>
                    <a:solidFill>
                      <a:srgbClr val="FBE5D6"/>
                    </a:solidFill>
                  </a:tcPr>
                </a:tc>
                <a:extLst>
                  <a:ext uri="{0D108BD9-81ED-4DB2-BD59-A6C34878D82A}">
                    <a16:rowId xmlns:a16="http://schemas.microsoft.com/office/drawing/2014/main" val="1397312369"/>
                  </a:ext>
                </a:extLst>
              </a:tr>
              <a:tr h="418881">
                <a:tc vMerge="1">
                  <a:txBody>
                    <a:bodyPr/>
                    <a:lstStyle/>
                    <a:p>
                      <a:endParaRPr lang="en-GB"/>
                    </a:p>
                  </a:txBody>
                  <a:tcPr/>
                </a:tc>
                <a:tc>
                  <a:txBody>
                    <a:bodyPr/>
                    <a:lstStyle/>
                    <a:p>
                      <a:pPr lvl="0" algn="l" rtl="0" fontAlgn="auto"/>
                      <a:r>
                        <a:rPr lang="en-GB" sz="1200" b="0" i="0">
                          <a:solidFill>
                            <a:srgbClr val="000000"/>
                          </a:solidFill>
                          <a:latin typeface="Calibri" pitchFamily="34"/>
                        </a:rPr>
                        <a:t>Health Care System Organisation and Leadership​</a:t>
                      </a:r>
                    </a:p>
                    <a:p>
                      <a:pPr lvl="0" algn="l" rtl="0" fontAlgn="auto"/>
                      <a:r>
                        <a:rPr lang="en-GB" sz="1200" b="0" i="0">
                          <a:solidFill>
                            <a:srgbClr val="000000"/>
                          </a:solidFill>
                          <a:latin typeface="Calibri" pitchFamily="34"/>
                        </a:rPr>
                        <a:t>LCHS7002</a:t>
                      </a:r>
                      <a:endParaRPr lang="en-GB" sz="1200" b="0" i="0">
                        <a:solidFill>
                          <a:srgbClr val="000000"/>
                        </a:solidFill>
                      </a:endParaRPr>
                    </a:p>
                  </a:txBody>
                  <a:tcPr marL="53122" marR="53122" marT="26561" marB="26561">
                    <a:lnL w="6885" cap="flat" cmpd="sng" algn="ctr">
                      <a:solidFill>
                        <a:srgbClr val="000000"/>
                      </a:solidFill>
                      <a:prstDash val="solid"/>
                      <a:round/>
                      <a:headEnd type="none" w="med" len="med"/>
                      <a:tailEnd type="none" w="med" len="med"/>
                    </a:lnL>
                    <a:lnR w="6885" cap="flat" cmpd="sng" algn="ctr">
                      <a:solidFill>
                        <a:srgbClr val="000000"/>
                      </a:solidFill>
                      <a:prstDash val="solid"/>
                      <a:round/>
                      <a:headEnd type="none" w="med" len="med"/>
                      <a:tailEnd type="none" w="med" len="med"/>
                    </a:lnR>
                    <a:lnT w="6885" cap="flat" cmpd="sng" algn="ctr">
                      <a:solidFill>
                        <a:srgbClr val="000000"/>
                      </a:solidFill>
                      <a:prstDash val="solid"/>
                      <a:round/>
                      <a:headEnd type="none" w="med" len="med"/>
                      <a:tailEnd type="none" w="med" len="med"/>
                    </a:lnT>
                    <a:lnB w="6885" cap="flat" cmpd="sng" algn="ctr">
                      <a:solidFill>
                        <a:srgbClr val="000000"/>
                      </a:solidFill>
                      <a:prstDash val="solid"/>
                      <a:round/>
                      <a:headEnd type="none" w="med" len="med"/>
                      <a:tailEnd type="none" w="med" len="med"/>
                    </a:lnB>
                    <a:solidFill>
                      <a:srgbClr val="FBE5D6"/>
                    </a:solidFill>
                  </a:tcPr>
                </a:tc>
                <a:extLst>
                  <a:ext uri="{0D108BD9-81ED-4DB2-BD59-A6C34878D82A}">
                    <a16:rowId xmlns:a16="http://schemas.microsoft.com/office/drawing/2014/main" val="3337582576"/>
                  </a:ext>
                </a:extLst>
              </a:tr>
              <a:tr h="418881">
                <a:tc vMerge="1">
                  <a:txBody>
                    <a:bodyPr/>
                    <a:lstStyle/>
                    <a:p>
                      <a:endParaRPr lang="en-GB"/>
                    </a:p>
                  </a:txBody>
                  <a:tcPr/>
                </a:tc>
                <a:tc>
                  <a:txBody>
                    <a:bodyPr/>
                    <a:lstStyle/>
                    <a:p>
                      <a:pPr lvl="0" algn="l" rtl="0" fontAlgn="auto"/>
                      <a:r>
                        <a:rPr lang="en-GB" sz="1200" b="0" i="0">
                          <a:solidFill>
                            <a:srgbClr val="000000"/>
                          </a:solidFill>
                          <a:latin typeface="Calibri" pitchFamily="34"/>
                        </a:rPr>
                        <a:t>Community Care and Management of Long term conditions​</a:t>
                      </a:r>
                    </a:p>
                    <a:p>
                      <a:pPr lvl="0" algn="l" rtl="0" fontAlgn="auto"/>
                      <a:r>
                        <a:rPr lang="en-GB" sz="1200" b="0" i="0">
                          <a:solidFill>
                            <a:srgbClr val="000000"/>
                          </a:solidFill>
                          <a:latin typeface="Calibri" pitchFamily="34"/>
                        </a:rPr>
                        <a:t>LCHS7003</a:t>
                      </a:r>
                      <a:endParaRPr lang="en-GB" sz="1200" b="0" i="0">
                        <a:solidFill>
                          <a:srgbClr val="000000"/>
                        </a:solidFill>
                      </a:endParaRPr>
                    </a:p>
                  </a:txBody>
                  <a:tcPr marL="53122" marR="53122" marT="26561" marB="26561">
                    <a:lnL w="6885" cap="flat" cmpd="sng" algn="ctr">
                      <a:solidFill>
                        <a:srgbClr val="000000"/>
                      </a:solidFill>
                      <a:prstDash val="solid"/>
                      <a:round/>
                      <a:headEnd type="none" w="med" len="med"/>
                      <a:tailEnd type="none" w="med" len="med"/>
                    </a:lnL>
                    <a:lnR w="6885" cap="flat" cmpd="sng" algn="ctr">
                      <a:solidFill>
                        <a:srgbClr val="000000"/>
                      </a:solidFill>
                      <a:prstDash val="solid"/>
                      <a:round/>
                      <a:headEnd type="none" w="med" len="med"/>
                      <a:tailEnd type="none" w="med" len="med"/>
                    </a:lnR>
                    <a:lnT w="6885" cap="flat" cmpd="sng" algn="ctr">
                      <a:solidFill>
                        <a:srgbClr val="000000"/>
                      </a:solidFill>
                      <a:prstDash val="solid"/>
                      <a:round/>
                      <a:headEnd type="none" w="med" len="med"/>
                      <a:tailEnd type="none" w="med" len="med"/>
                    </a:lnT>
                    <a:lnB w="6885" cap="flat" cmpd="sng" algn="ctr">
                      <a:solidFill>
                        <a:srgbClr val="000000"/>
                      </a:solidFill>
                      <a:prstDash val="solid"/>
                      <a:round/>
                      <a:headEnd type="none" w="med" len="med"/>
                      <a:tailEnd type="none" w="med" len="med"/>
                    </a:lnB>
                    <a:solidFill>
                      <a:srgbClr val="FBE5D6"/>
                    </a:solidFill>
                  </a:tcPr>
                </a:tc>
                <a:extLst>
                  <a:ext uri="{0D108BD9-81ED-4DB2-BD59-A6C34878D82A}">
                    <a16:rowId xmlns:a16="http://schemas.microsoft.com/office/drawing/2014/main" val="3540670774"/>
                  </a:ext>
                </a:extLst>
              </a:tr>
              <a:tr h="418881">
                <a:tc rowSpan="4">
                  <a:txBody>
                    <a:bodyPr/>
                    <a:lstStyle/>
                    <a:p>
                      <a:pPr lvl="0" algn="l" rtl="0" fontAlgn="auto"/>
                      <a:r>
                        <a:rPr lang="en-GB" sz="1200" b="1" i="0" dirty="0">
                          <a:solidFill>
                            <a:srgbClr val="000000"/>
                          </a:solidFill>
                          <a:latin typeface="Calibri" pitchFamily="34"/>
                        </a:rPr>
                        <a:t>Term 2 (Oct 2025)​</a:t>
                      </a:r>
                      <a:endParaRPr lang="en-GB" sz="1200" b="1" i="0" dirty="0">
                        <a:solidFill>
                          <a:srgbClr val="000000"/>
                        </a:solidFill>
                      </a:endParaRPr>
                    </a:p>
                  </a:txBody>
                  <a:tcPr marL="53122" marR="53122" marT="26561" marB="26561">
                    <a:lnL w="6885" cap="flat" cmpd="sng" algn="ctr">
                      <a:solidFill>
                        <a:srgbClr val="000000"/>
                      </a:solidFill>
                      <a:prstDash val="solid"/>
                      <a:round/>
                      <a:headEnd type="none" w="med" len="med"/>
                      <a:tailEnd type="none" w="med" len="med"/>
                    </a:lnL>
                    <a:lnR w="6885" cap="flat" cmpd="sng" algn="ctr">
                      <a:solidFill>
                        <a:srgbClr val="000000"/>
                      </a:solidFill>
                      <a:prstDash val="solid"/>
                      <a:round/>
                      <a:headEnd type="none" w="med" len="med"/>
                      <a:tailEnd type="none" w="med" len="med"/>
                    </a:lnR>
                    <a:lnT w="6885" cap="flat" cmpd="sng" algn="ctr">
                      <a:solidFill>
                        <a:srgbClr val="000000"/>
                      </a:solidFill>
                      <a:prstDash val="solid"/>
                      <a:round/>
                      <a:headEnd type="none" w="med" len="med"/>
                      <a:tailEnd type="none" w="med" len="med"/>
                    </a:lnT>
                    <a:lnB w="6885" cap="flat" cmpd="sng" algn="ctr">
                      <a:solidFill>
                        <a:srgbClr val="000000"/>
                      </a:solidFill>
                      <a:prstDash val="solid"/>
                      <a:round/>
                      <a:headEnd type="none" w="med" len="med"/>
                      <a:tailEnd type="none" w="med" len="med"/>
                    </a:lnB>
                    <a:solidFill>
                      <a:srgbClr val="E2F0D9"/>
                    </a:solidFill>
                  </a:tcPr>
                </a:tc>
                <a:tc>
                  <a:txBody>
                    <a:bodyPr/>
                    <a:lstStyle/>
                    <a:p>
                      <a:pPr lvl="0" algn="l" rtl="0" fontAlgn="auto"/>
                      <a:r>
                        <a:rPr lang="en-GB" sz="1200" b="0" i="0">
                          <a:solidFill>
                            <a:srgbClr val="000000"/>
                          </a:solidFill>
                          <a:latin typeface="Calibri" pitchFamily="34"/>
                        </a:rPr>
                        <a:t>Service Integration and Partnership Working​</a:t>
                      </a:r>
                    </a:p>
                    <a:p>
                      <a:pPr lvl="0" algn="l" rtl="0" fontAlgn="auto"/>
                      <a:r>
                        <a:rPr lang="en-GB" sz="1200" b="0" i="0">
                          <a:solidFill>
                            <a:srgbClr val="000000"/>
                          </a:solidFill>
                          <a:latin typeface="Calibri" pitchFamily="34"/>
                        </a:rPr>
                        <a:t>LCHS7005</a:t>
                      </a:r>
                      <a:endParaRPr lang="en-GB" sz="1200" b="0" i="0">
                        <a:solidFill>
                          <a:srgbClr val="000000"/>
                        </a:solidFill>
                      </a:endParaRPr>
                    </a:p>
                  </a:txBody>
                  <a:tcPr marL="53122" marR="53122" marT="26561" marB="26561">
                    <a:lnL w="6885" cap="flat" cmpd="sng" algn="ctr">
                      <a:solidFill>
                        <a:srgbClr val="000000"/>
                      </a:solidFill>
                      <a:prstDash val="solid"/>
                      <a:round/>
                      <a:headEnd type="none" w="med" len="med"/>
                      <a:tailEnd type="none" w="med" len="med"/>
                    </a:lnL>
                    <a:lnR w="6885" cap="flat" cmpd="sng" algn="ctr">
                      <a:solidFill>
                        <a:srgbClr val="000000"/>
                      </a:solidFill>
                      <a:prstDash val="solid"/>
                      <a:round/>
                      <a:headEnd type="none" w="med" len="med"/>
                      <a:tailEnd type="none" w="med" len="med"/>
                    </a:lnR>
                    <a:lnT w="6885" cap="flat" cmpd="sng" algn="ctr">
                      <a:solidFill>
                        <a:srgbClr val="000000"/>
                      </a:solidFill>
                      <a:prstDash val="solid"/>
                      <a:round/>
                      <a:headEnd type="none" w="med" len="med"/>
                      <a:tailEnd type="none" w="med" len="med"/>
                    </a:lnT>
                    <a:lnB w="6885" cap="flat" cmpd="sng" algn="ctr">
                      <a:solidFill>
                        <a:srgbClr val="000000"/>
                      </a:solidFill>
                      <a:prstDash val="solid"/>
                      <a:round/>
                      <a:headEnd type="none" w="med" len="med"/>
                      <a:tailEnd type="none" w="med" len="med"/>
                    </a:lnB>
                    <a:solidFill>
                      <a:srgbClr val="E2F0D9"/>
                    </a:solidFill>
                  </a:tcPr>
                </a:tc>
                <a:extLst>
                  <a:ext uri="{0D108BD9-81ED-4DB2-BD59-A6C34878D82A}">
                    <a16:rowId xmlns:a16="http://schemas.microsoft.com/office/drawing/2014/main" val="3276165523"/>
                  </a:ext>
                </a:extLst>
              </a:tr>
              <a:tr h="418881">
                <a:tc vMerge="1">
                  <a:txBody>
                    <a:bodyPr/>
                    <a:lstStyle/>
                    <a:p>
                      <a:endParaRPr lang="en-GB"/>
                    </a:p>
                  </a:txBody>
                  <a:tcPr/>
                </a:tc>
                <a:tc>
                  <a:txBody>
                    <a:bodyPr/>
                    <a:lstStyle/>
                    <a:p>
                      <a:pPr lvl="0" algn="l" rtl="0" fontAlgn="auto"/>
                      <a:r>
                        <a:rPr lang="en-GB" sz="1200" b="0" i="0">
                          <a:solidFill>
                            <a:srgbClr val="000000"/>
                          </a:solidFill>
                          <a:latin typeface="Calibri" pitchFamily="34"/>
                        </a:rPr>
                        <a:t>Quality Assurance and Service Improvements</a:t>
                      </a:r>
                    </a:p>
                    <a:p>
                      <a:pPr lvl="0" algn="l" rtl="0" fontAlgn="auto"/>
                      <a:r>
                        <a:rPr lang="en-GB" sz="1200" b="0" i="0">
                          <a:solidFill>
                            <a:srgbClr val="000000"/>
                          </a:solidFill>
                          <a:latin typeface="Calibri" pitchFamily="34"/>
                        </a:rPr>
                        <a:t>LCHS7006​</a:t>
                      </a:r>
                      <a:endParaRPr lang="en-GB" sz="1200" b="0" i="0">
                        <a:solidFill>
                          <a:srgbClr val="000000"/>
                        </a:solidFill>
                      </a:endParaRPr>
                    </a:p>
                  </a:txBody>
                  <a:tcPr marL="53122" marR="53122" marT="26561" marB="26561">
                    <a:lnL w="6885" cap="flat" cmpd="sng" algn="ctr">
                      <a:solidFill>
                        <a:srgbClr val="000000"/>
                      </a:solidFill>
                      <a:prstDash val="solid"/>
                      <a:round/>
                      <a:headEnd type="none" w="med" len="med"/>
                      <a:tailEnd type="none" w="med" len="med"/>
                    </a:lnL>
                    <a:lnR w="6885" cap="flat" cmpd="sng" algn="ctr">
                      <a:solidFill>
                        <a:srgbClr val="000000"/>
                      </a:solidFill>
                      <a:prstDash val="solid"/>
                      <a:round/>
                      <a:headEnd type="none" w="med" len="med"/>
                      <a:tailEnd type="none" w="med" len="med"/>
                    </a:lnR>
                    <a:lnT w="6885" cap="flat" cmpd="sng" algn="ctr">
                      <a:solidFill>
                        <a:srgbClr val="000000"/>
                      </a:solidFill>
                      <a:prstDash val="solid"/>
                      <a:round/>
                      <a:headEnd type="none" w="med" len="med"/>
                      <a:tailEnd type="none" w="med" len="med"/>
                    </a:lnT>
                    <a:lnB w="6885" cap="flat" cmpd="sng" algn="ctr">
                      <a:solidFill>
                        <a:srgbClr val="000000"/>
                      </a:solidFill>
                      <a:prstDash val="solid"/>
                      <a:round/>
                      <a:headEnd type="none" w="med" len="med"/>
                      <a:tailEnd type="none" w="med" len="med"/>
                    </a:lnB>
                    <a:solidFill>
                      <a:srgbClr val="E2F0D9"/>
                    </a:solidFill>
                  </a:tcPr>
                </a:tc>
                <a:extLst>
                  <a:ext uri="{0D108BD9-81ED-4DB2-BD59-A6C34878D82A}">
                    <a16:rowId xmlns:a16="http://schemas.microsoft.com/office/drawing/2014/main" val="1128390962"/>
                  </a:ext>
                </a:extLst>
              </a:tr>
              <a:tr h="418881">
                <a:tc vMerge="1">
                  <a:txBody>
                    <a:bodyPr/>
                    <a:lstStyle/>
                    <a:p>
                      <a:endParaRPr lang="en-GB"/>
                    </a:p>
                  </a:txBody>
                  <a:tcPr/>
                </a:tc>
                <a:tc>
                  <a:txBody>
                    <a:bodyPr/>
                    <a:lstStyle/>
                    <a:p>
                      <a:pPr lvl="0" algn="l" rtl="0" fontAlgn="auto"/>
                      <a:r>
                        <a:rPr lang="en-GB" sz="1200" b="0" i="0">
                          <a:solidFill>
                            <a:srgbClr val="000000"/>
                          </a:solidFill>
                          <a:latin typeface="Calibri" pitchFamily="34"/>
                        </a:rPr>
                        <a:t>Population Health and Digital Health Promotion​</a:t>
                      </a:r>
                    </a:p>
                    <a:p>
                      <a:pPr lvl="0" algn="l" rtl="0" fontAlgn="auto"/>
                      <a:r>
                        <a:rPr lang="en-GB" sz="1200" b="0" i="0">
                          <a:solidFill>
                            <a:srgbClr val="000000"/>
                          </a:solidFill>
                          <a:latin typeface="Calibri" pitchFamily="34"/>
                        </a:rPr>
                        <a:t>LCHS7007</a:t>
                      </a:r>
                      <a:endParaRPr lang="en-GB" sz="1200" b="0" i="0">
                        <a:solidFill>
                          <a:srgbClr val="000000"/>
                        </a:solidFill>
                      </a:endParaRPr>
                    </a:p>
                  </a:txBody>
                  <a:tcPr marL="53122" marR="53122" marT="26561" marB="26561">
                    <a:lnL w="6885" cap="flat" cmpd="sng" algn="ctr">
                      <a:solidFill>
                        <a:srgbClr val="000000"/>
                      </a:solidFill>
                      <a:prstDash val="solid"/>
                      <a:round/>
                      <a:headEnd type="none" w="med" len="med"/>
                      <a:tailEnd type="none" w="med" len="med"/>
                    </a:lnL>
                    <a:lnR w="6885" cap="flat" cmpd="sng" algn="ctr">
                      <a:solidFill>
                        <a:srgbClr val="000000"/>
                      </a:solidFill>
                      <a:prstDash val="solid"/>
                      <a:round/>
                      <a:headEnd type="none" w="med" len="med"/>
                      <a:tailEnd type="none" w="med" len="med"/>
                    </a:lnR>
                    <a:lnT w="6885" cap="flat" cmpd="sng" algn="ctr">
                      <a:solidFill>
                        <a:srgbClr val="000000"/>
                      </a:solidFill>
                      <a:prstDash val="solid"/>
                      <a:round/>
                      <a:headEnd type="none" w="med" len="med"/>
                      <a:tailEnd type="none" w="med" len="med"/>
                    </a:lnT>
                    <a:lnB w="6885" cap="flat" cmpd="sng" algn="ctr">
                      <a:solidFill>
                        <a:srgbClr val="000000"/>
                      </a:solidFill>
                      <a:prstDash val="solid"/>
                      <a:round/>
                      <a:headEnd type="none" w="med" len="med"/>
                      <a:tailEnd type="none" w="med" len="med"/>
                    </a:lnB>
                    <a:solidFill>
                      <a:srgbClr val="E2F0D9"/>
                    </a:solidFill>
                  </a:tcPr>
                </a:tc>
                <a:extLst>
                  <a:ext uri="{0D108BD9-81ED-4DB2-BD59-A6C34878D82A}">
                    <a16:rowId xmlns:a16="http://schemas.microsoft.com/office/drawing/2014/main" val="2311203157"/>
                  </a:ext>
                </a:extLst>
              </a:tr>
              <a:tr h="418881">
                <a:tc vMerge="1">
                  <a:txBody>
                    <a:bodyPr/>
                    <a:lstStyle/>
                    <a:p>
                      <a:endParaRPr lang="en-GB"/>
                    </a:p>
                  </a:txBody>
                  <a:tcPr/>
                </a:tc>
                <a:tc>
                  <a:txBody>
                    <a:bodyPr/>
                    <a:lstStyle/>
                    <a:p>
                      <a:pPr lvl="0" algn="l" rtl="0" fontAlgn="auto"/>
                      <a:r>
                        <a:rPr lang="en-GB" sz="1200" b="0" i="0" dirty="0">
                          <a:solidFill>
                            <a:srgbClr val="000000"/>
                          </a:solidFill>
                          <a:latin typeface="Calibri" pitchFamily="34"/>
                        </a:rPr>
                        <a:t>Practice-based Research​</a:t>
                      </a:r>
                    </a:p>
                    <a:p>
                      <a:pPr lvl="0" algn="l" rtl="0" fontAlgn="auto"/>
                      <a:r>
                        <a:rPr lang="en-GB" sz="1200" b="0" i="0" dirty="0">
                          <a:solidFill>
                            <a:srgbClr val="000000"/>
                          </a:solidFill>
                          <a:latin typeface="Calibri" pitchFamily="34"/>
                        </a:rPr>
                        <a:t>LCHS7008</a:t>
                      </a:r>
                      <a:endParaRPr lang="en-GB" sz="1200" b="0" i="0" dirty="0">
                        <a:solidFill>
                          <a:srgbClr val="000000"/>
                        </a:solidFill>
                      </a:endParaRPr>
                    </a:p>
                  </a:txBody>
                  <a:tcPr marL="53122" marR="53122" marT="26561" marB="26561">
                    <a:lnL w="6885" cap="flat" cmpd="sng" algn="ctr">
                      <a:solidFill>
                        <a:srgbClr val="000000"/>
                      </a:solidFill>
                      <a:prstDash val="solid"/>
                      <a:round/>
                      <a:headEnd type="none" w="med" len="med"/>
                      <a:tailEnd type="none" w="med" len="med"/>
                    </a:lnL>
                    <a:lnR w="6885" cap="flat" cmpd="sng" algn="ctr">
                      <a:solidFill>
                        <a:srgbClr val="000000"/>
                      </a:solidFill>
                      <a:prstDash val="solid"/>
                      <a:round/>
                      <a:headEnd type="none" w="med" len="med"/>
                      <a:tailEnd type="none" w="med" len="med"/>
                    </a:lnR>
                    <a:lnT w="6885" cap="flat" cmpd="sng" algn="ctr">
                      <a:solidFill>
                        <a:srgbClr val="000000"/>
                      </a:solidFill>
                      <a:prstDash val="solid"/>
                      <a:round/>
                      <a:headEnd type="none" w="med" len="med"/>
                      <a:tailEnd type="none" w="med" len="med"/>
                    </a:lnT>
                    <a:lnB w="6885" cap="flat" cmpd="sng" algn="ctr">
                      <a:solidFill>
                        <a:srgbClr val="000000"/>
                      </a:solidFill>
                      <a:prstDash val="solid"/>
                      <a:round/>
                      <a:headEnd type="none" w="med" len="med"/>
                      <a:tailEnd type="none" w="med" len="med"/>
                    </a:lnB>
                    <a:solidFill>
                      <a:srgbClr val="E2F0D9"/>
                    </a:solidFill>
                  </a:tcPr>
                </a:tc>
                <a:extLst>
                  <a:ext uri="{0D108BD9-81ED-4DB2-BD59-A6C34878D82A}">
                    <a16:rowId xmlns:a16="http://schemas.microsoft.com/office/drawing/2014/main" val="3139626196"/>
                  </a:ext>
                </a:extLst>
              </a:tr>
              <a:tr h="418881">
                <a:tc>
                  <a:txBody>
                    <a:bodyPr/>
                    <a:lstStyle/>
                    <a:p>
                      <a:pPr lvl="0" algn="l" rtl="0" fontAlgn="auto"/>
                      <a:r>
                        <a:rPr lang="en-GB" sz="1200" b="1" i="0" dirty="0">
                          <a:solidFill>
                            <a:srgbClr val="000000"/>
                          </a:solidFill>
                          <a:latin typeface="Calibri" pitchFamily="34"/>
                        </a:rPr>
                        <a:t>Term 3 </a:t>
                      </a:r>
                      <a:r>
                        <a:rPr lang="en-GB" sz="1200" b="1" i="0">
                          <a:solidFill>
                            <a:srgbClr val="000000"/>
                          </a:solidFill>
                          <a:latin typeface="Calibri" pitchFamily="34"/>
                        </a:rPr>
                        <a:t>(Feb </a:t>
                      </a:r>
                      <a:r>
                        <a:rPr lang="en-GB" sz="1200" b="1" i="0" dirty="0">
                          <a:solidFill>
                            <a:srgbClr val="000000"/>
                          </a:solidFill>
                          <a:latin typeface="Calibri" pitchFamily="34"/>
                        </a:rPr>
                        <a:t>2026)​</a:t>
                      </a:r>
                      <a:endParaRPr lang="en-GB" sz="1200" b="1" i="0" dirty="0">
                        <a:solidFill>
                          <a:srgbClr val="000000"/>
                        </a:solidFill>
                      </a:endParaRPr>
                    </a:p>
                  </a:txBody>
                  <a:tcPr marL="53122" marR="53122" marT="26561" marB="26561">
                    <a:lnL w="6885" cap="flat" cmpd="sng" algn="ctr">
                      <a:solidFill>
                        <a:srgbClr val="000000"/>
                      </a:solidFill>
                      <a:prstDash val="solid"/>
                      <a:round/>
                      <a:headEnd type="none" w="med" len="med"/>
                      <a:tailEnd type="none" w="med" len="med"/>
                    </a:lnL>
                    <a:lnR w="6885" cap="flat" cmpd="sng" algn="ctr">
                      <a:solidFill>
                        <a:srgbClr val="000000"/>
                      </a:solidFill>
                      <a:prstDash val="solid"/>
                      <a:round/>
                      <a:headEnd type="none" w="med" len="med"/>
                      <a:tailEnd type="none" w="med" len="med"/>
                    </a:lnR>
                    <a:lnT w="6885" cap="flat" cmpd="sng" algn="ctr">
                      <a:solidFill>
                        <a:srgbClr val="000000"/>
                      </a:solidFill>
                      <a:prstDash val="solid"/>
                      <a:round/>
                      <a:headEnd type="none" w="med" len="med"/>
                      <a:tailEnd type="none" w="med" len="med"/>
                    </a:lnT>
                    <a:lnB w="6885" cap="flat" cmpd="sng" algn="ctr">
                      <a:solidFill>
                        <a:srgbClr val="000000"/>
                      </a:solidFill>
                      <a:prstDash val="solid"/>
                      <a:round/>
                      <a:headEnd type="none" w="med" len="med"/>
                      <a:tailEnd type="none" w="med" len="med"/>
                    </a:lnB>
                    <a:solidFill>
                      <a:srgbClr val="DEEBF7"/>
                    </a:solidFill>
                  </a:tcPr>
                </a:tc>
                <a:tc>
                  <a:txBody>
                    <a:bodyPr/>
                    <a:lstStyle/>
                    <a:p>
                      <a:pPr lvl="0" algn="l" rtl="0" fontAlgn="auto"/>
                      <a:r>
                        <a:rPr lang="en-GB" sz="1200" b="0" i="0" dirty="0">
                          <a:solidFill>
                            <a:srgbClr val="000000"/>
                          </a:solidFill>
                          <a:latin typeface="Calibri" pitchFamily="34"/>
                        </a:rPr>
                        <a:t>Public Health and Social Care in Practice Dissertation​</a:t>
                      </a:r>
                    </a:p>
                    <a:p>
                      <a:pPr lvl="0" algn="l" rtl="0" fontAlgn="auto"/>
                      <a:r>
                        <a:rPr lang="en-GB" sz="1200" b="0" i="0" dirty="0">
                          <a:solidFill>
                            <a:srgbClr val="000000"/>
                          </a:solidFill>
                          <a:latin typeface="Calibri" pitchFamily="34"/>
                        </a:rPr>
                        <a:t>LCHS7004</a:t>
                      </a:r>
                      <a:endParaRPr lang="en-GB" sz="1200" b="0" i="0" dirty="0">
                        <a:solidFill>
                          <a:srgbClr val="000000"/>
                        </a:solidFill>
                      </a:endParaRPr>
                    </a:p>
                  </a:txBody>
                  <a:tcPr marL="53122" marR="53122" marT="26561" marB="26561">
                    <a:lnL w="6885" cap="flat" cmpd="sng" algn="ctr">
                      <a:solidFill>
                        <a:srgbClr val="000000"/>
                      </a:solidFill>
                      <a:prstDash val="solid"/>
                      <a:round/>
                      <a:headEnd type="none" w="med" len="med"/>
                      <a:tailEnd type="none" w="med" len="med"/>
                    </a:lnL>
                    <a:lnR w="6885" cap="flat" cmpd="sng" algn="ctr">
                      <a:solidFill>
                        <a:srgbClr val="000000"/>
                      </a:solidFill>
                      <a:prstDash val="solid"/>
                      <a:round/>
                      <a:headEnd type="none" w="med" len="med"/>
                      <a:tailEnd type="none" w="med" len="med"/>
                    </a:lnR>
                    <a:lnT w="6885" cap="flat" cmpd="sng" algn="ctr">
                      <a:solidFill>
                        <a:srgbClr val="000000"/>
                      </a:solidFill>
                      <a:prstDash val="solid"/>
                      <a:round/>
                      <a:headEnd type="none" w="med" len="med"/>
                      <a:tailEnd type="none" w="med" len="med"/>
                    </a:lnT>
                    <a:lnB w="6885" cap="flat" cmpd="sng" algn="ctr">
                      <a:solidFill>
                        <a:srgbClr val="000000"/>
                      </a:solidFill>
                      <a:prstDash val="solid"/>
                      <a:round/>
                      <a:headEnd type="none" w="med" len="med"/>
                      <a:tailEnd type="none" w="med" len="med"/>
                    </a:lnB>
                    <a:solidFill>
                      <a:srgbClr val="DEEBF7"/>
                    </a:solidFill>
                  </a:tcPr>
                </a:tc>
                <a:extLst>
                  <a:ext uri="{0D108BD9-81ED-4DB2-BD59-A6C34878D82A}">
                    <a16:rowId xmlns:a16="http://schemas.microsoft.com/office/drawing/2014/main" val="2569827258"/>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D275F009-169B-241E-2D01-A10B34DFE52F}"/>
              </a:ext>
            </a:extLst>
          </p:cNvPr>
          <p:cNvSpPr>
            <a:spLocks noGrp="1"/>
          </p:cNvSpPr>
          <p:nvPr>
            <p:ph type="title"/>
          </p:nvPr>
        </p:nvSpPr>
        <p:spPr/>
        <p:txBody>
          <a:bodyPr/>
          <a:lstStyle/>
          <a:p>
            <a:r>
              <a:rPr lang="en-GB" altLang="en-US" b="1">
                <a:solidFill>
                  <a:srgbClr val="000000"/>
                </a:solidFill>
                <a:latin typeface="Lato" panose="020F0502020204030203" pitchFamily="34" charset="0"/>
              </a:rPr>
              <a:t>Quality Assurance and Service Improvements </a:t>
            </a:r>
            <a:endParaRPr lang="en-GB" altLang="en-US"/>
          </a:p>
        </p:txBody>
      </p:sp>
      <p:pic>
        <p:nvPicPr>
          <p:cNvPr id="1026" name="Picture 2" descr="What is Quality Assurance in Healthcare?">
            <a:extLst>
              <a:ext uri="{FF2B5EF4-FFF2-40B4-BE49-F238E27FC236}">
                <a16:creationId xmlns:a16="http://schemas.microsoft.com/office/drawing/2014/main" id="{5B906922-AF0C-3072-7AC9-85E195D75C1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46703" t="12749"/>
          <a:stretch>
            <a:fillRect/>
          </a:stretch>
        </p:blipFill>
        <p:spPr bwMode="auto">
          <a:xfrm>
            <a:off x="695325" y="2595563"/>
            <a:ext cx="1935163" cy="219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Quality in Health social Care Assignment – Locus Assignment Help">
            <a:extLst>
              <a:ext uri="{FF2B5EF4-FFF2-40B4-BE49-F238E27FC236}">
                <a16:creationId xmlns:a16="http://schemas.microsoft.com/office/drawing/2014/main" id="{F391BD63-85E1-C037-0D55-FBA35CC714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t="17210"/>
          <a:stretch>
            <a:fillRect/>
          </a:stretch>
        </p:blipFill>
        <p:spPr bwMode="auto">
          <a:xfrm>
            <a:off x="2847975" y="2190750"/>
            <a:ext cx="4816475" cy="353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6" descr="What is Quality Assurance in Health Care? | Respiratory Therapy Zone -  YouTube">
            <a:extLst>
              <a:ext uri="{FF2B5EF4-FFF2-40B4-BE49-F238E27FC236}">
                <a16:creationId xmlns:a16="http://schemas.microsoft.com/office/drawing/2014/main" id="{AD10C347-EC92-425D-88BE-8ABA8BFE720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42200" y="1608138"/>
            <a:ext cx="1254125"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Audio 7">
            <a:hlinkClick r:id="" action="ppaction://media"/>
            <a:extLst>
              <a:ext uri="{FF2B5EF4-FFF2-40B4-BE49-F238E27FC236}">
                <a16:creationId xmlns:a16="http://schemas.microsoft.com/office/drawing/2014/main" id="{8BB7E6C8-A81C-4593-39F9-683CF288DEDE}"/>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521700" y="6235700"/>
            <a:ext cx="406400" cy="406400"/>
          </a:xfrm>
          <a:prstGeom prst="rect">
            <a:avLst/>
          </a:prstGeom>
        </p:spPr>
      </p:pic>
    </p:spTree>
    <p:custDataLst>
      <p:tags r:id="rId1"/>
    </p:custDataLst>
  </p:cSld>
  <p:clrMapOvr>
    <a:masterClrMapping/>
  </p:clrMapOvr>
  <p:transition spd="slow" advTm="16254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3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0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DBAA8-DC2B-ACB7-3C0C-E57CD1FD17DB}"/>
              </a:ext>
            </a:extLst>
          </p:cNvPr>
          <p:cNvSpPr>
            <a:spLocks noGrp="1"/>
          </p:cNvSpPr>
          <p:nvPr>
            <p:ph type="title"/>
          </p:nvPr>
        </p:nvSpPr>
        <p:spPr/>
        <p:txBody>
          <a:bodyPr/>
          <a:lstStyle/>
          <a:p>
            <a:r>
              <a:rPr lang="en-GB" dirty="0"/>
              <a:t>Aims </a:t>
            </a:r>
          </a:p>
        </p:txBody>
      </p:sp>
      <p:sp>
        <p:nvSpPr>
          <p:cNvPr id="3" name="Content Placeholder 2">
            <a:extLst>
              <a:ext uri="{FF2B5EF4-FFF2-40B4-BE49-F238E27FC236}">
                <a16:creationId xmlns:a16="http://schemas.microsoft.com/office/drawing/2014/main" id="{DAA1B3FE-3632-C238-960F-19302C2FB504}"/>
              </a:ext>
            </a:extLst>
          </p:cNvPr>
          <p:cNvSpPr>
            <a:spLocks noGrp="1"/>
          </p:cNvSpPr>
          <p:nvPr>
            <p:ph idx="1"/>
          </p:nvPr>
        </p:nvSpPr>
        <p:spPr/>
        <p:txBody>
          <a:bodyPr/>
          <a:lstStyle/>
          <a:p>
            <a:r>
              <a:rPr lang="en-GB" sz="2700" dirty="0"/>
              <a:t>To explore quality assurance theory and factors that influence the delivery of quality service user care and affect implementation of quality control measures. </a:t>
            </a:r>
          </a:p>
          <a:p>
            <a:endParaRPr lang="en-GB" sz="2700" dirty="0"/>
          </a:p>
          <a:p>
            <a:r>
              <a:rPr lang="en-GB" sz="2700" dirty="0"/>
              <a:t>To develop the necessary service improvement knowledge and skills while being able to apply a critical perspective related to policy and change within their area of service delivery.</a:t>
            </a:r>
          </a:p>
        </p:txBody>
      </p:sp>
      <p:sp>
        <p:nvSpPr>
          <p:cNvPr id="4" name="Date Placeholder 3">
            <a:extLst>
              <a:ext uri="{FF2B5EF4-FFF2-40B4-BE49-F238E27FC236}">
                <a16:creationId xmlns:a16="http://schemas.microsoft.com/office/drawing/2014/main" id="{EA808420-5EC3-7915-D727-4CE5DDDE26F1}"/>
              </a:ext>
            </a:extLst>
          </p:cNvPr>
          <p:cNvSpPr>
            <a:spLocks noGrp="1"/>
          </p:cNvSpPr>
          <p:nvPr>
            <p:ph type="dt" sz="half" idx="10"/>
          </p:nvPr>
        </p:nvSpPr>
        <p:spPr/>
        <p:txBody>
          <a:bodyPr/>
          <a:lstStyle/>
          <a:p>
            <a:pPr>
              <a:defRPr/>
            </a:pPr>
            <a:fld id="{2ED23B7C-08F9-45B5-916D-935413F3F31F}" type="datetime1">
              <a:rPr lang="en-GB" altLang="en-US" smtClean="0"/>
              <a:pPr>
                <a:defRPr/>
              </a:pPr>
              <a:t>04/07/2025</a:t>
            </a:fld>
            <a:endParaRPr lang="en-GB" altLang="en-US" dirty="0"/>
          </a:p>
        </p:txBody>
      </p:sp>
      <p:sp>
        <p:nvSpPr>
          <p:cNvPr id="5" name="Slide Number Placeholder 4">
            <a:extLst>
              <a:ext uri="{FF2B5EF4-FFF2-40B4-BE49-F238E27FC236}">
                <a16:creationId xmlns:a16="http://schemas.microsoft.com/office/drawing/2014/main" id="{99CD8369-0A4B-FC5C-0888-2757EE719AB5}"/>
              </a:ext>
            </a:extLst>
          </p:cNvPr>
          <p:cNvSpPr>
            <a:spLocks noGrp="1"/>
          </p:cNvSpPr>
          <p:nvPr>
            <p:ph type="sldNum" sz="quarter" idx="12"/>
          </p:nvPr>
        </p:nvSpPr>
        <p:spPr/>
        <p:txBody>
          <a:bodyPr/>
          <a:lstStyle/>
          <a:p>
            <a:pPr>
              <a:defRPr/>
            </a:pPr>
            <a:fld id="{82179914-8D2F-481A-A283-9958DB0B1DBB}" type="slidenum">
              <a:rPr lang="en-GB" altLang="en-US" smtClean="0"/>
              <a:pPr>
                <a:defRPr/>
              </a:pPr>
              <a:t>4</a:t>
            </a:fld>
            <a:endParaRPr lang="en-GB" altLang="en-US"/>
          </a:p>
        </p:txBody>
      </p:sp>
    </p:spTree>
    <p:extLst>
      <p:ext uri="{BB962C8B-B14F-4D97-AF65-F5344CB8AC3E}">
        <p14:creationId xmlns:p14="http://schemas.microsoft.com/office/powerpoint/2010/main" val="3522878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723E0237-FFC8-1677-F396-DB4CB5100735}"/>
              </a:ext>
            </a:extLst>
          </p:cNvPr>
          <p:cNvSpPr>
            <a:spLocks noGrp="1"/>
          </p:cNvSpPr>
          <p:nvPr>
            <p:ph type="title"/>
          </p:nvPr>
        </p:nvSpPr>
        <p:spPr/>
        <p:txBody>
          <a:bodyPr/>
          <a:lstStyle/>
          <a:p>
            <a:r>
              <a:rPr lang="en-GB" altLang="en-US" b="1">
                <a:solidFill>
                  <a:srgbClr val="000000"/>
                </a:solidFill>
                <a:latin typeface="Lato" panose="020F0502020204030203" pitchFamily="34" charset="0"/>
              </a:rPr>
              <a:t>Population Health and Digital Health Promotion </a:t>
            </a:r>
            <a:endParaRPr lang="en-GB" altLang="en-US"/>
          </a:p>
        </p:txBody>
      </p:sp>
      <p:pic>
        <p:nvPicPr>
          <p:cNvPr id="2050" name="Picture 2" descr="Population health: big data, big solutions - University of Mississippi  Medical Center">
            <a:extLst>
              <a:ext uri="{FF2B5EF4-FFF2-40B4-BE49-F238E27FC236}">
                <a16:creationId xmlns:a16="http://schemas.microsoft.com/office/drawing/2014/main" id="{38EB2064-0DB7-4EC8-1255-77A5B447555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9225" y="3084513"/>
            <a:ext cx="3144838" cy="235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descr="Population Health Fundamentals | Center | AHA">
            <a:extLst>
              <a:ext uri="{FF2B5EF4-FFF2-40B4-BE49-F238E27FC236}">
                <a16:creationId xmlns:a16="http://schemas.microsoft.com/office/drawing/2014/main" id="{9AAB4239-13B5-57D6-E6E3-10F239E2F1B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05250" y="3079750"/>
            <a:ext cx="5238750" cy="258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8">
            <a:extLst>
              <a:ext uri="{FF2B5EF4-FFF2-40B4-BE49-F238E27FC236}">
                <a16:creationId xmlns:a16="http://schemas.microsoft.com/office/drawing/2014/main" id="{2EF1E17C-7190-8206-D1C0-736BD5FE2A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43788" y="1628775"/>
            <a:ext cx="1344612"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10">
            <a:extLst>
              <a:ext uri="{FF2B5EF4-FFF2-40B4-BE49-F238E27FC236}">
                <a16:creationId xmlns:a16="http://schemas.microsoft.com/office/drawing/2014/main" id="{D90DA117-8877-FA36-3FC4-CCC19E40143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829300" y="1689100"/>
            <a:ext cx="1390650"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12" descr="Best iPhone Health App Compatible Devices">
            <a:extLst>
              <a:ext uri="{FF2B5EF4-FFF2-40B4-BE49-F238E27FC236}">
                <a16:creationId xmlns:a16="http://schemas.microsoft.com/office/drawing/2014/main" id="{2D7DDCDA-6EB8-051C-1C8E-D39B103F522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03613" y="1712913"/>
            <a:ext cx="2071687" cy="110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2" name="Picture 14" descr="What is Telemedicine? All You Need To Know: Explained | VSee">
            <a:extLst>
              <a:ext uri="{FF2B5EF4-FFF2-40B4-BE49-F238E27FC236}">
                <a16:creationId xmlns:a16="http://schemas.microsoft.com/office/drawing/2014/main" id="{5D4C85C0-5858-90F7-9AE4-8D323878920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87400" y="1582738"/>
            <a:ext cx="1584325" cy="123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Audio 4">
            <a:hlinkClick r:id="" action="ppaction://media"/>
            <a:extLst>
              <a:ext uri="{FF2B5EF4-FFF2-40B4-BE49-F238E27FC236}">
                <a16:creationId xmlns:a16="http://schemas.microsoft.com/office/drawing/2014/main" id="{D717B21A-770D-3CCB-C1B7-5C2A49FF29AC}"/>
              </a:ext>
            </a:extLst>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8521700" y="6235700"/>
            <a:ext cx="406400" cy="406400"/>
          </a:xfrm>
          <a:prstGeom prst="rect">
            <a:avLst/>
          </a:prstGeom>
        </p:spPr>
      </p:pic>
    </p:spTree>
    <p:custDataLst>
      <p:tags r:id="rId1"/>
    </p:custDataLst>
  </p:cSld>
  <p:clrMapOvr>
    <a:masterClrMapping/>
  </p:clrMapOvr>
  <p:transition spd="slow" advTm="23005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nodeType="click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additive="base">
                                        <p:cTn id="11" dur="500" fill="hold"/>
                                        <p:tgtEl>
                                          <p:spTgt spid="2050"/>
                                        </p:tgtEl>
                                        <p:attrNameLst>
                                          <p:attrName>ppt_x</p:attrName>
                                        </p:attrNameLst>
                                      </p:cBhvr>
                                      <p:tavLst>
                                        <p:tav tm="0">
                                          <p:val>
                                            <p:strVal val="#ppt_x"/>
                                          </p:val>
                                        </p:tav>
                                        <p:tav tm="100000">
                                          <p:val>
                                            <p:strVal val="#ppt_x"/>
                                          </p:val>
                                        </p:tav>
                                      </p:tavLst>
                                    </p:anim>
                                    <p:anim calcmode="lin" valueType="num">
                                      <p:cBhvr additive="base">
                                        <p:cTn id="12"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nodeType="click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fade">
                                      <p:cBhvr>
                                        <p:cTn id="17" dur="1000"/>
                                        <p:tgtEl>
                                          <p:spTgt spid="2052"/>
                                        </p:tgtEl>
                                      </p:cBhvr>
                                    </p:animEffect>
                                    <p:anim calcmode="lin" valueType="num">
                                      <p:cBhvr>
                                        <p:cTn id="18" dur="1000" fill="hold"/>
                                        <p:tgtEl>
                                          <p:spTgt spid="2052"/>
                                        </p:tgtEl>
                                        <p:attrNameLst>
                                          <p:attrName>ppt_x</p:attrName>
                                        </p:attrNameLst>
                                      </p:cBhvr>
                                      <p:tavLst>
                                        <p:tav tm="0">
                                          <p:val>
                                            <p:strVal val="#ppt_x"/>
                                          </p:val>
                                        </p:tav>
                                        <p:tav tm="100000">
                                          <p:val>
                                            <p:strVal val="#ppt_x"/>
                                          </p:val>
                                        </p:tav>
                                      </p:tavLst>
                                    </p:anim>
                                    <p:anim calcmode="lin" valueType="num">
                                      <p:cBhvr>
                                        <p:cTn id="19" dur="1000" fill="hold"/>
                                        <p:tgtEl>
                                          <p:spTgt spid="2052"/>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0"/>
                                          </p:stCondLst>
                                        </p:cTn>
                                        <p:tgtEl>
                                          <p:spTgt spid="2062"/>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nodeType="clickEffect">
                                  <p:stCondLst>
                                    <p:cond delay="0"/>
                                  </p:stCondLst>
                                  <p:childTnLst>
                                    <p:set>
                                      <p:cBhvr>
                                        <p:cTn id="27" dur="1" fill="hold">
                                          <p:stCondLst>
                                            <p:cond delay="0"/>
                                          </p:stCondLst>
                                        </p:cTn>
                                        <p:tgtEl>
                                          <p:spTgt spid="2060"/>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2058"/>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20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2"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D1886-5957-4A96-111B-2FA0EB2B68E7}"/>
              </a:ext>
            </a:extLst>
          </p:cNvPr>
          <p:cNvSpPr>
            <a:spLocks noGrp="1"/>
          </p:cNvSpPr>
          <p:nvPr>
            <p:ph type="title"/>
          </p:nvPr>
        </p:nvSpPr>
        <p:spPr/>
        <p:txBody>
          <a:bodyPr/>
          <a:lstStyle/>
          <a:p>
            <a:r>
              <a:rPr lang="en-GB" dirty="0"/>
              <a:t>Aims</a:t>
            </a:r>
          </a:p>
        </p:txBody>
      </p:sp>
      <p:sp>
        <p:nvSpPr>
          <p:cNvPr id="3" name="Content Placeholder 2">
            <a:extLst>
              <a:ext uri="{FF2B5EF4-FFF2-40B4-BE49-F238E27FC236}">
                <a16:creationId xmlns:a16="http://schemas.microsoft.com/office/drawing/2014/main" id="{CCFCD996-FBF5-6431-7A9E-BBB6711A609A}"/>
              </a:ext>
            </a:extLst>
          </p:cNvPr>
          <p:cNvSpPr>
            <a:spLocks noGrp="1"/>
          </p:cNvSpPr>
          <p:nvPr>
            <p:ph idx="1"/>
          </p:nvPr>
        </p:nvSpPr>
        <p:spPr/>
        <p:txBody>
          <a:bodyPr/>
          <a:lstStyle/>
          <a:p>
            <a:r>
              <a:rPr lang="en-GB" sz="2700" dirty="0"/>
              <a:t>To gain a critical understanding of advanced topics in health promotion and knowledge to align digital health promotion to health promotion principles and values </a:t>
            </a:r>
          </a:p>
          <a:p>
            <a:r>
              <a:rPr lang="en-GB" sz="2700" dirty="0"/>
              <a:t>To gain a critical understanding and knowledge of core concepts of relevant digital health technologies required for supporting healthcare and social care services and products for health promotion</a:t>
            </a:r>
          </a:p>
        </p:txBody>
      </p:sp>
      <p:sp>
        <p:nvSpPr>
          <p:cNvPr id="4" name="Date Placeholder 3">
            <a:extLst>
              <a:ext uri="{FF2B5EF4-FFF2-40B4-BE49-F238E27FC236}">
                <a16:creationId xmlns:a16="http://schemas.microsoft.com/office/drawing/2014/main" id="{D8F7BB3F-CC30-9C07-979B-70A7BA1F0C71}"/>
              </a:ext>
            </a:extLst>
          </p:cNvPr>
          <p:cNvSpPr>
            <a:spLocks noGrp="1"/>
          </p:cNvSpPr>
          <p:nvPr>
            <p:ph type="dt" sz="half" idx="10"/>
          </p:nvPr>
        </p:nvSpPr>
        <p:spPr/>
        <p:txBody>
          <a:bodyPr/>
          <a:lstStyle/>
          <a:p>
            <a:pPr>
              <a:defRPr/>
            </a:pPr>
            <a:fld id="{2ED23B7C-08F9-45B5-916D-935413F3F31F}" type="datetime1">
              <a:rPr lang="en-GB" altLang="en-US" smtClean="0"/>
              <a:pPr>
                <a:defRPr/>
              </a:pPr>
              <a:t>04/07/2025</a:t>
            </a:fld>
            <a:endParaRPr lang="en-GB" altLang="en-US" dirty="0"/>
          </a:p>
        </p:txBody>
      </p:sp>
      <p:sp>
        <p:nvSpPr>
          <p:cNvPr id="5" name="Slide Number Placeholder 4">
            <a:extLst>
              <a:ext uri="{FF2B5EF4-FFF2-40B4-BE49-F238E27FC236}">
                <a16:creationId xmlns:a16="http://schemas.microsoft.com/office/drawing/2014/main" id="{A2F9A7C6-82B5-3C06-CAC5-7FCC2B0E34DC}"/>
              </a:ext>
            </a:extLst>
          </p:cNvPr>
          <p:cNvSpPr>
            <a:spLocks noGrp="1"/>
          </p:cNvSpPr>
          <p:nvPr>
            <p:ph type="sldNum" sz="quarter" idx="12"/>
          </p:nvPr>
        </p:nvSpPr>
        <p:spPr/>
        <p:txBody>
          <a:bodyPr/>
          <a:lstStyle/>
          <a:p>
            <a:pPr>
              <a:defRPr/>
            </a:pPr>
            <a:fld id="{82179914-8D2F-481A-A283-9958DB0B1DBB}" type="slidenum">
              <a:rPr lang="en-GB" altLang="en-US" smtClean="0"/>
              <a:pPr>
                <a:defRPr/>
              </a:pPr>
              <a:t>6</a:t>
            </a:fld>
            <a:endParaRPr lang="en-GB" altLang="en-US"/>
          </a:p>
        </p:txBody>
      </p:sp>
    </p:spTree>
    <p:extLst>
      <p:ext uri="{BB962C8B-B14F-4D97-AF65-F5344CB8AC3E}">
        <p14:creationId xmlns:p14="http://schemas.microsoft.com/office/powerpoint/2010/main" val="31581394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AEB57739-4E70-512B-8B66-104BB4499E3E}"/>
              </a:ext>
            </a:extLst>
          </p:cNvPr>
          <p:cNvSpPr>
            <a:spLocks noGrp="1"/>
          </p:cNvSpPr>
          <p:nvPr>
            <p:ph type="title"/>
          </p:nvPr>
        </p:nvSpPr>
        <p:spPr>
          <a:xfrm>
            <a:off x="-757238" y="188913"/>
            <a:ext cx="8229601" cy="1143000"/>
          </a:xfrm>
        </p:spPr>
        <p:txBody>
          <a:bodyPr/>
          <a:lstStyle/>
          <a:p>
            <a:r>
              <a:rPr lang="en-GB" altLang="en-US" b="1">
                <a:solidFill>
                  <a:srgbClr val="000000"/>
                </a:solidFill>
                <a:latin typeface="Lato" panose="020F0502020204030203" pitchFamily="34" charset="0"/>
              </a:rPr>
              <a:t>Service Integration and Partnership Working </a:t>
            </a:r>
            <a:endParaRPr lang="en-GB" altLang="en-US"/>
          </a:p>
        </p:txBody>
      </p:sp>
      <p:pic>
        <p:nvPicPr>
          <p:cNvPr id="3074" name="Picture 2" descr="What is Integrated Care? - YouTube">
            <a:extLst>
              <a:ext uri="{FF2B5EF4-FFF2-40B4-BE49-F238E27FC236}">
                <a16:creationId xmlns:a16="http://schemas.microsoft.com/office/drawing/2014/main" id="{1CE5665B-E1DF-1D79-B7D1-A8869D829CE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35600" y="1412875"/>
            <a:ext cx="3521075"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Chart, sunburst chart&#10;&#10;Description automatically generated">
            <a:extLst>
              <a:ext uri="{FF2B5EF4-FFF2-40B4-BE49-F238E27FC236}">
                <a16:creationId xmlns:a16="http://schemas.microsoft.com/office/drawing/2014/main" id="{3E1632FD-C640-4DA2-0E49-BDF1AE8191D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8308" t="18517" r="43687" b="8270"/>
          <a:stretch>
            <a:fillRect/>
          </a:stretch>
        </p:blipFill>
        <p:spPr bwMode="auto">
          <a:xfrm>
            <a:off x="628650" y="2259013"/>
            <a:ext cx="3151188"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6" descr="NHS England » Working in partnership with people and communities: Statutory  guidance">
            <a:extLst>
              <a:ext uri="{FF2B5EF4-FFF2-40B4-BE49-F238E27FC236}">
                <a16:creationId xmlns:a16="http://schemas.microsoft.com/office/drawing/2014/main" id="{0833F720-C788-E8EE-E3E8-1B974AF666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89413" y="2924175"/>
            <a:ext cx="4325937" cy="272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Audio 3">
            <a:hlinkClick r:id="" action="ppaction://media"/>
            <a:extLst>
              <a:ext uri="{FF2B5EF4-FFF2-40B4-BE49-F238E27FC236}">
                <a16:creationId xmlns:a16="http://schemas.microsoft.com/office/drawing/2014/main" id="{BA7DDBF9-2E23-7DCD-6919-F1F6ACAB0078}"/>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521700" y="6235700"/>
            <a:ext cx="406400" cy="406400"/>
          </a:xfrm>
          <a:prstGeom prst="rect">
            <a:avLst/>
          </a:prstGeom>
        </p:spPr>
      </p:pic>
    </p:spTree>
    <p:custDataLst>
      <p:tags r:id="rId1"/>
    </p:custDataLst>
  </p:cSld>
  <p:clrMapOvr>
    <a:masterClrMapping/>
  </p:clrMapOvr>
  <p:transition spd="slow" advTm="223212"/>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nodeType="click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additive="base">
                                        <p:cTn id="11" dur="500" fill="hold"/>
                                        <p:tgtEl>
                                          <p:spTgt spid="3074"/>
                                        </p:tgtEl>
                                        <p:attrNameLst>
                                          <p:attrName>ppt_x</p:attrName>
                                        </p:attrNameLst>
                                      </p:cBhvr>
                                      <p:tavLst>
                                        <p:tav tm="0">
                                          <p:val>
                                            <p:strVal val="#ppt_x"/>
                                          </p:val>
                                        </p:tav>
                                        <p:tav tm="100000">
                                          <p:val>
                                            <p:strVal val="#ppt_x"/>
                                          </p:val>
                                        </p:tav>
                                      </p:tavLst>
                                    </p:anim>
                                    <p:anim calcmode="lin" valueType="num">
                                      <p:cBhvr additive="base">
                                        <p:cTn id="12"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42" presetClass="entr" presetSubtype="0" fill="hold" nodeType="clickEffect">
                                  <p:stCondLst>
                                    <p:cond delay="0"/>
                                  </p:stCondLst>
                                  <p:childTnLst>
                                    <p:set>
                                      <p:cBhvr>
                                        <p:cTn id="23" dur="1" fill="hold">
                                          <p:stCondLst>
                                            <p:cond delay="0"/>
                                          </p:stCondLst>
                                        </p:cTn>
                                        <p:tgtEl>
                                          <p:spTgt spid="3078"/>
                                        </p:tgtEl>
                                        <p:attrNameLst>
                                          <p:attrName>style.visibility</p:attrName>
                                        </p:attrNameLst>
                                      </p:cBhvr>
                                      <p:to>
                                        <p:strVal val="visible"/>
                                      </p:to>
                                    </p:set>
                                    <p:animEffect transition="in" filter="fade">
                                      <p:cBhvr>
                                        <p:cTn id="24" dur="1000"/>
                                        <p:tgtEl>
                                          <p:spTgt spid="3078"/>
                                        </p:tgtEl>
                                      </p:cBhvr>
                                    </p:animEffect>
                                    <p:anim calcmode="lin" valueType="num">
                                      <p:cBhvr>
                                        <p:cTn id="25" dur="1000" fill="hold"/>
                                        <p:tgtEl>
                                          <p:spTgt spid="3078"/>
                                        </p:tgtEl>
                                        <p:attrNameLst>
                                          <p:attrName>ppt_x</p:attrName>
                                        </p:attrNameLst>
                                      </p:cBhvr>
                                      <p:tavLst>
                                        <p:tav tm="0">
                                          <p:val>
                                            <p:strVal val="#ppt_x"/>
                                          </p:val>
                                        </p:tav>
                                        <p:tav tm="100000">
                                          <p:val>
                                            <p:strVal val="#ppt_x"/>
                                          </p:val>
                                        </p:tav>
                                      </p:tavLst>
                                    </p:anim>
                                    <p:anim calcmode="lin" valueType="num">
                                      <p:cBhvr>
                                        <p:cTn id="26" dur="1000" fill="hold"/>
                                        <p:tgtEl>
                                          <p:spTgt spid="30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0635E-DA0C-0F57-45DE-447C38DE6470}"/>
              </a:ext>
            </a:extLst>
          </p:cNvPr>
          <p:cNvSpPr>
            <a:spLocks noGrp="1"/>
          </p:cNvSpPr>
          <p:nvPr>
            <p:ph type="title"/>
          </p:nvPr>
        </p:nvSpPr>
        <p:spPr/>
        <p:txBody>
          <a:bodyPr/>
          <a:lstStyle/>
          <a:p>
            <a:r>
              <a:rPr lang="en-GB" dirty="0"/>
              <a:t>Aims</a:t>
            </a:r>
          </a:p>
        </p:txBody>
      </p:sp>
      <p:sp>
        <p:nvSpPr>
          <p:cNvPr id="3" name="Content Placeholder 2">
            <a:extLst>
              <a:ext uri="{FF2B5EF4-FFF2-40B4-BE49-F238E27FC236}">
                <a16:creationId xmlns:a16="http://schemas.microsoft.com/office/drawing/2014/main" id="{2643B146-944F-C501-A37A-1C8AF85DE218}"/>
              </a:ext>
            </a:extLst>
          </p:cNvPr>
          <p:cNvSpPr>
            <a:spLocks noGrp="1"/>
          </p:cNvSpPr>
          <p:nvPr>
            <p:ph idx="1"/>
          </p:nvPr>
        </p:nvSpPr>
        <p:spPr/>
        <p:txBody>
          <a:bodyPr/>
          <a:lstStyle/>
          <a:p>
            <a:r>
              <a:rPr lang="en-GB" dirty="0"/>
              <a:t>To understand the philosophy of multidisciplinary partnership working in health and social care and its contribution to outcomes. </a:t>
            </a:r>
          </a:p>
          <a:p>
            <a:r>
              <a:rPr lang="en-GB" dirty="0"/>
              <a:t>To develop contemporary management and leadership skills to enhance future integrative Public Health and Social Care working.</a:t>
            </a:r>
          </a:p>
        </p:txBody>
      </p:sp>
      <p:sp>
        <p:nvSpPr>
          <p:cNvPr id="4" name="Date Placeholder 3">
            <a:extLst>
              <a:ext uri="{FF2B5EF4-FFF2-40B4-BE49-F238E27FC236}">
                <a16:creationId xmlns:a16="http://schemas.microsoft.com/office/drawing/2014/main" id="{5DFCEE91-1D62-2FFF-04FD-E3D348AB7A2B}"/>
              </a:ext>
            </a:extLst>
          </p:cNvPr>
          <p:cNvSpPr>
            <a:spLocks noGrp="1"/>
          </p:cNvSpPr>
          <p:nvPr>
            <p:ph type="dt" sz="half" idx="10"/>
          </p:nvPr>
        </p:nvSpPr>
        <p:spPr/>
        <p:txBody>
          <a:bodyPr/>
          <a:lstStyle/>
          <a:p>
            <a:pPr>
              <a:defRPr/>
            </a:pPr>
            <a:fld id="{2ED23B7C-08F9-45B5-916D-935413F3F31F}" type="datetime1">
              <a:rPr lang="en-GB" altLang="en-US" smtClean="0"/>
              <a:pPr>
                <a:defRPr/>
              </a:pPr>
              <a:t>04/07/2025</a:t>
            </a:fld>
            <a:endParaRPr lang="en-GB" altLang="en-US" dirty="0"/>
          </a:p>
        </p:txBody>
      </p:sp>
      <p:sp>
        <p:nvSpPr>
          <p:cNvPr id="5" name="Slide Number Placeholder 4">
            <a:extLst>
              <a:ext uri="{FF2B5EF4-FFF2-40B4-BE49-F238E27FC236}">
                <a16:creationId xmlns:a16="http://schemas.microsoft.com/office/drawing/2014/main" id="{2524327A-AA76-5013-F68F-AE790AF04805}"/>
              </a:ext>
            </a:extLst>
          </p:cNvPr>
          <p:cNvSpPr>
            <a:spLocks noGrp="1"/>
          </p:cNvSpPr>
          <p:nvPr>
            <p:ph type="sldNum" sz="quarter" idx="12"/>
          </p:nvPr>
        </p:nvSpPr>
        <p:spPr/>
        <p:txBody>
          <a:bodyPr/>
          <a:lstStyle/>
          <a:p>
            <a:pPr>
              <a:defRPr/>
            </a:pPr>
            <a:fld id="{82179914-8D2F-481A-A283-9958DB0B1DBB}" type="slidenum">
              <a:rPr lang="en-GB" altLang="en-US" smtClean="0"/>
              <a:pPr>
                <a:defRPr/>
              </a:pPr>
              <a:t>8</a:t>
            </a:fld>
            <a:endParaRPr lang="en-GB" altLang="en-US"/>
          </a:p>
        </p:txBody>
      </p:sp>
    </p:spTree>
    <p:extLst>
      <p:ext uri="{BB962C8B-B14F-4D97-AF65-F5344CB8AC3E}">
        <p14:creationId xmlns:p14="http://schemas.microsoft.com/office/powerpoint/2010/main" val="33583048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9F4FB-1252-96B8-A076-1B40BF08EED2}"/>
              </a:ext>
            </a:extLst>
          </p:cNvPr>
          <p:cNvSpPr>
            <a:spLocks noGrp="1"/>
          </p:cNvSpPr>
          <p:nvPr>
            <p:ph type="title"/>
          </p:nvPr>
        </p:nvSpPr>
        <p:spPr>
          <a:xfrm>
            <a:off x="283516" y="-46495"/>
            <a:ext cx="8229600" cy="1143000"/>
          </a:xfrm>
        </p:spPr>
        <p:txBody>
          <a:bodyPr/>
          <a:lstStyle/>
          <a:p>
            <a:r>
              <a:rPr lang="en-GB" dirty="0"/>
              <a:t>Selecting your 2 module</a:t>
            </a:r>
          </a:p>
        </p:txBody>
      </p:sp>
      <p:sp>
        <p:nvSpPr>
          <p:cNvPr id="3" name="Content Placeholder 2">
            <a:extLst>
              <a:ext uri="{FF2B5EF4-FFF2-40B4-BE49-F238E27FC236}">
                <a16:creationId xmlns:a16="http://schemas.microsoft.com/office/drawing/2014/main" id="{664EEC07-384E-0057-3AE8-0F716B2FB5D3}"/>
              </a:ext>
            </a:extLst>
          </p:cNvPr>
          <p:cNvSpPr>
            <a:spLocks noGrp="1"/>
          </p:cNvSpPr>
          <p:nvPr>
            <p:ph idx="1"/>
          </p:nvPr>
        </p:nvSpPr>
        <p:spPr>
          <a:xfrm>
            <a:off x="539552" y="1196752"/>
            <a:ext cx="8229600" cy="3917032"/>
          </a:xfrm>
        </p:spPr>
        <p:txBody>
          <a:bodyPr/>
          <a:lstStyle/>
          <a:p>
            <a:r>
              <a:rPr lang="en-GB" dirty="0"/>
              <a:t>Respond to the email you will receive from London Assessment team (Bart Plange) before the deadline.</a:t>
            </a:r>
          </a:p>
          <a:p>
            <a:r>
              <a:rPr lang="en-GB" dirty="0"/>
              <a:t>Wanting to change your first choice? Is possible before the deadline.</a:t>
            </a:r>
          </a:p>
          <a:p>
            <a:r>
              <a:rPr lang="en-GB" dirty="0"/>
              <a:t>Connect your choice to your</a:t>
            </a:r>
          </a:p>
          <a:p>
            <a:pPr lvl="1"/>
            <a:r>
              <a:rPr lang="en-GB" dirty="0"/>
              <a:t>Dissertation topic</a:t>
            </a:r>
          </a:p>
          <a:p>
            <a:pPr lvl="1"/>
            <a:r>
              <a:rPr lang="en-GB" dirty="0"/>
              <a:t>Career</a:t>
            </a:r>
          </a:p>
        </p:txBody>
      </p:sp>
      <p:sp>
        <p:nvSpPr>
          <p:cNvPr id="4" name="Date Placeholder 3">
            <a:extLst>
              <a:ext uri="{FF2B5EF4-FFF2-40B4-BE49-F238E27FC236}">
                <a16:creationId xmlns:a16="http://schemas.microsoft.com/office/drawing/2014/main" id="{027CCCD1-5BC6-5C12-AE05-650AB01585FD}"/>
              </a:ext>
            </a:extLst>
          </p:cNvPr>
          <p:cNvSpPr>
            <a:spLocks noGrp="1"/>
          </p:cNvSpPr>
          <p:nvPr>
            <p:ph type="dt" sz="half" idx="10"/>
          </p:nvPr>
        </p:nvSpPr>
        <p:spPr/>
        <p:txBody>
          <a:bodyPr/>
          <a:lstStyle/>
          <a:p>
            <a:pPr>
              <a:defRPr/>
            </a:pPr>
            <a:fld id="{2ED23B7C-08F9-45B5-916D-935413F3F31F}" type="datetime1">
              <a:rPr lang="en-GB" altLang="en-US" smtClean="0"/>
              <a:pPr>
                <a:defRPr/>
              </a:pPr>
              <a:t>04/07/2025</a:t>
            </a:fld>
            <a:endParaRPr lang="en-GB" altLang="en-US" dirty="0"/>
          </a:p>
        </p:txBody>
      </p:sp>
      <p:sp>
        <p:nvSpPr>
          <p:cNvPr id="5" name="Slide Number Placeholder 4">
            <a:extLst>
              <a:ext uri="{FF2B5EF4-FFF2-40B4-BE49-F238E27FC236}">
                <a16:creationId xmlns:a16="http://schemas.microsoft.com/office/drawing/2014/main" id="{351B9092-9464-E159-B589-3C6AD31C4CE9}"/>
              </a:ext>
            </a:extLst>
          </p:cNvPr>
          <p:cNvSpPr>
            <a:spLocks noGrp="1"/>
          </p:cNvSpPr>
          <p:nvPr>
            <p:ph type="sldNum" sz="quarter" idx="12"/>
          </p:nvPr>
        </p:nvSpPr>
        <p:spPr/>
        <p:txBody>
          <a:bodyPr/>
          <a:lstStyle/>
          <a:p>
            <a:pPr>
              <a:defRPr/>
            </a:pPr>
            <a:fld id="{82179914-8D2F-481A-A283-9958DB0B1DBB}" type="slidenum">
              <a:rPr lang="en-GB" altLang="en-US" smtClean="0"/>
              <a:pPr>
                <a:defRPr/>
              </a:pPr>
              <a:t>9</a:t>
            </a:fld>
            <a:endParaRPr lang="en-GB" altLang="en-US"/>
          </a:p>
        </p:txBody>
      </p:sp>
    </p:spTree>
    <p:extLst>
      <p:ext uri="{BB962C8B-B14F-4D97-AF65-F5344CB8AC3E}">
        <p14:creationId xmlns:p14="http://schemas.microsoft.com/office/powerpoint/2010/main" val="19299489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29B819-FDC7-2192-4779-232D5FCA6392}"/>
              </a:ext>
            </a:extLst>
          </p:cNvPr>
          <p:cNvSpPr>
            <a:spLocks noGrp="1"/>
          </p:cNvSpPr>
          <p:nvPr>
            <p:ph idx="1"/>
          </p:nvPr>
        </p:nvSpPr>
        <p:spPr>
          <a:xfrm>
            <a:off x="260712" y="620688"/>
            <a:ext cx="8229600" cy="3917032"/>
          </a:xfrm>
        </p:spPr>
        <p:txBody>
          <a:bodyPr/>
          <a:lstStyle/>
          <a:p>
            <a:pPr marL="0" indent="0">
              <a:buNone/>
            </a:pPr>
            <a:endParaRPr lang="en-GB" dirty="0"/>
          </a:p>
          <a:p>
            <a:pPr marL="0" indent="0">
              <a:buNone/>
            </a:pPr>
            <a:endParaRPr lang="en-GB" dirty="0"/>
          </a:p>
          <a:p>
            <a:pPr marL="0" indent="0">
              <a:buNone/>
            </a:pPr>
            <a:endParaRPr lang="en-GB" dirty="0"/>
          </a:p>
          <a:p>
            <a:pPr marL="0" indent="0" algn="ctr">
              <a:buNone/>
            </a:pPr>
            <a:r>
              <a:rPr lang="en-GB" dirty="0"/>
              <a:t>Dissertation ? </a:t>
            </a:r>
            <a:r>
              <a:rPr lang="en-GB" dirty="0">
                <a:sym typeface="Wingdings" panose="05000000000000000000" pitchFamily="2" charset="2"/>
              </a:rPr>
              <a:t> Career</a:t>
            </a:r>
            <a:endParaRPr lang="en-GB" dirty="0"/>
          </a:p>
        </p:txBody>
      </p:sp>
      <p:sp>
        <p:nvSpPr>
          <p:cNvPr id="4" name="Date Placeholder 3">
            <a:extLst>
              <a:ext uri="{FF2B5EF4-FFF2-40B4-BE49-F238E27FC236}">
                <a16:creationId xmlns:a16="http://schemas.microsoft.com/office/drawing/2014/main" id="{54CB3FA9-E2EE-1D35-12A5-ADC44FFC86F4}"/>
              </a:ext>
            </a:extLst>
          </p:cNvPr>
          <p:cNvSpPr>
            <a:spLocks noGrp="1"/>
          </p:cNvSpPr>
          <p:nvPr>
            <p:ph type="dt" sz="half" idx="10"/>
          </p:nvPr>
        </p:nvSpPr>
        <p:spPr/>
        <p:txBody>
          <a:bodyPr/>
          <a:lstStyle/>
          <a:p>
            <a:pPr>
              <a:defRPr/>
            </a:pPr>
            <a:fld id="{2ED23B7C-08F9-45B5-916D-935413F3F31F}" type="datetime1">
              <a:rPr lang="en-GB" altLang="en-US" smtClean="0"/>
              <a:pPr>
                <a:defRPr/>
              </a:pPr>
              <a:t>04/07/2025</a:t>
            </a:fld>
            <a:endParaRPr lang="en-GB" altLang="en-US" dirty="0"/>
          </a:p>
        </p:txBody>
      </p:sp>
      <p:sp>
        <p:nvSpPr>
          <p:cNvPr id="5" name="Slide Number Placeholder 4">
            <a:extLst>
              <a:ext uri="{FF2B5EF4-FFF2-40B4-BE49-F238E27FC236}">
                <a16:creationId xmlns:a16="http://schemas.microsoft.com/office/drawing/2014/main" id="{8DE7CC92-6294-44DC-07D9-390B8870142E}"/>
              </a:ext>
            </a:extLst>
          </p:cNvPr>
          <p:cNvSpPr>
            <a:spLocks noGrp="1"/>
          </p:cNvSpPr>
          <p:nvPr>
            <p:ph type="sldNum" sz="quarter" idx="12"/>
          </p:nvPr>
        </p:nvSpPr>
        <p:spPr/>
        <p:txBody>
          <a:bodyPr/>
          <a:lstStyle/>
          <a:p>
            <a:pPr>
              <a:defRPr/>
            </a:pPr>
            <a:fld id="{82179914-8D2F-481A-A283-9958DB0B1DBB}" type="slidenum">
              <a:rPr lang="en-GB" altLang="en-US" smtClean="0"/>
              <a:pPr>
                <a:defRPr/>
              </a:pPr>
              <a:t>10</a:t>
            </a:fld>
            <a:endParaRPr lang="en-GB" altLang="en-US"/>
          </a:p>
        </p:txBody>
      </p:sp>
    </p:spTree>
    <p:extLst>
      <p:ext uri="{BB962C8B-B14F-4D97-AF65-F5344CB8AC3E}">
        <p14:creationId xmlns:p14="http://schemas.microsoft.com/office/powerpoint/2010/main" val="21079508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D7815-F80F-E540-6655-3EA1C2B9128E}"/>
              </a:ext>
            </a:extLst>
          </p:cNvPr>
          <p:cNvSpPr>
            <a:spLocks noGrp="1"/>
          </p:cNvSpPr>
          <p:nvPr>
            <p:ph type="title"/>
          </p:nvPr>
        </p:nvSpPr>
        <p:spPr>
          <a:xfrm>
            <a:off x="-252536" y="-531440"/>
            <a:ext cx="8229600" cy="1143000"/>
          </a:xfrm>
        </p:spPr>
        <p:txBody>
          <a:bodyPr>
            <a:normAutofit fontScale="90000"/>
          </a:bodyPr>
          <a:lstStyle/>
          <a:p>
            <a:br>
              <a:rPr lang="en-GB" b="1" dirty="0"/>
            </a:br>
            <a:r>
              <a:rPr lang="en-GB" b="1" dirty="0"/>
              <a:t>                        Progression</a:t>
            </a:r>
          </a:p>
        </p:txBody>
      </p:sp>
      <p:sp>
        <p:nvSpPr>
          <p:cNvPr id="3" name="Content Placeholder 2">
            <a:extLst>
              <a:ext uri="{FF2B5EF4-FFF2-40B4-BE49-F238E27FC236}">
                <a16:creationId xmlns:a16="http://schemas.microsoft.com/office/drawing/2014/main" id="{C706A84E-0762-C9C9-C1E4-F1380A00A0AB}"/>
              </a:ext>
            </a:extLst>
          </p:cNvPr>
          <p:cNvSpPr>
            <a:spLocks noGrp="1"/>
          </p:cNvSpPr>
          <p:nvPr>
            <p:ph idx="1"/>
          </p:nvPr>
        </p:nvSpPr>
        <p:spPr>
          <a:xfrm>
            <a:off x="314325" y="517771"/>
            <a:ext cx="8515350" cy="5121696"/>
          </a:xfrm>
        </p:spPr>
        <p:txBody>
          <a:bodyPr vert="horz" lIns="91440" tIns="45720" rIns="91440" bIns="45720" rtlCol="0" anchor="t">
            <a:normAutofit fontScale="25000" lnSpcReduction="20000"/>
          </a:bodyPr>
          <a:lstStyle/>
          <a:p>
            <a:endParaRPr lang="en-GB" sz="8000" dirty="0">
              <a:solidFill>
                <a:srgbClr val="454545"/>
              </a:solidFill>
              <a:latin typeface="Myriad Pro"/>
              <a:cs typeface="Arial"/>
            </a:endParaRPr>
          </a:p>
          <a:p>
            <a:r>
              <a:rPr lang="en-GB" sz="8000" b="1" dirty="0">
                <a:solidFill>
                  <a:srgbClr val="000000"/>
                </a:solidFill>
                <a:latin typeface="Arial"/>
                <a:cs typeface="Arial"/>
              </a:rPr>
              <a:t>Community Connector </a:t>
            </a:r>
            <a:r>
              <a:rPr lang="en-GB" sz="8000" dirty="0">
                <a:solidFill>
                  <a:srgbClr val="000000"/>
                </a:solidFill>
                <a:latin typeface="Arial"/>
                <a:cs typeface="Arial"/>
              </a:rPr>
              <a:t>- </a:t>
            </a:r>
            <a:r>
              <a:rPr lang="en-GB" sz="8000" dirty="0">
                <a:solidFill>
                  <a:srgbClr val="454545"/>
                </a:solidFill>
                <a:latin typeface="Arial"/>
                <a:ea typeface="DengXian"/>
                <a:cs typeface="Arial"/>
              </a:rPr>
              <a:t>to undertake work specifically in supporting individuals to engage in activity that improves their respiratory health and wellbeing.</a:t>
            </a:r>
          </a:p>
          <a:p>
            <a:r>
              <a:rPr lang="en-GB" sz="8000" dirty="0">
                <a:latin typeface="Arial"/>
                <a:ea typeface="DengXian"/>
                <a:cs typeface="Arial"/>
              </a:rPr>
              <a:t>Salary £25,000 - £26,906 </a:t>
            </a:r>
            <a:r>
              <a:rPr lang="en-GB" sz="8000" dirty="0">
                <a:solidFill>
                  <a:srgbClr val="454545"/>
                </a:solidFill>
                <a:latin typeface="Arial"/>
                <a:ea typeface="DengXian"/>
                <a:cs typeface="Arial"/>
              </a:rPr>
              <a:t>per year. Salary dependent on skills, experience and knowledge</a:t>
            </a:r>
          </a:p>
          <a:p>
            <a:endParaRPr lang="en-GB" sz="8000" b="1" dirty="0">
              <a:ea typeface="DengXian"/>
              <a:cs typeface="Arial"/>
            </a:endParaRPr>
          </a:p>
          <a:p>
            <a:r>
              <a:rPr lang="en-GB" sz="8000" b="1" dirty="0">
                <a:solidFill>
                  <a:srgbClr val="000000"/>
                </a:solidFill>
                <a:latin typeface="Arial"/>
                <a:ea typeface="DengXian"/>
                <a:cs typeface="Arial"/>
              </a:rPr>
              <a:t>Public Health Support Officer - </a:t>
            </a:r>
            <a:r>
              <a:rPr lang="en-GB" sz="8000" dirty="0">
                <a:solidFill>
                  <a:srgbClr val="454545"/>
                </a:solidFill>
                <a:latin typeface="Arial"/>
                <a:ea typeface="DengXian"/>
                <a:cs typeface="Arial"/>
              </a:rPr>
              <a:t>supporting the delivery of elements of the locally agreed strategy, such as preventing smoking uptake, treating tobacco dependency, regulating tobacco products and extending smoke-free environments.</a:t>
            </a:r>
            <a:endParaRPr lang="en-US" sz="8000" dirty="0">
              <a:solidFill>
                <a:srgbClr val="454545"/>
              </a:solidFill>
              <a:latin typeface="Arial"/>
              <a:ea typeface="DengXian"/>
              <a:cs typeface="Arial"/>
            </a:endParaRPr>
          </a:p>
          <a:p>
            <a:r>
              <a:rPr lang="en-GB" sz="8000" dirty="0">
                <a:latin typeface="Arial"/>
                <a:ea typeface="DengXian"/>
                <a:cs typeface="Arial"/>
              </a:rPr>
              <a:t>Salary £32,955 - £39,933</a:t>
            </a:r>
          </a:p>
          <a:p>
            <a:pPr marL="0" indent="0">
              <a:buNone/>
            </a:pPr>
            <a:endParaRPr lang="en-GB" sz="8000" dirty="0">
              <a:solidFill>
                <a:srgbClr val="2D2D2D"/>
              </a:solidFill>
              <a:latin typeface="Arial"/>
              <a:ea typeface="DengXian"/>
              <a:cs typeface="Arial"/>
            </a:endParaRPr>
          </a:p>
          <a:p>
            <a:r>
              <a:rPr lang="en-GB" sz="8000" b="1" dirty="0">
                <a:solidFill>
                  <a:srgbClr val="000000"/>
                </a:solidFill>
                <a:latin typeface="Arial"/>
                <a:ea typeface="DengXian"/>
                <a:cs typeface="Arial"/>
              </a:rPr>
              <a:t>Health Protection Practitioner - </a:t>
            </a:r>
            <a:r>
              <a:rPr lang="en-GB" sz="8000" dirty="0">
                <a:solidFill>
                  <a:srgbClr val="454545"/>
                </a:solidFill>
                <a:latin typeface="Arial"/>
                <a:ea typeface="DengXian"/>
                <a:cs typeface="Arial"/>
              </a:rPr>
              <a:t>working to improve the uptake of programmes across the screening and immunisation agenda, addressing health inequalities, supporting high-risk groups, promoting the equity and access of services, delivering robust health protection campaign </a:t>
            </a:r>
          </a:p>
          <a:p>
            <a:r>
              <a:rPr lang="en-GB" sz="8000" dirty="0">
                <a:latin typeface="Arial"/>
                <a:ea typeface="DengXian"/>
                <a:cs typeface="Arial"/>
              </a:rPr>
              <a:t>Salary £29,160 to £42,618 a year</a:t>
            </a:r>
          </a:p>
        </p:txBody>
      </p:sp>
      <p:pic>
        <p:nvPicPr>
          <p:cNvPr id="4" name="Picture 4" descr="Career Ladders">
            <a:extLst>
              <a:ext uri="{FF2B5EF4-FFF2-40B4-BE49-F238E27FC236}">
                <a16:creationId xmlns:a16="http://schemas.microsoft.com/office/drawing/2014/main" id="{8C4483D4-B66D-1708-F318-DD0AE9E3CEA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6615" y="123599"/>
            <a:ext cx="1161050" cy="743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04558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D7815-F80F-E540-6655-3EA1C2B9128E}"/>
              </a:ext>
            </a:extLst>
          </p:cNvPr>
          <p:cNvSpPr>
            <a:spLocks noGrp="1"/>
          </p:cNvSpPr>
          <p:nvPr>
            <p:ph type="title"/>
          </p:nvPr>
        </p:nvSpPr>
        <p:spPr>
          <a:xfrm>
            <a:off x="287867" y="-243945"/>
            <a:ext cx="8229600" cy="1143000"/>
          </a:xfrm>
        </p:spPr>
        <p:txBody>
          <a:bodyPr>
            <a:normAutofit fontScale="90000"/>
          </a:bodyPr>
          <a:lstStyle/>
          <a:p>
            <a:br>
              <a:rPr lang="en-GB" b="1" dirty="0"/>
            </a:br>
            <a:r>
              <a:rPr lang="en-GB" b="1" dirty="0"/>
              <a:t>                        Progression</a:t>
            </a:r>
          </a:p>
        </p:txBody>
      </p:sp>
      <p:sp>
        <p:nvSpPr>
          <p:cNvPr id="3" name="Content Placeholder 2">
            <a:extLst>
              <a:ext uri="{FF2B5EF4-FFF2-40B4-BE49-F238E27FC236}">
                <a16:creationId xmlns:a16="http://schemas.microsoft.com/office/drawing/2014/main" id="{C706A84E-0762-C9C9-C1E4-F1380A00A0AB}"/>
              </a:ext>
            </a:extLst>
          </p:cNvPr>
          <p:cNvSpPr>
            <a:spLocks noGrp="1"/>
          </p:cNvSpPr>
          <p:nvPr>
            <p:ph idx="1"/>
          </p:nvPr>
        </p:nvSpPr>
        <p:spPr>
          <a:xfrm>
            <a:off x="425450" y="1176205"/>
            <a:ext cx="8515350" cy="4256360"/>
          </a:xfrm>
        </p:spPr>
        <p:txBody>
          <a:bodyPr vert="horz" lIns="91440" tIns="45720" rIns="91440" bIns="45720" rtlCol="0" anchor="t">
            <a:normAutofit fontScale="25000" lnSpcReduction="20000"/>
          </a:bodyPr>
          <a:lstStyle/>
          <a:p>
            <a:endParaRPr lang="en-GB" sz="8000" dirty="0">
              <a:solidFill>
                <a:srgbClr val="454545"/>
              </a:solidFill>
              <a:latin typeface="Myriad Pro"/>
              <a:cs typeface="Arial"/>
            </a:endParaRPr>
          </a:p>
          <a:p>
            <a:r>
              <a:rPr lang="en-GB" sz="8000" b="1" dirty="0">
                <a:solidFill>
                  <a:srgbClr val="000000"/>
                </a:solidFill>
                <a:latin typeface="Arial"/>
                <a:cs typeface="Arial"/>
              </a:rPr>
              <a:t>Health Advisor </a:t>
            </a:r>
            <a:r>
              <a:rPr lang="en-GB" sz="8000" dirty="0">
                <a:solidFill>
                  <a:srgbClr val="000000"/>
                </a:solidFill>
                <a:latin typeface="Arial"/>
                <a:cs typeface="Arial"/>
              </a:rPr>
              <a:t>- Provide information and health education to clients, providing support and onward referral as required. Support patients. Independently manage own caseload.</a:t>
            </a:r>
          </a:p>
          <a:p>
            <a:r>
              <a:rPr lang="en-GB" sz="8000" dirty="0">
                <a:solidFill>
                  <a:srgbClr val="000000"/>
                </a:solidFill>
                <a:latin typeface="Arial"/>
                <a:cs typeface="Arial"/>
              </a:rPr>
              <a:t>Salary £40,701 to £48,054 a year – Full time</a:t>
            </a:r>
          </a:p>
          <a:p>
            <a:r>
              <a:rPr lang="en-GB" sz="8000" dirty="0">
                <a:solidFill>
                  <a:srgbClr val="000000"/>
                </a:solidFill>
                <a:latin typeface="Arial"/>
                <a:cs typeface="Arial"/>
                <a:hlinkClick r:id="rId3"/>
              </a:rPr>
              <a:t>https://healthjobs.bmj.com/</a:t>
            </a:r>
            <a:endParaRPr lang="en-GB" dirty="0"/>
          </a:p>
          <a:p>
            <a:endParaRPr lang="en-GB" sz="8000" b="1" dirty="0">
              <a:ea typeface="DengXian"/>
              <a:cs typeface="Arial"/>
            </a:endParaRPr>
          </a:p>
          <a:p>
            <a:r>
              <a:rPr lang="en-GB" sz="8000" b="1" dirty="0">
                <a:solidFill>
                  <a:srgbClr val="000000"/>
                </a:solidFill>
                <a:latin typeface="Arial"/>
                <a:ea typeface="DengXian"/>
                <a:cs typeface="Arial"/>
              </a:rPr>
              <a:t>Population Health Manager- </a:t>
            </a:r>
            <a:r>
              <a:rPr lang="en-GB" sz="8000" dirty="0">
                <a:solidFill>
                  <a:srgbClr val="454545"/>
                </a:solidFill>
                <a:latin typeface="Arial"/>
                <a:ea typeface="DengXian"/>
                <a:cs typeface="Arial"/>
              </a:rPr>
              <a:t> responsible for embedding initiatives into communities, developing a clear evidence base which facilitates the commissioning of services by the NHS. To design and deliver work which addresses health inequalities and improves the health and wellbeing of patients, local residents and staff. Understanding of the role other sectors, e.g., sport, can play in supporting health and care.</a:t>
            </a:r>
            <a:endParaRPr lang="en-US" sz="8000" dirty="0">
              <a:solidFill>
                <a:srgbClr val="454545"/>
              </a:solidFill>
              <a:latin typeface="Arial"/>
              <a:ea typeface="DengXian"/>
              <a:cs typeface="Arial"/>
            </a:endParaRPr>
          </a:p>
          <a:p>
            <a:r>
              <a:rPr lang="en-GB" sz="8000" dirty="0">
                <a:solidFill>
                  <a:srgbClr val="454545"/>
                </a:solidFill>
                <a:latin typeface="Arial"/>
                <a:ea typeface="DengXian"/>
                <a:cs typeface="Arial"/>
              </a:rPr>
              <a:t>Salary </a:t>
            </a:r>
            <a:r>
              <a:rPr lang="en-GB" sz="8000" dirty="0">
                <a:solidFill>
                  <a:srgbClr val="2D2D2D"/>
                </a:solidFill>
                <a:latin typeface="Arial"/>
                <a:ea typeface="DengXian"/>
                <a:cs typeface="Arial"/>
              </a:rPr>
              <a:t>£42,471 - £50,364 a year - Full-time</a:t>
            </a:r>
          </a:p>
          <a:p>
            <a:pPr algn="l"/>
            <a:r>
              <a:rPr lang="en-GB" sz="8000" dirty="0">
                <a:solidFill>
                  <a:srgbClr val="000000"/>
                </a:solidFill>
                <a:latin typeface="Arial"/>
                <a:ea typeface="DengXian"/>
                <a:cs typeface="Arial"/>
                <a:hlinkClick r:id="rId4"/>
              </a:rPr>
              <a:t>https://uk.indeed.com</a:t>
            </a:r>
            <a:endParaRPr lang="en-GB" dirty="0"/>
          </a:p>
          <a:p>
            <a:pPr marL="0" indent="0">
              <a:buNone/>
            </a:pPr>
            <a:endParaRPr lang="en-GB" sz="8000" dirty="0">
              <a:solidFill>
                <a:srgbClr val="485D65"/>
              </a:solidFill>
            </a:endParaRPr>
          </a:p>
          <a:p>
            <a:endParaRPr lang="en-GB" dirty="0">
              <a:solidFill>
                <a:srgbClr val="000000"/>
              </a:solidFill>
            </a:endParaRPr>
          </a:p>
        </p:txBody>
      </p:sp>
      <p:pic>
        <p:nvPicPr>
          <p:cNvPr id="4" name="Picture 4" descr="Career Ladders">
            <a:extLst>
              <a:ext uri="{FF2B5EF4-FFF2-40B4-BE49-F238E27FC236}">
                <a16:creationId xmlns:a16="http://schemas.microsoft.com/office/drawing/2014/main" id="{8C4483D4-B66D-1708-F318-DD0AE9E3CEA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8917" y="28773"/>
            <a:ext cx="2171650" cy="1391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44695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32476BFC-ACF2-7578-F82A-5CD8B83CE44D}"/>
              </a:ext>
            </a:extLst>
          </p:cNvPr>
          <p:cNvSpPr>
            <a:spLocks noGrp="1"/>
          </p:cNvSpPr>
          <p:nvPr>
            <p:ph idx="1"/>
          </p:nvPr>
        </p:nvSpPr>
        <p:spPr>
          <a:xfrm>
            <a:off x="457200" y="1600200"/>
            <a:ext cx="8229600" cy="3916363"/>
          </a:xfrm>
        </p:spPr>
        <p:txBody>
          <a:bodyPr/>
          <a:lstStyle/>
          <a:p>
            <a:pPr marL="0" indent="0" algn="ctr">
              <a:buFont typeface="Arial" panose="020B0604020202020204" pitchFamily="34" charset="0"/>
              <a:buNone/>
            </a:pPr>
            <a:endParaRPr lang="en-GB" altLang="en-US" sz="4000"/>
          </a:p>
          <a:p>
            <a:pPr marL="0" indent="0" algn="ctr">
              <a:buFont typeface="Arial" panose="020B0604020202020204" pitchFamily="34" charset="0"/>
              <a:buNone/>
            </a:pPr>
            <a:r>
              <a:rPr lang="en-GB" altLang="en-US" sz="4000"/>
              <a:t>Are you able to make a choice?</a:t>
            </a:r>
          </a:p>
          <a:p>
            <a:pPr marL="0" indent="0" algn="ctr">
              <a:buFont typeface="Arial" panose="020B0604020202020204" pitchFamily="34" charset="0"/>
              <a:buNone/>
            </a:pPr>
            <a:r>
              <a:rPr lang="en-GB" altLang="en-US" sz="4000"/>
              <a:t>Well done!</a:t>
            </a:r>
          </a:p>
          <a:p>
            <a:pPr marL="0" indent="0" algn="ctr">
              <a:buFont typeface="Arial" panose="020B0604020202020204" pitchFamily="34" charset="0"/>
              <a:buNone/>
            </a:pPr>
            <a:endParaRPr lang="en-GB" altLang="en-US" sz="4000"/>
          </a:p>
          <a:p>
            <a:pPr marL="0" indent="0" algn="ctr">
              <a:buFont typeface="Arial" panose="020B0604020202020204" pitchFamily="34" charset="0"/>
              <a:buNone/>
            </a:pPr>
            <a:r>
              <a:rPr lang="en-GB" altLang="en-US" sz="4000"/>
              <a:t>Any questions?</a:t>
            </a:r>
          </a:p>
        </p:txBody>
      </p:sp>
      <p:sp>
        <p:nvSpPr>
          <p:cNvPr id="4" name="Date Placeholder 3">
            <a:extLst>
              <a:ext uri="{FF2B5EF4-FFF2-40B4-BE49-F238E27FC236}">
                <a16:creationId xmlns:a16="http://schemas.microsoft.com/office/drawing/2014/main" id="{CBA5C67F-495A-1D02-97FB-8EC1DB22006D}"/>
              </a:ext>
            </a:extLst>
          </p:cNvPr>
          <p:cNvSpPr>
            <a:spLocks noGrp="1"/>
          </p:cNvSpPr>
          <p:nvPr>
            <p:ph type="dt" sz="quarter" idx="10"/>
          </p:nvPr>
        </p:nvSpPr>
        <p:spPr/>
        <p:txBody>
          <a:bodyPr/>
          <a:lstStyle/>
          <a:p>
            <a:pPr>
              <a:defRPr/>
            </a:pPr>
            <a:fld id="{96BFEB3C-2EEC-47EB-ACDB-3D948EC06150}" type="datetime1">
              <a:rPr lang="en-GB" altLang="en-US" smtClean="0"/>
              <a:pPr>
                <a:defRPr/>
              </a:pPr>
              <a:t>04/07/2025</a:t>
            </a:fld>
            <a:endParaRPr lang="en-GB" altLang="en-US" dirty="0"/>
          </a:p>
        </p:txBody>
      </p:sp>
      <p:sp>
        <p:nvSpPr>
          <p:cNvPr id="13316" name="Slide Number Placeholder 4">
            <a:extLst>
              <a:ext uri="{FF2B5EF4-FFF2-40B4-BE49-F238E27FC236}">
                <a16:creationId xmlns:a16="http://schemas.microsoft.com/office/drawing/2014/main" id="{EF31A466-AC83-F24B-EBA0-A7F7483C826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1F5E7A2-239C-4ECC-B24E-F70D81A0AC71}" type="slidenum">
              <a:rPr lang="en-GB" altLang="en-US" smtClean="0">
                <a:solidFill>
                  <a:srgbClr val="898989"/>
                </a:solidFill>
                <a:latin typeface="Myriad Pro"/>
              </a:rPr>
              <a:pPr/>
              <a:t>13</a:t>
            </a:fld>
            <a:endParaRPr lang="en-GB" altLang="en-US">
              <a:solidFill>
                <a:srgbClr val="898989"/>
              </a:solidFill>
              <a:latin typeface="Myriad Pro"/>
            </a:endParaRPr>
          </a:p>
        </p:txBody>
      </p:sp>
      <p:pic>
        <p:nvPicPr>
          <p:cNvPr id="13317" name="Picture 2" descr="We should all be asking more questions | Financial Times">
            <a:extLst>
              <a:ext uri="{FF2B5EF4-FFF2-40B4-BE49-F238E27FC236}">
                <a16:creationId xmlns:a16="http://schemas.microsoft.com/office/drawing/2014/main" id="{4070B552-2E02-DA51-6282-F5D187A794D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43213" y="115888"/>
            <a:ext cx="28575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Audio 4">
            <a:hlinkClick r:id="" action="ppaction://media"/>
            <a:extLst>
              <a:ext uri="{FF2B5EF4-FFF2-40B4-BE49-F238E27FC236}">
                <a16:creationId xmlns:a16="http://schemas.microsoft.com/office/drawing/2014/main" id="{0B0FCA05-A59A-77C2-374B-75081EB6D92D}"/>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521700" y="6235700"/>
            <a:ext cx="406400" cy="406400"/>
          </a:xfrm>
          <a:prstGeom prst="rect">
            <a:avLst/>
          </a:prstGeom>
        </p:spPr>
      </p:pic>
    </p:spTree>
    <p:custDataLst>
      <p:tags r:id="rId1"/>
    </p:custDataLst>
  </p:cSld>
  <p:clrMapOvr>
    <a:masterClrMapping/>
  </p:clrMapOvr>
  <p:transition spd="slow" advTm="3554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1.6"/>
</p:tagLst>
</file>

<file path=ppt/tags/tag2.xml><?xml version="1.0" encoding="utf-8"?>
<p:tagLst xmlns:a="http://schemas.openxmlformats.org/drawingml/2006/main" xmlns:r="http://schemas.openxmlformats.org/officeDocument/2006/relationships" xmlns:p="http://schemas.openxmlformats.org/presentationml/2006/main">
  <p:tag name="TIMING" val="|7|50.4|42.1"/>
</p:tagLst>
</file>

<file path=ppt/tags/tag3.xml><?xml version="1.0" encoding="utf-8"?>
<p:tagLst xmlns:a="http://schemas.openxmlformats.org/drawingml/2006/main" xmlns:r="http://schemas.openxmlformats.org/officeDocument/2006/relationships" xmlns:p="http://schemas.openxmlformats.org/presentationml/2006/main">
  <p:tag name="TIMING" val="|5.5|46.6|74.2|18.3"/>
</p:tagLst>
</file>

<file path=ppt/tags/tag4.xml><?xml version="1.0" encoding="utf-8"?>
<p:tagLst xmlns:a="http://schemas.openxmlformats.org/drawingml/2006/main" xmlns:r="http://schemas.openxmlformats.org/officeDocument/2006/relationships" xmlns:p="http://schemas.openxmlformats.org/presentationml/2006/main">
  <p:tag name="TIMING" val="|4.4|154.8|1.5"/>
</p:tagLst>
</file>

<file path=ppt/tags/tag5.xml><?xml version="1.0" encoding="utf-8"?>
<p:tagLst xmlns:a="http://schemas.openxmlformats.org/drawingml/2006/main" xmlns:r="http://schemas.openxmlformats.org/officeDocument/2006/relationships" xmlns:p="http://schemas.openxmlformats.org/presentationml/2006/main">
  <p:tag name="TIMING" val="|4"/>
</p:tagLst>
</file>

<file path=ppt/theme/theme1.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670</Words>
  <Application>Microsoft Office PowerPoint</Application>
  <PresentationFormat>On-screen Show (4:3)</PresentationFormat>
  <Paragraphs>101</Paragraphs>
  <Slides>13</Slides>
  <Notes>6</Notes>
  <HiddenSlides>0</HiddenSlides>
  <MMClips>5</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1_20140311PresentationUWTSDTemplate</vt:lpstr>
      <vt:lpstr> Term 2 Optional modules  MSc. Public Health and Social Care in Practice (PHSCiP)</vt:lpstr>
      <vt:lpstr>Programme Overview</vt:lpstr>
      <vt:lpstr>Quality Assurance and Service Improvements </vt:lpstr>
      <vt:lpstr>Aims </vt:lpstr>
      <vt:lpstr>Population Health and Digital Health Promotion </vt:lpstr>
      <vt:lpstr>Aims</vt:lpstr>
      <vt:lpstr>Service Integration and Partnership Working </vt:lpstr>
      <vt:lpstr>Aims</vt:lpstr>
      <vt:lpstr>Selecting your 2 module</vt:lpstr>
      <vt:lpstr>PowerPoint Presentation</vt:lpstr>
      <vt:lpstr>                         Progression</vt:lpstr>
      <vt:lpstr>                         Progression</vt:lpstr>
      <vt:lpstr>PowerPoint Presentation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Diola Bijlhout</cp:lastModifiedBy>
  <cp:revision>173</cp:revision>
  <cp:lastPrinted>1601-01-01T00:00:00Z</cp:lastPrinted>
  <dcterms:created xsi:type="dcterms:W3CDTF">2002-10-07T19:43:58Z</dcterms:created>
  <dcterms:modified xsi:type="dcterms:W3CDTF">2025-07-04T09:25:02Z</dcterms:modified>
</cp:coreProperties>
</file>